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0" r:id="rId4"/>
    <p:sldId id="261" r:id="rId5"/>
    <p:sldId id="281" r:id="rId6"/>
    <p:sldId id="282" r:id="rId7"/>
    <p:sldId id="263" r:id="rId8"/>
    <p:sldId id="265" r:id="rId9"/>
    <p:sldId id="283" r:id="rId10"/>
    <p:sldId id="266" r:id="rId11"/>
    <p:sldId id="275" r:id="rId12"/>
    <p:sldId id="284" r:id="rId13"/>
    <p:sldId id="267" r:id="rId14"/>
    <p:sldId id="285" r:id="rId15"/>
    <p:sldId id="270" r:id="rId16"/>
    <p:sldId id="276" r:id="rId17"/>
    <p:sldId id="286" r:id="rId18"/>
    <p:sldId id="277" r:id="rId19"/>
    <p:sldId id="271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9D15E2-B446-4D8F-A02B-9F27DB750023}" type="datetimeFigureOut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es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3BF5C4-2BAA-4058-B5A8-447088FF7D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15363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8CEB0F-472D-4BF7-8EF8-27CD3802E17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33795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B4774D-545C-4464-89C8-D574295F8AA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35843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17985-571D-4FCD-A7FF-DFECD4D8758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37891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EE1F3-E852-4FFF-B5F1-133116DCCE9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39939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F1DFF3-9367-4D0C-88A6-A7573CDAD2F3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41987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FDF994-E0D7-4444-9933-D782523A797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44035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67FF69-2223-4D6C-9F07-7B7F2411349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46083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A27B0-5CC2-40EE-9BBD-1CBDE908A207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48131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D802F0-D5C9-42EE-8FA6-5A24EBC898E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50179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8B280F-89C0-4F01-881B-AEFC1712F410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52227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142B45-422F-4EBA-B4DF-467CC56ABD9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17411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273907-0DF6-4092-9E8C-3BA3D19E08C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54275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1A630-DD3F-4056-AB7E-479A3CB3A3CE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56323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07378A-3DE9-411F-BEBB-849C96DC176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58371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4E3CA1-5E32-402E-8B9A-297BC2232E4A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19459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93C26-CFA8-4352-A223-F8A5AE860485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21507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A507C4-2FD4-443B-833E-C1B36BE3502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23555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08BE86-4BB0-453D-916E-1B51384C7EB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25603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DD25DB-651C-4848-AE46-00D6EC30804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27651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ED598-B07C-43EB-87DB-477D9970211C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29699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155B0-02B0-4F8F-965A-468190D9BC48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idor d'imatge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Contenidor de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  <p:sp>
        <p:nvSpPr>
          <p:cNvPr id="31747" name="Conteni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83D650-B78D-4B8A-8A99-2A9AA15DFE61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8DDE-D7CC-4C06-AE86-37B95BCD280B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38A6-118E-41A9-92DC-72DC904703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C89E3-8519-411A-B02E-0ED6382E16E6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5F3D-FDF4-4ADB-915D-97314CEF21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3786F-F2D3-402A-BD44-1845C5EC3159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B1F0-BE18-4328-B773-B4243DF67C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B415-9737-4F59-B70B-8EFA981CB740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3326-AD8A-44B1-84DA-183EB1AF64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DE90-9AD1-4A9E-99BF-A1D82C16579E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7F2F-EB75-4DB1-B52D-D24AE590CF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8564-6B5C-4B4D-BFA6-3BAFEA035BE3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241C-F597-44FB-90DF-DBE4FD0316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3B12-38B3-42C6-B360-86A5033D4436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6C0F-19C4-4EF5-BC0E-F5D7C2BC8B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6670-9E76-448A-9A27-2C7B4B3C3C1E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CC47-CE8D-495C-A53B-7AFA352963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7921-6734-428A-8654-3576077A8569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BF5F-3E59-4B97-B483-2249273F4B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4311-F019-4FF9-868C-BDE75C61C19E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B092-CE56-4829-A571-2BD8F46812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9FF8-E47A-4754-81D1-70E26F33B11F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V Compartir Coneixements - Juny 2011</a:t>
            </a:r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CF74-2637-447E-85A5-AA73C45EA4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  <a:endParaRPr lang="es-ES" smtClean="0"/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 smtClean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34B56F-9AA8-4823-95AA-5D9B05178760}" type="datetime1">
              <a:rPr lang="es-ES"/>
              <a:pPr>
                <a:defRPr/>
              </a:pPr>
              <a:t>21/06/2011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V Compartir Coneixements - Juny 2011</a:t>
            </a:r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4D1AEC-9F5E-4672-B3CA-A1D5EE5FF2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inki.fi/tvt-ajokortti/english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kko.helsinki.fi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rkko.helsinki.fi/medic/" TargetMode="External"/><Relationship Id="rId5" Type="http://schemas.openxmlformats.org/officeDocument/2006/relationships/hyperlink" Target="http://www.terkko.helsinki.fi/feednavigator/" TargetMode="External"/><Relationship Id="rId4" Type="http://schemas.openxmlformats.org/officeDocument/2006/relationships/hyperlink" Target="http://www.terkko.helsinki.fi/scholarchar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tge 3" descr="helsinki libra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arrodonit 5"/>
          <p:cNvSpPr/>
          <p:nvPr/>
        </p:nvSpPr>
        <p:spPr>
          <a:xfrm>
            <a:off x="900113" y="1484313"/>
            <a:ext cx="7416800" cy="453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7" name="QuadreDeText 6"/>
          <p:cNvSpPr txBox="1"/>
          <p:nvPr/>
        </p:nvSpPr>
        <p:spPr>
          <a:xfrm>
            <a:off x="900113" y="1773238"/>
            <a:ext cx="74168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ERASMUS A LA HELSINKI UNIVERSITY LIBRARY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  <a:latin typeface="Cambria" pitchFamily="18" charset="0"/>
              </a:rPr>
              <a:t>V Compartir </a:t>
            </a:r>
            <a:r>
              <a:rPr lang="es-ES" sz="1200" b="1" dirty="0" err="1">
                <a:solidFill>
                  <a:schemeClr val="bg1"/>
                </a:solidFill>
                <a:latin typeface="Cambria" pitchFamily="18" charset="0"/>
              </a:rPr>
              <a:t>Coneixements</a:t>
            </a:r>
            <a:endParaRPr lang="es-ES" sz="12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  <a:latin typeface="Cambria" pitchFamily="18" charset="0"/>
              </a:rPr>
              <a:t>Xavier Beltrán – Marta Rial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  <a:latin typeface="Cambria" pitchFamily="18" charset="0"/>
              </a:rPr>
              <a:t>Biblioteca </a:t>
            </a:r>
            <a:r>
              <a:rPr lang="es-ES" sz="1200" b="1" dirty="0" err="1">
                <a:solidFill>
                  <a:schemeClr val="bg1"/>
                </a:solidFill>
                <a:latin typeface="Cambria" pitchFamily="18" charset="0"/>
              </a:rPr>
              <a:t>d’Humanitats</a:t>
            </a:r>
            <a:endParaRPr lang="es-ES" sz="12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>
                <a:solidFill>
                  <a:schemeClr val="bg1"/>
                </a:solidFill>
                <a:latin typeface="Cambria" pitchFamily="18" charset="0"/>
              </a:rPr>
              <a:t>Juny</a:t>
            </a:r>
            <a:r>
              <a:rPr lang="es-ES" sz="1200" b="1" dirty="0">
                <a:solidFill>
                  <a:schemeClr val="bg1"/>
                </a:solidFill>
                <a:latin typeface="Cambria" pitchFamily="18" charset="0"/>
              </a:rPr>
              <a:t> 2011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itycent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elsinki 4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63"/>
            <a:ext cx="4322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lsinki 48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643063"/>
            <a:ext cx="40909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idor de peu de pà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citycent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elsinki 7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916113"/>
            <a:ext cx="4381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elsinki 7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500188"/>
            <a:ext cx="3749675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ubtítol 6"/>
          <p:cNvSpPr txBox="1">
            <a:spLocks/>
          </p:cNvSpPr>
          <p:nvPr/>
        </p:nvSpPr>
        <p:spPr>
          <a:xfrm>
            <a:off x="971550" y="1557338"/>
            <a:ext cx="74882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8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8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800" b="1" dirty="0">
                <a:solidFill>
                  <a:schemeClr val="bg1"/>
                </a:solidFill>
                <a:latin typeface="Cambria" pitchFamily="18" charset="0"/>
              </a:rPr>
              <a:t>KUMPULA CAMPUS LIBRARY</a:t>
            </a:r>
          </a:p>
        </p:txBody>
      </p:sp>
      <p:pic>
        <p:nvPicPr>
          <p:cNvPr id="36867" name="Picture 3" descr="kumpul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70008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kumpul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14313"/>
            <a:ext cx="70008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elsinki 06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643063"/>
            <a:ext cx="4476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elsinki 47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643063"/>
            <a:ext cx="42862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ubtítol 6"/>
          <p:cNvSpPr txBox="1">
            <a:spLocks/>
          </p:cNvSpPr>
          <p:nvPr/>
        </p:nvSpPr>
        <p:spPr>
          <a:xfrm>
            <a:off x="971550" y="1557338"/>
            <a:ext cx="74882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800" b="1" dirty="0">
                <a:solidFill>
                  <a:schemeClr val="bg1"/>
                </a:solidFill>
                <a:latin typeface="Cambria" pitchFamily="18" charset="0"/>
              </a:rPr>
              <a:t>VIIKKI CAMPUS LIBRARY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0963" name="Picture 7" descr="viikk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14313"/>
            <a:ext cx="70008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lsinki 43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643063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elsinki 39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643063"/>
            <a:ext cx="4238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viikk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214313"/>
            <a:ext cx="70008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7" descr="viikk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14313"/>
            <a:ext cx="70008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elsinki 4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1643063"/>
            <a:ext cx="714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ubtítol 6"/>
          <p:cNvSpPr txBox="1">
            <a:spLocks/>
          </p:cNvSpPr>
          <p:nvPr/>
        </p:nvSpPr>
        <p:spPr>
          <a:xfrm>
            <a:off x="971550" y="1557338"/>
            <a:ext cx="74882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800" b="1" dirty="0">
                <a:solidFill>
                  <a:schemeClr val="bg1"/>
                </a:solidFill>
                <a:latin typeface="Cambria" pitchFamily="18" charset="0"/>
              </a:rPr>
              <a:t>MEILAHTI CAMPUS LIBRARY TERKKO</a:t>
            </a:r>
          </a:p>
        </p:txBody>
      </p:sp>
      <p:pic>
        <p:nvPicPr>
          <p:cNvPr id="47107" name="Picture 4" descr="terkk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terkk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elsinki 67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785938"/>
            <a:ext cx="43576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elsinki 66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857375"/>
            <a:ext cx="4286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terkk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elsinki 6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785938"/>
            <a:ext cx="4429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elsinki 66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1785938"/>
            <a:ext cx="4214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tge 13" descr="universit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7097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900113" y="1557338"/>
            <a:ext cx="7632700" cy="467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Fundada a Turku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l’any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1640.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Trasllat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a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Hèlsinki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en 1828.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Bilingüe (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finès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suec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),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alguns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ensenyaments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en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anglès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11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facultats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37.000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estudiants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de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grau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, 30.000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estudiants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educació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contínua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universitat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oberta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8.700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treballadors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D’aquests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, 4.800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són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investigadors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professors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Pressupost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anual 2011: 680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milions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d’euros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Quatre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campus a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Hèlsinki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(City Centre,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Kumpula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Viikki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Meilahti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) i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altres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19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localitzacions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a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Finlàndia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900113" y="1557338"/>
            <a:ext cx="7632700" cy="467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Servei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de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préstec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molt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automatitzat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, nombre de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documents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il·limitat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penalització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econòmica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Serveis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de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pagament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en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alguns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casos.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Bibliotecaris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amb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formació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multidisciplinar.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Formació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d’usuaris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assignatura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obligatòria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en primer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curs</a:t>
            </a:r>
            <a:r>
              <a:rPr lang="es-ES" sz="1900" b="1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(ICT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Driving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Licence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  ); cursos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amb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seguiment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per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part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de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bibliotecaris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professors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; cursos de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suport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per a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l’elaboració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de tesis.</a:t>
            </a:r>
          </a:p>
        </p:txBody>
      </p:sp>
      <p:sp>
        <p:nvSpPr>
          <p:cNvPr id="6" name="Fletxa dreta 5">
            <a:hlinkClick r:id="rId3"/>
          </p:cNvPr>
          <p:cNvSpPr/>
          <p:nvPr/>
        </p:nvSpPr>
        <p:spPr>
          <a:xfrm>
            <a:off x="3708400" y="4581525"/>
            <a:ext cx="14287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3252" name="Imatge 6" descr="helsinki libr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900113" y="1557338"/>
            <a:ext cx="7632700" cy="467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Personal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informàtic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a la plantilla de les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biblioteques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Serveis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digitals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de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producció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pròpia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: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MyTerkko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Scholar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Chart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Feed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Navigator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Medic</a:t>
            </a: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Fletxa dreta 5">
            <a:hlinkClick r:id="rId3"/>
          </p:cNvPr>
          <p:cNvSpPr/>
          <p:nvPr/>
        </p:nvSpPr>
        <p:spPr>
          <a:xfrm>
            <a:off x="3132138" y="3429000"/>
            <a:ext cx="1444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Fletxa dreta 6">
            <a:hlinkClick r:id="rId4"/>
          </p:cNvPr>
          <p:cNvSpPr/>
          <p:nvPr/>
        </p:nvSpPr>
        <p:spPr>
          <a:xfrm>
            <a:off x="3492500" y="3933825"/>
            <a:ext cx="14287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Fletxa dreta 7">
            <a:hlinkClick r:id="rId5"/>
          </p:cNvPr>
          <p:cNvSpPr/>
          <p:nvPr/>
        </p:nvSpPr>
        <p:spPr>
          <a:xfrm>
            <a:off x="3708400" y="4365625"/>
            <a:ext cx="14287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Fletxa dreta 8">
            <a:hlinkClick r:id="rId6"/>
          </p:cNvPr>
          <p:cNvSpPr/>
          <p:nvPr/>
        </p:nvSpPr>
        <p:spPr>
          <a:xfrm>
            <a:off x="2700338" y="4797425"/>
            <a:ext cx="14287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5303" name="Imatge 9" descr="helsinki library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900113" y="1557338"/>
            <a:ext cx="7632700" cy="4679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err="1">
                <a:solidFill>
                  <a:schemeClr val="bg1"/>
                </a:solidFill>
                <a:latin typeface="Cambria" pitchFamily="18" charset="0"/>
              </a:rPr>
              <a:t>Kiitos</a:t>
            </a:r>
            <a:r>
              <a:rPr lang="es-ES" sz="2000" b="1" dirty="0">
                <a:solidFill>
                  <a:schemeClr val="bg1"/>
                </a:solidFill>
                <a:latin typeface="Cambria" pitchFamily="18" charset="0"/>
              </a:rPr>
              <a:t>! - </a:t>
            </a:r>
            <a:r>
              <a:rPr lang="es-ES" sz="2000" b="1" dirty="0" err="1">
                <a:solidFill>
                  <a:schemeClr val="bg1"/>
                </a:solidFill>
                <a:latin typeface="Cambria" pitchFamily="18" charset="0"/>
              </a:rPr>
              <a:t>Moltes</a:t>
            </a:r>
            <a:r>
              <a:rPr lang="es-ES" sz="20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Cambria" pitchFamily="18" charset="0"/>
              </a:rPr>
              <a:t>gràcies</a:t>
            </a:r>
            <a:r>
              <a:rPr lang="es-ES" sz="2000" b="1" dirty="0">
                <a:solidFill>
                  <a:schemeClr val="bg1"/>
                </a:solidFill>
                <a:latin typeface="Cambria" pitchFamily="18" charset="0"/>
              </a:rPr>
              <a:t>!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276475"/>
            <a:ext cx="17145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Imatge 5" descr="helsinki libr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arrodonit 76"/>
          <p:cNvSpPr/>
          <p:nvPr/>
        </p:nvSpPr>
        <p:spPr>
          <a:xfrm>
            <a:off x="1116013" y="1484313"/>
            <a:ext cx="7343775" cy="4681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8434" name="Imatge 3" descr="helsinki libra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arrodonit 11"/>
          <p:cNvSpPr/>
          <p:nvPr/>
        </p:nvSpPr>
        <p:spPr>
          <a:xfrm>
            <a:off x="1763713" y="1700213"/>
            <a:ext cx="15843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RECTOR</a:t>
            </a:r>
            <a:endParaRPr lang="es-ES" sz="1600" b="1" dirty="0"/>
          </a:p>
        </p:txBody>
      </p:sp>
      <p:sp>
        <p:nvSpPr>
          <p:cNvPr id="13" name="Rectangle arrodonit 12"/>
          <p:cNvSpPr/>
          <p:nvPr/>
        </p:nvSpPr>
        <p:spPr>
          <a:xfrm>
            <a:off x="4211638" y="1700213"/>
            <a:ext cx="187325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SENATE CHAIR</a:t>
            </a:r>
            <a:endParaRPr lang="es-ES" sz="1600" b="1" dirty="0"/>
          </a:p>
        </p:txBody>
      </p:sp>
      <p:sp>
        <p:nvSpPr>
          <p:cNvPr id="14" name="Rectangle arrodonit 13"/>
          <p:cNvSpPr/>
          <p:nvPr/>
        </p:nvSpPr>
        <p:spPr>
          <a:xfrm>
            <a:off x="1763713" y="2781300"/>
            <a:ext cx="15843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UNIVERSITY LIBRARIAN</a:t>
            </a:r>
            <a:endParaRPr lang="es-ES" sz="1600" b="1" dirty="0"/>
          </a:p>
        </p:txBody>
      </p:sp>
      <p:sp>
        <p:nvSpPr>
          <p:cNvPr id="15" name="Rectangle arrodonit 14"/>
          <p:cNvSpPr/>
          <p:nvPr/>
        </p:nvSpPr>
        <p:spPr>
          <a:xfrm>
            <a:off x="4211638" y="2781300"/>
            <a:ext cx="15843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/>
              <a:t>BOARD</a:t>
            </a:r>
            <a:endParaRPr lang="es-ES" sz="1600" b="1" dirty="0"/>
          </a:p>
        </p:txBody>
      </p:sp>
      <p:sp>
        <p:nvSpPr>
          <p:cNvPr id="19" name="Rectangle arrodonit 18"/>
          <p:cNvSpPr/>
          <p:nvPr/>
        </p:nvSpPr>
        <p:spPr>
          <a:xfrm>
            <a:off x="4211638" y="3573463"/>
            <a:ext cx="3744912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LIBRARY’S CENTRALISED SERVICES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b="1" dirty="0"/>
              <a:t> </a:t>
            </a:r>
            <a:r>
              <a:rPr lang="es-ES" sz="1400" b="1" dirty="0" err="1"/>
              <a:t>Administration</a:t>
            </a:r>
            <a:r>
              <a:rPr lang="es-ES" sz="1400" b="1" dirty="0"/>
              <a:t> and </a:t>
            </a:r>
            <a:r>
              <a:rPr lang="es-ES" sz="1400" b="1" dirty="0" err="1"/>
              <a:t>Development</a:t>
            </a:r>
            <a:r>
              <a:rPr lang="es-ES" sz="1400" b="1" dirty="0"/>
              <a:t> </a:t>
            </a:r>
            <a:r>
              <a:rPr lang="es-ES" sz="1400" b="1" dirty="0" err="1"/>
              <a:t>Services</a:t>
            </a:r>
            <a:endParaRPr lang="es-ES" sz="1400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b="1" dirty="0"/>
              <a:t> </a:t>
            </a:r>
            <a:r>
              <a:rPr lang="es-ES" sz="1400" b="1" dirty="0" err="1"/>
              <a:t>Acquisition</a:t>
            </a:r>
            <a:r>
              <a:rPr lang="es-ES" sz="1400" b="1" dirty="0"/>
              <a:t> and </a:t>
            </a:r>
            <a:r>
              <a:rPr lang="es-ES" sz="1400" b="1" dirty="0" err="1"/>
              <a:t>Metadata</a:t>
            </a:r>
            <a:r>
              <a:rPr lang="es-ES" sz="1400" b="1" dirty="0"/>
              <a:t> </a:t>
            </a:r>
            <a:r>
              <a:rPr lang="es-ES" sz="1400" b="1" dirty="0" err="1"/>
              <a:t>Services</a:t>
            </a:r>
            <a:endParaRPr lang="es-ES" sz="1400" b="1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b="1" dirty="0"/>
              <a:t> Digital </a:t>
            </a:r>
            <a:r>
              <a:rPr lang="es-ES" sz="1400" b="1" dirty="0" err="1"/>
              <a:t>Services</a:t>
            </a:r>
            <a:endParaRPr lang="es-ES" sz="1400" b="1" dirty="0"/>
          </a:p>
        </p:txBody>
      </p:sp>
      <p:sp>
        <p:nvSpPr>
          <p:cNvPr id="22" name="Rectangle arrodonit 21"/>
          <p:cNvSpPr/>
          <p:nvPr/>
        </p:nvSpPr>
        <p:spPr>
          <a:xfrm>
            <a:off x="1763713" y="4724400"/>
            <a:ext cx="3744912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/>
              <a:t>SUBJECT FIELD SERVICES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dirty="0"/>
              <a:t> </a:t>
            </a:r>
            <a:r>
              <a:rPr lang="es-ES" sz="1400" b="1" dirty="0"/>
              <a:t>City Centre Campus Library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b="1" dirty="0"/>
              <a:t> </a:t>
            </a:r>
            <a:r>
              <a:rPr lang="es-ES" sz="1400" b="1" dirty="0" err="1"/>
              <a:t>Kumpula</a:t>
            </a:r>
            <a:r>
              <a:rPr lang="es-ES" sz="1400" b="1" dirty="0"/>
              <a:t> Campus Library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b="1" dirty="0"/>
              <a:t> </a:t>
            </a:r>
            <a:r>
              <a:rPr lang="es-ES" sz="1400" b="1" dirty="0" err="1"/>
              <a:t>Meilahti</a:t>
            </a:r>
            <a:r>
              <a:rPr lang="es-ES" sz="1400" b="1" dirty="0"/>
              <a:t> Campus Library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400" b="1" dirty="0"/>
              <a:t> </a:t>
            </a:r>
            <a:r>
              <a:rPr lang="es-ES" sz="1400" b="1" dirty="0" err="1"/>
              <a:t>Viikki</a:t>
            </a:r>
            <a:r>
              <a:rPr lang="es-ES" sz="1400" b="1" dirty="0"/>
              <a:t> Campus Library</a:t>
            </a:r>
            <a:endParaRPr lang="es-ES" sz="1400" b="1" dirty="0"/>
          </a:p>
        </p:txBody>
      </p:sp>
      <p:cxnSp>
        <p:nvCxnSpPr>
          <p:cNvPr id="24" name="Connector recte 23"/>
          <p:cNvCxnSpPr>
            <a:stCxn id="12" idx="3"/>
            <a:endCxn id="13" idx="1"/>
          </p:cNvCxnSpPr>
          <p:nvPr/>
        </p:nvCxnSpPr>
        <p:spPr>
          <a:xfrm>
            <a:off x="3348038" y="1952625"/>
            <a:ext cx="8636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 recte 28"/>
          <p:cNvCxnSpPr>
            <a:stCxn id="12" idx="2"/>
            <a:endCxn id="14" idx="0"/>
          </p:cNvCxnSpPr>
          <p:nvPr/>
        </p:nvCxnSpPr>
        <p:spPr>
          <a:xfrm rot="5400000">
            <a:off x="2267744" y="2493169"/>
            <a:ext cx="57626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 recte 34"/>
          <p:cNvCxnSpPr>
            <a:stCxn id="14" idx="3"/>
            <a:endCxn id="15" idx="1"/>
          </p:cNvCxnSpPr>
          <p:nvPr/>
        </p:nvCxnSpPr>
        <p:spPr>
          <a:xfrm>
            <a:off x="3348038" y="3068638"/>
            <a:ext cx="8636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 recte 49"/>
          <p:cNvCxnSpPr>
            <a:stCxn id="14" idx="2"/>
          </p:cNvCxnSpPr>
          <p:nvPr/>
        </p:nvCxnSpPr>
        <p:spPr>
          <a:xfrm rot="5400000">
            <a:off x="1872456" y="4040982"/>
            <a:ext cx="136683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recte 51"/>
          <p:cNvCxnSpPr>
            <a:endCxn id="19" idx="1"/>
          </p:cNvCxnSpPr>
          <p:nvPr/>
        </p:nvCxnSpPr>
        <p:spPr>
          <a:xfrm>
            <a:off x="2555875" y="4076700"/>
            <a:ext cx="165576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tge 3" descr="helsinki libra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arrodonit 7"/>
          <p:cNvSpPr/>
          <p:nvPr/>
        </p:nvSpPr>
        <p:spPr>
          <a:xfrm>
            <a:off x="971550" y="1700213"/>
            <a:ext cx="7561263" cy="417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USUARIS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Estudiants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investigadors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professors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 de la </a:t>
            </a:r>
            <a:r>
              <a:rPr lang="es-ES" sz="1900" b="1" dirty="0" err="1">
                <a:solidFill>
                  <a:schemeClr val="bg1"/>
                </a:solidFill>
                <a:latin typeface="Cambria" pitchFamily="18" charset="0"/>
              </a:rPr>
              <a:t>Universitat</a:t>
            </a:r>
            <a:r>
              <a:rPr lang="es-ES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 Hospital </a:t>
            </a:r>
            <a:r>
              <a:rPr lang="pt-BR" sz="1900" b="1" dirty="0" err="1">
                <a:solidFill>
                  <a:schemeClr val="bg1"/>
                </a:solidFill>
                <a:latin typeface="Cambria" pitchFamily="18" charset="0"/>
              </a:rPr>
              <a:t>universitari</a:t>
            </a: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, centres de </a:t>
            </a:r>
            <a:r>
              <a:rPr lang="pt-BR" sz="1900" b="1" dirty="0" err="1">
                <a:solidFill>
                  <a:schemeClr val="bg1"/>
                </a:solidFill>
                <a:latin typeface="Cambria" pitchFamily="18" charset="0"/>
              </a:rPr>
              <a:t>recerca</a:t>
            </a: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pt-BR" sz="1900" b="1" dirty="0" err="1">
                <a:solidFill>
                  <a:schemeClr val="bg1"/>
                </a:solidFill>
                <a:latin typeface="Cambria" pitchFamily="18" charset="0"/>
              </a:rPr>
              <a:t>altres</a:t>
            </a: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pt-BR" sz="1900" b="1" dirty="0" err="1">
                <a:solidFill>
                  <a:schemeClr val="bg1"/>
                </a:solidFill>
                <a:latin typeface="Cambria" pitchFamily="18" charset="0"/>
              </a:rPr>
              <a:t>institucions</a:t>
            </a: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pt-BR" sz="1900" b="1" dirty="0" err="1">
                <a:solidFill>
                  <a:schemeClr val="bg1"/>
                </a:solidFill>
                <a:latin typeface="Cambria" pitchFamily="18" charset="0"/>
              </a:rPr>
              <a:t>Tots</a:t>
            </a: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pt-BR" sz="1900" b="1" dirty="0" err="1">
                <a:solidFill>
                  <a:schemeClr val="bg1"/>
                </a:solidFill>
                <a:latin typeface="Cambria" pitchFamily="18" charset="0"/>
              </a:rPr>
              <a:t>els</a:t>
            </a: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pt-BR" sz="1900" b="1" dirty="0" err="1">
                <a:solidFill>
                  <a:schemeClr val="bg1"/>
                </a:solidFill>
                <a:latin typeface="Cambria" pitchFamily="18" charset="0"/>
              </a:rPr>
              <a:t>ciutadans</a:t>
            </a:r>
            <a:r>
              <a:rPr lang="pt-BR" sz="1900" b="1" dirty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es-ES" sz="19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tge 3" descr="helsinki libra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ubtítol 6"/>
          <p:cNvSpPr>
            <a:spLocks noGrp="1"/>
          </p:cNvSpPr>
          <p:nvPr>
            <p:ph type="subTitle" idx="1"/>
          </p:nvPr>
        </p:nvSpPr>
        <p:spPr>
          <a:xfrm>
            <a:off x="1042988" y="1557338"/>
            <a:ext cx="7416800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 DIA A LA HELSINKI UNIVERSITY LIBRARY</a:t>
            </a:r>
          </a:p>
          <a:p>
            <a:pPr marL="1714500" lvl="3" indent="-342900" algn="just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6.300 </a:t>
            </a:r>
            <a:r>
              <a:rPr lang="es-ES" b="1" dirty="0" err="1" smtClean="0">
                <a:solidFill>
                  <a:schemeClr val="bg1"/>
                </a:solidFill>
                <a:latin typeface="Cambria" pitchFamily="18" charset="0"/>
              </a:rPr>
              <a:t>visitants</a:t>
            </a:r>
            <a:endParaRPr lang="es-E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3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   2.000 </a:t>
            </a:r>
            <a:r>
              <a:rPr lang="es-ES" b="1" dirty="0" err="1" smtClean="0">
                <a:solidFill>
                  <a:schemeClr val="bg1"/>
                </a:solidFill>
                <a:latin typeface="Cambria" pitchFamily="18" charset="0"/>
              </a:rPr>
              <a:t>préstecs</a:t>
            </a:r>
            <a:endParaRPr lang="es-E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3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   5.000 </a:t>
            </a:r>
            <a:r>
              <a:rPr lang="es-ES" b="1" dirty="0" err="1" smtClean="0">
                <a:solidFill>
                  <a:schemeClr val="bg1"/>
                </a:solidFill>
                <a:latin typeface="Cambria" pitchFamily="18" charset="0"/>
              </a:rPr>
              <a:t>accessos</a:t>
            </a:r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 a e-revistes</a:t>
            </a:r>
          </a:p>
          <a:p>
            <a:pPr lvl="3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   8.000 consultes a bases de </a:t>
            </a:r>
            <a:r>
              <a:rPr lang="es-ES" b="1" dirty="0" err="1" smtClean="0">
                <a:solidFill>
                  <a:schemeClr val="bg1"/>
                </a:solidFill>
                <a:latin typeface="Cambria" pitchFamily="18" charset="0"/>
              </a:rPr>
              <a:t>dades</a:t>
            </a:r>
            <a:endParaRPr lang="es-ES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3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   6 </a:t>
            </a:r>
            <a:r>
              <a:rPr lang="es-ES" b="1" dirty="0" err="1" smtClean="0">
                <a:solidFill>
                  <a:schemeClr val="bg1"/>
                </a:solidFill>
                <a:latin typeface="Cambria" pitchFamily="18" charset="0"/>
              </a:rPr>
              <a:t>hores</a:t>
            </a:r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 de </a:t>
            </a:r>
            <a:r>
              <a:rPr lang="es-ES" b="1" dirty="0" err="1" smtClean="0">
                <a:solidFill>
                  <a:schemeClr val="bg1"/>
                </a:solidFill>
                <a:latin typeface="Cambria" pitchFamily="18" charset="0"/>
              </a:rPr>
              <a:t>formació</a:t>
            </a:r>
            <a:endParaRPr lang="es-ES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tge 3" descr="helsinki libra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ubtítol 6"/>
          <p:cNvSpPr>
            <a:spLocks noGrp="1"/>
          </p:cNvSpPr>
          <p:nvPr>
            <p:ph type="subTitle" idx="1"/>
          </p:nvPr>
        </p:nvSpPr>
        <p:spPr>
          <a:xfrm>
            <a:off x="1042988" y="1628775"/>
            <a:ext cx="7489825" cy="4154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 ANY A LA HELSINKI UNIVERSITY LIBRARY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Funcionament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: 23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milions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d’euros</a:t>
            </a:r>
            <a:endParaRPr lang="es-ES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Adquisicions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: 4.7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milions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d’euros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(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més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de la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meitat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en recursos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digitals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just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Usuaris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del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servei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de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préstec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: 43.000</a:t>
            </a:r>
          </a:p>
          <a:p>
            <a:pPr algn="just" fontAlgn="auto">
              <a:lnSpc>
                <a:spcPct val="20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Cambria" pitchFamily="18" charset="0"/>
              </a:rPr>
              <a:t>Nous</a:t>
            </a:r>
            <a:r>
              <a:rPr lang="es-ES" sz="2800" b="1" dirty="0" smtClean="0">
                <a:solidFill>
                  <a:schemeClr val="bg1"/>
                </a:solidFill>
                <a:latin typeface="Cambria" pitchFamily="18" charset="0"/>
              </a:rPr>
              <a:t> carnets: 10.000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ubtítol 2"/>
          <p:cNvSpPr>
            <a:spLocks noGrp="1"/>
          </p:cNvSpPr>
          <p:nvPr>
            <p:ph type="subTitle" idx="1"/>
          </p:nvPr>
        </p:nvSpPr>
        <p:spPr>
          <a:xfrm>
            <a:off x="1187450" y="1628775"/>
            <a:ext cx="7056438" cy="4824413"/>
          </a:xfrm>
        </p:spPr>
        <p:txBody>
          <a:bodyPr/>
          <a:lstStyle/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800" smtClean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s-ES" sz="140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6626" name="Imatge 3" descr="helsinki librar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60350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ubtítol 6"/>
          <p:cNvSpPr txBox="1">
            <a:spLocks/>
          </p:cNvSpPr>
          <p:nvPr/>
        </p:nvSpPr>
        <p:spPr>
          <a:xfrm>
            <a:off x="900113" y="1557338"/>
            <a:ext cx="7488237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BIBLIOTEQUES</a:t>
            </a:r>
          </a:p>
          <a:p>
            <a:pPr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6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City Centre Campus Library: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Humanitats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Ciències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Socials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. Biblioteca Nacional de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Finlàndia</a:t>
            </a:r>
            <a:endParaRPr lang="es-ES" sz="22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Kumpula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Campus Library: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Ciències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i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Informàtica</a:t>
            </a:r>
            <a:endParaRPr lang="es-ES" sz="22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Meilahti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Campus Library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Terkko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: Medicina</a:t>
            </a:r>
          </a:p>
          <a:p>
            <a:pPr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Viikki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Campus Library: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Biociències</a:t>
            </a:r>
            <a:endParaRPr lang="es-ES" sz="2200" b="1" dirty="0">
              <a:solidFill>
                <a:schemeClr val="bg1"/>
              </a:solidFill>
              <a:latin typeface="Cambria" pitchFamily="18" charset="0"/>
            </a:endParaRPr>
          </a:p>
          <a:p>
            <a:pPr algn="just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Serveis</a:t>
            </a:r>
            <a:r>
              <a:rPr lang="es-ES" sz="22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2200" b="1" dirty="0" err="1">
                <a:solidFill>
                  <a:schemeClr val="bg1"/>
                </a:solidFill>
                <a:latin typeface="Cambria" pitchFamily="18" charset="0"/>
              </a:rPr>
              <a:t>Centrals</a:t>
            </a:r>
            <a:endParaRPr lang="es-ES" sz="22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ES" sz="28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citycent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ubtítol 6"/>
          <p:cNvSpPr txBox="1">
            <a:spLocks/>
          </p:cNvSpPr>
          <p:nvPr/>
        </p:nvSpPr>
        <p:spPr>
          <a:xfrm>
            <a:off x="971550" y="1557338"/>
            <a:ext cx="74882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800" b="1" dirty="0">
                <a:solidFill>
                  <a:schemeClr val="bg1"/>
                </a:solidFill>
                <a:latin typeface="Cambria" pitchFamily="18" charset="0"/>
              </a:rPr>
              <a:t>CITY CENTRE CAMPUS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itycentr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14313"/>
            <a:ext cx="7086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elsinki 6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643063"/>
            <a:ext cx="3643313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elsinki 47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628775"/>
            <a:ext cx="37861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elsinki 64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4076700"/>
            <a:ext cx="3786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V Compartir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Coneixements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Juny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2011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</TotalTime>
  <Words>429</Words>
  <Application>Microsoft Office PowerPoint</Application>
  <PresentationFormat>Presentación en pantalla (4:3)</PresentationFormat>
  <Paragraphs>123</Paragraphs>
  <Slides>22</Slides>
  <Notes>22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Plantilla de disseny</vt:lpstr>
      </vt:variant>
      <vt:variant>
        <vt:i4>1</vt:i4>
      </vt:variant>
      <vt:variant>
        <vt:lpstr>Títols de les diapositives</vt:lpstr>
      </vt:variant>
      <vt:variant>
        <vt:i4>22</vt:i4>
      </vt:variant>
    </vt:vector>
  </HeadingPairs>
  <TitlesOfParts>
    <vt:vector size="27" baseType="lpstr">
      <vt:lpstr>Calibri</vt:lpstr>
      <vt:lpstr>Arial</vt:lpstr>
      <vt:lpstr>Cambria</vt:lpstr>
      <vt:lpstr>Wingdings</vt:lpstr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Renovi</dc:creator>
  <cp:lastModifiedBy>Usuari UAB</cp:lastModifiedBy>
  <cp:revision>92</cp:revision>
  <dcterms:created xsi:type="dcterms:W3CDTF">2011-06-16T16:11:52Z</dcterms:created>
  <dcterms:modified xsi:type="dcterms:W3CDTF">2011-06-21T06:35:14Z</dcterms:modified>
</cp:coreProperties>
</file>