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84" r:id="rId3"/>
    <p:sldId id="286" r:id="rId4"/>
    <p:sldId id="287" r:id="rId5"/>
    <p:sldId id="272" r:id="rId6"/>
    <p:sldId id="278" r:id="rId7"/>
    <p:sldId id="279" r:id="rId8"/>
    <p:sldId id="280" r:id="rId9"/>
    <p:sldId id="281" r:id="rId10"/>
    <p:sldId id="282" r:id="rId11"/>
    <p:sldId id="283" r:id="rId12"/>
    <p:sldId id="288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95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Estil mitjà 2 - èmfasi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Estil mitjà 3 - èmfasi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Estil amb tema 1 - èmfasi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Estil amb tema 1 - èmfasi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Estil clar 1 - èmfasi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 clar 2 - èmfasi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Estil mitjà 1 - èmfasi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Estil clar 3 - èmfasi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14" autoAdjust="0"/>
    <p:restoredTop sz="93559" autoAdjust="0"/>
  </p:normalViewPr>
  <p:slideViewPr>
    <p:cSldViewPr>
      <p:cViewPr>
        <p:scale>
          <a:sx n="80" d="100"/>
          <a:sy n="80" d="100"/>
        </p:scale>
        <p:origin x="-88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14208-59CB-4C47-8CC4-33C505F81412}" type="datetimeFigureOut">
              <a:rPr lang="es-ES" smtClean="0"/>
              <a:pPr/>
              <a:t>14/07/2015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7FD3A-2C50-466F-B0AE-9B09B90F2E9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28198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7FD3A-2C50-466F-B0AE-9B09B90F2E9C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7FD3A-2C50-466F-B0AE-9B09B90F2E9C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7FD3A-2C50-466F-B0AE-9B09B90F2E9C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7FD3A-2C50-466F-B0AE-9B09B90F2E9C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E5E60-2083-4C33-B1CB-5680FC17D34F}" type="slidenum">
              <a:rPr lang="ca-ES" smtClean="0"/>
              <a:pPr/>
              <a:t>3</a:t>
            </a:fld>
            <a:endParaRPr lang="ca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7FD3A-2C50-466F-B0AE-9B09B90F2E9C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7FD3A-2C50-466F-B0AE-9B09B90F2E9C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7FD3A-2C50-466F-B0AE-9B09B90F2E9C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7FD3A-2C50-466F-B0AE-9B09B90F2E9C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7FD3A-2C50-466F-B0AE-9B09B90F2E9C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7FD3A-2C50-466F-B0AE-9B09B90F2E9C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 hasCustomPrompt="1"/>
          </p:nvPr>
        </p:nvSpPr>
        <p:spPr>
          <a:xfrm>
            <a:off x="685800" y="1454919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ca-ES" dirty="0" smtClean="0"/>
              <a:t>Títol presentació</a:t>
            </a:r>
            <a:endParaRPr lang="es-ES" dirty="0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13681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es-ES" dirty="0"/>
          </a:p>
        </p:txBody>
      </p:sp>
      <p:sp>
        <p:nvSpPr>
          <p:cNvPr id="5" name="Contenidor de contingut 4"/>
          <p:cNvSpPr>
            <a:spLocks noGrp="1"/>
          </p:cNvSpPr>
          <p:nvPr>
            <p:ph sz="quarter" idx="10" hasCustomPrompt="1"/>
          </p:nvPr>
        </p:nvSpPr>
        <p:spPr>
          <a:xfrm>
            <a:off x="4932040" y="4941168"/>
            <a:ext cx="3960440" cy="1800200"/>
          </a:xfrm>
        </p:spPr>
        <p:txBody>
          <a:bodyPr>
            <a:noAutofit/>
          </a:bodyPr>
          <a:lstStyle>
            <a:lvl1pPr algn="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ca-ES" dirty="0" smtClean="0"/>
              <a:t>Autor1 Cognom1 </a:t>
            </a:r>
            <a:r>
              <a:rPr lang="ca-ES" dirty="0" err="1" smtClean="0"/>
              <a:t>Cognom1</a:t>
            </a:r>
            <a:endParaRPr lang="ca-ES" dirty="0" smtClean="0"/>
          </a:p>
          <a:p>
            <a:pPr lvl="0"/>
            <a:r>
              <a:rPr lang="ca-ES" dirty="0" smtClean="0"/>
              <a:t>Autor2 Cognom2 </a:t>
            </a:r>
            <a:r>
              <a:rPr lang="ca-ES" dirty="0" err="1" smtClean="0"/>
              <a:t>Cognom2</a:t>
            </a:r>
            <a:endParaRPr lang="ca-ES" dirty="0" smtClean="0"/>
          </a:p>
          <a:p>
            <a:pPr lvl="0"/>
            <a:r>
              <a:rPr lang="ca-ES" dirty="0" smtClean="0"/>
              <a:t>Activitat</a:t>
            </a:r>
          </a:p>
          <a:p>
            <a:pPr lvl="0"/>
            <a:r>
              <a:rPr lang="ca-ES" dirty="0" smtClean="0"/>
              <a:t>Data i Lloc</a:t>
            </a:r>
          </a:p>
          <a:p>
            <a:pPr lvl="0"/>
            <a:r>
              <a:rPr lang="ca-ES" dirty="0" smtClean="0"/>
              <a:t>Grup de Recerca en Educació i Treball</a:t>
            </a:r>
          </a:p>
          <a:p>
            <a:pPr lvl="0"/>
            <a:r>
              <a:rPr lang="ca-ES" dirty="0" smtClean="0"/>
              <a:t>Universitat Autònoma de Barcelona</a:t>
            </a:r>
          </a:p>
          <a:p>
            <a:pPr lvl="0"/>
            <a:endParaRPr lang="ca-ES" dirty="0" smtClean="0"/>
          </a:p>
          <a:p>
            <a:pPr lvl="0"/>
            <a:endParaRPr lang="es-ES" dirty="0"/>
          </a:p>
        </p:txBody>
      </p:sp>
      <p:pic>
        <p:nvPicPr>
          <p:cNvPr id="7" name="Imatge 6" descr="peu3.jpe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805264"/>
            <a:ext cx="6219655" cy="1052736"/>
          </a:xfrm>
          <a:prstGeom prst="rect">
            <a:avLst/>
          </a:prstGeom>
        </p:spPr>
      </p:pic>
      <p:pic>
        <p:nvPicPr>
          <p:cNvPr id="8" name="Imatge 7" descr="uab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3528" y="6076451"/>
            <a:ext cx="1152128" cy="59290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384376"/>
          </a:xfrm>
        </p:spPr>
        <p:txBody>
          <a:bodyPr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453336"/>
            <a:ext cx="9144000" cy="404664"/>
          </a:xfrm>
          <a:prstGeom prst="rect">
            <a:avLst/>
          </a:prstGeom>
          <a:gradFill flip="none" rotWithShape="1">
            <a:gsLst>
              <a:gs pos="17000">
                <a:srgbClr val="4F952B"/>
              </a:gs>
              <a:gs pos="96000">
                <a:schemeClr val="bg1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393305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34888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6453336"/>
            <a:ext cx="9144000" cy="404664"/>
          </a:xfrm>
          <a:prstGeom prst="rect">
            <a:avLst/>
          </a:prstGeom>
          <a:gradFill flip="none" rotWithShape="1">
            <a:gsLst>
              <a:gs pos="17000">
                <a:srgbClr val="4F952B"/>
              </a:gs>
              <a:gs pos="96000">
                <a:schemeClr val="bg1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224DC4-612D-4735-98DD-94ADE582A672}" type="datetimeFigureOut">
              <a:rPr lang="es-ES" smtClean="0"/>
              <a:pPr/>
              <a:t>14/07/2015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3F6A8A-2C17-4A4C-A9B3-9062797C8FC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Rectangle 6"/>
          <p:cNvSpPr/>
          <p:nvPr userDrawn="1"/>
        </p:nvSpPr>
        <p:spPr>
          <a:xfrm>
            <a:off x="0" y="6453336"/>
            <a:ext cx="9144000" cy="404664"/>
          </a:xfrm>
          <a:prstGeom prst="rect">
            <a:avLst/>
          </a:prstGeom>
          <a:gradFill flip="none" rotWithShape="1">
            <a:gsLst>
              <a:gs pos="17000">
                <a:srgbClr val="4F952B"/>
              </a:gs>
              <a:gs pos="96000">
                <a:schemeClr val="bg1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tge 13" descr="peu3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0800000">
            <a:off x="2924344" y="0"/>
            <a:ext cx="6219655" cy="1052736"/>
          </a:xfrm>
          <a:prstGeom prst="rect">
            <a:avLst/>
          </a:prstGeom>
        </p:spPr>
      </p:pic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2276872"/>
            <a:ext cx="8229600" cy="345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dirty="0" smtClean="0"/>
              <a:t>Feu clic aquí per editar els estils de text</a:t>
            </a:r>
          </a:p>
          <a:p>
            <a:pPr lvl="1"/>
            <a:r>
              <a:rPr lang="ca-ES" dirty="0" smtClean="0"/>
              <a:t>Segon nivell</a:t>
            </a:r>
          </a:p>
          <a:p>
            <a:pPr lvl="2"/>
            <a:r>
              <a:rPr lang="ca-ES" dirty="0" smtClean="0"/>
              <a:t>Tercer nivell</a:t>
            </a:r>
          </a:p>
          <a:p>
            <a:pPr lvl="3"/>
            <a:r>
              <a:rPr lang="ca-ES" dirty="0" smtClean="0"/>
              <a:t>Quart nivell</a:t>
            </a:r>
          </a:p>
          <a:p>
            <a:pPr lvl="4"/>
            <a:r>
              <a:rPr lang="ca-ES" dirty="0" smtClean="0"/>
              <a:t>Cinquè nivell</a:t>
            </a:r>
            <a:endParaRPr lang="es-ES" dirty="0"/>
          </a:p>
        </p:txBody>
      </p:sp>
      <p:pic>
        <p:nvPicPr>
          <p:cNvPr id="10" name="Imatge 9" descr="blanc-peu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524328" y="188640"/>
            <a:ext cx="1396287" cy="55851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scy.or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5"/>
            <a:ext cx="7772400" cy="1080120"/>
          </a:xfrm>
        </p:spPr>
        <p:txBody>
          <a:bodyPr>
            <a:normAutofit fontScale="90000"/>
          </a:bodyPr>
          <a:lstStyle/>
          <a:p>
            <a:r>
              <a:rPr lang="es-ES" sz="3200" b="1" dirty="0" smtClean="0"/>
              <a:t>Eligiendo el futuro: las influencias familiares, escolares e individuales en la construcción de expectativas.</a:t>
            </a:r>
            <a:endParaRPr lang="en-US" sz="3200" dirty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571736" y="4941168"/>
            <a:ext cx="6212224" cy="129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r">
              <a:spcBef>
                <a:spcPct val="20000"/>
              </a:spcBef>
            </a:pPr>
            <a:endParaRPr lang="en-US" sz="200" b="1" dirty="0" smtClean="0">
              <a:solidFill>
                <a:schemeClr val="bg1">
                  <a:lumMod val="65000"/>
                </a:schemeClr>
              </a:solidFill>
              <a:latin typeface="Century Schoolbook" pitchFamily="18" charset="0"/>
              <a:cs typeface="Times New Roman" pitchFamily="18" charset="0"/>
            </a:endParaRPr>
          </a:p>
          <a:p>
            <a:pPr algn="r">
              <a:spcBef>
                <a:spcPct val="20000"/>
              </a:spcBef>
            </a:pPr>
            <a:r>
              <a:rPr lang="es-ES" sz="1400" dirty="0" smtClean="0"/>
              <a:t>GRET (</a:t>
            </a:r>
            <a:r>
              <a:rPr lang="es-ES" sz="1400" dirty="0" err="1" smtClean="0"/>
              <a:t>Grup</a:t>
            </a:r>
            <a:r>
              <a:rPr lang="es-ES" sz="1400" dirty="0" smtClean="0"/>
              <a:t> de Recerca </a:t>
            </a:r>
            <a:r>
              <a:rPr lang="es-ES" sz="1400" dirty="0" err="1" smtClean="0"/>
              <a:t>Educació</a:t>
            </a:r>
            <a:r>
              <a:rPr lang="es-ES" sz="1400" dirty="0" smtClean="0"/>
              <a:t> i </a:t>
            </a:r>
            <a:r>
              <a:rPr lang="es-ES" sz="1400" dirty="0" err="1" smtClean="0"/>
              <a:t>Treball</a:t>
            </a:r>
            <a:r>
              <a:rPr lang="es-ES" sz="1400" dirty="0" smtClean="0"/>
              <a:t>) de la </a:t>
            </a:r>
            <a:r>
              <a:rPr lang="es-ES" sz="1400" dirty="0" err="1" smtClean="0"/>
              <a:t>Universitat</a:t>
            </a:r>
            <a:r>
              <a:rPr lang="es-ES" sz="1400" dirty="0" smtClean="0"/>
              <a:t> </a:t>
            </a:r>
            <a:r>
              <a:rPr lang="es-ES" sz="1400" dirty="0" err="1" smtClean="0"/>
              <a:t>Autònoma</a:t>
            </a:r>
            <a:r>
              <a:rPr lang="es-ES" sz="1400" dirty="0" smtClean="0"/>
              <a:t> de Barcelona </a:t>
            </a:r>
          </a:p>
          <a:p>
            <a:pPr algn="r">
              <a:spcBef>
                <a:spcPct val="20000"/>
              </a:spcBef>
            </a:pPr>
            <a:r>
              <a:rPr lang="es-ES" sz="1400" dirty="0" smtClean="0"/>
              <a:t>Daza</a:t>
            </a:r>
            <a:r>
              <a:rPr lang="es-ES" sz="1400" dirty="0" smtClean="0"/>
              <a:t>, Lidia; </a:t>
            </a:r>
            <a:r>
              <a:rPr lang="es-ES" sz="1400" dirty="0" err="1" smtClean="0"/>
              <a:t>Elias</a:t>
            </a:r>
            <a:r>
              <a:rPr lang="es-ES" sz="1400" dirty="0" smtClean="0"/>
              <a:t>, Marina; </a:t>
            </a:r>
            <a:r>
              <a:rPr lang="es-ES" sz="1400" dirty="0" err="1" smtClean="0"/>
              <a:t>Fachelli</a:t>
            </a:r>
            <a:r>
              <a:rPr lang="es-ES" sz="1400" dirty="0" smtClean="0"/>
              <a:t>, Sandra; </a:t>
            </a:r>
            <a:r>
              <a:rPr lang="es-ES" sz="1400" dirty="0" smtClean="0"/>
              <a:t>Figueroa</a:t>
            </a:r>
            <a:r>
              <a:rPr lang="es-ES" sz="1400" dirty="0" smtClean="0"/>
              <a:t>, </a:t>
            </a:r>
            <a:r>
              <a:rPr lang="es-ES" sz="1400" dirty="0" err="1" smtClean="0"/>
              <a:t>Mijail</a:t>
            </a:r>
            <a:r>
              <a:rPr lang="es-ES" sz="1400" dirty="0" smtClean="0"/>
              <a:t>; </a:t>
            </a:r>
            <a:r>
              <a:rPr lang="es-ES" sz="1400" dirty="0" smtClean="0"/>
              <a:t>García</a:t>
            </a:r>
            <a:r>
              <a:rPr lang="es-ES" sz="1400" dirty="0" smtClean="0"/>
              <a:t>, Maribel; </a:t>
            </a:r>
            <a:r>
              <a:rPr lang="es-ES" sz="1400" dirty="0" smtClean="0"/>
              <a:t>Merino</a:t>
            </a:r>
            <a:r>
              <a:rPr lang="es-ES" sz="1400" dirty="0" smtClean="0"/>
              <a:t>, Rafa; </a:t>
            </a:r>
            <a:r>
              <a:rPr lang="es-ES" sz="1400" dirty="0" smtClean="0"/>
              <a:t>Sánchez-</a:t>
            </a:r>
            <a:r>
              <a:rPr lang="es-ES" sz="1400" dirty="0" err="1" smtClean="0"/>
              <a:t>Gelabert</a:t>
            </a:r>
            <a:r>
              <a:rPr lang="es-ES" sz="1400" dirty="0" smtClean="0"/>
              <a:t>, Albert; </a:t>
            </a:r>
            <a:r>
              <a:rPr lang="es-ES" sz="1400" dirty="0" err="1" smtClean="0"/>
              <a:t>Torrents</a:t>
            </a:r>
            <a:r>
              <a:rPr lang="es-ES" sz="1400" dirty="0" smtClean="0"/>
              <a:t>, </a:t>
            </a:r>
            <a:r>
              <a:rPr lang="es-ES" sz="1400" dirty="0" err="1" smtClean="0"/>
              <a:t>Dani</a:t>
            </a:r>
            <a:r>
              <a:rPr lang="es-ES" sz="1400" dirty="0" smtClean="0"/>
              <a:t>; </a:t>
            </a:r>
            <a:r>
              <a:rPr lang="es-ES" sz="1400" dirty="0" err="1" smtClean="0"/>
              <a:t>Troiano</a:t>
            </a:r>
            <a:r>
              <a:rPr lang="es-ES" sz="1400" dirty="0" smtClean="0"/>
              <a:t>, Helena; Valls, </a:t>
            </a:r>
            <a:r>
              <a:rPr lang="es-ES" sz="1400" dirty="0" err="1" smtClean="0"/>
              <a:t>Ona</a:t>
            </a:r>
            <a:r>
              <a:rPr lang="es-ES" sz="1400" dirty="0" smtClean="0"/>
              <a:t> </a:t>
            </a:r>
            <a:endParaRPr lang="es-ES" sz="1400" dirty="0" smtClean="0"/>
          </a:p>
          <a:p>
            <a:pPr algn="r">
              <a:spcBef>
                <a:spcPct val="20000"/>
              </a:spcBef>
            </a:pP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I </a:t>
            </a:r>
            <a:r>
              <a:rPr lang="en-US" sz="1400" b="1" dirty="0" err="1" smtClean="0">
                <a:solidFill>
                  <a:schemeClr val="bg1">
                    <a:lumMod val="6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Conferencia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bg1">
                    <a:lumMod val="6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Ibérica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 de </a:t>
            </a:r>
            <a:r>
              <a:rPr lang="en-US" sz="1400" b="1" dirty="0" err="1" smtClean="0">
                <a:solidFill>
                  <a:schemeClr val="bg1">
                    <a:lumMod val="6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Sociología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 de la </a:t>
            </a:r>
            <a:r>
              <a:rPr lang="en-US" sz="1400" b="1" dirty="0" err="1" smtClean="0">
                <a:solidFill>
                  <a:schemeClr val="bg1">
                    <a:lumMod val="6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Educación</a:t>
            </a:r>
            <a:endParaRPr lang="en-US" sz="1400" b="1" dirty="0" smtClean="0">
              <a:solidFill>
                <a:schemeClr val="bg1">
                  <a:lumMod val="65000"/>
                </a:schemeClr>
              </a:solidFill>
              <a:latin typeface="Century Schoolbook" pitchFamily="18" charset="0"/>
              <a:cs typeface="Times New Roman" pitchFamily="18" charset="0"/>
            </a:endParaRPr>
          </a:p>
          <a:p>
            <a:pPr algn="r">
              <a:spcBef>
                <a:spcPct val="20000"/>
              </a:spcBef>
            </a:pPr>
            <a:r>
              <a:rPr lang="es-ES" sz="1400" b="1" dirty="0" smtClean="0">
                <a:solidFill>
                  <a:schemeClr val="bg1">
                    <a:lumMod val="6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Lisboa, 9-11th </a:t>
            </a:r>
            <a:r>
              <a:rPr lang="es-ES" sz="1400" b="1" dirty="0" err="1" smtClean="0">
                <a:solidFill>
                  <a:schemeClr val="bg1">
                    <a:lumMod val="6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July</a:t>
            </a:r>
            <a:r>
              <a:rPr lang="es-ES" sz="1400" b="1" dirty="0" smtClean="0">
                <a:solidFill>
                  <a:schemeClr val="bg1">
                    <a:lumMod val="6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 2015</a:t>
            </a:r>
            <a:endParaRPr lang="es-ES_tradnl" sz="1400" dirty="0" smtClean="0">
              <a:solidFill>
                <a:schemeClr val="bg1">
                  <a:lumMod val="65000"/>
                </a:schemeClr>
              </a:solidFill>
              <a:latin typeface="Century Schoolbook" pitchFamily="18" charset="0"/>
              <a:cs typeface="Times New Roman" pitchFamily="18" charset="0"/>
            </a:endParaRPr>
          </a:p>
          <a:p>
            <a:pPr lvl="0" algn="r">
              <a:spcBef>
                <a:spcPct val="20000"/>
              </a:spcBef>
              <a:defRPr/>
            </a:pPr>
            <a:endParaRPr lang="es-ES_tradnl" sz="1400" b="1" dirty="0" smtClean="0">
              <a:latin typeface="Century Schoolbook" pitchFamily="18" charset="0"/>
              <a:cs typeface="Times New Roman" pitchFamily="18" charset="0"/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1428728" y="3714752"/>
            <a:ext cx="6212224" cy="857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r">
              <a:spcBef>
                <a:spcPct val="20000"/>
              </a:spcBef>
            </a:pPr>
            <a:endParaRPr lang="en-US" sz="200" b="1" dirty="0" smtClean="0">
              <a:solidFill>
                <a:schemeClr val="bg1">
                  <a:lumMod val="65000"/>
                </a:schemeClr>
              </a:solidFill>
              <a:latin typeface="Century Schoolbook" pitchFamily="18" charset="0"/>
              <a:cs typeface="Times New Roman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es-ES" sz="1200" dirty="0" smtClean="0"/>
              <a:t>Proyecto financiado por el Ministerio de Educación e Innovación: “Elecciones </a:t>
            </a:r>
            <a:r>
              <a:rPr lang="es-ES" sz="1200" dirty="0" smtClean="0"/>
              <a:t>educativas e itinerarios formativos post-obligatorios de los jóvenes. Análisis comparativo internacional en un contexto de crisis económica. </a:t>
            </a:r>
            <a:r>
              <a:rPr lang="es-ES" sz="1200" dirty="0" smtClean="0"/>
              <a:t>“ CSO2013-44540-P.</a:t>
            </a:r>
            <a:endParaRPr lang="es-ES_tradnl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es-ES" sz="2000" b="1" dirty="0" smtClean="0">
                <a:latin typeface="Century Schoolbook" pitchFamily="18" charset="0"/>
              </a:rPr>
              <a:t>La mediación del seguimiento de los padres en las expectativas de itinerario</a:t>
            </a:r>
            <a:endParaRPr lang="en-US" sz="2000" b="1" dirty="0" smtClean="0">
              <a:latin typeface="Century Schoolbook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772816"/>
            <a:ext cx="4854718" cy="3442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es-ES" sz="2000" b="1" dirty="0" smtClean="0">
                <a:latin typeface="Century Schoolbook" pitchFamily="18" charset="0"/>
              </a:rPr>
              <a:t>La mediación del rendimiento en las expectativas de itinerario</a:t>
            </a:r>
            <a:endParaRPr lang="en-US" sz="2000" b="1" dirty="0" smtClean="0">
              <a:latin typeface="Century Schoolbook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0730" y="1412776"/>
            <a:ext cx="5103934" cy="361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dirty="0" smtClean="0"/>
              <a:t>Efectos estructurales conocidos: familiares (ocupación y estudios de los padres) e individuales (sexo)</a:t>
            </a:r>
          </a:p>
          <a:p>
            <a:r>
              <a:rPr lang="es-ES" dirty="0" smtClean="0"/>
              <a:t>Implicación de los padres: más efecto en niveles de estudios superiores</a:t>
            </a:r>
          </a:p>
          <a:p>
            <a:r>
              <a:rPr lang="es-ES" dirty="0" smtClean="0"/>
              <a:t>Rendimiento:</a:t>
            </a:r>
          </a:p>
          <a:p>
            <a:pPr lvl="1"/>
            <a:r>
              <a:rPr lang="es-ES" dirty="0" smtClean="0"/>
              <a:t>Expectativas altas a pesar de bajo rendimiento en hijos de padres universitarios (efecto Bush)</a:t>
            </a:r>
          </a:p>
          <a:p>
            <a:pPr lvl="1"/>
            <a:r>
              <a:rPr lang="es-ES" dirty="0" smtClean="0"/>
              <a:t>Expectativas bajas a pesar de alto rendimiento en hijos de padres con pocos estudios:</a:t>
            </a:r>
          </a:p>
          <a:p>
            <a:pPr lvl="2"/>
            <a:r>
              <a:rPr lang="es-ES" dirty="0" smtClean="0"/>
              <a:t>Compensar la falta de equidad con más información/orientación?</a:t>
            </a:r>
          </a:p>
          <a:p>
            <a:pPr lvl="2"/>
            <a:r>
              <a:rPr lang="es-ES" dirty="0" smtClean="0"/>
              <a:t>Prestigio para la FP?</a:t>
            </a:r>
          </a:p>
          <a:p>
            <a:pPr lvl="2"/>
            <a:r>
              <a:rPr lang="es-ES" dirty="0" smtClean="0"/>
              <a:t>Efecto de la </a:t>
            </a:r>
            <a:r>
              <a:rPr lang="es-ES" dirty="0" err="1" smtClean="0"/>
              <a:t>autopercepción</a:t>
            </a:r>
            <a:r>
              <a:rPr lang="es-ES" dirty="0" smtClean="0"/>
              <a:t> académica a la baja (presentación </a:t>
            </a:r>
            <a:r>
              <a:rPr lang="es-ES" dirty="0" err="1" smtClean="0"/>
              <a:t>Torrents</a:t>
            </a:r>
            <a:r>
              <a:rPr lang="es-ES" dirty="0" smtClean="0"/>
              <a:t> en este mismo congreso)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Sumario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Contextualización “</a:t>
            </a:r>
            <a:r>
              <a:rPr lang="es-ES" dirty="0" err="1" smtClean="0"/>
              <a:t>Cities</a:t>
            </a:r>
            <a:r>
              <a:rPr lang="es-ES" dirty="0" smtClean="0"/>
              <a:t> Project”</a:t>
            </a:r>
          </a:p>
          <a:p>
            <a:r>
              <a:rPr lang="es-ES" dirty="0" smtClean="0"/>
              <a:t>Marco conceptual de las elecciones</a:t>
            </a:r>
          </a:p>
          <a:p>
            <a:r>
              <a:rPr lang="es-ES" dirty="0" smtClean="0"/>
              <a:t>Análisis de datos</a:t>
            </a:r>
          </a:p>
          <a:p>
            <a:r>
              <a:rPr lang="es-ES" dirty="0" smtClean="0"/>
              <a:t>Conclusiones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 24"/>
          <p:cNvGrpSpPr/>
          <p:nvPr/>
        </p:nvGrpSpPr>
        <p:grpSpPr>
          <a:xfrm>
            <a:off x="0" y="1106012"/>
            <a:ext cx="9277848" cy="5751988"/>
            <a:chOff x="-72008" y="1106012"/>
            <a:chExt cx="9277848" cy="5751988"/>
          </a:xfrm>
        </p:grpSpPr>
        <p:pic>
          <p:nvPicPr>
            <p:cNvPr id="23" name="Imatge 22" descr="mapa cities project.png"/>
            <p:cNvPicPr>
              <a:picLocks noChangeAspect="1"/>
            </p:cNvPicPr>
            <p:nvPr/>
          </p:nvPicPr>
          <p:blipFill>
            <a:blip r:embed="rId3" cstate="print"/>
            <a:srcRect l="10741" r="11354"/>
            <a:stretch>
              <a:fillRect/>
            </a:stretch>
          </p:blipFill>
          <p:spPr>
            <a:xfrm>
              <a:off x="-72008" y="1106012"/>
              <a:ext cx="9144000" cy="5751988"/>
            </a:xfrm>
            <a:prstGeom prst="rect">
              <a:avLst/>
            </a:prstGeom>
          </p:spPr>
        </p:pic>
        <p:sp>
          <p:nvSpPr>
            <p:cNvPr id="11" name="10 CuadroTexto"/>
            <p:cNvSpPr txBox="1"/>
            <p:nvPr/>
          </p:nvSpPr>
          <p:spPr>
            <a:xfrm>
              <a:off x="3533333" y="3492807"/>
              <a:ext cx="12961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1600" b="1" dirty="0" smtClean="0">
                  <a:solidFill>
                    <a:schemeClr val="bg1"/>
                  </a:solidFill>
                </a:rPr>
                <a:t>Barcelona</a:t>
              </a:r>
              <a:endParaRPr lang="ca-E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2771800" y="2924944"/>
              <a:ext cx="14401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1600" b="1" dirty="0" err="1" smtClean="0">
                  <a:solidFill>
                    <a:schemeClr val="bg1"/>
                  </a:solidFill>
                </a:rPr>
                <a:t>Bourdeaux</a:t>
              </a:r>
              <a:endParaRPr lang="ca-E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3851920" y="2086109"/>
              <a:ext cx="11521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1600" b="1" dirty="0" smtClean="0">
                  <a:solidFill>
                    <a:schemeClr val="bg1"/>
                  </a:solidFill>
                </a:rPr>
                <a:t>Bergen</a:t>
              </a:r>
              <a:endParaRPr lang="ca-E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2483768" y="1916832"/>
              <a:ext cx="13681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1600" b="1" dirty="0" smtClean="0">
                  <a:solidFill>
                    <a:schemeClr val="bg1"/>
                  </a:solidFill>
                </a:rPr>
                <a:t>Reykjavik</a:t>
              </a:r>
              <a:endParaRPr lang="ca-E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1487199" y="3261282"/>
              <a:ext cx="13192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1600" b="1" dirty="0" err="1" smtClean="0">
                  <a:solidFill>
                    <a:schemeClr val="bg1"/>
                  </a:solidFill>
                </a:rPr>
                <a:t>Montréal</a:t>
              </a:r>
              <a:endParaRPr lang="ca-E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107504" y="2924944"/>
              <a:ext cx="151216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1600" b="1" dirty="0" smtClean="0">
                  <a:solidFill>
                    <a:schemeClr val="bg1"/>
                  </a:solidFill>
                </a:rPr>
                <a:t>Sacramento</a:t>
              </a:r>
              <a:endParaRPr lang="ca-E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7549656" y="5373216"/>
              <a:ext cx="16561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1600" b="1" dirty="0" smtClean="0">
                  <a:solidFill>
                    <a:schemeClr val="bg1"/>
                  </a:solidFill>
                </a:rPr>
                <a:t>Melbourne</a:t>
              </a:r>
              <a:endParaRPr lang="ca-E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4860032" y="2348880"/>
              <a:ext cx="10801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1600" b="1" dirty="0" smtClean="0">
                  <a:solidFill>
                    <a:schemeClr val="bg1"/>
                  </a:solidFill>
                </a:rPr>
                <a:t>Turku</a:t>
              </a:r>
              <a:endParaRPr lang="ca-E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4355976" y="3068960"/>
              <a:ext cx="11521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1600" b="1" dirty="0" smtClean="0">
                  <a:solidFill>
                    <a:schemeClr val="bg1"/>
                  </a:solidFill>
                </a:rPr>
                <a:t>Wroclaw</a:t>
              </a:r>
              <a:endParaRPr lang="ca-E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3347864" y="2586390"/>
              <a:ext cx="11521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1600" b="1" dirty="0" err="1" smtClean="0">
                  <a:solidFill>
                    <a:schemeClr val="bg1"/>
                  </a:solidFill>
                </a:rPr>
                <a:t>Ghent</a:t>
              </a:r>
              <a:endParaRPr lang="ca-E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5148064" y="2852936"/>
              <a:ext cx="11521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1600" b="1" dirty="0" err="1" smtClean="0">
                  <a:solidFill>
                    <a:schemeClr val="bg1"/>
                  </a:solidFill>
                </a:rPr>
                <a:t>Moscow</a:t>
              </a:r>
              <a:endParaRPr lang="ca-E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6937588" y="4020015"/>
              <a:ext cx="14401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1600" b="1" dirty="0" smtClean="0">
                  <a:solidFill>
                    <a:schemeClr val="bg1"/>
                  </a:solidFill>
                </a:rPr>
                <a:t>Hong Kong</a:t>
              </a:r>
              <a:endParaRPr lang="ca-E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15 CuadroTexto"/>
            <p:cNvSpPr txBox="1"/>
            <p:nvPr/>
          </p:nvSpPr>
          <p:spPr>
            <a:xfrm>
              <a:off x="130590" y="3705961"/>
              <a:ext cx="20162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1600" b="1" dirty="0" smtClean="0">
                  <a:solidFill>
                    <a:schemeClr val="bg1"/>
                  </a:solidFill>
                </a:rPr>
                <a:t>Santa </a:t>
              </a:r>
              <a:r>
                <a:rPr lang="ca-ES" sz="1600" b="1" dirty="0" err="1" smtClean="0">
                  <a:solidFill>
                    <a:schemeClr val="bg1"/>
                  </a:solidFill>
                </a:rPr>
                <a:t>Barbara</a:t>
              </a:r>
              <a:endParaRPr lang="ca-E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" y="404664"/>
            <a:ext cx="8867328" cy="1066800"/>
          </a:xfrm>
        </p:spPr>
        <p:txBody>
          <a:bodyPr vert="horz" anchor="ctr">
            <a:noAutofit/>
          </a:bodyPr>
          <a:lstStyle/>
          <a:p>
            <a:r>
              <a:rPr lang="ca-ES" sz="32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International </a:t>
            </a:r>
            <a:r>
              <a:rPr lang="ca-ES" sz="3200" b="1" dirty="0" err="1">
                <a:solidFill>
                  <a:schemeClr val="bg1">
                    <a:lumMod val="95000"/>
                  </a:schemeClr>
                </a:solidFill>
                <a:latin typeface="+mn-lt"/>
              </a:rPr>
              <a:t>Study</a:t>
            </a:r>
            <a:r>
              <a:rPr lang="ca-ES" sz="32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 of City </a:t>
            </a:r>
            <a:r>
              <a:rPr lang="ca-ES" sz="3200" b="1" dirty="0" err="1">
                <a:solidFill>
                  <a:schemeClr val="bg1">
                    <a:lumMod val="95000"/>
                  </a:schemeClr>
                </a:solidFill>
                <a:latin typeface="+mn-lt"/>
              </a:rPr>
              <a:t>Youth</a:t>
            </a:r>
            <a:r>
              <a:rPr lang="ca-ES" sz="32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 (ISCY)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691680" y="5733256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4800" b="1" u="sng" dirty="0" smtClean="0">
                <a:solidFill>
                  <a:schemeClr val="bg1"/>
                </a:solidFill>
                <a:cs typeface="Times New Roman" pitchFamily="18" charset="0"/>
                <a:hlinkClick r:id="rId4"/>
              </a:rPr>
              <a:t>www.iscy.org</a:t>
            </a:r>
            <a:endParaRPr lang="ca-ES" sz="4800" b="1" u="sng" dirty="0">
              <a:solidFill>
                <a:schemeClr val="bg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latin typeface="+mn-lt"/>
              </a:rPr>
              <a:t>Muestra</a:t>
            </a:r>
          </a:p>
        </p:txBody>
      </p:sp>
      <p:graphicFrame>
        <p:nvGraphicFramePr>
          <p:cNvPr id="4" name="Contenidor de contingut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34707346"/>
              </p:ext>
            </p:extLst>
          </p:nvPr>
        </p:nvGraphicFramePr>
        <p:xfrm>
          <a:off x="251520" y="4077072"/>
          <a:ext cx="8640960" cy="180020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787015"/>
                <a:gridCol w="1116884"/>
                <a:gridCol w="1161559"/>
                <a:gridCol w="1131776"/>
                <a:gridCol w="1105715"/>
                <a:gridCol w="1191342"/>
                <a:gridCol w="1146669"/>
              </a:tblGrid>
              <a:tr h="333765"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 dirty="0" smtClean="0"/>
                        <a:t>Centro</a:t>
                      </a:r>
                      <a:r>
                        <a:rPr lang="es-ES" sz="1400" b="1" u="none" strike="noStrike" baseline="0" dirty="0" smtClean="0"/>
                        <a:t> </a:t>
                      </a:r>
                      <a:r>
                        <a:rPr lang="es-ES" sz="1400" b="1" u="none" strike="noStrike" dirty="0" smtClean="0"/>
                        <a:t>Públicos 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 dirty="0" smtClean="0"/>
                        <a:t>Centros Privados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 dirty="0"/>
                        <a:t>TOTAL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88812"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Centros                     n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Alumnado                n (%)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Centros                     n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Alumnado                n (%)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Centros                     n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Alumnado                n (%)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406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Alta</a:t>
                      </a:r>
                      <a:r>
                        <a:rPr lang="es-ES" sz="14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 complejidad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4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321 (15,7)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4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162 (7,9)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8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483 (23,6)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4406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Complejidad</a:t>
                      </a:r>
                      <a:r>
                        <a:rPr lang="es-ES" sz="14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 media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6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517 (25,2)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8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777 (37,9)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14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1294 (63,2)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4406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smtClean="0"/>
                        <a:t>Baja complejidad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2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86 (4,2)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/>
                        <a:t>3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/>
                        <a:t>185 (9,0)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5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271 (13,2)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44406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/>
                        <a:t>TOTAL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12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924 (45,1)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15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1124 (54,9)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27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/>
                        <a:t>2048 (100)  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QuadreDeText 4"/>
          <p:cNvSpPr txBox="1"/>
          <p:nvPr/>
        </p:nvSpPr>
        <p:spPr>
          <a:xfrm>
            <a:off x="539552" y="234888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dirty="0" smtClean="0"/>
              <a:t> </a:t>
            </a:r>
            <a:r>
              <a:rPr lang="es-ES" sz="2400" dirty="0" smtClean="0"/>
              <a:t>27 centros educativos de la ciudad de Barcelona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2048 jóvenes que en el curso 2014-15 estaban cursando 4º ESO o son de la cohorte de 1998 pero haciendo otros cursos</a:t>
            </a:r>
            <a:endParaRPr lang="es-ES" sz="2400" dirty="0"/>
          </a:p>
        </p:txBody>
      </p:sp>
      <p:sp>
        <p:nvSpPr>
          <p:cNvPr id="7" name="QuadreDeText 6"/>
          <p:cNvSpPr txBox="1"/>
          <p:nvPr/>
        </p:nvSpPr>
        <p:spPr>
          <a:xfrm>
            <a:off x="611560" y="357301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Tabla 1. Muestra de jóvenes y centros que participan en la investigación</a:t>
            </a:r>
            <a:endParaRPr lang="es-ES" dirty="0"/>
          </a:p>
        </p:txBody>
      </p:sp>
      <p:sp>
        <p:nvSpPr>
          <p:cNvPr id="8" name="5 Elipse"/>
          <p:cNvSpPr/>
          <p:nvPr/>
        </p:nvSpPr>
        <p:spPr>
          <a:xfrm>
            <a:off x="8172400" y="6021288"/>
            <a:ext cx="504056" cy="50405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300" dirty="0" smtClean="0">
                <a:solidFill>
                  <a:schemeClr val="bg1"/>
                </a:solidFill>
              </a:rPr>
              <a:t>7</a:t>
            </a:r>
            <a:endParaRPr lang="ca-ES" sz="13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836712"/>
            <a:ext cx="8748464" cy="5616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 smtClean="0">
                <a:latin typeface="Century Schoolbook" pitchFamily="18" charset="0"/>
              </a:rPr>
              <a:t>El sexo sobre las expectativas de itinerario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335111"/>
            <a:ext cx="6768751" cy="5522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es-ES" sz="2000" b="1" dirty="0" smtClean="0">
                <a:latin typeface="Century Schoolbook" pitchFamily="18" charset="0"/>
              </a:rPr>
              <a:t>El origen social sobre las expectativas de itinerario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220813"/>
            <a:ext cx="6311858" cy="563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es-ES" sz="2000" b="1" dirty="0" smtClean="0">
                <a:latin typeface="Century Schoolbook" pitchFamily="18" charset="0"/>
              </a:rPr>
              <a:t>El nivel de estudios sobre las expectativas de itinerario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2184" y="1052736"/>
            <a:ext cx="5722038" cy="5959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es-ES" sz="2000" b="1" dirty="0" smtClean="0">
                <a:latin typeface="Century Schoolbook" pitchFamily="18" charset="0"/>
              </a:rPr>
              <a:t>El nivel de estudios y sexo sobre las expectativas de itinerario</a:t>
            </a:r>
          </a:p>
        </p:txBody>
      </p:sp>
      <p:pic>
        <p:nvPicPr>
          <p:cNvPr id="4" name="3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060848"/>
            <a:ext cx="4661650" cy="352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ET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GRET</Template>
  <TotalTime>2731</TotalTime>
  <Words>451</Words>
  <Application>Microsoft Office PowerPoint</Application>
  <PresentationFormat>Presentación en pantalla (4:3)</PresentationFormat>
  <Paragraphs>96</Paragraphs>
  <Slides>12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GRET</vt:lpstr>
      <vt:lpstr>Eligiendo el futuro: las influencias familiares, escolares e individuales en la construcción de expectativas.</vt:lpstr>
      <vt:lpstr>Sumario</vt:lpstr>
      <vt:lpstr>International Study of City Youth (ISCY)</vt:lpstr>
      <vt:lpstr>Muestra</vt:lpstr>
      <vt:lpstr>Diapositiva 5</vt:lpstr>
      <vt:lpstr>El sexo sobre las expectativas de itinerario</vt:lpstr>
      <vt:lpstr>El origen social sobre las expectativas de itinerario</vt:lpstr>
      <vt:lpstr>El nivel de estudios sobre las expectativas de itinerario</vt:lpstr>
      <vt:lpstr>El nivel de estudios y sexo sobre las expectativas de itinerario</vt:lpstr>
      <vt:lpstr>La mediación del seguimiento de los padres en las expectativas de itinerario</vt:lpstr>
      <vt:lpstr>La mediación del rendimiento en las expectativas de itinerario</vt:lpstr>
      <vt:lpstr>Conclusiones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Acer5742</dc:creator>
  <cp:lastModifiedBy>helena</cp:lastModifiedBy>
  <cp:revision>280</cp:revision>
  <dcterms:created xsi:type="dcterms:W3CDTF">2011-11-10T14:27:23Z</dcterms:created>
  <dcterms:modified xsi:type="dcterms:W3CDTF">2015-07-14T17:41:49Z</dcterms:modified>
</cp:coreProperties>
</file>