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921625" cy="2879725"/>
  <p:notesSz cx="6858000" cy="9144000"/>
  <p:defaultTextStyle>
    <a:defPPr>
      <a:defRPr lang="es-ES"/>
    </a:defPPr>
    <a:lvl1pPr marL="0" algn="l" defTabSz="617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08610" algn="l" defTabSz="617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617220" algn="l" defTabSz="617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925830" algn="l" defTabSz="617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234440" algn="l" defTabSz="617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1543050" algn="l" defTabSz="617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1851660" algn="l" defTabSz="617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2160270" algn="l" defTabSz="617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2468880" algn="l" defTabSz="61722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56" d="100"/>
          <a:sy n="156" d="100"/>
        </p:scale>
        <p:origin x="-102" y="-186"/>
      </p:cViewPr>
      <p:guideLst>
        <p:guide orient="horz" pos="907"/>
        <p:guide pos="2495"/>
      </p:guideLst>
    </p:cSldViewPr>
  </p:slideViewPr>
  <p:notesTextViewPr>
    <p:cViewPr>
      <p:scale>
        <a:sx n="1" d="1"/>
        <a:sy n="1" d="1"/>
      </p:scale>
      <p:origin x="0" y="12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96ABB-0524-4232-9732-D9935836F8C2}" type="datetimeFigureOut">
              <a:rPr lang="en-GB" smtClean="0"/>
              <a:pPr/>
              <a:t>19/02/2016</a:t>
            </a:fld>
            <a:endParaRPr lang="en-GB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-1285875" y="685800"/>
            <a:ext cx="9429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DC3010-6E01-4A35-B082-F7BE0686287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5551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err="1" smtClean="0"/>
              <a:t>Figura</a:t>
            </a:r>
            <a:r>
              <a:rPr lang="en-GB" dirty="0" smtClean="0"/>
              <a:t> B) He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ajustat</a:t>
            </a:r>
            <a:r>
              <a:rPr lang="en-GB" baseline="0" dirty="0" smtClean="0"/>
              <a:t> el western de la FNI/II/V al </a:t>
            </a:r>
            <a:r>
              <a:rPr lang="en-GB" baseline="0" dirty="0" err="1" smtClean="0"/>
              <a:t>marcador</a:t>
            </a:r>
            <a:r>
              <a:rPr lang="en-GB" baseline="0" dirty="0" smtClean="0"/>
              <a:t> de </a:t>
            </a:r>
            <a:r>
              <a:rPr lang="en-GB" baseline="0" dirty="0" err="1" smtClean="0"/>
              <a:t>pes</a:t>
            </a:r>
            <a:r>
              <a:rPr lang="en-GB" baseline="0" dirty="0" smtClean="0"/>
              <a:t> molecular</a:t>
            </a:r>
          </a:p>
          <a:p>
            <a:r>
              <a:rPr lang="en-GB" baseline="0" dirty="0" smtClean="0"/>
              <a:t>Toni! </a:t>
            </a:r>
            <a:r>
              <a:rPr lang="en-GB" baseline="0" dirty="0" err="1" smtClean="0"/>
              <a:t>Recorda</a:t>
            </a:r>
            <a:r>
              <a:rPr lang="en-GB" baseline="0" dirty="0" smtClean="0"/>
              <a:t> </a:t>
            </a:r>
            <a:r>
              <a:rPr lang="en-GB" baseline="0" dirty="0" err="1" smtClean="0"/>
              <a:t>anotar</a:t>
            </a:r>
            <a:r>
              <a:rPr lang="en-GB" baseline="0" dirty="0" smtClean="0"/>
              <a:t> al </a:t>
            </a:r>
            <a:r>
              <a:rPr lang="en-GB" baseline="0" dirty="0" err="1" smtClean="0"/>
              <a:t>peu</a:t>
            </a:r>
            <a:r>
              <a:rPr lang="en-GB" baseline="0" dirty="0" smtClean="0"/>
              <a:t> de la </a:t>
            </a:r>
            <a:r>
              <a:rPr lang="en-GB" baseline="0" dirty="0" err="1" smtClean="0"/>
              <a:t>figura</a:t>
            </a:r>
            <a:r>
              <a:rPr lang="en-GB" baseline="0" dirty="0" smtClean="0"/>
              <a:t> A </a:t>
            </a:r>
            <a:r>
              <a:rPr lang="en-GB" baseline="0" dirty="0" err="1" smtClean="0"/>
              <a:t>que</a:t>
            </a:r>
            <a:r>
              <a:rPr lang="en-GB" baseline="0" dirty="0" smtClean="0"/>
              <a:t> (L) </a:t>
            </a:r>
            <a:r>
              <a:rPr lang="en-GB" baseline="0" dirty="0" err="1" smtClean="0"/>
              <a:t>és</a:t>
            </a:r>
            <a:r>
              <a:rPr lang="en-GB" baseline="0" smtClean="0"/>
              <a:t> linker</a:t>
            </a:r>
            <a:endParaRPr lang="en-GB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DC3010-6E01-4A35-B082-F7BE0686287B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94122" y="894582"/>
            <a:ext cx="6733381" cy="61727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88244" y="1631844"/>
            <a:ext cx="5545138" cy="7359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8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17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25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34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51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688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A9F87-69C5-4C47-ACBE-67EB1BB40D6B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0983-5038-4317-9E71-12C970F4D7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895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A9F87-69C5-4C47-ACBE-67EB1BB40D6B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0983-5038-4317-9E71-12C970F4D7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953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5771" y="48662"/>
            <a:ext cx="1544442" cy="103123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446" y="48662"/>
            <a:ext cx="4501298" cy="103123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A9F87-69C5-4C47-ACBE-67EB1BB40D6B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0983-5038-4317-9E71-12C970F4D7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521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A9F87-69C5-4C47-ACBE-67EB1BB40D6B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0983-5038-4317-9E71-12C970F4D7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104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5754" y="1850490"/>
            <a:ext cx="6733381" cy="571945"/>
          </a:xfrm>
        </p:spPr>
        <p:txBody>
          <a:bodyPr anchor="t"/>
          <a:lstStyle>
            <a:lvl1pPr algn="l">
              <a:defRPr sz="27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25754" y="1220550"/>
            <a:ext cx="6733381" cy="629940"/>
          </a:xfrm>
        </p:spPr>
        <p:txBody>
          <a:bodyPr anchor="b"/>
          <a:lstStyle>
            <a:lvl1pPr marL="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30861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1722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3pPr>
            <a:lvl4pPr marL="92583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23444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8516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216027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46888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A9F87-69C5-4C47-ACBE-67EB1BB40D6B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0983-5038-4317-9E71-12C970F4D7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674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446" y="281973"/>
            <a:ext cx="3022870" cy="797924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97343" y="281973"/>
            <a:ext cx="3022870" cy="797924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A9F87-69C5-4C47-ACBE-67EB1BB40D6B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0983-5038-4317-9E71-12C970F4D7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107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6081" y="115323"/>
            <a:ext cx="7129463" cy="479954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6081" y="644605"/>
            <a:ext cx="3500093" cy="268641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8610" indent="0">
              <a:buNone/>
              <a:defRPr sz="1400" b="1"/>
            </a:lvl2pPr>
            <a:lvl3pPr marL="617220" indent="0">
              <a:buNone/>
              <a:defRPr sz="1200" b="1"/>
            </a:lvl3pPr>
            <a:lvl4pPr marL="925830" indent="0">
              <a:buNone/>
              <a:defRPr sz="1100" b="1"/>
            </a:lvl4pPr>
            <a:lvl5pPr marL="1234440" indent="0">
              <a:buNone/>
              <a:defRPr sz="1100" b="1"/>
            </a:lvl5pPr>
            <a:lvl6pPr marL="1543050" indent="0">
              <a:buNone/>
              <a:defRPr sz="1100" b="1"/>
            </a:lvl6pPr>
            <a:lvl7pPr marL="1851660" indent="0">
              <a:buNone/>
              <a:defRPr sz="1100" b="1"/>
            </a:lvl7pPr>
            <a:lvl8pPr marL="2160270" indent="0">
              <a:buNone/>
              <a:defRPr sz="1100" b="1"/>
            </a:lvl8pPr>
            <a:lvl9pPr marL="2468880" indent="0">
              <a:buNone/>
              <a:defRPr sz="1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96081" y="913246"/>
            <a:ext cx="3500093" cy="165917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024076" y="644605"/>
            <a:ext cx="3501468" cy="268641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8610" indent="0">
              <a:buNone/>
              <a:defRPr sz="1400" b="1"/>
            </a:lvl2pPr>
            <a:lvl3pPr marL="617220" indent="0">
              <a:buNone/>
              <a:defRPr sz="1200" b="1"/>
            </a:lvl3pPr>
            <a:lvl4pPr marL="925830" indent="0">
              <a:buNone/>
              <a:defRPr sz="1100" b="1"/>
            </a:lvl4pPr>
            <a:lvl5pPr marL="1234440" indent="0">
              <a:buNone/>
              <a:defRPr sz="1100" b="1"/>
            </a:lvl5pPr>
            <a:lvl6pPr marL="1543050" indent="0">
              <a:buNone/>
              <a:defRPr sz="1100" b="1"/>
            </a:lvl6pPr>
            <a:lvl7pPr marL="1851660" indent="0">
              <a:buNone/>
              <a:defRPr sz="1100" b="1"/>
            </a:lvl7pPr>
            <a:lvl8pPr marL="2160270" indent="0">
              <a:buNone/>
              <a:defRPr sz="1100" b="1"/>
            </a:lvl8pPr>
            <a:lvl9pPr marL="2468880" indent="0">
              <a:buNone/>
              <a:defRPr sz="11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024076" y="913246"/>
            <a:ext cx="3501468" cy="165917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A9F87-69C5-4C47-ACBE-67EB1BB40D6B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0983-5038-4317-9E71-12C970F4D7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594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A9F87-69C5-4C47-ACBE-67EB1BB40D6B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0983-5038-4317-9E71-12C970F4D7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05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A9F87-69C5-4C47-ACBE-67EB1BB40D6B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0983-5038-4317-9E71-12C970F4D7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245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6082" y="114656"/>
            <a:ext cx="2606160" cy="487953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97136" y="114656"/>
            <a:ext cx="4428408" cy="2457766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96082" y="602609"/>
            <a:ext cx="2606160" cy="1969812"/>
          </a:xfrm>
        </p:spPr>
        <p:txBody>
          <a:bodyPr/>
          <a:lstStyle>
            <a:lvl1pPr marL="0" indent="0">
              <a:buNone/>
              <a:defRPr sz="900"/>
            </a:lvl1pPr>
            <a:lvl2pPr marL="308610" indent="0">
              <a:buNone/>
              <a:defRPr sz="800"/>
            </a:lvl2pPr>
            <a:lvl3pPr marL="617220" indent="0">
              <a:buNone/>
              <a:defRPr sz="700"/>
            </a:lvl3pPr>
            <a:lvl4pPr marL="925830" indent="0">
              <a:buNone/>
              <a:defRPr sz="600"/>
            </a:lvl4pPr>
            <a:lvl5pPr marL="1234440" indent="0">
              <a:buNone/>
              <a:defRPr sz="600"/>
            </a:lvl5pPr>
            <a:lvl6pPr marL="1543050" indent="0">
              <a:buNone/>
              <a:defRPr sz="600"/>
            </a:lvl6pPr>
            <a:lvl7pPr marL="1851660" indent="0">
              <a:buNone/>
              <a:defRPr sz="600"/>
            </a:lvl7pPr>
            <a:lvl8pPr marL="2160270" indent="0">
              <a:buNone/>
              <a:defRPr sz="600"/>
            </a:lvl8pPr>
            <a:lvl9pPr marL="2468880" indent="0">
              <a:buNone/>
              <a:defRPr sz="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A9F87-69C5-4C47-ACBE-67EB1BB40D6B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0983-5038-4317-9E71-12C970F4D7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874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52694" y="2015808"/>
            <a:ext cx="4752975" cy="237977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52694" y="257309"/>
            <a:ext cx="4752975" cy="1727835"/>
          </a:xfrm>
        </p:spPr>
        <p:txBody>
          <a:bodyPr/>
          <a:lstStyle>
            <a:lvl1pPr marL="0" indent="0">
              <a:buNone/>
              <a:defRPr sz="2200"/>
            </a:lvl1pPr>
            <a:lvl2pPr marL="308610" indent="0">
              <a:buNone/>
              <a:defRPr sz="1900"/>
            </a:lvl2pPr>
            <a:lvl3pPr marL="617220" indent="0">
              <a:buNone/>
              <a:defRPr sz="1600"/>
            </a:lvl3pPr>
            <a:lvl4pPr marL="925830" indent="0">
              <a:buNone/>
              <a:defRPr sz="1400"/>
            </a:lvl4pPr>
            <a:lvl5pPr marL="1234440" indent="0">
              <a:buNone/>
              <a:defRPr sz="1400"/>
            </a:lvl5pPr>
            <a:lvl6pPr marL="1543050" indent="0">
              <a:buNone/>
              <a:defRPr sz="1400"/>
            </a:lvl6pPr>
            <a:lvl7pPr marL="1851660" indent="0">
              <a:buNone/>
              <a:defRPr sz="1400"/>
            </a:lvl7pPr>
            <a:lvl8pPr marL="2160270" indent="0">
              <a:buNone/>
              <a:defRPr sz="1400"/>
            </a:lvl8pPr>
            <a:lvl9pPr marL="2468880" indent="0">
              <a:buNone/>
              <a:defRPr sz="1400"/>
            </a:lvl9pPr>
          </a:lstStyle>
          <a:p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552694" y="2253785"/>
            <a:ext cx="4752975" cy="337968"/>
          </a:xfrm>
        </p:spPr>
        <p:txBody>
          <a:bodyPr/>
          <a:lstStyle>
            <a:lvl1pPr marL="0" indent="0">
              <a:buNone/>
              <a:defRPr sz="900"/>
            </a:lvl1pPr>
            <a:lvl2pPr marL="308610" indent="0">
              <a:buNone/>
              <a:defRPr sz="800"/>
            </a:lvl2pPr>
            <a:lvl3pPr marL="617220" indent="0">
              <a:buNone/>
              <a:defRPr sz="700"/>
            </a:lvl3pPr>
            <a:lvl4pPr marL="925830" indent="0">
              <a:buNone/>
              <a:defRPr sz="600"/>
            </a:lvl4pPr>
            <a:lvl5pPr marL="1234440" indent="0">
              <a:buNone/>
              <a:defRPr sz="600"/>
            </a:lvl5pPr>
            <a:lvl6pPr marL="1543050" indent="0">
              <a:buNone/>
              <a:defRPr sz="600"/>
            </a:lvl6pPr>
            <a:lvl7pPr marL="1851660" indent="0">
              <a:buNone/>
              <a:defRPr sz="600"/>
            </a:lvl7pPr>
            <a:lvl8pPr marL="2160270" indent="0">
              <a:buNone/>
              <a:defRPr sz="600"/>
            </a:lvl8pPr>
            <a:lvl9pPr marL="2468880" indent="0">
              <a:buNone/>
              <a:defRPr sz="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A9F87-69C5-4C47-ACBE-67EB1BB40D6B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20983-5038-4317-9E71-12C970F4D7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837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96081" y="115323"/>
            <a:ext cx="7129463" cy="479954"/>
          </a:xfrm>
          <a:prstGeom prst="rect">
            <a:avLst/>
          </a:prstGeom>
        </p:spPr>
        <p:txBody>
          <a:bodyPr vert="horz" lIns="61722" tIns="30861" rIns="61722" bIns="30861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6081" y="671936"/>
            <a:ext cx="7129463" cy="1900485"/>
          </a:xfrm>
          <a:prstGeom prst="rect">
            <a:avLst/>
          </a:prstGeom>
        </p:spPr>
        <p:txBody>
          <a:bodyPr vert="horz" lIns="61722" tIns="30861" rIns="61722" bIns="30861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96081" y="2669079"/>
            <a:ext cx="1848379" cy="153319"/>
          </a:xfrm>
          <a:prstGeom prst="rect">
            <a:avLst/>
          </a:prstGeom>
        </p:spPr>
        <p:txBody>
          <a:bodyPr vert="horz" lIns="61722" tIns="30861" rIns="61722" bIns="30861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A9F87-69C5-4C47-ACBE-67EB1BB40D6B}" type="datetimeFigureOut">
              <a:rPr lang="en-US" smtClean="0"/>
              <a:pPr/>
              <a:t>2/19/2016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706555" y="2669079"/>
            <a:ext cx="2508515" cy="153319"/>
          </a:xfrm>
          <a:prstGeom prst="rect">
            <a:avLst/>
          </a:prstGeom>
        </p:spPr>
        <p:txBody>
          <a:bodyPr vert="horz" lIns="61722" tIns="30861" rIns="61722" bIns="30861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5677165" y="2669079"/>
            <a:ext cx="1848379" cy="153319"/>
          </a:xfrm>
          <a:prstGeom prst="rect">
            <a:avLst/>
          </a:prstGeom>
        </p:spPr>
        <p:txBody>
          <a:bodyPr vert="horz" lIns="61722" tIns="30861" rIns="61722" bIns="30861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20983-5038-4317-9E71-12C970F4D7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52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17220" rtl="0" eaLnBrk="1" latinLnBrk="0" hangingPunct="1"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31458" indent="-231458" algn="l" defTabSz="617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01491" indent="-192881" algn="l" defTabSz="617220" rtl="0" eaLnBrk="1" latinLnBrk="0" hangingPunct="1">
        <a:spcBef>
          <a:spcPct val="20000"/>
        </a:spcBef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771525" indent="-154305" algn="l" defTabSz="617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indent="-154305" algn="l" defTabSz="61722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88745" indent="-154305" algn="l" defTabSz="61722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97355" indent="-154305" algn="l" defTabSz="617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05965" indent="-154305" algn="l" defTabSz="617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314575" indent="-154305" algn="l" defTabSz="617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623185" indent="-154305" algn="l" defTabSz="61722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1722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8610" algn="l" defTabSz="61722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17220" algn="l" defTabSz="61722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25830" algn="l" defTabSz="61722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algn="l" defTabSz="61722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43050" algn="l" defTabSz="61722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51660" algn="l" defTabSz="61722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60270" algn="l" defTabSz="61722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algn="l" defTabSz="61722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32 Rectángulo"/>
          <p:cNvSpPr/>
          <p:nvPr/>
        </p:nvSpPr>
        <p:spPr>
          <a:xfrm>
            <a:off x="670444" y="1188747"/>
            <a:ext cx="472610" cy="216000"/>
          </a:xfrm>
          <a:prstGeom prst="rect">
            <a:avLst/>
          </a:prstGeom>
          <a:solidFill>
            <a:srgbClr val="FFFF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A5G27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34" name="33 Rectángulo"/>
          <p:cNvSpPr/>
          <p:nvPr/>
        </p:nvSpPr>
        <p:spPr>
          <a:xfrm>
            <a:off x="1177110" y="1188747"/>
            <a:ext cx="144016" cy="216024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L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35" name="34 Rectángulo"/>
          <p:cNvSpPr/>
          <p:nvPr/>
        </p:nvSpPr>
        <p:spPr>
          <a:xfrm>
            <a:off x="1356986" y="1188747"/>
            <a:ext cx="1296000" cy="216024"/>
          </a:xfrm>
          <a:prstGeom prst="rect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EGFP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36" name="35 Rectángulo"/>
          <p:cNvSpPr/>
          <p:nvPr/>
        </p:nvSpPr>
        <p:spPr>
          <a:xfrm>
            <a:off x="2680811" y="1188747"/>
            <a:ext cx="298422" cy="216024"/>
          </a:xfrm>
          <a:prstGeom prst="rect">
            <a:avLst/>
          </a:prstGeom>
          <a:solidFill>
            <a:schemeClr val="accent6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H6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293406" y="1188747"/>
            <a:ext cx="3978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NH3-</a:t>
            </a:r>
            <a:endParaRPr lang="en-GB" sz="800" dirty="0"/>
          </a:p>
        </p:txBody>
      </p:sp>
      <p:sp>
        <p:nvSpPr>
          <p:cNvPr id="38" name="37 CuadroTexto"/>
          <p:cNvSpPr txBox="1"/>
          <p:nvPr/>
        </p:nvSpPr>
        <p:spPr>
          <a:xfrm>
            <a:off x="2948449" y="1188747"/>
            <a:ext cx="4700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-COOH</a:t>
            </a:r>
            <a:endParaRPr lang="en-GB" sz="800" dirty="0"/>
          </a:p>
        </p:txBody>
      </p:sp>
      <p:sp>
        <p:nvSpPr>
          <p:cNvPr id="39" name="38 Rectángulo"/>
          <p:cNvSpPr/>
          <p:nvPr/>
        </p:nvSpPr>
        <p:spPr>
          <a:xfrm>
            <a:off x="503826" y="1503962"/>
            <a:ext cx="632313" cy="216000"/>
          </a:xfrm>
          <a:prstGeom prst="rect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FNI/II/V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1171915" y="1503962"/>
            <a:ext cx="144016" cy="216024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L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41" name="40 Rectángulo"/>
          <p:cNvSpPr/>
          <p:nvPr/>
        </p:nvSpPr>
        <p:spPr>
          <a:xfrm>
            <a:off x="1351791" y="1503962"/>
            <a:ext cx="1296000" cy="216024"/>
          </a:xfrm>
          <a:prstGeom prst="rect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EGFP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2684083" y="1503962"/>
            <a:ext cx="298422" cy="216024"/>
          </a:xfrm>
          <a:prstGeom prst="rect">
            <a:avLst/>
          </a:prstGeom>
          <a:solidFill>
            <a:schemeClr val="accent6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dirty="0" smtClean="0">
                <a:solidFill>
                  <a:schemeClr val="tx1"/>
                </a:solidFill>
              </a:rPr>
              <a:t>H6</a:t>
            </a:r>
            <a:endParaRPr lang="en-GB" sz="800" dirty="0">
              <a:solidFill>
                <a:schemeClr val="tx1"/>
              </a:solidFill>
            </a:endParaRPr>
          </a:p>
        </p:txBody>
      </p:sp>
      <p:sp>
        <p:nvSpPr>
          <p:cNvPr id="43" name="42 CuadroTexto"/>
          <p:cNvSpPr txBox="1"/>
          <p:nvPr/>
        </p:nvSpPr>
        <p:spPr>
          <a:xfrm>
            <a:off x="134942" y="1503962"/>
            <a:ext cx="3978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NH3-</a:t>
            </a:r>
            <a:endParaRPr lang="en-GB" sz="800" dirty="0"/>
          </a:p>
        </p:txBody>
      </p:sp>
      <p:sp>
        <p:nvSpPr>
          <p:cNvPr id="44" name="43 CuadroTexto"/>
          <p:cNvSpPr txBox="1"/>
          <p:nvPr/>
        </p:nvSpPr>
        <p:spPr>
          <a:xfrm>
            <a:off x="2943254" y="1503962"/>
            <a:ext cx="4700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-COOH</a:t>
            </a:r>
            <a:endParaRPr lang="en-GB" sz="800" dirty="0"/>
          </a:p>
        </p:txBody>
      </p:sp>
      <p:sp>
        <p:nvSpPr>
          <p:cNvPr id="45" name="44 CuadroTexto"/>
          <p:cNvSpPr txBox="1"/>
          <p:nvPr/>
        </p:nvSpPr>
        <p:spPr>
          <a:xfrm>
            <a:off x="287100" y="359742"/>
            <a:ext cx="59059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A  				      B                                     C</a:t>
            </a:r>
          </a:p>
          <a:p>
            <a:endParaRPr lang="en-GB" sz="2000" dirty="0" smtClean="0"/>
          </a:p>
          <a:p>
            <a:endParaRPr lang="en-GB" sz="2000" dirty="0"/>
          </a:p>
        </p:txBody>
      </p:sp>
      <p:sp>
        <p:nvSpPr>
          <p:cNvPr id="50" name="49 Rectángulo"/>
          <p:cNvSpPr/>
          <p:nvPr/>
        </p:nvSpPr>
        <p:spPr>
          <a:xfrm>
            <a:off x="3519459" y="207818"/>
            <a:ext cx="936104" cy="4308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sz="1100" dirty="0" smtClean="0"/>
              <a:t> A5G27-</a:t>
            </a:r>
          </a:p>
          <a:p>
            <a:r>
              <a:rPr lang="en-US" sz="1100" dirty="0" smtClean="0"/>
              <a:t>GFP-H6    </a:t>
            </a:r>
            <a:endParaRPr lang="en-US" sz="1100" dirty="0"/>
          </a:p>
        </p:txBody>
      </p:sp>
      <p:grpSp>
        <p:nvGrpSpPr>
          <p:cNvPr id="52" name="51 Grupo"/>
          <p:cNvGrpSpPr/>
          <p:nvPr/>
        </p:nvGrpSpPr>
        <p:grpSpPr>
          <a:xfrm rot="5400000">
            <a:off x="5707531" y="756414"/>
            <a:ext cx="1664092" cy="1719028"/>
            <a:chOff x="1003696" y="2397556"/>
            <a:chExt cx="1664092" cy="1719028"/>
          </a:xfrm>
        </p:grpSpPr>
        <p:pic>
          <p:nvPicPr>
            <p:cNvPr id="53" name="Picture 4" descr="d:\Documents and Settings\mireia\Escritorio\MPR\Microscopi fluorescencia\M. fluorescencia\20150708\A5\proves\FN\merge fluo 70.jpg"/>
            <p:cNvPicPr>
              <a:picLocks noChangeAspect="1" noChangeArrowheads="1"/>
            </p:cNvPicPr>
            <p:nvPr/>
          </p:nvPicPr>
          <p:blipFill>
            <a:blip r:embed="rId3" cstate="print"/>
            <a:srcRect l="61702" t="26684" r="33851" b="67183"/>
            <a:stretch>
              <a:fillRect/>
            </a:stretch>
          </p:blipFill>
          <p:spPr bwMode="auto">
            <a:xfrm>
              <a:off x="1835696" y="2397556"/>
              <a:ext cx="832092" cy="864097"/>
            </a:xfrm>
            <a:prstGeom prst="rect">
              <a:avLst/>
            </a:prstGeom>
            <a:noFill/>
          </p:spPr>
        </p:pic>
        <p:pic>
          <p:nvPicPr>
            <p:cNvPr id="54" name="Picture 3" descr="d:\Documents and Settings\mireia\Escritorio\MPR\Microscopi fluorescencia\M. fluorescencia\20150708\A5\proves\FN\image0001 modif.jpg"/>
            <p:cNvPicPr>
              <a:picLocks noChangeAspect="1" noChangeArrowheads="1"/>
            </p:cNvPicPr>
            <p:nvPr/>
          </p:nvPicPr>
          <p:blipFill>
            <a:blip r:embed="rId4" cstate="print"/>
            <a:srcRect l="61702" t="26604" r="33851" b="67263"/>
            <a:stretch>
              <a:fillRect/>
            </a:stretch>
          </p:blipFill>
          <p:spPr bwMode="auto">
            <a:xfrm>
              <a:off x="1003696" y="2397556"/>
              <a:ext cx="832000" cy="863992"/>
            </a:xfrm>
            <a:prstGeom prst="rect">
              <a:avLst/>
            </a:prstGeom>
            <a:noFill/>
          </p:spPr>
        </p:pic>
        <p:pic>
          <p:nvPicPr>
            <p:cNvPr id="55" name="Picture 3" descr="d:\Documents and Settings\mireia\Escritorio\MPR\Microscopi fluorescencia\M. fluorescencia\20150708\proves\A5\imatge 9 maximum108.jpg"/>
            <p:cNvPicPr>
              <a:picLocks noChangeAspect="1" noChangeArrowheads="1"/>
            </p:cNvPicPr>
            <p:nvPr/>
          </p:nvPicPr>
          <p:blipFill>
            <a:blip r:embed="rId5" cstate="print"/>
            <a:srcRect l="23347" t="44296" r="68871" b="45368"/>
            <a:stretch>
              <a:fillRect/>
            </a:stretch>
          </p:blipFill>
          <p:spPr bwMode="auto">
            <a:xfrm>
              <a:off x="1010908" y="3284984"/>
              <a:ext cx="831600" cy="831600"/>
            </a:xfrm>
            <a:prstGeom prst="rect">
              <a:avLst/>
            </a:prstGeom>
            <a:noFill/>
          </p:spPr>
        </p:pic>
        <p:pic>
          <p:nvPicPr>
            <p:cNvPr id="56" name="Picture 4" descr="d:\Documents and Settings\mireia\Escritorio\MPR\Microscopi fluorescencia\M. fluorescencia\20150708\proves\A5\overlay 70%fluo.jpg"/>
            <p:cNvPicPr>
              <a:picLocks noChangeAspect="1" noChangeArrowheads="1"/>
            </p:cNvPicPr>
            <p:nvPr/>
          </p:nvPicPr>
          <p:blipFill>
            <a:blip r:embed="rId6" cstate="print"/>
            <a:srcRect l="23347" t="44296" r="68871" b="45368"/>
            <a:stretch>
              <a:fillRect/>
            </a:stretch>
          </p:blipFill>
          <p:spPr bwMode="auto">
            <a:xfrm>
              <a:off x="1835696" y="3284984"/>
              <a:ext cx="831600" cy="831600"/>
            </a:xfrm>
            <a:prstGeom prst="rect">
              <a:avLst/>
            </a:prstGeom>
            <a:noFill/>
          </p:spPr>
        </p:pic>
      </p:grpSp>
      <p:sp>
        <p:nvSpPr>
          <p:cNvPr id="57" name="56 Rectángulo"/>
          <p:cNvSpPr/>
          <p:nvPr/>
        </p:nvSpPr>
        <p:spPr>
          <a:xfrm>
            <a:off x="4167390" y="207818"/>
            <a:ext cx="936104" cy="4308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100" dirty="0" smtClean="0"/>
              <a:t> </a:t>
            </a:r>
            <a:r>
              <a:rPr lang="en-GB" sz="1100" dirty="0"/>
              <a:t>FNI/II/V</a:t>
            </a:r>
            <a:r>
              <a:rPr lang="en-US" sz="1100" dirty="0" smtClean="0"/>
              <a:t>-GFP-H6    </a:t>
            </a:r>
            <a:endParaRPr lang="en-US" sz="1100" dirty="0"/>
          </a:p>
        </p:txBody>
      </p:sp>
      <p:sp>
        <p:nvSpPr>
          <p:cNvPr id="58" name="57 Rectángulo"/>
          <p:cNvSpPr/>
          <p:nvPr/>
        </p:nvSpPr>
        <p:spPr>
          <a:xfrm>
            <a:off x="5607550" y="360903"/>
            <a:ext cx="936104" cy="4308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100" dirty="0" smtClean="0"/>
              <a:t> A5G27-</a:t>
            </a:r>
          </a:p>
          <a:p>
            <a:pPr algn="ctr"/>
            <a:r>
              <a:rPr lang="en-US" sz="1100" dirty="0" smtClean="0"/>
              <a:t>GFP-H6    </a:t>
            </a:r>
            <a:endParaRPr lang="en-US" sz="1100" dirty="0"/>
          </a:p>
        </p:txBody>
      </p:sp>
      <p:sp>
        <p:nvSpPr>
          <p:cNvPr id="59" name="58 Rectángulo"/>
          <p:cNvSpPr/>
          <p:nvPr/>
        </p:nvSpPr>
        <p:spPr>
          <a:xfrm>
            <a:off x="6481092" y="360903"/>
            <a:ext cx="936104" cy="43088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1100" dirty="0" smtClean="0"/>
              <a:t> </a:t>
            </a:r>
            <a:r>
              <a:rPr lang="en-GB" sz="1100" dirty="0"/>
              <a:t>FNI/II/V</a:t>
            </a:r>
            <a:r>
              <a:rPr lang="en-US" sz="1100" dirty="0" smtClean="0"/>
              <a:t>-GFP-H6    </a:t>
            </a:r>
            <a:endParaRPr lang="en-US" sz="1100" dirty="0"/>
          </a:p>
        </p:txBody>
      </p:sp>
      <p:sp>
        <p:nvSpPr>
          <p:cNvPr id="2" name="1 Rectángulo"/>
          <p:cNvSpPr/>
          <p:nvPr/>
        </p:nvSpPr>
        <p:spPr>
          <a:xfrm>
            <a:off x="1596861" y="912598"/>
            <a:ext cx="704039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050" dirty="0"/>
              <a:t> </a:t>
            </a:r>
            <a:r>
              <a:rPr lang="es-ES" sz="1050" dirty="0" smtClean="0"/>
              <a:t>29.6 </a:t>
            </a:r>
            <a:r>
              <a:rPr lang="es-ES" sz="1050" dirty="0" err="1" smtClean="0"/>
              <a:t>KDa</a:t>
            </a:r>
            <a:endParaRPr lang="en-US" sz="1050" dirty="0"/>
          </a:p>
        </p:txBody>
      </p:sp>
      <p:sp>
        <p:nvSpPr>
          <p:cNvPr id="4" name="Rectangle 3"/>
          <p:cNvSpPr/>
          <p:nvPr/>
        </p:nvSpPr>
        <p:spPr>
          <a:xfrm>
            <a:off x="3418449" y="2244581"/>
            <a:ext cx="1550475" cy="1313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/>
          <p:cNvSpPr/>
          <p:nvPr/>
        </p:nvSpPr>
        <p:spPr>
          <a:xfrm>
            <a:off x="3456756" y="804421"/>
            <a:ext cx="1747100" cy="1313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2 Rectángulo"/>
          <p:cNvSpPr/>
          <p:nvPr/>
        </p:nvSpPr>
        <p:spPr>
          <a:xfrm>
            <a:off x="1616097" y="1719406"/>
            <a:ext cx="704039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050" dirty="0" smtClean="0"/>
              <a:t>35.8 </a:t>
            </a:r>
            <a:r>
              <a:rPr lang="es-ES" sz="1050" dirty="0" err="1" smtClean="0"/>
              <a:t>KDa</a:t>
            </a:r>
            <a:r>
              <a:rPr lang="es-ES" sz="1050" dirty="0"/>
              <a:t> </a:t>
            </a:r>
            <a:endParaRPr lang="en-US" sz="1050" dirty="0"/>
          </a:p>
        </p:txBody>
      </p:sp>
      <p:sp>
        <p:nvSpPr>
          <p:cNvPr id="3" name="Rectangle 2"/>
          <p:cNvSpPr/>
          <p:nvPr/>
        </p:nvSpPr>
        <p:spPr>
          <a:xfrm>
            <a:off x="4347409" y="804422"/>
            <a:ext cx="621515" cy="14401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1" name="60 Grupo"/>
          <p:cNvGrpSpPr/>
          <p:nvPr/>
        </p:nvGrpSpPr>
        <p:grpSpPr>
          <a:xfrm>
            <a:off x="3511754" y="279267"/>
            <a:ext cx="1728192" cy="2291792"/>
            <a:chOff x="3096716" y="287734"/>
            <a:chExt cx="1865313" cy="2435670"/>
          </a:xfrm>
        </p:grpSpPr>
        <p:pic>
          <p:nvPicPr>
            <p:cNvPr id="62" name="Picture 2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96716" y="287734"/>
              <a:ext cx="1865313" cy="20367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</p:spPr>
        </p:pic>
        <p:sp>
          <p:nvSpPr>
            <p:cNvPr id="63" name="62 Rectángulo"/>
            <p:cNvSpPr/>
            <p:nvPr/>
          </p:nvSpPr>
          <p:spPr>
            <a:xfrm>
              <a:off x="3240732" y="935806"/>
              <a:ext cx="1584176" cy="144016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64" name="8 Grupo"/>
            <p:cNvGrpSpPr>
              <a:grpSpLocks noChangeAspect="1"/>
            </p:cNvGrpSpPr>
            <p:nvPr/>
          </p:nvGrpSpPr>
          <p:grpSpPr>
            <a:xfrm>
              <a:off x="3266130" y="936398"/>
              <a:ext cx="1395569" cy="1787006"/>
              <a:chOff x="2016596" y="1224233"/>
              <a:chExt cx="931860" cy="1193232"/>
            </a:xfrm>
          </p:grpSpPr>
          <p:pic>
            <p:nvPicPr>
              <p:cNvPr id="65" name="Picture 2" descr="d:\Documents and Settings\mireia\Escritorio\MPR\Blot\12.05.29 BLOT expressio P7GFP i A5GFP.JPG"/>
              <p:cNvPicPr>
                <a:picLocks noChangeAspect="1" noChangeArrowheads="1"/>
              </p:cNvPicPr>
              <p:nvPr/>
            </p:nvPicPr>
            <p:blipFill>
              <a:blip r:embed="rId8" cstate="print"/>
              <a:srcRect l="78023" t="31784"/>
              <a:stretch>
                <a:fillRect/>
              </a:stretch>
            </p:blipFill>
            <p:spPr bwMode="auto">
              <a:xfrm>
                <a:off x="2016596" y="1224233"/>
                <a:ext cx="512126" cy="1193232"/>
              </a:xfrm>
              <a:prstGeom prst="rect">
                <a:avLst/>
              </a:prstGeom>
              <a:noFill/>
            </p:spPr>
          </p:pic>
          <p:pic>
            <p:nvPicPr>
              <p:cNvPr id="67" name="Picture 5" descr="d:\Documents and Settings\mireia\Escritorio\Blot\12.06.29 expressio XGFP 2.JPG"/>
              <p:cNvPicPr>
                <a:picLocks noChangeAspect="1" noChangeArrowheads="1"/>
              </p:cNvPicPr>
              <p:nvPr/>
            </p:nvPicPr>
            <p:blipFill>
              <a:blip r:embed="rId9" cstate="print"/>
              <a:srcRect l="33908" t="9931" r="45554" b="4208"/>
              <a:stretch>
                <a:fillRect/>
              </a:stretch>
            </p:blipFill>
            <p:spPr bwMode="auto">
              <a:xfrm>
                <a:off x="2507157" y="1247872"/>
                <a:ext cx="441299" cy="1139355"/>
              </a:xfrm>
              <a:prstGeom prst="rect">
                <a:avLst/>
              </a:prstGeom>
              <a:noFill/>
            </p:spPr>
          </p:pic>
        </p:grpSp>
      </p:grpSp>
      <p:pic>
        <p:nvPicPr>
          <p:cNvPr id="48" name="Picture 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224" y="760498"/>
            <a:ext cx="632772" cy="1535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0" name="59 CuadroTexto"/>
          <p:cNvSpPr txBox="1"/>
          <p:nvPr/>
        </p:nvSpPr>
        <p:spPr>
          <a:xfrm>
            <a:off x="4991431" y="495850"/>
            <a:ext cx="439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MW </a:t>
            </a:r>
          </a:p>
          <a:p>
            <a:r>
              <a:rPr lang="en-US" sz="900" dirty="0" smtClean="0"/>
              <a:t>(</a:t>
            </a:r>
            <a:r>
              <a:rPr lang="en-US" sz="900" dirty="0" err="1" smtClean="0"/>
              <a:t>KDa</a:t>
            </a:r>
            <a:r>
              <a:rPr lang="en-US" sz="900" dirty="0" smtClean="0"/>
              <a:t>)</a:t>
            </a:r>
            <a:endParaRPr lang="en-US" sz="900" dirty="0"/>
          </a:p>
        </p:txBody>
      </p:sp>
      <p:sp>
        <p:nvSpPr>
          <p:cNvPr id="5" name="Rectangle 4"/>
          <p:cNvSpPr/>
          <p:nvPr/>
        </p:nvSpPr>
        <p:spPr>
          <a:xfrm>
            <a:off x="3519458" y="863798"/>
            <a:ext cx="1781151" cy="7200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541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65</Words>
  <Application>Microsoft Office PowerPoint</Application>
  <PresentationFormat>Custom</PresentationFormat>
  <Paragraphs>26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de Office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Toni</dc:creator>
  <cp:lastModifiedBy>1002319</cp:lastModifiedBy>
  <cp:revision>14</cp:revision>
  <dcterms:created xsi:type="dcterms:W3CDTF">2015-09-25T16:33:05Z</dcterms:created>
  <dcterms:modified xsi:type="dcterms:W3CDTF">2016-02-19T17:08:01Z</dcterms:modified>
</cp:coreProperties>
</file>