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ca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editar el estilo de subtítulo del patrón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7E8D3-611E-480A-AB75-4CC124AA0C65}" type="datetimeFigureOut">
              <a:rPr lang="en-US" smtClean="0"/>
              <a:t>12/4/2020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4BFC86-EB3C-489D-B1A3-BC40FC32893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05190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7E8D3-611E-480A-AB75-4CC124AA0C65}" type="datetimeFigureOut">
              <a:rPr lang="en-US" smtClean="0"/>
              <a:t>12/4/2020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4BFC86-EB3C-489D-B1A3-BC40FC32893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7955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7E8D3-611E-480A-AB75-4CC124AA0C65}" type="datetimeFigureOut">
              <a:rPr lang="en-US" smtClean="0"/>
              <a:t>12/4/2020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4BFC86-EB3C-489D-B1A3-BC40FC32893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32009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7E8D3-611E-480A-AB75-4CC124AA0C65}" type="datetimeFigureOut">
              <a:rPr lang="en-US" smtClean="0"/>
              <a:t>12/4/2020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4BFC86-EB3C-489D-B1A3-BC40FC32893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90304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7E8D3-611E-480A-AB75-4CC124AA0C65}" type="datetimeFigureOut">
              <a:rPr lang="en-US" smtClean="0"/>
              <a:t>12/4/2020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4BFC86-EB3C-489D-B1A3-BC40FC32893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94699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7E8D3-611E-480A-AB75-4CC124AA0C65}" type="datetimeFigureOut">
              <a:rPr lang="en-US" smtClean="0"/>
              <a:t>12/4/2020</a:t>
            </a:fld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4BFC86-EB3C-489D-B1A3-BC40FC32893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18475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7E8D3-611E-480A-AB75-4CC124AA0C65}" type="datetimeFigureOut">
              <a:rPr lang="en-US" smtClean="0"/>
              <a:t>12/4/2020</a:t>
            </a:fld>
            <a:endParaRPr lang="en-U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4BFC86-EB3C-489D-B1A3-BC40FC32893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06224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7E8D3-611E-480A-AB75-4CC124AA0C65}" type="datetimeFigureOut">
              <a:rPr lang="en-US" smtClean="0"/>
              <a:t>12/4/2020</a:t>
            </a:fld>
            <a:endParaRPr lang="en-U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4BFC86-EB3C-489D-B1A3-BC40FC32893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60964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7E8D3-611E-480A-AB75-4CC124AA0C65}" type="datetimeFigureOut">
              <a:rPr lang="en-US" smtClean="0"/>
              <a:t>12/4/2020</a:t>
            </a:fld>
            <a:endParaRPr lang="en-U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4BFC86-EB3C-489D-B1A3-BC40FC32893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34043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7E8D3-611E-480A-AB75-4CC124AA0C65}" type="datetimeFigureOut">
              <a:rPr lang="en-US" smtClean="0"/>
              <a:t>12/4/2020</a:t>
            </a:fld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4BFC86-EB3C-489D-B1A3-BC40FC32893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05370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7E8D3-611E-480A-AB75-4CC124AA0C65}" type="datetimeFigureOut">
              <a:rPr lang="en-US" smtClean="0"/>
              <a:t>12/4/2020</a:t>
            </a:fld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4BFC86-EB3C-489D-B1A3-BC40FC32893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60945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D7E8D3-611E-480A-AB75-4CC124AA0C65}" type="datetimeFigureOut">
              <a:rPr lang="en-US" smtClean="0"/>
              <a:t>12/4/2020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4BFC86-EB3C-489D-B1A3-BC40FC32893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9273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a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1.wmf"/><Relationship Id="rId5" Type="http://schemas.openxmlformats.org/officeDocument/2006/relationships/oleObject" Target="../embeddings/oleObject1.bin"/><Relationship Id="rId4" Type="http://schemas.microsoft.com/office/2007/relationships/hdphoto" Target="../media/hdphoto1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6" name="Grupo 95"/>
          <p:cNvGrpSpPr/>
          <p:nvPr/>
        </p:nvGrpSpPr>
        <p:grpSpPr>
          <a:xfrm>
            <a:off x="885211" y="99811"/>
            <a:ext cx="3545533" cy="2900794"/>
            <a:chOff x="885211" y="1357111"/>
            <a:chExt cx="3545533" cy="2900794"/>
          </a:xfrm>
        </p:grpSpPr>
        <p:pic>
          <p:nvPicPr>
            <p:cNvPr id="2" name="Imagen 1"/>
            <p:cNvPicPr>
              <a:picLocks noChangeAspect="1"/>
            </p:cNvPicPr>
            <p:nvPr/>
          </p:nvPicPr>
          <p:blipFill rotWithShape="1">
            <a:blip r:embed="rId3"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rightnessContrast contrast="-40000"/>
                      </a14:imgEffect>
                    </a14:imgLayer>
                  </a14:imgProps>
                </a:ext>
              </a:extLst>
            </a:blip>
            <a:srcRect l="16893" b="52678"/>
            <a:stretch/>
          </p:blipFill>
          <p:spPr>
            <a:xfrm>
              <a:off x="1391397" y="1617767"/>
              <a:ext cx="3039347" cy="2230902"/>
            </a:xfrm>
            <a:prstGeom prst="rect">
              <a:avLst/>
            </a:prstGeom>
          </p:spPr>
        </p:pic>
        <p:sp>
          <p:nvSpPr>
            <p:cNvPr id="95" name="CuadroTexto 94"/>
            <p:cNvSpPr txBox="1"/>
            <p:nvPr/>
          </p:nvSpPr>
          <p:spPr>
            <a:xfrm>
              <a:off x="885211" y="1357111"/>
              <a:ext cx="516552" cy="2900794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pPr algn="r"/>
              <a:endParaRPr lang="en-US" sz="1100" dirty="0" smtClean="0"/>
            </a:p>
            <a:p>
              <a:pPr algn="r"/>
              <a:endParaRPr lang="en-US" sz="900" dirty="0"/>
            </a:p>
            <a:p>
              <a:pPr algn="r"/>
              <a:r>
                <a:rPr lang="en-US" sz="1100" dirty="0"/>
                <a:t>8</a:t>
              </a:r>
              <a:r>
                <a:rPr lang="en-US" sz="1100" dirty="0" smtClean="0"/>
                <a:t>000</a:t>
              </a:r>
            </a:p>
            <a:p>
              <a:pPr algn="r"/>
              <a:endParaRPr lang="en-US" sz="900" dirty="0" smtClean="0"/>
            </a:p>
            <a:p>
              <a:pPr algn="r"/>
              <a:endParaRPr lang="en-US" sz="1200" dirty="0" smtClean="0"/>
            </a:p>
            <a:p>
              <a:pPr algn="r"/>
              <a:r>
                <a:rPr lang="en-US" sz="1100" dirty="0"/>
                <a:t>4</a:t>
              </a:r>
              <a:r>
                <a:rPr lang="en-US" sz="1100" dirty="0" smtClean="0"/>
                <a:t>000</a:t>
              </a:r>
            </a:p>
            <a:p>
              <a:pPr algn="r"/>
              <a:endParaRPr lang="en-US" sz="1600" dirty="0" smtClean="0"/>
            </a:p>
            <a:p>
              <a:pPr algn="r"/>
              <a:endParaRPr lang="en-US" sz="800" dirty="0" smtClean="0"/>
            </a:p>
            <a:p>
              <a:pPr algn="r"/>
              <a:r>
                <a:rPr lang="en-US" sz="1100" dirty="0" smtClean="0"/>
                <a:t>0</a:t>
              </a:r>
            </a:p>
            <a:p>
              <a:pPr algn="r"/>
              <a:endParaRPr lang="en-US" sz="900" dirty="0" smtClean="0"/>
            </a:p>
            <a:p>
              <a:pPr algn="r"/>
              <a:endParaRPr lang="en-US" sz="1200" dirty="0" smtClean="0"/>
            </a:p>
            <a:p>
              <a:pPr algn="r"/>
              <a:r>
                <a:rPr lang="en-US" sz="1100" dirty="0" smtClean="0"/>
                <a:t>-4000</a:t>
              </a:r>
            </a:p>
            <a:p>
              <a:pPr algn="r"/>
              <a:endParaRPr lang="en-US" sz="1100" dirty="0" smtClean="0"/>
            </a:p>
            <a:p>
              <a:pPr algn="r"/>
              <a:endParaRPr lang="en-US" sz="1050" dirty="0" smtClean="0"/>
            </a:p>
            <a:p>
              <a:pPr algn="r"/>
              <a:r>
                <a:rPr lang="en-US" sz="1100" dirty="0" smtClean="0"/>
                <a:t>-</a:t>
              </a:r>
              <a:r>
                <a:rPr lang="en-US" sz="1100" dirty="0"/>
                <a:t>8</a:t>
              </a:r>
              <a:r>
                <a:rPr lang="en-US" sz="1100" dirty="0" smtClean="0"/>
                <a:t>000</a:t>
              </a:r>
            </a:p>
            <a:p>
              <a:pPr algn="r"/>
              <a:endParaRPr lang="en-US" sz="900" dirty="0" smtClean="0"/>
            </a:p>
            <a:p>
              <a:pPr algn="r"/>
              <a:endParaRPr lang="en-US" sz="1100" dirty="0"/>
            </a:p>
          </p:txBody>
        </p:sp>
      </p:grpSp>
      <p:sp>
        <p:nvSpPr>
          <p:cNvPr id="93" name="Rectangle 50"/>
          <p:cNvSpPr/>
          <p:nvPr/>
        </p:nvSpPr>
        <p:spPr>
          <a:xfrm rot="16200000">
            <a:off x="-350230" y="2416024"/>
            <a:ext cx="1976823" cy="584775"/>
          </a:xfrm>
          <a:prstGeom prst="rect">
            <a:avLst/>
          </a:prstGeom>
          <a:solidFill>
            <a:schemeClr val="bg1"/>
          </a:solidFill>
        </p:spPr>
        <p:txBody>
          <a:bodyPr wrap="none">
            <a:spAutoFit/>
          </a:bodyPr>
          <a:lstStyle/>
          <a:p>
            <a:r>
              <a:rPr lang="ca-ES" sz="1600" dirty="0" smtClean="0"/>
              <a:t>Molar </a:t>
            </a:r>
            <a:r>
              <a:rPr lang="ca-ES" sz="1600" dirty="0" err="1" smtClean="0"/>
              <a:t>elipticity</a:t>
            </a:r>
            <a:endParaRPr lang="ca-ES" sz="1600" dirty="0" smtClean="0"/>
          </a:p>
          <a:p>
            <a:r>
              <a:rPr lang="el-GR" sz="1600" dirty="0"/>
              <a:t>[θ](</a:t>
            </a:r>
            <a:r>
              <a:rPr lang="en-US" sz="1600" dirty="0"/>
              <a:t>mdeg.cm</a:t>
            </a:r>
            <a:r>
              <a:rPr lang="en-US" sz="1600" baseline="30000" dirty="0"/>
              <a:t>2.</a:t>
            </a:r>
            <a:r>
              <a:rPr lang="en-US" sz="1600" dirty="0"/>
              <a:t>dmol-</a:t>
            </a:r>
            <a:r>
              <a:rPr lang="en-US" sz="1600" baseline="30000" dirty="0"/>
              <a:t>1</a:t>
            </a:r>
            <a:r>
              <a:rPr lang="en-US" sz="1600" dirty="0"/>
              <a:t>)</a:t>
            </a:r>
          </a:p>
        </p:txBody>
      </p:sp>
      <p:grpSp>
        <p:nvGrpSpPr>
          <p:cNvPr id="102" name="Grupo 101"/>
          <p:cNvGrpSpPr/>
          <p:nvPr/>
        </p:nvGrpSpPr>
        <p:grpSpPr>
          <a:xfrm>
            <a:off x="2510994" y="604623"/>
            <a:ext cx="1652737" cy="461665"/>
            <a:chOff x="4526308" y="1476199"/>
            <a:chExt cx="1652737" cy="461665"/>
          </a:xfrm>
          <a:solidFill>
            <a:sysClr val="window" lastClr="FFFFFF"/>
          </a:solidFill>
        </p:grpSpPr>
        <p:sp>
          <p:nvSpPr>
            <p:cNvPr id="103" name="CuadroTexto 102"/>
            <p:cNvSpPr txBox="1"/>
            <p:nvPr/>
          </p:nvSpPr>
          <p:spPr>
            <a:xfrm>
              <a:off x="4804951" y="1476199"/>
              <a:ext cx="1374094" cy="461665"/>
            </a:xfrm>
            <a:prstGeom prst="rect">
              <a:avLst/>
            </a:prstGeom>
            <a:grpFill/>
          </p:spPr>
          <p:txBody>
            <a:bodyPr wrap="none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</a:rPr>
                <a:t>T22-GFP-H6</a:t>
              </a:r>
            </a:p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</a:rPr>
                <a:t>T22-GFP-H6+SUVs</a:t>
              </a:r>
            </a:p>
          </p:txBody>
        </p:sp>
        <p:cxnSp>
          <p:nvCxnSpPr>
            <p:cNvPr id="104" name="Conector recto 103"/>
            <p:cNvCxnSpPr/>
            <p:nvPr/>
          </p:nvCxnSpPr>
          <p:spPr>
            <a:xfrm>
              <a:off x="4526308" y="1615960"/>
              <a:ext cx="275705" cy="0"/>
            </a:xfrm>
            <a:prstGeom prst="line">
              <a:avLst/>
            </a:prstGeom>
            <a:grpFill/>
            <a:ln w="12700" cap="flat" cmpd="sng" algn="ctr">
              <a:solidFill>
                <a:srgbClr val="8064A2">
                  <a:lumMod val="50000"/>
                </a:srgbClr>
              </a:solidFill>
              <a:prstDash val="solid"/>
            </a:ln>
            <a:effectLst/>
          </p:spPr>
        </p:cxnSp>
        <p:cxnSp>
          <p:nvCxnSpPr>
            <p:cNvPr id="105" name="Conector recto 104"/>
            <p:cNvCxnSpPr/>
            <p:nvPr/>
          </p:nvCxnSpPr>
          <p:spPr>
            <a:xfrm>
              <a:off x="4526308" y="1806968"/>
              <a:ext cx="275705" cy="0"/>
            </a:xfrm>
            <a:prstGeom prst="line">
              <a:avLst/>
            </a:prstGeom>
            <a:grpFill/>
            <a:ln w="12700" cap="flat" cmpd="sng" algn="ctr">
              <a:solidFill>
                <a:srgbClr val="8064A2">
                  <a:lumMod val="50000"/>
                </a:srgbClr>
              </a:solidFill>
              <a:prstDash val="sysDot"/>
            </a:ln>
            <a:effectLst/>
          </p:spPr>
        </p:cxnSp>
      </p:grpSp>
      <p:sp>
        <p:nvSpPr>
          <p:cNvPr id="106" name="Rectángulo 105"/>
          <p:cNvSpPr/>
          <p:nvPr/>
        </p:nvSpPr>
        <p:spPr>
          <a:xfrm>
            <a:off x="1744148" y="556998"/>
            <a:ext cx="694252" cy="57754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0" name="Rectangle 50"/>
          <p:cNvSpPr/>
          <p:nvPr/>
        </p:nvSpPr>
        <p:spPr>
          <a:xfrm>
            <a:off x="2360716" y="2776912"/>
            <a:ext cx="854721" cy="307777"/>
          </a:xfrm>
          <a:prstGeom prst="rect">
            <a:avLst/>
          </a:prstGeom>
          <a:solidFill>
            <a:schemeClr val="bg1"/>
          </a:solidFill>
        </p:spPr>
        <p:txBody>
          <a:bodyPr wrap="none">
            <a:spAutoFit/>
          </a:bodyPr>
          <a:lstStyle/>
          <a:p>
            <a:r>
              <a:rPr lang="ca-ES" sz="1400" dirty="0" smtClean="0"/>
              <a:t>     </a:t>
            </a:r>
            <a:r>
              <a:rPr lang="el-GR" sz="1400" dirty="0" smtClean="0"/>
              <a:t>λ</a:t>
            </a:r>
            <a:r>
              <a:rPr lang="ca-ES" sz="1400" dirty="0" smtClean="0"/>
              <a:t> (</a:t>
            </a:r>
            <a:r>
              <a:rPr lang="ca-ES" sz="1400" dirty="0" err="1" smtClean="0"/>
              <a:t>nm</a:t>
            </a:r>
            <a:r>
              <a:rPr lang="ca-ES" sz="1400" dirty="0" smtClean="0"/>
              <a:t>)</a:t>
            </a:r>
            <a:endParaRPr lang="en-US" sz="1400" dirty="0"/>
          </a:p>
        </p:txBody>
      </p:sp>
      <p:sp>
        <p:nvSpPr>
          <p:cNvPr id="6" name="Rectángulo 5"/>
          <p:cNvSpPr/>
          <p:nvPr/>
        </p:nvSpPr>
        <p:spPr>
          <a:xfrm>
            <a:off x="6883268" y="2867708"/>
            <a:ext cx="1873046" cy="60644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ángulo 6"/>
          <p:cNvSpPr/>
          <p:nvPr/>
        </p:nvSpPr>
        <p:spPr>
          <a:xfrm>
            <a:off x="7951341" y="2526787"/>
            <a:ext cx="263461" cy="45073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4" name="13 Grupo"/>
          <p:cNvGrpSpPr/>
          <p:nvPr/>
        </p:nvGrpSpPr>
        <p:grpSpPr>
          <a:xfrm>
            <a:off x="874845" y="2591920"/>
            <a:ext cx="3690434" cy="3369212"/>
            <a:chOff x="4324024" y="435770"/>
            <a:chExt cx="3690434" cy="3369212"/>
          </a:xfrm>
        </p:grpSpPr>
        <p:grpSp>
          <p:nvGrpSpPr>
            <p:cNvPr id="94" name="Grupo 93"/>
            <p:cNvGrpSpPr/>
            <p:nvPr/>
          </p:nvGrpSpPr>
          <p:grpSpPr>
            <a:xfrm>
              <a:off x="4324024" y="435770"/>
              <a:ext cx="3544894" cy="2483384"/>
              <a:chOff x="4107309" y="1693070"/>
              <a:chExt cx="3544894" cy="2483384"/>
            </a:xfrm>
          </p:grpSpPr>
          <p:pic>
            <p:nvPicPr>
              <p:cNvPr id="3" name="Imagen 2"/>
              <p:cNvPicPr>
                <a:picLocks noChangeAspect="1"/>
              </p:cNvPicPr>
              <p:nvPr/>
            </p:nvPicPr>
            <p:blipFill rotWithShape="1">
              <a:blip r:embed="rId3">
                <a:extLst>
                  <a:ext uri="{BEBA8EAE-BF5A-486C-A8C5-ECC9F3942E4B}">
                    <a14:imgProps xmlns:a14="http://schemas.microsoft.com/office/drawing/2010/main">
                      <a14:imgLayer r:embed="rId4">
                        <a14:imgEffect>
                          <a14:brightnessContrast contrast="-40000"/>
                        </a14:imgEffect>
                      </a14:imgLayer>
                    </a14:imgProps>
                  </a:ext>
                </a:extLst>
              </a:blip>
              <a:srcRect l="17194" t="47322"/>
              <a:stretch/>
            </p:blipFill>
            <p:spPr>
              <a:xfrm>
                <a:off x="4623861" y="1693070"/>
                <a:ext cx="3028342" cy="2483384"/>
              </a:xfrm>
              <a:prstGeom prst="rect">
                <a:avLst/>
              </a:prstGeom>
            </p:spPr>
          </p:pic>
          <p:sp>
            <p:nvSpPr>
              <p:cNvPr id="92" name="CuadroTexto 91"/>
              <p:cNvSpPr txBox="1"/>
              <p:nvPr/>
            </p:nvSpPr>
            <p:spPr>
              <a:xfrm>
                <a:off x="4107309" y="1854598"/>
                <a:ext cx="516552" cy="2077492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:pPr algn="r"/>
                <a:r>
                  <a:rPr lang="en-US" sz="1100" dirty="0" smtClean="0"/>
                  <a:t>8000</a:t>
                </a:r>
              </a:p>
              <a:p>
                <a:pPr algn="r"/>
                <a:endParaRPr lang="en-US" sz="900" dirty="0" smtClean="0"/>
              </a:p>
              <a:p>
                <a:pPr algn="r"/>
                <a:endParaRPr lang="en-US" sz="1000" dirty="0" smtClean="0"/>
              </a:p>
              <a:p>
                <a:pPr algn="r"/>
                <a:r>
                  <a:rPr lang="en-US" sz="1100" dirty="0"/>
                  <a:t>4</a:t>
                </a:r>
                <a:r>
                  <a:rPr lang="en-US" sz="1100" dirty="0" smtClean="0"/>
                  <a:t>000</a:t>
                </a:r>
              </a:p>
              <a:p>
                <a:pPr algn="r"/>
                <a:endParaRPr lang="en-US" sz="1100" dirty="0" smtClean="0"/>
              </a:p>
              <a:p>
                <a:pPr algn="r"/>
                <a:endParaRPr lang="en-US" sz="800" dirty="0" smtClean="0"/>
              </a:p>
              <a:p>
                <a:pPr algn="r"/>
                <a:r>
                  <a:rPr lang="en-US" sz="1100" dirty="0" smtClean="0"/>
                  <a:t>0</a:t>
                </a:r>
              </a:p>
              <a:p>
                <a:pPr algn="r"/>
                <a:endParaRPr lang="en-US" sz="900" dirty="0" smtClean="0"/>
              </a:p>
              <a:p>
                <a:pPr algn="r"/>
                <a:endParaRPr lang="en-US" sz="900" dirty="0"/>
              </a:p>
              <a:p>
                <a:pPr algn="r"/>
                <a:r>
                  <a:rPr lang="en-US" sz="1100" dirty="0" smtClean="0"/>
                  <a:t>-4000</a:t>
                </a:r>
              </a:p>
              <a:p>
                <a:pPr algn="r"/>
                <a:endParaRPr lang="en-US" sz="1100" dirty="0" smtClean="0"/>
              </a:p>
              <a:p>
                <a:pPr algn="r"/>
                <a:endParaRPr lang="en-US" sz="700" dirty="0" smtClean="0"/>
              </a:p>
              <a:p>
                <a:pPr algn="r"/>
                <a:r>
                  <a:rPr lang="en-US" sz="1100" dirty="0" smtClean="0"/>
                  <a:t>-8000</a:t>
                </a:r>
                <a:endParaRPr lang="en-US" sz="1100" dirty="0"/>
              </a:p>
            </p:txBody>
          </p:sp>
        </p:grpSp>
        <p:grpSp>
          <p:nvGrpSpPr>
            <p:cNvPr id="98" name="Grupo 97"/>
            <p:cNvGrpSpPr/>
            <p:nvPr/>
          </p:nvGrpSpPr>
          <p:grpSpPr>
            <a:xfrm>
              <a:off x="5566133" y="604623"/>
              <a:ext cx="2015203" cy="461665"/>
              <a:chOff x="4526308" y="1476199"/>
              <a:chExt cx="2015203" cy="461665"/>
            </a:xfrm>
            <a:solidFill>
              <a:sysClr val="window" lastClr="FFFFFF"/>
            </a:solidFill>
          </p:grpSpPr>
          <p:sp>
            <p:nvSpPr>
              <p:cNvPr id="99" name="CuadroTexto 98"/>
              <p:cNvSpPr txBox="1"/>
              <p:nvPr/>
            </p:nvSpPr>
            <p:spPr>
              <a:xfrm>
                <a:off x="4758651" y="1476199"/>
                <a:ext cx="1782860" cy="461665"/>
              </a:xfrm>
              <a:prstGeom prst="rect">
                <a:avLst/>
              </a:prstGeom>
              <a:grpFill/>
            </p:spPr>
            <p:txBody>
              <a:bodyPr wrap="none" rtlCol="0">
                <a:sp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2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</a:rPr>
                  <a:t>T22-GWH1-GFP-H6</a:t>
                </a:r>
              </a:p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2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</a:rPr>
                  <a:t>T22-GWH1-GFP-H6+SUVs</a:t>
                </a:r>
              </a:p>
            </p:txBody>
          </p:sp>
          <p:cxnSp>
            <p:nvCxnSpPr>
              <p:cNvPr id="100" name="Conector recto 99"/>
              <p:cNvCxnSpPr/>
              <p:nvPr/>
            </p:nvCxnSpPr>
            <p:spPr>
              <a:xfrm>
                <a:off x="4526308" y="1615960"/>
                <a:ext cx="275705" cy="0"/>
              </a:xfrm>
              <a:prstGeom prst="line">
                <a:avLst/>
              </a:prstGeom>
              <a:grpFill/>
              <a:ln w="12700" cap="flat" cmpd="sng" algn="ctr">
                <a:solidFill>
                  <a:srgbClr val="8064A2">
                    <a:lumMod val="50000"/>
                  </a:srgbClr>
                </a:solidFill>
                <a:prstDash val="solid"/>
              </a:ln>
              <a:effectLst/>
            </p:spPr>
          </p:cxnSp>
          <p:cxnSp>
            <p:nvCxnSpPr>
              <p:cNvPr id="101" name="Conector recto 100"/>
              <p:cNvCxnSpPr/>
              <p:nvPr/>
            </p:nvCxnSpPr>
            <p:spPr>
              <a:xfrm>
                <a:off x="4526308" y="1806968"/>
                <a:ext cx="275705" cy="0"/>
              </a:xfrm>
              <a:prstGeom prst="line">
                <a:avLst/>
              </a:prstGeom>
              <a:grpFill/>
              <a:ln w="12700" cap="flat" cmpd="sng" algn="ctr">
                <a:solidFill>
                  <a:srgbClr val="8064A2">
                    <a:lumMod val="50000"/>
                  </a:srgbClr>
                </a:solidFill>
                <a:prstDash val="sysDot"/>
              </a:ln>
              <a:effectLst/>
            </p:spPr>
          </p:cxnSp>
        </p:grpSp>
        <p:sp>
          <p:nvSpPr>
            <p:cNvPr id="108" name="Rectangle 50"/>
            <p:cNvSpPr/>
            <p:nvPr/>
          </p:nvSpPr>
          <p:spPr>
            <a:xfrm>
              <a:off x="5773237" y="2776912"/>
              <a:ext cx="854721" cy="307777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>
              <a:spAutoFit/>
            </a:bodyPr>
            <a:lstStyle/>
            <a:p>
              <a:r>
                <a:rPr lang="ca-ES" sz="1400" dirty="0" smtClean="0"/>
                <a:t>     </a:t>
              </a:r>
              <a:r>
                <a:rPr lang="el-GR" sz="1400" dirty="0" smtClean="0"/>
                <a:t>λ</a:t>
              </a:r>
              <a:r>
                <a:rPr lang="ca-ES" sz="1400" dirty="0" smtClean="0"/>
                <a:t> (</a:t>
              </a:r>
              <a:r>
                <a:rPr lang="ca-ES" sz="1400" dirty="0" err="1" smtClean="0"/>
                <a:t>nm</a:t>
              </a:r>
              <a:r>
                <a:rPr lang="ca-ES" sz="1400" dirty="0" smtClean="0"/>
                <a:t>)</a:t>
              </a:r>
              <a:endParaRPr lang="en-US" sz="1400" dirty="0"/>
            </a:p>
          </p:txBody>
        </p:sp>
        <p:sp>
          <p:nvSpPr>
            <p:cNvPr id="109" name="CuadroTexto 108"/>
            <p:cNvSpPr txBox="1"/>
            <p:nvPr/>
          </p:nvSpPr>
          <p:spPr>
            <a:xfrm>
              <a:off x="4324024" y="2589341"/>
              <a:ext cx="3690434" cy="276999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sz="1200" dirty="0" smtClean="0"/>
                <a:t>        200              210              220              230            240 </a:t>
              </a:r>
            </a:p>
          </p:txBody>
        </p:sp>
        <p:sp>
          <p:nvSpPr>
            <p:cNvPr id="45" name="QuadreDeText 137"/>
            <p:cNvSpPr txBox="1"/>
            <p:nvPr/>
          </p:nvSpPr>
          <p:spPr>
            <a:xfrm>
              <a:off x="5566133" y="3281762"/>
              <a:ext cx="776557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endParaRPr lang="ca-ES" sz="2800" dirty="0"/>
            </a:p>
          </p:txBody>
        </p:sp>
      </p:grpSp>
      <p:grpSp>
        <p:nvGrpSpPr>
          <p:cNvPr id="9" name="8 Grupo"/>
          <p:cNvGrpSpPr/>
          <p:nvPr/>
        </p:nvGrpSpPr>
        <p:grpSpPr>
          <a:xfrm>
            <a:off x="4261666" y="780806"/>
            <a:ext cx="5044377" cy="4088413"/>
            <a:chOff x="404631" y="2850914"/>
            <a:chExt cx="4176713" cy="3561375"/>
          </a:xfrm>
        </p:grpSpPr>
        <p:grpSp>
          <p:nvGrpSpPr>
            <p:cNvPr id="115" name="Agrupa 44"/>
            <p:cNvGrpSpPr/>
            <p:nvPr/>
          </p:nvGrpSpPr>
          <p:grpSpPr>
            <a:xfrm>
              <a:off x="404631" y="2850914"/>
              <a:ext cx="4176713" cy="3500436"/>
              <a:chOff x="307826" y="1139853"/>
              <a:chExt cx="4928937" cy="3804859"/>
            </a:xfrm>
          </p:grpSpPr>
          <p:grpSp>
            <p:nvGrpSpPr>
              <p:cNvPr id="116" name="Agrupa 45"/>
              <p:cNvGrpSpPr/>
              <p:nvPr/>
            </p:nvGrpSpPr>
            <p:grpSpPr>
              <a:xfrm>
                <a:off x="307826" y="1139853"/>
                <a:ext cx="4928937" cy="3804859"/>
                <a:chOff x="307826" y="191744"/>
                <a:chExt cx="4928937" cy="3804859"/>
              </a:xfrm>
            </p:grpSpPr>
            <p:graphicFrame>
              <p:nvGraphicFramePr>
                <p:cNvPr id="118" name="Objecte 48"/>
                <p:cNvGraphicFramePr>
                  <a:graphicFrameLocks noChangeAspect="1"/>
                </p:cNvGraphicFramePr>
                <p:nvPr>
                  <p:extLst>
                    <p:ext uri="{D42A27DB-BD31-4B8C-83A1-F6EECF244321}">
                      <p14:modId xmlns:p14="http://schemas.microsoft.com/office/powerpoint/2010/main" val="2489607304"/>
                    </p:ext>
                  </p:extLst>
                </p:nvPr>
              </p:nvGraphicFramePr>
              <p:xfrm>
                <a:off x="307826" y="191744"/>
                <a:ext cx="4928937" cy="3804859"/>
              </p:xfrm>
              <a:graphic>
                <a:graphicData uri="http://schemas.openxmlformats.org/presentationml/2006/ole">
                  <mc:AlternateContent xmlns:mc="http://schemas.openxmlformats.org/markup-compatibility/2006">
                    <mc:Choice xmlns:v="urn:schemas-microsoft-com:vml" Requires="v">
                      <p:oleObj spid="_x0000_s1061" name="SPW 10.0 Graph" r:id="rId5" imgW="5582160" imgH="4308480" progId="SigmaPlotGraphicObject.9">
                        <p:embed/>
                      </p:oleObj>
                    </mc:Choice>
                    <mc:Fallback>
                      <p:oleObj name="SPW 10.0 Graph" r:id="rId5" imgW="5582160" imgH="4308480" progId="SigmaPlotGraphicObject.9">
                        <p:embed/>
                        <p:pic>
                          <p:nvPicPr>
                            <p:cNvPr id="49" name="Objecte 48"/>
                            <p:cNvPicPr/>
                            <p:nvPr/>
                          </p:nvPicPr>
                          <p:blipFill>
                            <a:blip r:embed="rId6"/>
                            <a:stretch>
                              <a:fillRect/>
                            </a:stretch>
                          </p:blipFill>
                          <p:spPr>
                            <a:xfrm>
                              <a:off x="307826" y="191744"/>
                              <a:ext cx="4928937" cy="3804859"/>
                            </a:xfrm>
                            <a:prstGeom prst="rect">
                              <a:avLst/>
                            </a:prstGeom>
                          </p:spPr>
                        </p:pic>
                      </p:oleObj>
                    </mc:Fallback>
                  </mc:AlternateContent>
                </a:graphicData>
              </a:graphic>
            </p:graphicFrame>
            <p:cxnSp>
              <p:nvCxnSpPr>
                <p:cNvPr id="119" name="Connector recte 49"/>
                <p:cNvCxnSpPr/>
                <p:nvPr/>
              </p:nvCxnSpPr>
              <p:spPr>
                <a:xfrm>
                  <a:off x="2484931" y="496384"/>
                  <a:ext cx="0" cy="2952329"/>
                </a:xfrm>
                <a:prstGeom prst="line">
                  <a:avLst/>
                </a:prstGeom>
                <a:ln w="19050">
                  <a:prstDash val="dash"/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117" name="QuadreDeText 47"/>
              <p:cNvSpPr txBox="1"/>
              <p:nvPr/>
            </p:nvSpPr>
            <p:spPr>
              <a:xfrm>
                <a:off x="2484930" y="3846471"/>
                <a:ext cx="2647285" cy="56872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ca-ES" sz="1400" dirty="0" err="1" smtClean="0"/>
                  <a:t>Threshold</a:t>
                </a:r>
                <a:r>
                  <a:rPr lang="ca-ES" sz="1400" dirty="0" smtClean="0"/>
                  <a:t> </a:t>
                </a:r>
                <a:r>
                  <a:rPr lang="ca-ES" sz="1400" dirty="0" err="1" smtClean="0"/>
                  <a:t>concentration</a:t>
                </a:r>
                <a:r>
                  <a:rPr lang="ca-ES" sz="1400" dirty="0" smtClean="0"/>
                  <a:t> for </a:t>
                </a:r>
                <a:r>
                  <a:rPr lang="ca-ES" sz="1400" dirty="0" err="1" smtClean="0"/>
                  <a:t>cytotoxicity</a:t>
                </a:r>
                <a:endParaRPr lang="ca-ES" sz="1400" dirty="0"/>
              </a:p>
            </p:txBody>
          </p:sp>
        </p:grpSp>
        <p:cxnSp>
          <p:nvCxnSpPr>
            <p:cNvPr id="112" name="Connector de fletxa recta 54"/>
            <p:cNvCxnSpPr/>
            <p:nvPr/>
          </p:nvCxnSpPr>
          <p:spPr>
            <a:xfrm flipH="1" flipV="1">
              <a:off x="1361514" y="5557040"/>
              <a:ext cx="840425" cy="8862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13" name="QuadreDeText 55"/>
            <p:cNvSpPr txBox="1"/>
            <p:nvPr/>
          </p:nvSpPr>
          <p:spPr>
            <a:xfrm>
              <a:off x="1144755" y="4951671"/>
              <a:ext cx="1204959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a-ES" sz="1400" dirty="0" smtClean="0"/>
                <a:t>Subletal </a:t>
              </a:r>
              <a:r>
                <a:rPr lang="ca-ES" sz="1400" dirty="0" err="1" smtClean="0"/>
                <a:t>levels</a:t>
              </a:r>
              <a:endParaRPr lang="ca-ES" sz="1400" dirty="0"/>
            </a:p>
          </p:txBody>
        </p:sp>
        <p:cxnSp>
          <p:nvCxnSpPr>
            <p:cNvPr id="120" name="Conector recto 119"/>
            <p:cNvCxnSpPr/>
            <p:nvPr/>
          </p:nvCxnSpPr>
          <p:spPr>
            <a:xfrm>
              <a:off x="663625" y="5497210"/>
              <a:ext cx="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" name="CuadroTexto 4"/>
            <p:cNvSpPr txBox="1"/>
            <p:nvPr/>
          </p:nvSpPr>
          <p:spPr>
            <a:xfrm>
              <a:off x="624470" y="3077638"/>
              <a:ext cx="420308" cy="3046988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lang="en-US" sz="1200" dirty="0" smtClean="0"/>
                <a:t>100</a:t>
              </a:r>
            </a:p>
            <a:p>
              <a:pPr algn="r"/>
              <a:endParaRPr lang="en-US" sz="1200" dirty="0"/>
            </a:p>
            <a:p>
              <a:pPr algn="r"/>
              <a:endParaRPr lang="en-US" sz="1000" dirty="0" smtClean="0"/>
            </a:p>
            <a:p>
              <a:pPr algn="r"/>
              <a:r>
                <a:rPr lang="en-US" sz="1200" dirty="0" smtClean="0"/>
                <a:t>80</a:t>
              </a:r>
            </a:p>
            <a:p>
              <a:pPr algn="r"/>
              <a:endParaRPr lang="en-US" sz="1200" dirty="0"/>
            </a:p>
            <a:p>
              <a:pPr algn="r"/>
              <a:endParaRPr lang="en-US" sz="1050" dirty="0" smtClean="0"/>
            </a:p>
            <a:p>
              <a:pPr algn="r"/>
              <a:r>
                <a:rPr lang="en-US" sz="1200" dirty="0" smtClean="0"/>
                <a:t>60</a:t>
              </a:r>
            </a:p>
            <a:p>
              <a:pPr algn="r"/>
              <a:endParaRPr lang="en-US" sz="1200" dirty="0"/>
            </a:p>
            <a:p>
              <a:pPr algn="r"/>
              <a:endParaRPr lang="en-US" sz="1100" dirty="0" smtClean="0"/>
            </a:p>
            <a:p>
              <a:pPr algn="r"/>
              <a:r>
                <a:rPr lang="en-US" sz="1200" dirty="0" smtClean="0"/>
                <a:t>40</a:t>
              </a:r>
            </a:p>
            <a:p>
              <a:pPr algn="r"/>
              <a:endParaRPr lang="en-US" sz="1200" dirty="0"/>
            </a:p>
            <a:p>
              <a:pPr algn="r"/>
              <a:endParaRPr lang="en-US" sz="1050" dirty="0" smtClean="0"/>
            </a:p>
            <a:p>
              <a:pPr algn="r"/>
              <a:r>
                <a:rPr lang="en-US" sz="1200" dirty="0" smtClean="0"/>
                <a:t>20</a:t>
              </a:r>
            </a:p>
            <a:p>
              <a:pPr algn="r"/>
              <a:endParaRPr lang="en-US" sz="1200" dirty="0"/>
            </a:p>
            <a:p>
              <a:pPr algn="r"/>
              <a:endParaRPr lang="en-US" sz="1100" dirty="0" smtClean="0"/>
            </a:p>
            <a:p>
              <a:pPr algn="r"/>
              <a:r>
                <a:rPr lang="en-US" sz="1200" dirty="0"/>
                <a:t>0</a:t>
              </a:r>
            </a:p>
          </p:txBody>
        </p:sp>
        <p:sp>
          <p:nvSpPr>
            <p:cNvPr id="36" name="Rectangle 50"/>
            <p:cNvSpPr/>
            <p:nvPr/>
          </p:nvSpPr>
          <p:spPr>
            <a:xfrm rot="16200000">
              <a:off x="-9576" y="4416653"/>
              <a:ext cx="1292805" cy="280321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>
              <a:spAutoFit/>
            </a:bodyPr>
            <a:lstStyle/>
            <a:p>
              <a:r>
                <a:rPr lang="en-US" sz="1600" dirty="0" smtClean="0"/>
                <a:t>Cytotoxicity (%)</a:t>
              </a:r>
              <a:endParaRPr lang="en-US" sz="1600" dirty="0"/>
            </a:p>
          </p:txBody>
        </p:sp>
        <p:sp>
          <p:nvSpPr>
            <p:cNvPr id="42" name="Rectangle 50"/>
            <p:cNvSpPr/>
            <p:nvPr/>
          </p:nvSpPr>
          <p:spPr>
            <a:xfrm>
              <a:off x="1856990" y="6117378"/>
              <a:ext cx="1513308" cy="294911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>
              <a:spAutoFit/>
            </a:bodyPr>
            <a:lstStyle/>
            <a:p>
              <a:r>
                <a:rPr lang="en-US" sz="1600" dirty="0" smtClean="0"/>
                <a:t>Concentration (</a:t>
              </a:r>
              <a:r>
                <a:rPr lang="el-GR" sz="1600" dirty="0" smtClean="0"/>
                <a:t>μ</a:t>
              </a:r>
              <a:r>
                <a:rPr lang="ca-ES" sz="1600" dirty="0" smtClean="0"/>
                <a:t>M)</a:t>
              </a:r>
              <a:endParaRPr lang="en-US" sz="1600" dirty="0"/>
            </a:p>
          </p:txBody>
        </p:sp>
      </p:grpSp>
      <p:sp>
        <p:nvSpPr>
          <p:cNvPr id="74" name="QuadreDeText 137"/>
          <p:cNvSpPr txBox="1"/>
          <p:nvPr/>
        </p:nvSpPr>
        <p:spPr>
          <a:xfrm>
            <a:off x="651328" y="465783"/>
            <a:ext cx="461515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sz="2800" dirty="0" smtClean="0"/>
              <a:t>A                                            B</a:t>
            </a:r>
            <a:endParaRPr lang="ca-ES" sz="2800" dirty="0"/>
          </a:p>
        </p:txBody>
      </p:sp>
    </p:spTree>
    <p:extLst>
      <p:ext uri="{BB962C8B-B14F-4D97-AF65-F5344CB8AC3E}">
        <p14:creationId xmlns:p14="http://schemas.microsoft.com/office/powerpoint/2010/main" val="161041463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96</TotalTime>
  <Words>62</Words>
  <Application>Microsoft Office PowerPoint</Application>
  <PresentationFormat>Panorámica</PresentationFormat>
  <Paragraphs>58</Paragraphs>
  <Slides>1</Slides>
  <Notes>0</Notes>
  <HiddenSlides>0</HiddenSlides>
  <MMClips>0</MMClips>
  <ScaleCrop>false</ScaleCrop>
  <HeadingPairs>
    <vt:vector size="8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Servidores OLE incrustados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Tema de Office</vt:lpstr>
      <vt:lpstr>SPW 10.0 Graph</vt:lpstr>
      <vt:lpstr>Presentación de PowerPoint</vt:lpstr>
    </vt:vector>
  </TitlesOfParts>
  <Company>UAB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Antonio Villaverde Corrales</dc:creator>
  <cp:lastModifiedBy>rabazoides@outlook.es</cp:lastModifiedBy>
  <cp:revision>23</cp:revision>
  <dcterms:created xsi:type="dcterms:W3CDTF">2018-11-28T12:49:03Z</dcterms:created>
  <dcterms:modified xsi:type="dcterms:W3CDTF">2020-12-04T14:18:57Z</dcterms:modified>
</cp:coreProperties>
</file>