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1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22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7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1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5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204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25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49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70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DE9EF-FE88-4502-8579-CC9ADCE1B059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558EE-C46F-44A6-8F03-D79B0779B0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9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uadroTexto 23"/>
          <p:cNvSpPr txBox="1"/>
          <p:nvPr/>
        </p:nvSpPr>
        <p:spPr>
          <a:xfrm>
            <a:off x="1288184" y="4243292"/>
            <a:ext cx="154882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Molecular mass (</a:t>
            </a:r>
            <a:r>
              <a:rPr lang="en-US" sz="1200" dirty="0" err="1" smtClean="0">
                <a:solidFill>
                  <a:schemeClr val="bg2">
                    <a:lumMod val="25000"/>
                  </a:schemeClr>
                </a:solidFill>
              </a:rPr>
              <a:t>KDa</a:t>
            </a:r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" name="Imatge 5"/>
          <p:cNvPicPr/>
          <p:nvPr/>
        </p:nvPicPr>
        <p:blipFill rotWithShape="1">
          <a:blip r:embed="rId2"/>
          <a:srcRect t="14293" r="17035"/>
          <a:stretch/>
        </p:blipFill>
        <p:spPr>
          <a:xfrm>
            <a:off x="6173416" y="2263222"/>
            <a:ext cx="2618148" cy="1969060"/>
          </a:xfrm>
          <a:prstGeom prst="rect">
            <a:avLst/>
          </a:prstGeom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b="51913"/>
          <a:stretch/>
        </p:blipFill>
        <p:spPr bwMode="auto">
          <a:xfrm>
            <a:off x="315710" y="1988609"/>
            <a:ext cx="3089561" cy="107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QuadreDeText 9"/>
          <p:cNvSpPr txBox="1"/>
          <p:nvPr/>
        </p:nvSpPr>
        <p:spPr>
          <a:xfrm>
            <a:off x="406092" y="2310911"/>
            <a:ext cx="27363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T22-GWH1-GFP-H6-A </a:t>
            </a:r>
          </a:p>
        </p:txBody>
      </p:sp>
      <p:sp>
        <p:nvSpPr>
          <p:cNvPr id="11" name="QuadreDeText 10"/>
          <p:cNvSpPr txBox="1"/>
          <p:nvPr/>
        </p:nvSpPr>
        <p:spPr>
          <a:xfrm>
            <a:off x="675986" y="2961929"/>
            <a:ext cx="2736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T22-GWH1-GFP-H6</a:t>
            </a:r>
            <a:r>
              <a:rPr lang="es-ES" sz="1400" dirty="0" smtClean="0"/>
              <a:t> </a:t>
            </a:r>
          </a:p>
          <a:p>
            <a:endParaRPr lang="es-ES" dirty="0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3" cstate="print">
            <a:grayscl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 t="46664"/>
          <a:stretch/>
        </p:blipFill>
        <p:spPr bwMode="auto">
          <a:xfrm>
            <a:off x="315710" y="3004860"/>
            <a:ext cx="3089561" cy="119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atge 14"/>
          <p:cNvPicPr>
            <a:picLocks noChangeAspect="1"/>
          </p:cNvPicPr>
          <p:nvPr/>
        </p:nvPicPr>
        <p:blipFill rotWithShape="1">
          <a:blip r:embed="rId5">
            <a:lum bright="-20000" contrast="40000"/>
          </a:blip>
          <a:srcRect l="4407" t="10906" r="32048"/>
          <a:stretch/>
        </p:blipFill>
        <p:spPr>
          <a:xfrm>
            <a:off x="3642852" y="2765323"/>
            <a:ext cx="2450634" cy="1640678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808507" y="1964593"/>
            <a:ext cx="2307042" cy="553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T22-GWH1-GFP-H6 </a:t>
            </a:r>
          </a:p>
          <a:p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s-E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Size</a:t>
            </a:r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: 29 </a:t>
            </a:r>
            <a:r>
              <a:rPr lang="es-E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nm</a:t>
            </a:r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ca-ES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+/- 0.125 </a:t>
            </a:r>
            <a:r>
              <a:rPr lang="ca-E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pdI</a:t>
            </a:r>
            <a:r>
              <a:rPr lang="ca-E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ca-ES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0.10 </a:t>
            </a:r>
            <a:r>
              <a:rPr lang="ca-E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+/- </a:t>
            </a:r>
            <a:r>
              <a:rPr lang="ca-ES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0.001</a:t>
            </a:r>
            <a:endParaRPr lang="ca-ES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4" name="Conector recto 3"/>
          <p:cNvCxnSpPr/>
          <p:nvPr/>
        </p:nvCxnSpPr>
        <p:spPr>
          <a:xfrm>
            <a:off x="5076114" y="2069422"/>
            <a:ext cx="39966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5088813" y="2448188"/>
            <a:ext cx="399664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317092" y="2035277"/>
            <a:ext cx="0" cy="2016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281387" y="4064528"/>
            <a:ext cx="3174267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32.5       35.0        37.5        40.0        42.5       45.0        47.5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4188713" y="4068502"/>
            <a:ext cx="169629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10                                        100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735615" y="4243292"/>
            <a:ext cx="75668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Size (nm)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3440976" y="2738015"/>
            <a:ext cx="329001" cy="140038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en-US" sz="1100" dirty="0" smtClean="0"/>
              <a:t>10</a:t>
            </a:r>
          </a:p>
          <a:p>
            <a:pPr algn="r"/>
            <a:endParaRPr lang="en-US" sz="2400" dirty="0"/>
          </a:p>
          <a:p>
            <a:pPr algn="r"/>
            <a:r>
              <a:rPr lang="en-US" sz="1100" dirty="0" smtClean="0"/>
              <a:t>5</a:t>
            </a:r>
          </a:p>
          <a:p>
            <a:pPr algn="r"/>
            <a:endParaRPr lang="en-US" sz="2800" dirty="0"/>
          </a:p>
          <a:p>
            <a:pPr algn="r"/>
            <a:r>
              <a:rPr lang="en-US" sz="1100" dirty="0" smtClean="0"/>
              <a:t>0</a:t>
            </a:r>
            <a:endParaRPr lang="en-US" sz="1100" dirty="0"/>
          </a:p>
        </p:txBody>
      </p:sp>
      <p:sp>
        <p:nvSpPr>
          <p:cNvPr id="19" name="CuadroTexto 18"/>
          <p:cNvSpPr txBox="1"/>
          <p:nvPr/>
        </p:nvSpPr>
        <p:spPr>
          <a:xfrm rot="16200000">
            <a:off x="3039030" y="3288363"/>
            <a:ext cx="901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Volume (%)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7145717" y="4068158"/>
            <a:ext cx="137409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25000"/>
                  </a:schemeClr>
                </a:solidFill>
              </a:rPr>
              <a:t>1 </a:t>
            </a:r>
            <a:r>
              <a:rPr lang="el-GR" sz="1200" dirty="0" smtClean="0">
                <a:solidFill>
                  <a:schemeClr val="bg2">
                    <a:lumMod val="25000"/>
                  </a:schemeClr>
                </a:solidFill>
              </a:rPr>
              <a:t>μ</a:t>
            </a:r>
            <a:r>
              <a:rPr lang="ca-ES" sz="1200" dirty="0" smtClean="0">
                <a:solidFill>
                  <a:schemeClr val="bg2">
                    <a:lumMod val="25000"/>
                  </a:schemeClr>
                </a:solidFill>
              </a:rPr>
              <a:t>M              4</a:t>
            </a:r>
            <a:r>
              <a:rPr lang="el-GR" sz="1200" dirty="0">
                <a:solidFill>
                  <a:schemeClr val="bg2">
                    <a:lumMod val="25000"/>
                  </a:schemeClr>
                </a:solidFill>
              </a:rPr>
              <a:t> μ</a:t>
            </a:r>
            <a:r>
              <a:rPr lang="ca-ES" sz="1200" dirty="0">
                <a:solidFill>
                  <a:schemeClr val="bg2">
                    <a:lumMod val="25000"/>
                  </a:schemeClr>
                </a:solidFill>
              </a:rPr>
              <a:t>M 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CuadroTexto 27"/>
          <p:cNvSpPr txBox="1"/>
          <p:nvPr/>
        </p:nvSpPr>
        <p:spPr>
          <a:xfrm rot="16200000">
            <a:off x="-5134" y="2941034"/>
            <a:ext cx="3713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AU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6112564" y="2056267"/>
            <a:ext cx="401135" cy="210826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endParaRPr lang="en-US" sz="1100" dirty="0" smtClean="0"/>
          </a:p>
          <a:p>
            <a:pPr algn="r"/>
            <a:endParaRPr lang="en-US" sz="1100" dirty="0"/>
          </a:p>
          <a:p>
            <a:pPr algn="r"/>
            <a:r>
              <a:rPr lang="en-US" sz="1100" dirty="0" smtClean="0"/>
              <a:t>100</a:t>
            </a:r>
          </a:p>
          <a:p>
            <a:pPr algn="r"/>
            <a:endParaRPr lang="en-US" sz="2400" dirty="0" smtClean="0"/>
          </a:p>
          <a:p>
            <a:pPr algn="r"/>
            <a:endParaRPr lang="en-US" sz="400" dirty="0"/>
          </a:p>
          <a:p>
            <a:pPr algn="r"/>
            <a:r>
              <a:rPr lang="en-US" sz="1100" dirty="0" smtClean="0"/>
              <a:t>50</a:t>
            </a:r>
          </a:p>
          <a:p>
            <a:pPr algn="r"/>
            <a:endParaRPr lang="en-US" sz="4800" dirty="0"/>
          </a:p>
          <a:p>
            <a:pPr algn="r"/>
            <a:r>
              <a:rPr lang="en-US" sz="1100" dirty="0" smtClean="0"/>
              <a:t>0</a:t>
            </a:r>
            <a:endParaRPr lang="en-US" sz="1100" dirty="0"/>
          </a:p>
        </p:txBody>
      </p:sp>
      <p:sp>
        <p:nvSpPr>
          <p:cNvPr id="29" name="CuadroTexto 28"/>
          <p:cNvSpPr txBox="1"/>
          <p:nvPr/>
        </p:nvSpPr>
        <p:spPr>
          <a:xfrm rot="16200000">
            <a:off x="5525239" y="3182830"/>
            <a:ext cx="1218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Cell viability (%)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08507" y="2325414"/>
            <a:ext cx="2404826" cy="55399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T22-GWH1-GFP-H6-A</a:t>
            </a:r>
          </a:p>
          <a:p>
            <a:r>
              <a:rPr lang="es-E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Size</a:t>
            </a:r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: 34.5 </a:t>
            </a:r>
            <a:r>
              <a:rPr lang="es-ES" sz="1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nm</a:t>
            </a:r>
            <a:r>
              <a:rPr lang="es-ES" sz="1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 </a:t>
            </a:r>
            <a:r>
              <a:rPr lang="ca-E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+/- </a:t>
            </a:r>
            <a:r>
              <a:rPr lang="ca-ES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0.135 </a:t>
            </a:r>
            <a:r>
              <a:rPr lang="ca-ES" sz="1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pdI</a:t>
            </a:r>
            <a:r>
              <a:rPr lang="ca-E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  <a:r>
              <a:rPr lang="ca-ES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0.23 </a:t>
            </a:r>
            <a:r>
              <a:rPr lang="ca-ES" sz="1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+/- </a:t>
            </a:r>
            <a:r>
              <a:rPr lang="ca-ES" sz="1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0.003</a:t>
            </a:r>
            <a:endParaRPr lang="ca-ES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s-ES" sz="1000" dirty="0" smtClean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</p:txBody>
      </p:sp>
      <p:grpSp>
        <p:nvGrpSpPr>
          <p:cNvPr id="37" name="Grupo 36"/>
          <p:cNvGrpSpPr/>
          <p:nvPr/>
        </p:nvGrpSpPr>
        <p:grpSpPr>
          <a:xfrm>
            <a:off x="7286370" y="1950175"/>
            <a:ext cx="1460069" cy="553998"/>
            <a:chOff x="5387086" y="577923"/>
            <a:chExt cx="1460069" cy="553998"/>
          </a:xfrm>
        </p:grpSpPr>
        <p:sp>
          <p:nvSpPr>
            <p:cNvPr id="32" name="Rectangle 20"/>
            <p:cNvSpPr/>
            <p:nvPr/>
          </p:nvSpPr>
          <p:spPr>
            <a:xfrm>
              <a:off x="5492297" y="577923"/>
              <a:ext cx="1354858" cy="5539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s-ES" sz="1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T22-GWH1-GFP-H6</a:t>
              </a:r>
            </a:p>
            <a:p>
              <a:r>
                <a:rPr lang="es-ES" sz="1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T22-GFP-H6-A</a:t>
              </a:r>
            </a:p>
            <a:p>
              <a:r>
                <a:rPr lang="es-ES" sz="1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T22-GWH1-GFP-H6-A  </a:t>
              </a:r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5387086" y="651805"/>
              <a:ext cx="142751" cy="72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ángulo 34"/>
            <p:cNvSpPr/>
            <p:nvPr/>
          </p:nvSpPr>
          <p:spPr>
            <a:xfrm>
              <a:off x="5390896" y="815635"/>
              <a:ext cx="142751" cy="72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ángulo 35"/>
            <p:cNvSpPr/>
            <p:nvPr/>
          </p:nvSpPr>
          <p:spPr>
            <a:xfrm>
              <a:off x="5394706" y="979465"/>
              <a:ext cx="142751" cy="72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Rectángulo 37"/>
          <p:cNvSpPr/>
          <p:nvPr/>
        </p:nvSpPr>
        <p:spPr>
          <a:xfrm>
            <a:off x="8599943" y="1714500"/>
            <a:ext cx="349748" cy="10508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CuadroTexto 38"/>
          <p:cNvSpPr txBox="1"/>
          <p:nvPr/>
        </p:nvSpPr>
        <p:spPr>
          <a:xfrm>
            <a:off x="-17390" y="2236643"/>
            <a:ext cx="69926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                                       B                                    C</a:t>
            </a:r>
            <a:endParaRPr lang="en-US" sz="2800" dirty="0"/>
          </a:p>
        </p:txBody>
      </p:sp>
      <p:grpSp>
        <p:nvGrpSpPr>
          <p:cNvPr id="40" name="Agrupa 16"/>
          <p:cNvGrpSpPr/>
          <p:nvPr/>
        </p:nvGrpSpPr>
        <p:grpSpPr>
          <a:xfrm>
            <a:off x="8180758" y="3323660"/>
            <a:ext cx="277584" cy="307777"/>
            <a:chOff x="5341965" y="3942554"/>
            <a:chExt cx="277584" cy="307777"/>
          </a:xfrm>
        </p:grpSpPr>
        <p:cxnSp>
          <p:nvCxnSpPr>
            <p:cNvPr id="41" name="Connector recte 17"/>
            <p:cNvCxnSpPr/>
            <p:nvPr/>
          </p:nvCxnSpPr>
          <p:spPr>
            <a:xfrm>
              <a:off x="5364088" y="4149080"/>
              <a:ext cx="255461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QuadreDeText 18"/>
            <p:cNvSpPr txBox="1"/>
            <p:nvPr/>
          </p:nvSpPr>
          <p:spPr>
            <a:xfrm>
              <a:off x="5341965" y="3942554"/>
              <a:ext cx="212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a-ES" sz="1400" dirty="0" smtClean="0"/>
                <a:t>*</a:t>
              </a:r>
              <a:endParaRPr lang="ca-ES" sz="1400" dirty="0"/>
            </a:p>
          </p:txBody>
        </p:sp>
      </p:grpSp>
      <p:cxnSp>
        <p:nvCxnSpPr>
          <p:cNvPr id="44" name="Connector recte 17"/>
          <p:cNvCxnSpPr/>
          <p:nvPr/>
        </p:nvCxnSpPr>
        <p:spPr>
          <a:xfrm>
            <a:off x="8029383" y="2561419"/>
            <a:ext cx="428959" cy="24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QuadreDeText 18"/>
          <p:cNvSpPr txBox="1"/>
          <p:nvPr/>
        </p:nvSpPr>
        <p:spPr>
          <a:xfrm>
            <a:off x="8007260" y="2363561"/>
            <a:ext cx="212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*</a:t>
            </a:r>
            <a:endParaRPr lang="ca-ES" sz="1400" dirty="0"/>
          </a:p>
        </p:txBody>
      </p:sp>
      <p:cxnSp>
        <p:nvCxnSpPr>
          <p:cNvPr id="46" name="Connector recte 17"/>
          <p:cNvCxnSpPr/>
          <p:nvPr/>
        </p:nvCxnSpPr>
        <p:spPr>
          <a:xfrm>
            <a:off x="8029383" y="2594701"/>
            <a:ext cx="25546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CuadroTexto 47"/>
          <p:cNvSpPr txBox="1"/>
          <p:nvPr/>
        </p:nvSpPr>
        <p:spPr>
          <a:xfrm>
            <a:off x="497146" y="3087108"/>
            <a:ext cx="466794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33.407</a:t>
            </a:r>
            <a:endParaRPr lang="en-US" sz="800" dirty="0"/>
          </a:p>
        </p:txBody>
      </p:sp>
      <p:sp>
        <p:nvSpPr>
          <p:cNvPr id="13" name="QuadreDeText 12"/>
          <p:cNvSpPr txBox="1"/>
          <p:nvPr/>
        </p:nvSpPr>
        <p:spPr>
          <a:xfrm>
            <a:off x="743856" y="3198483"/>
            <a:ext cx="27363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T22-GWH1-GFP-H6</a:t>
            </a:r>
            <a:endParaRPr lang="es-E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1344857" y="2566402"/>
            <a:ext cx="466794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39.757</a:t>
            </a:r>
            <a:endParaRPr lang="en-US" sz="800" dirty="0"/>
          </a:p>
        </p:txBody>
      </p:sp>
      <p:cxnSp>
        <p:nvCxnSpPr>
          <p:cNvPr id="54" name="Conector recto 53"/>
          <p:cNvCxnSpPr/>
          <p:nvPr/>
        </p:nvCxnSpPr>
        <p:spPr>
          <a:xfrm>
            <a:off x="1754982" y="2759863"/>
            <a:ext cx="0" cy="635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/>
          <p:nvPr/>
        </p:nvCxnSpPr>
        <p:spPr>
          <a:xfrm>
            <a:off x="1754982" y="2648890"/>
            <a:ext cx="0" cy="1744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ángulo 58"/>
          <p:cNvSpPr/>
          <p:nvPr/>
        </p:nvSpPr>
        <p:spPr>
          <a:xfrm>
            <a:off x="1868520" y="2365942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ángulo 59"/>
          <p:cNvSpPr/>
          <p:nvPr/>
        </p:nvSpPr>
        <p:spPr>
          <a:xfrm>
            <a:off x="2045075" y="2195879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ángulo 60"/>
          <p:cNvSpPr/>
          <p:nvPr/>
        </p:nvSpPr>
        <p:spPr>
          <a:xfrm>
            <a:off x="2183794" y="2045222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ángulo 61"/>
          <p:cNvSpPr/>
          <p:nvPr/>
        </p:nvSpPr>
        <p:spPr>
          <a:xfrm>
            <a:off x="2344772" y="2020122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ángulo 62"/>
          <p:cNvSpPr/>
          <p:nvPr/>
        </p:nvSpPr>
        <p:spPr>
          <a:xfrm>
            <a:off x="2525360" y="2147258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ángulo 63"/>
          <p:cNvSpPr/>
          <p:nvPr/>
        </p:nvSpPr>
        <p:spPr>
          <a:xfrm>
            <a:off x="2876700" y="1976607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ángulo 64"/>
          <p:cNvSpPr/>
          <p:nvPr/>
        </p:nvSpPr>
        <p:spPr>
          <a:xfrm>
            <a:off x="2822549" y="2488766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CuadroTexto 65"/>
          <p:cNvSpPr txBox="1"/>
          <p:nvPr/>
        </p:nvSpPr>
        <p:spPr>
          <a:xfrm>
            <a:off x="2862146" y="2425984"/>
            <a:ext cx="466794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800" dirty="0" smtClean="0"/>
              <a:t>46.118</a:t>
            </a:r>
            <a:endParaRPr lang="en-US" sz="800" dirty="0"/>
          </a:p>
        </p:txBody>
      </p:sp>
      <p:cxnSp>
        <p:nvCxnSpPr>
          <p:cNvPr id="58" name="Conector recto de flecha 57"/>
          <p:cNvCxnSpPr/>
          <p:nvPr/>
        </p:nvCxnSpPr>
        <p:spPr>
          <a:xfrm>
            <a:off x="2897700" y="2572521"/>
            <a:ext cx="0" cy="1744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ángulo 66"/>
          <p:cNvSpPr/>
          <p:nvPr/>
        </p:nvSpPr>
        <p:spPr>
          <a:xfrm>
            <a:off x="2696352" y="2370054"/>
            <a:ext cx="103155" cy="285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169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76</Words>
  <Application>Microsoft Office PowerPoint</Application>
  <PresentationFormat>Panorámica</PresentationFormat>
  <Paragraphs>38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UAB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Villaverde Corrales</dc:creator>
  <cp:lastModifiedBy>rabazoides@outlook.es</cp:lastModifiedBy>
  <cp:revision>23</cp:revision>
  <dcterms:created xsi:type="dcterms:W3CDTF">2018-11-29T10:57:53Z</dcterms:created>
  <dcterms:modified xsi:type="dcterms:W3CDTF">2020-12-04T14:21:16Z</dcterms:modified>
</cp:coreProperties>
</file>