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autoCompressPictures="0">
  <p:sldMasterIdLst>
    <p:sldMasterId id="2147483864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0" r:id="rId3"/>
    <p:sldId id="277" r:id="rId4"/>
    <p:sldId id="278" r:id="rId5"/>
    <p:sldId id="279" r:id="rId6"/>
    <p:sldId id="280" r:id="rId7"/>
    <p:sldId id="281" r:id="rId8"/>
    <p:sldId id="301" r:id="rId9"/>
    <p:sldId id="302" r:id="rId10"/>
    <p:sldId id="303" r:id="rId11"/>
    <p:sldId id="304" r:id="rId12"/>
    <p:sldId id="306" r:id="rId13"/>
    <p:sldId id="305" r:id="rId14"/>
    <p:sldId id="284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262" r:id="rId30"/>
    <p:sldId id="307" r:id="rId31"/>
    <p:sldId id="263" r:id="rId32"/>
    <p:sldId id="264" r:id="rId33"/>
    <p:sldId id="266" r:id="rId34"/>
    <p:sldId id="265" r:id="rId35"/>
    <p:sldId id="311" r:id="rId36"/>
    <p:sldId id="312" r:id="rId37"/>
    <p:sldId id="313" r:id="rId38"/>
    <p:sldId id="310" r:id="rId39"/>
    <p:sldId id="269" r:id="rId40"/>
    <p:sldId id="270" r:id="rId41"/>
    <p:sldId id="271" r:id="rId42"/>
    <p:sldId id="308" r:id="rId43"/>
    <p:sldId id="314" r:id="rId44"/>
    <p:sldId id="315" r:id="rId45"/>
    <p:sldId id="316" r:id="rId46"/>
    <p:sldId id="317" r:id="rId47"/>
    <p:sldId id="318" r:id="rId48"/>
    <p:sldId id="257" r:id="rId4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B202A-8611-4DDC-831D-D12EB67B6CF7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11888A7B-1E89-45E6-84F4-EF92B26189CD}">
      <dgm:prSet phldrT="[Text]"/>
      <dgm:spPr/>
      <dgm:t>
        <a:bodyPr rtlCol="0"/>
        <a:lstStyle/>
        <a:p>
          <a:pPr rtl="0"/>
          <a:r>
            <a:rPr lang="es" b="0" noProof="0" dirty="0">
              <a:solidFill>
                <a:schemeClr val="bg1"/>
              </a:solidFill>
            </a:rPr>
            <a:t>Document entrat per autoarxiu</a:t>
          </a:r>
        </a:p>
      </dgm:t>
    </dgm:pt>
    <dgm:pt modelId="{6043087E-917B-44BC-97F8-41385FD50DC3}" type="parTrans" cxnId="{5376348D-4465-4E2E-9DB8-EA1F5276717B}">
      <dgm:prSet/>
      <dgm:spPr/>
      <dgm:t>
        <a:bodyPr rtlCol="0"/>
        <a:lstStyle/>
        <a:p>
          <a:pPr rtl="0"/>
          <a:endParaRPr lang="en-US"/>
        </a:p>
      </dgm:t>
    </dgm:pt>
    <dgm:pt modelId="{438F37F5-E676-4BB5-A241-95D895E1B43F}" type="sibTrans" cxnId="{5376348D-4465-4E2E-9DB8-EA1F5276717B}">
      <dgm:prSet/>
      <dgm:spPr/>
      <dgm:t>
        <a:bodyPr rtlCol="0"/>
        <a:lstStyle/>
        <a:p>
          <a:pPr rtl="0"/>
          <a:endParaRPr lang="en-US"/>
        </a:p>
      </dgm:t>
    </dgm:pt>
    <dgm:pt modelId="{712EDDD5-F1C9-457B-A81D-F94868058B44}">
      <dgm:prSet phldrT="[Text]"/>
      <dgm:spPr/>
      <dgm:t>
        <a:bodyPr rtlCol="0"/>
        <a:lstStyle/>
        <a:p>
          <a:pPr rtl="0"/>
          <a:r>
            <a:rPr lang="es" noProof="0" dirty="0"/>
            <a:t>No hi ha permís de l’editor</a:t>
          </a:r>
        </a:p>
      </dgm:t>
    </dgm:pt>
    <dgm:pt modelId="{5E2CC1CB-7E12-4298-9BE5-B8F6683E4161}" type="parTrans" cxnId="{392AE56A-6939-469F-BFEC-2DEEC6ABC100}">
      <dgm:prSet/>
      <dgm:spPr/>
      <dgm:t>
        <a:bodyPr rtlCol="0"/>
        <a:lstStyle/>
        <a:p>
          <a:pPr rtl="0"/>
          <a:endParaRPr lang="en-US"/>
        </a:p>
      </dgm:t>
    </dgm:pt>
    <dgm:pt modelId="{630DB5C2-135D-425B-B7D5-1F5FFE12BF3B}" type="sibTrans" cxnId="{392AE56A-6939-469F-BFEC-2DEEC6ABC100}">
      <dgm:prSet/>
      <dgm:spPr/>
      <dgm:t>
        <a:bodyPr rtlCol="0"/>
        <a:lstStyle/>
        <a:p>
          <a:pPr rtl="0"/>
          <a:endParaRPr lang="en-US"/>
        </a:p>
      </dgm:t>
    </dgm:pt>
    <dgm:pt modelId="{356F6FEF-38C8-437A-8562-86A5ED3F5885}">
      <dgm:prSet phldrT="[Text]"/>
      <dgm:spPr/>
      <dgm:t>
        <a:bodyPr rtlCol="0"/>
        <a:lstStyle/>
        <a:p>
          <a:pPr rtl="0"/>
          <a:r>
            <a:rPr lang="es" noProof="0" dirty="0"/>
            <a:t>Afegir nota </a:t>
          </a:r>
          <a:r>
            <a:rPr lang="ca-ES" noProof="0" dirty="0"/>
            <a:t>520 3_ amb sigles </a:t>
          </a:r>
          <a:r>
            <a:rPr lang="ca-ES" noProof="0" dirty="0" err="1"/>
            <a:t>Biblio</a:t>
          </a:r>
          <a:r>
            <a:rPr lang="ca-ES" noProof="0" dirty="0"/>
            <a:t>, data i causa</a:t>
          </a:r>
          <a:endParaRPr lang="es" noProof="0" dirty="0"/>
        </a:p>
      </dgm:t>
    </dgm:pt>
    <dgm:pt modelId="{BD9B34C9-939F-47F5-A040-1B30C9EEA310}" type="parTrans" cxnId="{8247D1A2-555D-4B39-B44D-5F2B5AE64242}">
      <dgm:prSet/>
      <dgm:spPr/>
      <dgm:t>
        <a:bodyPr rtlCol="0"/>
        <a:lstStyle/>
        <a:p>
          <a:pPr rtl="0"/>
          <a:endParaRPr lang="en-US"/>
        </a:p>
      </dgm:t>
    </dgm:pt>
    <dgm:pt modelId="{665399A3-A410-4656-8F7E-3FAB641DE891}" type="sibTrans" cxnId="{8247D1A2-555D-4B39-B44D-5F2B5AE64242}">
      <dgm:prSet/>
      <dgm:spPr/>
      <dgm:t>
        <a:bodyPr rtlCol="0"/>
        <a:lstStyle/>
        <a:p>
          <a:pPr rtl="0"/>
          <a:endParaRPr lang="en-US"/>
        </a:p>
      </dgm:t>
    </dgm:pt>
    <dgm:pt modelId="{640CA9BD-09C1-4472-8DAC-0F150EC5E678}">
      <dgm:prSet phldrT="[Text]"/>
      <dgm:spPr/>
      <dgm:t>
        <a:bodyPr rtlCol="0"/>
        <a:lstStyle/>
        <a:p>
          <a:pPr rtl="0"/>
          <a:r>
            <a:rPr lang="es" noProof="0" dirty="0"/>
            <a:t>9</a:t>
          </a:r>
          <a:r>
            <a:rPr lang="ca-ES" noProof="0" dirty="0"/>
            <a:t>80 __ $9 ARTPUB $a REVISAR $b NODRETS</a:t>
          </a:r>
          <a:r>
            <a:rPr lang="es" noProof="0" dirty="0"/>
            <a:t> </a:t>
          </a:r>
        </a:p>
      </dgm:t>
    </dgm:pt>
    <dgm:pt modelId="{90609DF7-843B-4BEF-A3B5-89270E6B0951}" type="parTrans" cxnId="{957C551D-31A8-4286-A3AE-C5928DB663CE}">
      <dgm:prSet/>
      <dgm:spPr/>
      <dgm:t>
        <a:bodyPr rtlCol="0"/>
        <a:lstStyle/>
        <a:p>
          <a:pPr rtl="0"/>
          <a:endParaRPr lang="en-US"/>
        </a:p>
      </dgm:t>
    </dgm:pt>
    <dgm:pt modelId="{67B503AA-82FD-4AA4-8357-3D8B59D6160B}" type="sibTrans" cxnId="{957C551D-31A8-4286-A3AE-C5928DB663CE}">
      <dgm:prSet/>
      <dgm:spPr/>
      <dgm:t>
        <a:bodyPr rtlCol="0"/>
        <a:lstStyle/>
        <a:p>
          <a:pPr rtl="0"/>
          <a:endParaRPr lang="en-US"/>
        </a:p>
      </dgm:t>
    </dgm:pt>
    <dgm:pt modelId="{F3059BEB-CF82-4173-9369-FD3360C83912}">
      <dgm:prSet/>
      <dgm:spPr/>
      <dgm:t>
        <a:bodyPr/>
        <a:lstStyle/>
        <a:p>
          <a:r>
            <a:rPr lang="ca-ES" dirty="0"/>
            <a:t>En cas de silenci, mirar si hi ha perjudici injustificat</a:t>
          </a:r>
        </a:p>
        <a:p>
          <a:r>
            <a:rPr lang="ca-ES" dirty="0"/>
            <a:t>o va en detriment de l’explotació de l’obra</a:t>
          </a:r>
        </a:p>
      </dgm:t>
    </dgm:pt>
    <dgm:pt modelId="{B45D3432-22B8-4106-9328-31BA3FD453FB}" type="parTrans" cxnId="{B6F842B4-D28A-45CB-9D03-5BFB1151833A}">
      <dgm:prSet/>
      <dgm:spPr/>
      <dgm:t>
        <a:bodyPr/>
        <a:lstStyle/>
        <a:p>
          <a:endParaRPr lang="ca-ES"/>
        </a:p>
      </dgm:t>
    </dgm:pt>
    <dgm:pt modelId="{8E5A90A1-B961-4A33-9B22-BC6E196E14F9}" type="sibTrans" cxnId="{B6F842B4-D28A-45CB-9D03-5BFB1151833A}">
      <dgm:prSet/>
      <dgm:spPr/>
      <dgm:t>
        <a:bodyPr/>
        <a:lstStyle/>
        <a:p>
          <a:endParaRPr lang="ca-ES"/>
        </a:p>
      </dgm:t>
    </dgm:pt>
    <dgm:pt modelId="{812F39FC-2D1E-4DD1-A1A6-C7F9287A4AAB}" type="pres">
      <dgm:prSet presAssocID="{2EFB202A-8611-4DDC-831D-D12EB67B6CF7}" presName="Name0" presStyleCnt="0">
        <dgm:presLayoutVars>
          <dgm:dir/>
          <dgm:animLvl val="lvl"/>
          <dgm:resizeHandles val="exact"/>
        </dgm:presLayoutVars>
      </dgm:prSet>
      <dgm:spPr/>
    </dgm:pt>
    <dgm:pt modelId="{C1682CE3-81F4-4BEA-B13D-10C7017D8387}" type="pres">
      <dgm:prSet presAssocID="{640CA9BD-09C1-4472-8DAC-0F150EC5E678}" presName="boxAndChildren" presStyleCnt="0"/>
      <dgm:spPr/>
    </dgm:pt>
    <dgm:pt modelId="{325B9957-E809-4285-A870-20AA1AEAA8D7}" type="pres">
      <dgm:prSet presAssocID="{640CA9BD-09C1-4472-8DAC-0F150EC5E678}" presName="parentTextBox" presStyleLbl="node1" presStyleIdx="0" presStyleCnt="5"/>
      <dgm:spPr/>
    </dgm:pt>
    <dgm:pt modelId="{2AB5853F-AA77-4431-82DF-105CEB2E1424}" type="pres">
      <dgm:prSet presAssocID="{665399A3-A410-4656-8F7E-3FAB641DE891}" presName="sp" presStyleCnt="0"/>
      <dgm:spPr/>
    </dgm:pt>
    <dgm:pt modelId="{EC667030-4855-4843-9717-7DF08446AEB5}" type="pres">
      <dgm:prSet presAssocID="{356F6FEF-38C8-437A-8562-86A5ED3F5885}" presName="arrowAndChildren" presStyleCnt="0"/>
      <dgm:spPr/>
    </dgm:pt>
    <dgm:pt modelId="{C830B7C4-5210-41AC-A88B-BECF7607C1E5}" type="pres">
      <dgm:prSet presAssocID="{356F6FEF-38C8-437A-8562-86A5ED3F5885}" presName="parentTextArrow" presStyleLbl="node1" presStyleIdx="1" presStyleCnt="5"/>
      <dgm:spPr/>
    </dgm:pt>
    <dgm:pt modelId="{10C04F55-9650-4363-A956-4F7AF2CC615A}" type="pres">
      <dgm:prSet presAssocID="{8E5A90A1-B961-4A33-9B22-BC6E196E14F9}" presName="sp" presStyleCnt="0"/>
      <dgm:spPr/>
    </dgm:pt>
    <dgm:pt modelId="{ED559784-FCDC-472F-8370-C9E1FEAF0886}" type="pres">
      <dgm:prSet presAssocID="{F3059BEB-CF82-4173-9369-FD3360C83912}" presName="arrowAndChildren" presStyleCnt="0"/>
      <dgm:spPr/>
    </dgm:pt>
    <dgm:pt modelId="{5A9D9494-F2E2-4FE5-B826-4260C4D0787E}" type="pres">
      <dgm:prSet presAssocID="{F3059BEB-CF82-4173-9369-FD3360C83912}" presName="parentTextArrow" presStyleLbl="node1" presStyleIdx="2" presStyleCnt="5" custScaleY="177438"/>
      <dgm:spPr/>
    </dgm:pt>
    <dgm:pt modelId="{7FB80134-CA62-4591-A6BE-C119FEAC14B6}" type="pres">
      <dgm:prSet presAssocID="{630DB5C2-135D-425B-B7D5-1F5FFE12BF3B}" presName="sp" presStyleCnt="0"/>
      <dgm:spPr/>
    </dgm:pt>
    <dgm:pt modelId="{C4866045-B43B-429F-851C-E58098BA6DB8}" type="pres">
      <dgm:prSet presAssocID="{712EDDD5-F1C9-457B-A81D-F94868058B44}" presName="arrowAndChildren" presStyleCnt="0"/>
      <dgm:spPr/>
    </dgm:pt>
    <dgm:pt modelId="{D5473CBC-EEC3-408A-B4A6-07882F253A8B}" type="pres">
      <dgm:prSet presAssocID="{712EDDD5-F1C9-457B-A81D-F94868058B44}" presName="parentTextArrow" presStyleLbl="node1" presStyleIdx="3" presStyleCnt="5"/>
      <dgm:spPr/>
    </dgm:pt>
    <dgm:pt modelId="{FE4F3FD3-FEDA-44E5-9944-1FF6BBD0F9E2}" type="pres">
      <dgm:prSet presAssocID="{438F37F5-E676-4BB5-A241-95D895E1B43F}" presName="sp" presStyleCnt="0"/>
      <dgm:spPr/>
    </dgm:pt>
    <dgm:pt modelId="{1C274FFF-1754-4900-887F-DFF5156E0B8D}" type="pres">
      <dgm:prSet presAssocID="{11888A7B-1E89-45E6-84F4-EF92B26189CD}" presName="arrowAndChildren" presStyleCnt="0"/>
      <dgm:spPr/>
    </dgm:pt>
    <dgm:pt modelId="{32FA43B7-34B4-4881-9A79-E3EDEC9D4CBF}" type="pres">
      <dgm:prSet presAssocID="{11888A7B-1E89-45E6-84F4-EF92B26189CD}" presName="parentTextArrow" presStyleLbl="node1" presStyleIdx="4" presStyleCnt="5"/>
      <dgm:spPr/>
    </dgm:pt>
  </dgm:ptLst>
  <dgm:cxnLst>
    <dgm:cxn modelId="{AAE8F060-3E29-4C68-9A74-089916E04D67}" type="presOf" srcId="{356F6FEF-38C8-437A-8562-86A5ED3F5885}" destId="{C830B7C4-5210-41AC-A88B-BECF7607C1E5}" srcOrd="0" destOrd="0" presId="urn:microsoft.com/office/officeart/2005/8/layout/process4"/>
    <dgm:cxn modelId="{392AE56A-6939-469F-BFEC-2DEEC6ABC100}" srcId="{2EFB202A-8611-4DDC-831D-D12EB67B6CF7}" destId="{712EDDD5-F1C9-457B-A81D-F94868058B44}" srcOrd="1" destOrd="0" parTransId="{5E2CC1CB-7E12-4298-9BE5-B8F6683E4161}" sibTransId="{630DB5C2-135D-425B-B7D5-1F5FFE12BF3B}"/>
    <dgm:cxn modelId="{4D111F6B-0B5C-40A7-BA86-973E36B2D8F2}" type="presOf" srcId="{712EDDD5-F1C9-457B-A81D-F94868058B44}" destId="{D5473CBC-EEC3-408A-B4A6-07882F253A8B}" srcOrd="0" destOrd="0" presId="urn:microsoft.com/office/officeart/2005/8/layout/process4"/>
    <dgm:cxn modelId="{B6F842B4-D28A-45CB-9D03-5BFB1151833A}" srcId="{2EFB202A-8611-4DDC-831D-D12EB67B6CF7}" destId="{F3059BEB-CF82-4173-9369-FD3360C83912}" srcOrd="2" destOrd="0" parTransId="{B45D3432-22B8-4106-9328-31BA3FD453FB}" sibTransId="{8E5A90A1-B961-4A33-9B22-BC6E196E14F9}"/>
    <dgm:cxn modelId="{79EE9E02-BFF5-41D3-86F8-33470970BFCE}" type="presOf" srcId="{2EFB202A-8611-4DDC-831D-D12EB67B6CF7}" destId="{812F39FC-2D1E-4DD1-A1A6-C7F9287A4AAB}" srcOrd="0" destOrd="0" presId="urn:microsoft.com/office/officeart/2005/8/layout/process4"/>
    <dgm:cxn modelId="{5376348D-4465-4E2E-9DB8-EA1F5276717B}" srcId="{2EFB202A-8611-4DDC-831D-D12EB67B6CF7}" destId="{11888A7B-1E89-45E6-84F4-EF92B26189CD}" srcOrd="0" destOrd="0" parTransId="{6043087E-917B-44BC-97F8-41385FD50DC3}" sibTransId="{438F37F5-E676-4BB5-A241-95D895E1B43F}"/>
    <dgm:cxn modelId="{8247D1A2-555D-4B39-B44D-5F2B5AE64242}" srcId="{2EFB202A-8611-4DDC-831D-D12EB67B6CF7}" destId="{356F6FEF-38C8-437A-8562-86A5ED3F5885}" srcOrd="3" destOrd="0" parTransId="{BD9B34C9-939F-47F5-A040-1B30C9EEA310}" sibTransId="{665399A3-A410-4656-8F7E-3FAB641DE891}"/>
    <dgm:cxn modelId="{957C551D-31A8-4286-A3AE-C5928DB663CE}" srcId="{2EFB202A-8611-4DDC-831D-D12EB67B6CF7}" destId="{640CA9BD-09C1-4472-8DAC-0F150EC5E678}" srcOrd="4" destOrd="0" parTransId="{90609DF7-843B-4BEF-A3B5-89270E6B0951}" sibTransId="{67B503AA-82FD-4AA4-8357-3D8B59D6160B}"/>
    <dgm:cxn modelId="{67067571-6170-41AF-87A3-FB3B609D9CEA}" type="presOf" srcId="{640CA9BD-09C1-4472-8DAC-0F150EC5E678}" destId="{325B9957-E809-4285-A870-20AA1AEAA8D7}" srcOrd="0" destOrd="0" presId="urn:microsoft.com/office/officeart/2005/8/layout/process4"/>
    <dgm:cxn modelId="{B2E3875C-D3F8-41A4-A6EA-DD49F61576A0}" type="presOf" srcId="{11888A7B-1E89-45E6-84F4-EF92B26189CD}" destId="{32FA43B7-34B4-4881-9A79-E3EDEC9D4CBF}" srcOrd="0" destOrd="0" presId="urn:microsoft.com/office/officeart/2005/8/layout/process4"/>
    <dgm:cxn modelId="{92EA9E1D-F7B5-4194-83A5-7EC52C22953D}" type="presOf" srcId="{F3059BEB-CF82-4173-9369-FD3360C83912}" destId="{5A9D9494-F2E2-4FE5-B826-4260C4D0787E}" srcOrd="0" destOrd="0" presId="urn:microsoft.com/office/officeart/2005/8/layout/process4"/>
    <dgm:cxn modelId="{5678914C-8F14-4F79-9116-C33CBC8B70E7}" type="presParOf" srcId="{812F39FC-2D1E-4DD1-A1A6-C7F9287A4AAB}" destId="{C1682CE3-81F4-4BEA-B13D-10C7017D8387}" srcOrd="0" destOrd="0" presId="urn:microsoft.com/office/officeart/2005/8/layout/process4"/>
    <dgm:cxn modelId="{B75DEEE2-790E-400B-832F-7C2526EFEEFC}" type="presParOf" srcId="{C1682CE3-81F4-4BEA-B13D-10C7017D8387}" destId="{325B9957-E809-4285-A870-20AA1AEAA8D7}" srcOrd="0" destOrd="0" presId="urn:microsoft.com/office/officeart/2005/8/layout/process4"/>
    <dgm:cxn modelId="{6FA0FB88-FED5-4DA9-8FB7-49F6DEA20B1D}" type="presParOf" srcId="{812F39FC-2D1E-4DD1-A1A6-C7F9287A4AAB}" destId="{2AB5853F-AA77-4431-82DF-105CEB2E1424}" srcOrd="1" destOrd="0" presId="urn:microsoft.com/office/officeart/2005/8/layout/process4"/>
    <dgm:cxn modelId="{52F7A226-0BC5-4418-B1BB-E2FD5547F031}" type="presParOf" srcId="{812F39FC-2D1E-4DD1-A1A6-C7F9287A4AAB}" destId="{EC667030-4855-4843-9717-7DF08446AEB5}" srcOrd="2" destOrd="0" presId="urn:microsoft.com/office/officeart/2005/8/layout/process4"/>
    <dgm:cxn modelId="{B3DA9F18-ADDC-4C31-BFC3-7AFA3D398C18}" type="presParOf" srcId="{EC667030-4855-4843-9717-7DF08446AEB5}" destId="{C830B7C4-5210-41AC-A88B-BECF7607C1E5}" srcOrd="0" destOrd="0" presId="urn:microsoft.com/office/officeart/2005/8/layout/process4"/>
    <dgm:cxn modelId="{45B50EB0-46E1-4A62-8BE1-F9248E4B2E76}" type="presParOf" srcId="{812F39FC-2D1E-4DD1-A1A6-C7F9287A4AAB}" destId="{10C04F55-9650-4363-A956-4F7AF2CC615A}" srcOrd="3" destOrd="0" presId="urn:microsoft.com/office/officeart/2005/8/layout/process4"/>
    <dgm:cxn modelId="{ACCD7EEA-0D84-4A99-BBFF-A995CAB79E64}" type="presParOf" srcId="{812F39FC-2D1E-4DD1-A1A6-C7F9287A4AAB}" destId="{ED559784-FCDC-472F-8370-C9E1FEAF0886}" srcOrd="4" destOrd="0" presId="urn:microsoft.com/office/officeart/2005/8/layout/process4"/>
    <dgm:cxn modelId="{D699706E-8C4F-4767-A2F5-AACA89FD543F}" type="presParOf" srcId="{ED559784-FCDC-472F-8370-C9E1FEAF0886}" destId="{5A9D9494-F2E2-4FE5-B826-4260C4D0787E}" srcOrd="0" destOrd="0" presId="urn:microsoft.com/office/officeart/2005/8/layout/process4"/>
    <dgm:cxn modelId="{6D5A561E-9AED-4BD0-B61C-B210C294197C}" type="presParOf" srcId="{812F39FC-2D1E-4DD1-A1A6-C7F9287A4AAB}" destId="{7FB80134-CA62-4591-A6BE-C119FEAC14B6}" srcOrd="5" destOrd="0" presId="urn:microsoft.com/office/officeart/2005/8/layout/process4"/>
    <dgm:cxn modelId="{8AA3D574-35B2-4F26-9753-43647056D5BB}" type="presParOf" srcId="{812F39FC-2D1E-4DD1-A1A6-C7F9287A4AAB}" destId="{C4866045-B43B-429F-851C-E58098BA6DB8}" srcOrd="6" destOrd="0" presId="urn:microsoft.com/office/officeart/2005/8/layout/process4"/>
    <dgm:cxn modelId="{8142E2F1-4232-4A86-BD16-A2EE21EFADF1}" type="presParOf" srcId="{C4866045-B43B-429F-851C-E58098BA6DB8}" destId="{D5473CBC-EEC3-408A-B4A6-07882F253A8B}" srcOrd="0" destOrd="0" presId="urn:microsoft.com/office/officeart/2005/8/layout/process4"/>
    <dgm:cxn modelId="{F78D174D-E461-4213-AEEB-72932703ABFC}" type="presParOf" srcId="{812F39FC-2D1E-4DD1-A1A6-C7F9287A4AAB}" destId="{FE4F3FD3-FEDA-44E5-9944-1FF6BBD0F9E2}" srcOrd="7" destOrd="0" presId="urn:microsoft.com/office/officeart/2005/8/layout/process4"/>
    <dgm:cxn modelId="{D11F7181-D05C-4ACC-A34B-6E9511FBE167}" type="presParOf" srcId="{812F39FC-2D1E-4DD1-A1A6-C7F9287A4AAB}" destId="{1C274FFF-1754-4900-887F-DFF5156E0B8D}" srcOrd="8" destOrd="0" presId="urn:microsoft.com/office/officeart/2005/8/layout/process4"/>
    <dgm:cxn modelId="{36469A82-1901-415F-8126-6D77E61422EC}" type="presParOf" srcId="{1C274FFF-1754-4900-887F-DFF5156E0B8D}" destId="{32FA43B7-34B4-4881-9A79-E3EDEC9D4C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A54757-E928-4B87-8564-9876659CA7FD}" type="doc">
      <dgm:prSet loTypeId="urn:microsoft.com/office/officeart/2005/8/layout/equation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4DC497E-C444-4D06-99BA-5198DC9DC813}">
      <dgm:prSet phldrT="[Text]"/>
      <dgm:spPr/>
      <dgm:t>
        <a:bodyPr/>
        <a:lstStyle/>
        <a:p>
          <a:pPr algn="ctr" defTabSz="914400">
            <a:buNone/>
          </a:pPr>
          <a:endParaRPr lang="es-ES" sz="1800" b="0" i="0" noProof="1">
            <a:latin typeface="Century Gothic"/>
            <a:ea typeface="+mn-ea"/>
            <a:cs typeface="+mn-cs"/>
          </a:endParaRPr>
        </a:p>
      </dgm:t>
    </dgm:pt>
    <dgm:pt modelId="{0A1C6828-997F-40D9-B884-8450461E3533}" type="parTrans" cxnId="{E8558DC8-102F-4DDF-BBE4-CA4EB4472F0A}">
      <dgm:prSet/>
      <dgm:spPr/>
      <dgm:t>
        <a:bodyPr/>
        <a:lstStyle/>
        <a:p>
          <a:endParaRPr lang="en-US"/>
        </a:p>
      </dgm:t>
    </dgm:pt>
    <dgm:pt modelId="{4CE1B8CF-5151-4BD2-998D-48B75D176861}" type="sibTrans" cxnId="{E8558DC8-102F-4DDF-BBE4-CA4EB4472F0A}">
      <dgm:prSet/>
      <dgm:spPr/>
      <dgm:t>
        <a:bodyPr/>
        <a:lstStyle/>
        <a:p>
          <a:endParaRPr lang="en-US"/>
        </a:p>
      </dgm:t>
    </dgm:pt>
    <dgm:pt modelId="{A8382FC7-9410-4608-A079-26C9265DB4DD}">
      <dgm:prSet phldrT="[Text]" custT="1"/>
      <dgm:spPr/>
      <dgm:t>
        <a:bodyPr/>
        <a:lstStyle/>
        <a:p>
          <a:pPr algn="l" defTabSz="914400">
            <a:buNone/>
          </a:pPr>
          <a:r>
            <a:rPr lang="es-ES" sz="2300" b="0" i="0" noProof="1">
              <a:latin typeface="+mn-lt"/>
              <a:ea typeface="+mn-ea"/>
              <a:cs typeface="+mn-cs"/>
            </a:rPr>
            <a:t>Formulari PDI</a:t>
          </a:r>
        </a:p>
      </dgm:t>
    </dgm:pt>
    <dgm:pt modelId="{88402964-3708-4FCE-9B0F-78CD6B417959}" type="parTrans" cxnId="{E5ED4BA8-55A8-434E-BAE1-40392B20492E}">
      <dgm:prSet/>
      <dgm:spPr/>
      <dgm:t>
        <a:bodyPr/>
        <a:lstStyle/>
        <a:p>
          <a:endParaRPr lang="en-US"/>
        </a:p>
      </dgm:t>
    </dgm:pt>
    <dgm:pt modelId="{B123D658-1FA8-48CA-9FD9-65D65B5CAA08}" type="sibTrans" cxnId="{E5ED4BA8-55A8-434E-BAE1-40392B20492E}">
      <dgm:prSet/>
      <dgm:spPr/>
      <dgm:t>
        <a:bodyPr/>
        <a:lstStyle/>
        <a:p>
          <a:endParaRPr lang="en-US"/>
        </a:p>
      </dgm:t>
    </dgm:pt>
    <dgm:pt modelId="{C7E3C9E1-F115-4626-AE07-EB3D211B6C97}">
      <dgm:prSet phldrT="[Text]" custT="1"/>
      <dgm:spPr/>
      <dgm:t>
        <a:bodyPr/>
        <a:lstStyle/>
        <a:p>
          <a:pPr algn="l" defTabSz="914400">
            <a:buNone/>
          </a:pPr>
          <a:r>
            <a:rPr lang="es-ES" sz="2400" b="0" i="0" noProof="1">
              <a:latin typeface="+mn-lt"/>
              <a:ea typeface="+mn-ea"/>
              <a:cs typeface="+mn-cs"/>
            </a:rPr>
            <a:t>Revisió drets</a:t>
          </a:r>
        </a:p>
      </dgm:t>
    </dgm:pt>
    <dgm:pt modelId="{CF4DDB4B-8AB2-4909-9F19-C0EC08AD3538}" type="parTrans" cxnId="{235A4A31-B25E-437B-B11D-2020C0DDDB60}">
      <dgm:prSet/>
      <dgm:spPr/>
      <dgm:t>
        <a:bodyPr/>
        <a:lstStyle/>
        <a:p>
          <a:endParaRPr lang="en-US"/>
        </a:p>
      </dgm:t>
    </dgm:pt>
    <dgm:pt modelId="{706DD59D-3E7A-48C3-B171-51926D7E380C}" type="sibTrans" cxnId="{235A4A31-B25E-437B-B11D-2020C0DDDB60}">
      <dgm:prSet/>
      <dgm:spPr/>
      <dgm:t>
        <a:bodyPr/>
        <a:lstStyle/>
        <a:p>
          <a:endParaRPr lang="en-US"/>
        </a:p>
      </dgm:t>
    </dgm:pt>
    <dgm:pt modelId="{A657D08E-EB12-420A-8164-CB004D4C2150}">
      <dgm:prSet phldrT="[Text]"/>
      <dgm:spPr/>
      <dgm:t>
        <a:bodyPr/>
        <a:lstStyle/>
        <a:p>
          <a:pPr algn="l" defTabSz="914400">
            <a:buNone/>
          </a:pPr>
          <a:endParaRPr lang="es-ES" sz="1800" b="0" i="0" noProof="1">
            <a:latin typeface="Century Gothic"/>
            <a:ea typeface="+mn-ea"/>
            <a:cs typeface="+mn-cs"/>
          </a:endParaRPr>
        </a:p>
      </dgm:t>
    </dgm:pt>
    <dgm:pt modelId="{AB80E8B2-2E6B-4DAB-A9EA-25306B94B560}" type="parTrans" cxnId="{900DFD0F-30E6-4F30-B073-EB4DAD041EAB}">
      <dgm:prSet/>
      <dgm:spPr/>
      <dgm:t>
        <a:bodyPr/>
        <a:lstStyle/>
        <a:p>
          <a:endParaRPr lang="en-US"/>
        </a:p>
      </dgm:t>
    </dgm:pt>
    <dgm:pt modelId="{B5DD3361-C69F-4C4E-A456-DBAD43269DC1}" type="sibTrans" cxnId="{900DFD0F-30E6-4F30-B073-EB4DAD041EAB}">
      <dgm:prSet/>
      <dgm:spPr/>
      <dgm:t>
        <a:bodyPr/>
        <a:lstStyle/>
        <a:p>
          <a:endParaRPr lang="en-US"/>
        </a:p>
      </dgm:t>
    </dgm:pt>
    <dgm:pt modelId="{59C09EF0-1E2F-4FB8-A9A9-8135B82F04DC}">
      <dgm:prSet phldrT="[Text]" custT="1"/>
      <dgm:spPr/>
      <dgm:t>
        <a:bodyPr/>
        <a:lstStyle/>
        <a:p>
          <a:pPr algn="ctr" defTabSz="914400">
            <a:buNone/>
          </a:pPr>
          <a:r>
            <a:rPr lang="es-ES" sz="2100" b="0" i="0" noProof="1">
              <a:latin typeface="+mn-lt"/>
              <a:ea typeface="+mn-ea"/>
              <a:cs typeface="+mn-cs"/>
            </a:rPr>
            <a:t>Canvi etiquetes</a:t>
          </a:r>
        </a:p>
      </dgm:t>
    </dgm:pt>
    <dgm:pt modelId="{CCC5A4F0-0910-4FD7-AFC1-6D844D113222}" type="parTrans" cxnId="{C1976BF8-7E8F-447E-98AF-4E54C9EB4938}">
      <dgm:prSet/>
      <dgm:spPr/>
      <dgm:t>
        <a:bodyPr/>
        <a:lstStyle/>
        <a:p>
          <a:endParaRPr lang="en-US"/>
        </a:p>
      </dgm:t>
    </dgm:pt>
    <dgm:pt modelId="{8B9EF3A4-A0FA-4DE5-98FD-24911A4E3CC8}" type="sibTrans" cxnId="{C1976BF8-7E8F-447E-98AF-4E54C9EB4938}">
      <dgm:prSet/>
      <dgm:spPr/>
      <dgm:t>
        <a:bodyPr/>
        <a:lstStyle/>
        <a:p>
          <a:endParaRPr lang="en-US"/>
        </a:p>
      </dgm:t>
    </dgm:pt>
    <dgm:pt modelId="{05183254-265D-4852-B80B-B3A6374EC570}">
      <dgm:prSet/>
      <dgm:spPr/>
      <dgm:t>
        <a:bodyPr/>
        <a:lstStyle/>
        <a:p>
          <a:r>
            <a:rPr lang="ca-ES" dirty="0"/>
            <a:t>Aprova i publica</a:t>
          </a:r>
        </a:p>
      </dgm:t>
    </dgm:pt>
    <dgm:pt modelId="{FF9FEF80-B205-48EE-9A50-C9D7DACCE572}" type="parTrans" cxnId="{154DCF5D-9DAE-4B2C-B2C0-76796FC27465}">
      <dgm:prSet/>
      <dgm:spPr/>
      <dgm:t>
        <a:bodyPr/>
        <a:lstStyle/>
        <a:p>
          <a:endParaRPr lang="ca-ES"/>
        </a:p>
      </dgm:t>
    </dgm:pt>
    <dgm:pt modelId="{344D6458-4A44-44B5-9094-D5ABDCBBA783}" type="sibTrans" cxnId="{154DCF5D-9DAE-4B2C-B2C0-76796FC27465}">
      <dgm:prSet/>
      <dgm:spPr/>
      <dgm:t>
        <a:bodyPr/>
        <a:lstStyle/>
        <a:p>
          <a:endParaRPr lang="ca-ES"/>
        </a:p>
      </dgm:t>
    </dgm:pt>
    <dgm:pt modelId="{9521F995-BB5C-4B37-9633-B7859916AFED}" type="pres">
      <dgm:prSet presAssocID="{4FA54757-E928-4B87-8564-9876659CA7FD}" presName="linearFlow" presStyleCnt="0">
        <dgm:presLayoutVars>
          <dgm:dir/>
          <dgm:resizeHandles val="exact"/>
        </dgm:presLayoutVars>
      </dgm:prSet>
      <dgm:spPr/>
    </dgm:pt>
    <dgm:pt modelId="{6B314A1D-B950-429F-B336-6F5F86A11D61}" type="pres">
      <dgm:prSet presAssocID="{94DC497E-C444-4D06-99BA-5198DC9DC813}" presName="node" presStyleLbl="node1" presStyleIdx="0" presStyleCnt="3" custScaleX="167237" custScaleY="162621">
        <dgm:presLayoutVars>
          <dgm:bulletEnabled val="1"/>
        </dgm:presLayoutVars>
      </dgm:prSet>
      <dgm:spPr/>
    </dgm:pt>
    <dgm:pt modelId="{7FF6CDA6-CB76-4FB2-8B83-958BFFFF6921}" type="pres">
      <dgm:prSet presAssocID="{4CE1B8CF-5151-4BD2-998D-48B75D176861}" presName="spacerL" presStyleCnt="0"/>
      <dgm:spPr/>
    </dgm:pt>
    <dgm:pt modelId="{61186758-8ED5-4BCA-9D40-651CAEB1151B}" type="pres">
      <dgm:prSet presAssocID="{4CE1B8CF-5151-4BD2-998D-48B75D176861}" presName="sibTrans" presStyleLbl="sibTrans2D1" presStyleIdx="0" presStyleCnt="2"/>
      <dgm:spPr/>
    </dgm:pt>
    <dgm:pt modelId="{B6D6D5B9-BBB3-4BFF-A758-3BF6EFF5E520}" type="pres">
      <dgm:prSet presAssocID="{4CE1B8CF-5151-4BD2-998D-48B75D176861}" presName="spacerR" presStyleCnt="0"/>
      <dgm:spPr/>
    </dgm:pt>
    <dgm:pt modelId="{C8BB8C01-B726-4AAD-A341-8D98734FCBAC}" type="pres">
      <dgm:prSet presAssocID="{59C09EF0-1E2F-4FB8-A9A9-8135B82F04DC}" presName="node" presStyleLbl="node1" presStyleIdx="1" presStyleCnt="3" custScaleX="115878" custScaleY="112802">
        <dgm:presLayoutVars>
          <dgm:bulletEnabled val="1"/>
        </dgm:presLayoutVars>
      </dgm:prSet>
      <dgm:spPr/>
    </dgm:pt>
    <dgm:pt modelId="{907BF82E-6CD9-490A-8B2D-0498619A5122}" type="pres">
      <dgm:prSet presAssocID="{8B9EF3A4-A0FA-4DE5-98FD-24911A4E3CC8}" presName="spacerL" presStyleCnt="0"/>
      <dgm:spPr/>
    </dgm:pt>
    <dgm:pt modelId="{DA2FC78E-D383-4E6B-9D7D-F13E71CC42BA}" type="pres">
      <dgm:prSet presAssocID="{8B9EF3A4-A0FA-4DE5-98FD-24911A4E3CC8}" presName="sibTrans" presStyleLbl="sibTrans2D1" presStyleIdx="1" presStyleCnt="2"/>
      <dgm:spPr/>
    </dgm:pt>
    <dgm:pt modelId="{47756F50-6AD9-4BA4-B05B-22B2CBBB9F3B}" type="pres">
      <dgm:prSet presAssocID="{8B9EF3A4-A0FA-4DE5-98FD-24911A4E3CC8}" presName="spacerR" presStyleCnt="0"/>
      <dgm:spPr/>
    </dgm:pt>
    <dgm:pt modelId="{B2B00743-0BD7-4528-A167-FC94E8CF485A}" type="pres">
      <dgm:prSet presAssocID="{05183254-265D-4852-B80B-B3A6374EC570}" presName="node" presStyleLbl="node1" presStyleIdx="2" presStyleCnt="3">
        <dgm:presLayoutVars>
          <dgm:bulletEnabled val="1"/>
        </dgm:presLayoutVars>
      </dgm:prSet>
      <dgm:spPr/>
    </dgm:pt>
  </dgm:ptLst>
  <dgm:cxnLst>
    <dgm:cxn modelId="{900DFD0F-30E6-4F30-B073-EB4DAD041EAB}" srcId="{94DC497E-C444-4D06-99BA-5198DC9DC813}" destId="{A657D08E-EB12-420A-8164-CB004D4C2150}" srcOrd="2" destOrd="0" parTransId="{AB80E8B2-2E6B-4DAB-A9EA-25306B94B560}" sibTransId="{B5DD3361-C69F-4C4E-A456-DBAD43269DC1}"/>
    <dgm:cxn modelId="{7E355D84-528A-4903-838B-194D47FB9EE9}" type="presOf" srcId="{4FA54757-E928-4B87-8564-9876659CA7FD}" destId="{9521F995-BB5C-4B37-9633-B7859916AFED}" srcOrd="0" destOrd="0" presId="urn:microsoft.com/office/officeart/2005/8/layout/equation1"/>
    <dgm:cxn modelId="{6B4A8772-09B7-4A6D-B8C6-834DBC7E43C8}" type="presOf" srcId="{59C09EF0-1E2F-4FB8-A9A9-8135B82F04DC}" destId="{C8BB8C01-B726-4AAD-A341-8D98734FCBAC}" srcOrd="0" destOrd="0" presId="urn:microsoft.com/office/officeart/2005/8/layout/equation1"/>
    <dgm:cxn modelId="{26B27915-ED49-477C-97F8-B166334474F5}" type="presOf" srcId="{94DC497E-C444-4D06-99BA-5198DC9DC813}" destId="{6B314A1D-B950-429F-B336-6F5F86A11D61}" srcOrd="0" destOrd="0" presId="urn:microsoft.com/office/officeart/2005/8/layout/equation1"/>
    <dgm:cxn modelId="{0014143E-23A9-4DD3-8B69-6EB1804DD6B7}" type="presOf" srcId="{05183254-265D-4852-B80B-B3A6374EC570}" destId="{B2B00743-0BD7-4528-A167-FC94E8CF485A}" srcOrd="0" destOrd="0" presId="urn:microsoft.com/office/officeart/2005/8/layout/equation1"/>
    <dgm:cxn modelId="{62909F9C-8C2A-47F8-97FA-83D8A48E281E}" type="presOf" srcId="{4CE1B8CF-5151-4BD2-998D-48B75D176861}" destId="{61186758-8ED5-4BCA-9D40-651CAEB1151B}" srcOrd="0" destOrd="0" presId="urn:microsoft.com/office/officeart/2005/8/layout/equation1"/>
    <dgm:cxn modelId="{235A4A31-B25E-437B-B11D-2020C0DDDB60}" srcId="{94DC497E-C444-4D06-99BA-5198DC9DC813}" destId="{C7E3C9E1-F115-4626-AE07-EB3D211B6C97}" srcOrd="1" destOrd="0" parTransId="{CF4DDB4B-8AB2-4909-9F19-C0EC08AD3538}" sibTransId="{706DD59D-3E7A-48C3-B171-51926D7E380C}"/>
    <dgm:cxn modelId="{3BCC0DDF-2AD5-49A4-8D1A-A736E1264C6E}" type="presOf" srcId="{C7E3C9E1-F115-4626-AE07-EB3D211B6C97}" destId="{6B314A1D-B950-429F-B336-6F5F86A11D61}" srcOrd="0" destOrd="2" presId="urn:microsoft.com/office/officeart/2005/8/layout/equation1"/>
    <dgm:cxn modelId="{25920430-A0F4-442D-9639-5E964ED66103}" type="presOf" srcId="{8B9EF3A4-A0FA-4DE5-98FD-24911A4E3CC8}" destId="{DA2FC78E-D383-4E6B-9D7D-F13E71CC42BA}" srcOrd="0" destOrd="0" presId="urn:microsoft.com/office/officeart/2005/8/layout/equation1"/>
    <dgm:cxn modelId="{154DCF5D-9DAE-4B2C-B2C0-76796FC27465}" srcId="{4FA54757-E928-4B87-8564-9876659CA7FD}" destId="{05183254-265D-4852-B80B-B3A6374EC570}" srcOrd="2" destOrd="0" parTransId="{FF9FEF80-B205-48EE-9A50-C9D7DACCE572}" sibTransId="{344D6458-4A44-44B5-9094-D5ABDCBBA783}"/>
    <dgm:cxn modelId="{E8558DC8-102F-4DDF-BBE4-CA4EB4472F0A}" srcId="{4FA54757-E928-4B87-8564-9876659CA7FD}" destId="{94DC497E-C444-4D06-99BA-5198DC9DC813}" srcOrd="0" destOrd="0" parTransId="{0A1C6828-997F-40D9-B884-8450461E3533}" sibTransId="{4CE1B8CF-5151-4BD2-998D-48B75D176861}"/>
    <dgm:cxn modelId="{93C761DF-71B5-421B-9EAF-E12CBA09646F}" type="presOf" srcId="{A657D08E-EB12-420A-8164-CB004D4C2150}" destId="{6B314A1D-B950-429F-B336-6F5F86A11D61}" srcOrd="0" destOrd="3" presId="urn:microsoft.com/office/officeart/2005/8/layout/equation1"/>
    <dgm:cxn modelId="{E5ED4BA8-55A8-434E-BAE1-40392B20492E}" srcId="{94DC497E-C444-4D06-99BA-5198DC9DC813}" destId="{A8382FC7-9410-4608-A079-26C9265DB4DD}" srcOrd="0" destOrd="0" parTransId="{88402964-3708-4FCE-9B0F-78CD6B417959}" sibTransId="{B123D658-1FA8-48CA-9FD9-65D65B5CAA08}"/>
    <dgm:cxn modelId="{C1976BF8-7E8F-447E-98AF-4E54C9EB4938}" srcId="{4FA54757-E928-4B87-8564-9876659CA7FD}" destId="{59C09EF0-1E2F-4FB8-A9A9-8135B82F04DC}" srcOrd="1" destOrd="0" parTransId="{CCC5A4F0-0910-4FD7-AFC1-6D844D113222}" sibTransId="{8B9EF3A4-A0FA-4DE5-98FD-24911A4E3CC8}"/>
    <dgm:cxn modelId="{46764F1D-81A9-420B-87EB-22D56444D589}" type="presOf" srcId="{A8382FC7-9410-4608-A079-26C9265DB4DD}" destId="{6B314A1D-B950-429F-B336-6F5F86A11D61}" srcOrd="0" destOrd="1" presId="urn:microsoft.com/office/officeart/2005/8/layout/equation1"/>
    <dgm:cxn modelId="{9BA691B5-7B76-4861-BAE8-78EF1DEF6EF5}" type="presParOf" srcId="{9521F995-BB5C-4B37-9633-B7859916AFED}" destId="{6B314A1D-B950-429F-B336-6F5F86A11D61}" srcOrd="0" destOrd="0" presId="urn:microsoft.com/office/officeart/2005/8/layout/equation1"/>
    <dgm:cxn modelId="{58AA9680-51AE-4830-A07E-7991C833A97F}" type="presParOf" srcId="{9521F995-BB5C-4B37-9633-B7859916AFED}" destId="{7FF6CDA6-CB76-4FB2-8B83-958BFFFF6921}" srcOrd="1" destOrd="0" presId="urn:microsoft.com/office/officeart/2005/8/layout/equation1"/>
    <dgm:cxn modelId="{94F551EA-F7D2-4298-B69A-71CF571AB6E3}" type="presParOf" srcId="{9521F995-BB5C-4B37-9633-B7859916AFED}" destId="{61186758-8ED5-4BCA-9D40-651CAEB1151B}" srcOrd="2" destOrd="0" presId="urn:microsoft.com/office/officeart/2005/8/layout/equation1"/>
    <dgm:cxn modelId="{C571E31A-EAB5-4F6E-9B5C-01B50A31CD46}" type="presParOf" srcId="{9521F995-BB5C-4B37-9633-B7859916AFED}" destId="{B6D6D5B9-BBB3-4BFF-A758-3BF6EFF5E520}" srcOrd="3" destOrd="0" presId="urn:microsoft.com/office/officeart/2005/8/layout/equation1"/>
    <dgm:cxn modelId="{F4D467DD-3923-4EAC-B7EC-BCB3529520A1}" type="presParOf" srcId="{9521F995-BB5C-4B37-9633-B7859916AFED}" destId="{C8BB8C01-B726-4AAD-A341-8D98734FCBAC}" srcOrd="4" destOrd="0" presId="urn:microsoft.com/office/officeart/2005/8/layout/equation1"/>
    <dgm:cxn modelId="{A9532128-0C40-4D50-8170-636F8C4A91BC}" type="presParOf" srcId="{9521F995-BB5C-4B37-9633-B7859916AFED}" destId="{907BF82E-6CD9-490A-8B2D-0498619A5122}" srcOrd="5" destOrd="0" presId="urn:microsoft.com/office/officeart/2005/8/layout/equation1"/>
    <dgm:cxn modelId="{E691A1D4-1565-4854-B3FE-4CECC7B5CABB}" type="presParOf" srcId="{9521F995-BB5C-4B37-9633-B7859916AFED}" destId="{DA2FC78E-D383-4E6B-9D7D-F13E71CC42BA}" srcOrd="6" destOrd="0" presId="urn:microsoft.com/office/officeart/2005/8/layout/equation1"/>
    <dgm:cxn modelId="{D6C1EF6F-0F5D-4992-A85B-4782F39007BD}" type="presParOf" srcId="{9521F995-BB5C-4B37-9633-B7859916AFED}" destId="{47756F50-6AD9-4BA4-B05B-22B2CBBB9F3B}" srcOrd="7" destOrd="0" presId="urn:microsoft.com/office/officeart/2005/8/layout/equation1"/>
    <dgm:cxn modelId="{16FE4114-3D5D-4033-A054-2326A4F6CC09}" type="presParOf" srcId="{9521F995-BB5C-4B37-9633-B7859916AFED}" destId="{B2B00743-0BD7-4528-A167-FC94E8CF485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B9957-E809-4285-A870-20AA1AEAA8D7}">
      <dsp:nvSpPr>
        <dsp:cNvPr id="0" name=""/>
        <dsp:cNvSpPr/>
      </dsp:nvSpPr>
      <dsp:spPr>
        <a:xfrm>
          <a:off x="0" y="3825980"/>
          <a:ext cx="6804153" cy="52532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700" kern="1200" noProof="0" dirty="0"/>
            <a:t>9</a:t>
          </a:r>
          <a:r>
            <a:rPr lang="ca-ES" sz="1700" kern="1200" noProof="0" dirty="0"/>
            <a:t>80 __ $9 ARTPUB $a REVISAR $b NODRETS</a:t>
          </a:r>
          <a:r>
            <a:rPr lang="es" sz="1700" kern="1200" noProof="0" dirty="0"/>
            <a:t> </a:t>
          </a:r>
        </a:p>
      </dsp:txBody>
      <dsp:txXfrm>
        <a:off x="0" y="3825980"/>
        <a:ext cx="6804153" cy="525326"/>
      </dsp:txXfrm>
    </dsp:sp>
    <dsp:sp modelId="{C830B7C4-5210-41AC-A88B-BECF7607C1E5}">
      <dsp:nvSpPr>
        <dsp:cNvPr id="0" name=""/>
        <dsp:cNvSpPr/>
      </dsp:nvSpPr>
      <dsp:spPr>
        <a:xfrm rot="10800000">
          <a:off x="0" y="3025908"/>
          <a:ext cx="6804153" cy="807951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476947"/>
                <a:satOff val="-10882"/>
                <a:lumOff val="4020"/>
                <a:alphaOff val="0"/>
                <a:shade val="36000"/>
                <a:satMod val="120000"/>
              </a:schemeClr>
              <a:schemeClr val="accent2">
                <a:hueOff val="476947"/>
                <a:satOff val="-10882"/>
                <a:lumOff val="402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700" kern="1200" noProof="0" dirty="0"/>
            <a:t>Afegir nota </a:t>
          </a:r>
          <a:r>
            <a:rPr lang="ca-ES" sz="1700" kern="1200" noProof="0" dirty="0"/>
            <a:t>520 3_ amb sigles </a:t>
          </a:r>
          <a:r>
            <a:rPr lang="ca-ES" sz="1700" kern="1200" noProof="0" dirty="0" err="1"/>
            <a:t>Biblio</a:t>
          </a:r>
          <a:r>
            <a:rPr lang="ca-ES" sz="1700" kern="1200" noProof="0" dirty="0"/>
            <a:t>, data i causa</a:t>
          </a:r>
          <a:endParaRPr lang="es" sz="1700" kern="1200" noProof="0" dirty="0"/>
        </a:p>
      </dsp:txBody>
      <dsp:txXfrm rot="10800000">
        <a:off x="0" y="3025908"/>
        <a:ext cx="6804153" cy="524982"/>
      </dsp:txXfrm>
    </dsp:sp>
    <dsp:sp modelId="{5A9D9494-F2E2-4FE5-B826-4260C4D0787E}">
      <dsp:nvSpPr>
        <dsp:cNvPr id="0" name=""/>
        <dsp:cNvSpPr/>
      </dsp:nvSpPr>
      <dsp:spPr>
        <a:xfrm rot="10800000">
          <a:off x="0" y="1600174"/>
          <a:ext cx="6804153" cy="1433613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953895"/>
                <a:satOff val="-21764"/>
                <a:lumOff val="8039"/>
                <a:alphaOff val="0"/>
                <a:shade val="36000"/>
                <a:satMod val="120000"/>
              </a:schemeClr>
              <a:schemeClr val="accent2">
                <a:hueOff val="953895"/>
                <a:satOff val="-21764"/>
                <a:lumOff val="8039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700" kern="1200" dirty="0"/>
            <a:t>En cas de silenci, mirar si hi ha perjudici injustificat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700" kern="1200" dirty="0"/>
            <a:t>o va en detriment de l’explotació de l’obra</a:t>
          </a:r>
        </a:p>
      </dsp:txBody>
      <dsp:txXfrm rot="10800000">
        <a:off x="0" y="1600174"/>
        <a:ext cx="6804153" cy="931519"/>
      </dsp:txXfrm>
    </dsp:sp>
    <dsp:sp modelId="{D5473CBC-EEC3-408A-B4A6-07882F253A8B}">
      <dsp:nvSpPr>
        <dsp:cNvPr id="0" name=""/>
        <dsp:cNvSpPr/>
      </dsp:nvSpPr>
      <dsp:spPr>
        <a:xfrm rot="10800000">
          <a:off x="0" y="800102"/>
          <a:ext cx="6804153" cy="807951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1430842"/>
                <a:satOff val="-32646"/>
                <a:lumOff val="12059"/>
                <a:alphaOff val="0"/>
                <a:shade val="36000"/>
                <a:satMod val="120000"/>
              </a:schemeClr>
              <a:schemeClr val="accent2">
                <a:hueOff val="1430842"/>
                <a:satOff val="-32646"/>
                <a:lumOff val="12059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700" kern="1200" noProof="0" dirty="0"/>
            <a:t>No hi ha permís de l’editor</a:t>
          </a:r>
        </a:p>
      </dsp:txBody>
      <dsp:txXfrm rot="10800000">
        <a:off x="0" y="800102"/>
        <a:ext cx="6804153" cy="524982"/>
      </dsp:txXfrm>
    </dsp:sp>
    <dsp:sp modelId="{32FA43B7-34B4-4881-9A79-E3EDEC9D4CBF}">
      <dsp:nvSpPr>
        <dsp:cNvPr id="0" name=""/>
        <dsp:cNvSpPr/>
      </dsp:nvSpPr>
      <dsp:spPr>
        <a:xfrm rot="10800000">
          <a:off x="0" y="30"/>
          <a:ext cx="6804153" cy="807951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1907789"/>
                <a:satOff val="-43528"/>
                <a:lumOff val="16079"/>
                <a:alphaOff val="0"/>
                <a:shade val="36000"/>
                <a:satMod val="120000"/>
              </a:schemeClr>
              <a:schemeClr val="accent2">
                <a:hueOff val="1907789"/>
                <a:satOff val="-43528"/>
                <a:lumOff val="16079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700" b="0" kern="1200" noProof="0" dirty="0">
              <a:solidFill>
                <a:schemeClr val="bg1"/>
              </a:solidFill>
            </a:rPr>
            <a:t>Document entrat per autoarxiu</a:t>
          </a:r>
        </a:p>
      </dsp:txBody>
      <dsp:txXfrm rot="10800000">
        <a:off x="0" y="30"/>
        <a:ext cx="6804153" cy="524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14A1D-B950-429F-B336-6F5F86A11D61}">
      <dsp:nvSpPr>
        <dsp:cNvPr id="0" name=""/>
        <dsp:cNvSpPr/>
      </dsp:nvSpPr>
      <dsp:spPr>
        <a:xfrm>
          <a:off x="2859" y="41052"/>
          <a:ext cx="2708739" cy="263397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0" i="0" kern="1200" noProof="1">
            <a:latin typeface="Century Gothic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300" b="0" i="0" kern="1200" noProof="1">
              <a:latin typeface="+mn-lt"/>
              <a:ea typeface="+mn-ea"/>
              <a:cs typeface="+mn-cs"/>
            </a:rPr>
            <a:t>Formulari PDI</a:t>
          </a: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400" b="0" i="0" kern="1200" noProof="1">
              <a:latin typeface="+mn-lt"/>
              <a:ea typeface="+mn-ea"/>
              <a:cs typeface="+mn-cs"/>
            </a:rPr>
            <a:t>Revisió drets</a:t>
          </a:r>
        </a:p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S" sz="1800" b="0" i="0" kern="1200" noProof="1">
            <a:latin typeface="Century Gothic"/>
            <a:ea typeface="+mn-ea"/>
            <a:cs typeface="+mn-cs"/>
          </a:endParaRPr>
        </a:p>
      </dsp:txBody>
      <dsp:txXfrm>
        <a:off x="399545" y="426788"/>
        <a:ext cx="1915367" cy="1862501"/>
      </dsp:txXfrm>
    </dsp:sp>
    <dsp:sp modelId="{61186758-8ED5-4BCA-9D40-651CAEB1151B}">
      <dsp:nvSpPr>
        <dsp:cNvPr id="0" name=""/>
        <dsp:cNvSpPr/>
      </dsp:nvSpPr>
      <dsp:spPr>
        <a:xfrm>
          <a:off x="2843117" y="888325"/>
          <a:ext cx="939426" cy="939426"/>
        </a:xfrm>
        <a:prstGeom prst="mathPlus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967638" y="1247562"/>
        <a:ext cx="690384" cy="220952"/>
      </dsp:txXfrm>
    </dsp:sp>
    <dsp:sp modelId="{C8BB8C01-B726-4AAD-A341-8D98734FCBAC}">
      <dsp:nvSpPr>
        <dsp:cNvPr id="0" name=""/>
        <dsp:cNvSpPr/>
      </dsp:nvSpPr>
      <dsp:spPr>
        <a:xfrm>
          <a:off x="3914064" y="444511"/>
          <a:ext cx="1876876" cy="18270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0" i="0" kern="1200" noProof="1">
              <a:latin typeface="+mn-lt"/>
              <a:ea typeface="+mn-ea"/>
              <a:cs typeface="+mn-cs"/>
            </a:rPr>
            <a:t>Canvi etiquetes</a:t>
          </a:r>
        </a:p>
      </dsp:txBody>
      <dsp:txXfrm>
        <a:off x="4188926" y="712077"/>
        <a:ext cx="1327152" cy="1291922"/>
      </dsp:txXfrm>
    </dsp:sp>
    <dsp:sp modelId="{DA2FC78E-D383-4E6B-9D7D-F13E71CC42BA}">
      <dsp:nvSpPr>
        <dsp:cNvPr id="0" name=""/>
        <dsp:cNvSpPr/>
      </dsp:nvSpPr>
      <dsp:spPr>
        <a:xfrm>
          <a:off x="5922460" y="888325"/>
          <a:ext cx="939426" cy="939426"/>
        </a:xfrm>
        <a:prstGeom prst="mathEqual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6046981" y="1081847"/>
        <a:ext cx="690384" cy="552382"/>
      </dsp:txXfrm>
    </dsp:sp>
    <dsp:sp modelId="{B2B00743-0BD7-4528-A167-FC94E8CF485A}">
      <dsp:nvSpPr>
        <dsp:cNvPr id="0" name=""/>
        <dsp:cNvSpPr/>
      </dsp:nvSpPr>
      <dsp:spPr>
        <a:xfrm>
          <a:off x="6993406" y="548188"/>
          <a:ext cx="1619700" cy="161970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400" kern="1200" dirty="0"/>
            <a:t>Aprova i publica</a:t>
          </a:r>
        </a:p>
      </dsp:txBody>
      <dsp:txXfrm>
        <a:off x="7230606" y="785388"/>
        <a:ext cx="1145300" cy="1145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61F62-9CE5-488B-8E92-4CFACDBE2CD2}" type="datetimeFigureOut">
              <a:rPr lang="es-ES_tradnl" smtClean="0"/>
              <a:t>21/03/2017</a:t>
            </a:fld>
            <a:endParaRPr lang="es-ES_tradnl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1FB3D-8CF5-4D31-8F55-ECDF430E101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40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2655B-B803-4CE0-9C35-CE2290CC74AE}" type="datetimeFigureOut">
              <a:rPr lang="es-ES_tradnl" smtClean="0"/>
              <a:t>21/03/2017</a:t>
            </a:fld>
            <a:endParaRPr lang="es-ES_tradnl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_tradnl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85A54-52F2-4105-9D0B-92FE53069D8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538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CAFEB50-CB03-4F30-826E-755F81A313A2}" type="datetime1">
              <a:rPr lang="en-US" smtClean="0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04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B6BEA6A-A60E-433B-80DF-A485648B38BA}" type="datetime1">
              <a:rPr lang="en-US" smtClean="0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17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B6BEA6A-A60E-433B-80DF-A485648B38BA}" type="datetime1">
              <a:rPr lang="en-US" smtClean="0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4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B6BEA6A-A60E-433B-80DF-A485648B38BA}" type="datetime1">
              <a:rPr lang="en-US" smtClean="0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96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B6BEA6A-A60E-433B-80DF-A485648B38BA}" type="datetime1">
              <a:rPr lang="en-US" smtClean="0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27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B6BEA6A-A60E-433B-80DF-A485648B38BA}" type="datetime1">
              <a:rPr lang="en-US" smtClean="0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66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B6BEA6A-A60E-433B-80DF-A485648B38BA}" type="datetime1">
              <a:rPr lang="en-US" smtClean="0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5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s-ES" noProof="0" smtClean="0"/>
              <a:t>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58471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B6BEA6A-A60E-433B-80DF-A485648B38BA}" type="datetime1">
              <a:rPr lang="en-US" smtClean="0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7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B6BEA6A-A60E-433B-80DF-A485648B38BA}" type="datetime1">
              <a:rPr lang="en-US" smtClean="0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7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B6BEA6A-A60E-433B-80DF-A485648B38BA}" type="datetime1">
              <a:rPr lang="en-US" smtClean="0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83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B6BEA6A-A60E-433B-80DF-A485648B38BA}" type="datetime1">
              <a:rPr lang="en-US" smtClean="0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48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B6BEA6A-A60E-433B-80DF-A485648B38BA}" type="datetime1">
              <a:rPr lang="en-US" smtClean="0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64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B6BEA6A-A60E-433B-80DF-A485648B38BA}" type="datetime1">
              <a:rPr lang="en-US" smtClean="0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14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B6BEA6A-A60E-433B-80DF-A485648B38BA}" type="datetime1">
              <a:rPr lang="en-US" smtClean="0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3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a-ES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B168-582F-4E6E-A188-37A439C34DFF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6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10A9-2DCE-4241-808B-C82E54A6D9EF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4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A426-9725-4EC5-A042-FFBED79B4A48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4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DBDC-1C2E-4C20-ADBD-E74AC20DCA78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1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7500B72-A268-4643-AD20-13A7693BD123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7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C575-38C9-4E69-AAE6-C4FB29709CDD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6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C615-8EE1-43B6-B589-750BBCB0E949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9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9B81-42C2-46E6-9CF3-66A2CF824719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0284-1B31-439C-A601-54DC95FD2120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DE0-2BAC-4DC8-9280-7AA81A5CE8FD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9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9AF8-D5A5-4A57-B16F-616B31570117}" type="datetime1">
              <a:rPr lang="en-US" smtClean="0"/>
              <a:t>3/21/2017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9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780D532-D2D1-4A77-B66D-888764795432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2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s.bib.uab.cat/projects/DDD/wiki/CerquesAvancadesEnInvenio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dd.uab.cat/search?f=author&amp;p=Giraldo,%20Jes%C3%BAs&amp;ot=100,700&amp;of=tm&amp;rg=50" TargetMode="External"/><Relationship Id="rId2" Type="http://schemas.openxmlformats.org/officeDocument/2006/relationships/hyperlink" Target="https://ddd.uab.cat/search?cc=icta&amp;ot=536&amp;of=tm&amp;rg=500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dd.uab.cat/marc2csv.py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ddd.uab.cat/canvisglobals.p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volum-i.uab.cat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dd.uab.cat/data/ddd/collections2data.ta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65915" y="1403797"/>
            <a:ext cx="10052605" cy="3064234"/>
          </a:xfrm>
        </p:spPr>
        <p:txBody>
          <a:bodyPr/>
          <a:lstStyle/>
          <a:p>
            <a:r>
              <a:rPr lang="es-ES_tradnl" sz="8000" dirty="0" err="1"/>
              <a:t>Procés</a:t>
            </a:r>
            <a:r>
              <a:rPr lang="es-ES_tradnl" sz="8000" dirty="0"/>
              <a:t> de </a:t>
            </a:r>
            <a:r>
              <a:rPr lang="es-ES_tradnl" sz="8000" dirty="0" err="1"/>
              <a:t>revisió</a:t>
            </a:r>
            <a:r>
              <a:rPr lang="es-ES_tradnl" sz="8000" dirty="0"/>
              <a:t> de la </a:t>
            </a:r>
            <a:r>
              <a:rPr lang="es-ES_tradnl" sz="8000" dirty="0" err="1"/>
              <a:t>producció</a:t>
            </a:r>
            <a:r>
              <a:rPr lang="es-ES_tradnl" sz="8000" dirty="0"/>
              <a:t> científica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Unitat </a:t>
            </a:r>
            <a:r>
              <a:rPr lang="es-ES_tradnl" dirty="0" err="1"/>
              <a:t>Tècnica</a:t>
            </a:r>
            <a:r>
              <a:rPr lang="es-ES_tradnl" dirty="0"/>
              <a:t> i de Projectes</a:t>
            </a:r>
          </a:p>
          <a:p>
            <a:r>
              <a:rPr lang="es-ES_tradnl" dirty="0"/>
              <a:t>Cristina Azorín</a:t>
            </a:r>
          </a:p>
        </p:txBody>
      </p:sp>
    </p:spTree>
    <p:extLst>
      <p:ext uri="{BB962C8B-B14F-4D97-AF65-F5344CB8AC3E}">
        <p14:creationId xmlns:p14="http://schemas.microsoft.com/office/powerpoint/2010/main" val="1463899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6" y="198131"/>
            <a:ext cx="10429727" cy="1609344"/>
          </a:xfrm>
        </p:spPr>
        <p:txBody>
          <a:bodyPr rtlCol="0"/>
          <a:lstStyle/>
          <a:p>
            <a:pPr rtl="0"/>
            <a:r>
              <a:rPr lang="es-ES" dirty="0" err="1"/>
              <a:t>Col·lecció</a:t>
            </a:r>
            <a:r>
              <a:rPr lang="es-ES" dirty="0"/>
              <a:t> ‘no</a:t>
            </a:r>
            <a:r>
              <a:rPr lang="es-ES" dirty="0">
                <a:solidFill>
                  <a:srgbClr val="C00000"/>
                </a:solidFill>
              </a:rPr>
              <a:t> “</a:t>
            </a:r>
            <a:r>
              <a:rPr lang="es-ES" dirty="0" err="1">
                <a:solidFill>
                  <a:srgbClr val="C00000"/>
                </a:solidFill>
              </a:rPr>
              <a:t>ens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cedeixen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els</a:t>
            </a:r>
            <a:r>
              <a:rPr lang="es-ES" dirty="0">
                <a:solidFill>
                  <a:srgbClr val="C00000"/>
                </a:solidFill>
              </a:rPr>
              <a:t>” </a:t>
            </a:r>
            <a:r>
              <a:rPr lang="es-ES" dirty="0" err="1"/>
              <a:t>drets</a:t>
            </a:r>
            <a:r>
              <a:rPr lang="es-ES" dirty="0"/>
              <a:t>’</a:t>
            </a:r>
          </a:p>
        </p:txBody>
      </p:sp>
      <p:graphicFrame>
        <p:nvGraphicFramePr>
          <p:cNvPr id="6" name="Marcador de posición de contenido 2" descr="Proceso segmentado en el que se muestran 4 tareas organizadas una debajo de la otra y se usan tres flechas que apuntan hacia abajo para indicar la progresión del primer paso al segundo y del segundo al tercero.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069847" y="1961092"/>
          <a:ext cx="680415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tg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50" l="250" r="99500">
                        <a14:foregroundMark x1="54000" y1="19000" x2="54000" y2="19000"/>
                        <a14:foregroundMark x1="62500" y1="17000" x2="62500" y2="17000"/>
                        <a14:foregroundMark x1="71500" y1="19000" x2="71500" y2="19000"/>
                        <a14:foregroundMark x1="37750" y1="9500" x2="37750" y2="9500"/>
                        <a14:foregroundMark x1="27500" y1="18500" x2="27500" y2="18500"/>
                        <a14:foregroundMark x1="19750" y1="27500" x2="19750" y2="27500"/>
                        <a14:foregroundMark x1="11250" y1="42750" x2="11250" y2="42750"/>
                        <a14:foregroundMark x1="12750" y1="55500" x2="13250" y2="57000"/>
                        <a14:foregroundMark x1="33500" y1="81500" x2="33500" y2="81500"/>
                        <a14:foregroundMark x1="50250" y1="85000" x2="50250" y2="85000"/>
                        <a14:foregroundMark x1="62000" y1="85000" x2="62000" y2="85000"/>
                        <a14:foregroundMark x1="71000" y1="84500" x2="71000" y2="84500"/>
                        <a14:foregroundMark x1="89500" y1="59750" x2="89500" y2="59750"/>
                        <a14:foregroundMark x1="87250" y1="39250" x2="87250" y2="39250"/>
                        <a14:foregroundMark x1="84000" y1="28500" x2="84000" y2="28500"/>
                        <a14:foregroundMark x1="76250" y1="34500" x2="76250" y2="34500"/>
                        <a14:foregroundMark x1="83000" y1="42750" x2="83000" y2="42750"/>
                        <a14:foregroundMark x1="66250" y1="21250" x2="66250" y2="21250"/>
                        <a14:foregroundMark x1="66750" y1="14250" x2="66750" y2="14250"/>
                        <a14:foregroundMark x1="39250" y1="74000" x2="39250" y2="74000"/>
                        <a14:backgroundMark x1="5000" y1="6000" x2="5000" y2="6000"/>
                        <a14:backgroundMark x1="17000" y1="6000" x2="17000" y2="6000"/>
                        <a14:backgroundMark x1="27000" y1="3750" x2="27000" y2="3750"/>
                        <a14:backgroundMark x1="2750" y1="26000" x2="2750" y2="26000"/>
                        <a14:backgroundMark x1="79250" y1="4750" x2="79250" y2="4750"/>
                        <a14:backgroundMark x1="92500" y1="15500" x2="92500" y2="15500"/>
                        <a14:backgroundMark x1="97750" y1="25500" x2="97750" y2="25500"/>
                        <a14:backgroundMark x1="97750" y1="73500" x2="97750" y2="73500"/>
                        <a14:backgroundMark x1="79250" y1="94000" x2="79250" y2="9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2808" y="1601729"/>
            <a:ext cx="1896845" cy="1896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Fletxa: dreta 7"/>
          <p:cNvSpPr/>
          <p:nvPr/>
        </p:nvSpPr>
        <p:spPr>
          <a:xfrm>
            <a:off x="7874001" y="3760631"/>
            <a:ext cx="535904" cy="4636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9905" y="3631315"/>
            <a:ext cx="1107079" cy="953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62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419056" cy="778098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Què</a:t>
            </a:r>
            <a:r>
              <a:rPr lang="es-ES" dirty="0"/>
              <a:t> </a:t>
            </a:r>
            <a:r>
              <a:rPr lang="es-ES" dirty="0" err="1"/>
              <a:t>veurem</a:t>
            </a:r>
            <a:r>
              <a:rPr lang="es-ES" dirty="0"/>
              <a:t>?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10408" y="1397119"/>
            <a:ext cx="7400122" cy="5064766"/>
          </a:xfrm>
        </p:spPr>
        <p:txBody>
          <a:bodyPr>
            <a:normAutofit fontScale="92500"/>
          </a:bodyPr>
          <a:lstStyle/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Entrada de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documents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de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producció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científica</a:t>
            </a: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Col·leccions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Col·lecció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‘No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drets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Embargaments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Repàs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etiquetes MARC21</a:t>
            </a:r>
          </a:p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Retirada de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documents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Cerques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avançades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i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llistats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Llistats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en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format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CSV</a:t>
            </a: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Canvis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globals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Un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parell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de coses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d’interès</a:t>
            </a:r>
            <a:endParaRPr lang="es-ES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sz="2800" dirty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84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posición de contenido 5" descr="Texto convergente" title="SmartArt"/>
          <p:cNvGraphicFramePr>
            <a:graphicFrameLocks noGrp="1"/>
          </p:cNvGraphicFramePr>
          <p:nvPr>
            <p:ph idx="1"/>
            <p:extLst/>
          </p:nvPr>
        </p:nvGraphicFramePr>
        <p:xfrm>
          <a:off x="1399300" y="1569092"/>
          <a:ext cx="8615967" cy="271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1069847" y="375995"/>
            <a:ext cx="10058400" cy="1324517"/>
          </a:xfrm>
        </p:spPr>
        <p:txBody>
          <a:bodyPr/>
          <a:lstStyle/>
          <a:p>
            <a:r>
              <a:rPr lang="es-ES_tradnl" dirty="0" err="1"/>
              <a:t>Embargaments</a:t>
            </a:r>
            <a:endParaRPr lang="es-ES_tradnl" dirty="0"/>
          </a:p>
        </p:txBody>
      </p:sp>
      <p:sp>
        <p:nvSpPr>
          <p:cNvPr id="5" name="Rectangle 4"/>
          <p:cNvSpPr/>
          <p:nvPr/>
        </p:nvSpPr>
        <p:spPr>
          <a:xfrm>
            <a:off x="2207384" y="4322834"/>
            <a:ext cx="8450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540 __ $9 </a:t>
            </a:r>
            <a:r>
              <a:rPr lang="es-ES_tradnl" sz="2400" dirty="0" err="1"/>
              <a:t>info:eu-repo</a:t>
            </a:r>
            <a:r>
              <a:rPr lang="es-ES_tradnl" sz="2400" dirty="0"/>
              <a:t>/</a:t>
            </a:r>
            <a:r>
              <a:rPr lang="es-ES_tradnl" sz="2400" dirty="0" err="1"/>
              <a:t>semantics</a:t>
            </a:r>
            <a:r>
              <a:rPr lang="es-ES_tradnl" sz="2400" dirty="0"/>
              <a:t>/</a:t>
            </a:r>
            <a:r>
              <a:rPr lang="es-ES_tradnl" sz="2400" dirty="0" err="1"/>
              <a:t>embargoedAccess</a:t>
            </a:r>
            <a:r>
              <a:rPr lang="es-ES_tradnl" dirty="0"/>
              <a:t> + </a:t>
            </a:r>
            <a:r>
              <a:rPr lang="es-ES_tradnl" dirty="0" err="1">
                <a:solidFill>
                  <a:schemeClr val="accent1">
                    <a:lumMod val="75000"/>
                  </a:schemeClr>
                </a:solidFill>
              </a:rPr>
              <a:t>llicència</a:t>
            </a:r>
            <a:endParaRPr lang="es-ES_trad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7384" y="4822163"/>
            <a:ext cx="8339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856 40 $u https://ddd.uab.cat/</a:t>
            </a:r>
            <a:r>
              <a:rPr lang="es-ES_tradnl" sz="2400" dirty="0"/>
              <a:t>img/uab/embargament.png</a:t>
            </a:r>
            <a:r>
              <a:rPr lang="es-ES_tradnl" dirty="0"/>
              <a:t>                 $v </a:t>
            </a:r>
            <a:r>
              <a:rPr lang="es-ES_tradnl" dirty="0" err="1"/>
              <a:t>info:eu-repo</a:t>
            </a:r>
            <a:r>
              <a:rPr lang="es-ES_tradnl" dirty="0"/>
              <a:t>/</a:t>
            </a:r>
            <a:r>
              <a:rPr lang="es-ES_tradnl" sz="2400" dirty="0"/>
              <a:t>date</a:t>
            </a:r>
            <a:r>
              <a:rPr lang="es-ES_tradnl" dirty="0"/>
              <a:t>/</a:t>
            </a:r>
            <a:r>
              <a:rPr lang="es-ES_tradnl" dirty="0" err="1"/>
              <a:t>embargoEnd</a:t>
            </a:r>
            <a:r>
              <a:rPr lang="es-ES_tradnl" dirty="0"/>
              <a:t>/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>2017-12-01</a:t>
            </a:r>
            <a:r>
              <a:rPr lang="es-ES_tradnl" dirty="0"/>
              <a:t> $z </a:t>
            </a:r>
            <a:r>
              <a:rPr lang="es-ES_tradnl" dirty="0" err="1"/>
              <a:t>Postprint</a:t>
            </a:r>
            <a:endParaRPr lang="es-ES_tradnl" dirty="0"/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3473" y="3142170"/>
            <a:ext cx="809625" cy="1143000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3473" y="1038253"/>
            <a:ext cx="696354" cy="10732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57404" y="1036738"/>
            <a:ext cx="1796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dirty="0" err="1"/>
              <a:t>Directori</a:t>
            </a:r>
            <a:r>
              <a:rPr lang="es-ES_tradnl" sz="2000" dirty="0"/>
              <a:t> REV</a:t>
            </a:r>
          </a:p>
        </p:txBody>
      </p:sp>
      <p:grpSp>
        <p:nvGrpSpPr>
          <p:cNvPr id="11" name="Agrupa 10"/>
          <p:cNvGrpSpPr/>
          <p:nvPr/>
        </p:nvGrpSpPr>
        <p:grpSpPr>
          <a:xfrm>
            <a:off x="10601650" y="513868"/>
            <a:ext cx="1048056" cy="878094"/>
            <a:chOff x="6993406" y="548188"/>
            <a:chExt cx="1619700" cy="1619700"/>
          </a:xfrm>
        </p:grpSpPr>
        <p:sp>
          <p:nvSpPr>
            <p:cNvPr id="12" name="Oval 11"/>
            <p:cNvSpPr/>
            <p:nvPr/>
          </p:nvSpPr>
          <p:spPr>
            <a:xfrm>
              <a:off x="6993406" y="548188"/>
              <a:ext cx="1619700" cy="161970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 txBox="1"/>
            <p:nvPr/>
          </p:nvSpPr>
          <p:spPr>
            <a:xfrm>
              <a:off x="7230606" y="785388"/>
              <a:ext cx="1145300" cy="1145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a-ES" sz="2400" kern="1200" dirty="0"/>
                <a:t>UTP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07384" y="5993681"/>
            <a:ext cx="7578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Cal eliminar </a:t>
            </a:r>
            <a:r>
              <a:rPr lang="es-ES_tradnl" dirty="0" err="1"/>
              <a:t>l’etiqueta</a:t>
            </a:r>
            <a:r>
              <a:rPr lang="es-ES_tradnl" dirty="0"/>
              <a:t> 979 __ $9 xxxx@uab.cat $a </a:t>
            </a:r>
            <a:r>
              <a:rPr lang="es-ES_tradnl" sz="2400" dirty="0"/>
              <a:t>ARTPUBPDI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2312233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419056" cy="778098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Què</a:t>
            </a:r>
            <a:r>
              <a:rPr lang="es-ES" dirty="0"/>
              <a:t> </a:t>
            </a:r>
            <a:r>
              <a:rPr lang="es-ES" dirty="0" err="1"/>
              <a:t>veurem</a:t>
            </a:r>
            <a:r>
              <a:rPr lang="es-ES" dirty="0"/>
              <a:t>?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10407" y="1397119"/>
            <a:ext cx="7459757" cy="5064766"/>
          </a:xfrm>
        </p:spPr>
        <p:txBody>
          <a:bodyPr>
            <a:normAutofit fontScale="92500"/>
          </a:bodyPr>
          <a:lstStyle/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Entrada de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documents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de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producció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científica</a:t>
            </a: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Col·leccions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Col·lecció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‘No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drets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Embargaments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Repàs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etiquetes MARC21</a:t>
            </a:r>
          </a:p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Retirada de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documents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Cerques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avançades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i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llistats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Llistats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en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format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CSV</a:t>
            </a: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Canvis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globals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Un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parell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de coses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d’interès</a:t>
            </a:r>
            <a:endParaRPr lang="es-ES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sz="2800" dirty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18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6"/>
          <p:cNvSpPr txBox="1">
            <a:spLocks noGrp="1"/>
          </p:cNvSpPr>
          <p:nvPr>
            <p:ph type="title"/>
          </p:nvPr>
        </p:nvSpPr>
        <p:spPr>
          <a:xfrm>
            <a:off x="1590021" y="320248"/>
            <a:ext cx="8583489" cy="770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4900" dirty="0" err="1">
                <a:cs typeface="Arial" pitchFamily="34" charset="0"/>
              </a:rPr>
              <a:t>Revisió</a:t>
            </a:r>
            <a:r>
              <a:rPr lang="es-ES" sz="4900" dirty="0">
                <a:cs typeface="Arial" pitchFamily="34" charset="0"/>
              </a:rPr>
              <a:t> biblioteca </a:t>
            </a:r>
            <a:r>
              <a:rPr lang="es-ES" sz="4000" dirty="0">
                <a:cs typeface="Arial" pitchFamily="34" charset="0"/>
              </a:rPr>
              <a:t>(</a:t>
            </a:r>
            <a:r>
              <a:rPr lang="es-ES" sz="4000" dirty="0" err="1">
                <a:cs typeface="Arial" pitchFamily="34" charset="0"/>
              </a:rPr>
              <a:t>part</a:t>
            </a:r>
            <a:r>
              <a:rPr lang="es-ES" sz="4000" dirty="0">
                <a:cs typeface="Arial" pitchFamily="34" charset="0"/>
              </a:rPr>
              <a:t> de la Marta)</a:t>
            </a:r>
            <a:endParaRPr lang="es-ES" sz="4900" dirty="0">
              <a:cs typeface="Arial" pitchFamily="34" charset="0"/>
            </a:endParaRPr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>
          <a:xfrm>
            <a:off x="1590021" y="1642534"/>
            <a:ext cx="8898467" cy="4525963"/>
          </a:xfrm>
        </p:spPr>
        <p:txBody>
          <a:bodyPr>
            <a:normAutofit/>
          </a:bodyPr>
          <a:lstStyle/>
          <a:p>
            <a:r>
              <a:rPr lang="es-ES" sz="3600" dirty="0"/>
              <a:t>Verifica </a:t>
            </a:r>
            <a:r>
              <a:rPr lang="es-ES" sz="3600" dirty="0" err="1"/>
              <a:t>qui</a:t>
            </a:r>
            <a:r>
              <a:rPr lang="es-ES" sz="3600" dirty="0"/>
              <a:t> té </a:t>
            </a:r>
            <a:r>
              <a:rPr lang="es-ES" sz="3600" dirty="0" err="1"/>
              <a:t>els</a:t>
            </a:r>
            <a:r>
              <a:rPr lang="es-ES" sz="3600" dirty="0"/>
              <a:t> </a:t>
            </a:r>
            <a:r>
              <a:rPr lang="es-ES" sz="3600" b="1" dirty="0" err="1"/>
              <a:t>drets</a:t>
            </a:r>
            <a:r>
              <a:rPr lang="es-ES" sz="3600" b="1" dirty="0"/>
              <a:t> </a:t>
            </a:r>
            <a:r>
              <a:rPr lang="es-ES" sz="3600" b="1" dirty="0" err="1"/>
              <a:t>d’explotació</a:t>
            </a:r>
            <a:r>
              <a:rPr lang="es-ES" sz="3600" dirty="0"/>
              <a:t>, </a:t>
            </a:r>
          </a:p>
          <a:p>
            <a:r>
              <a:rPr lang="es-ES" sz="3600" dirty="0" err="1"/>
              <a:t>Autorització</a:t>
            </a:r>
            <a:r>
              <a:rPr lang="es-ES" sz="3600" dirty="0"/>
              <a:t> per </a:t>
            </a:r>
            <a:r>
              <a:rPr lang="es-ES" sz="3600" dirty="0" err="1"/>
              <a:t>l’</a:t>
            </a:r>
            <a:r>
              <a:rPr lang="es-ES" sz="3600" b="1" dirty="0" err="1"/>
              <a:t>autoarxiu</a:t>
            </a:r>
            <a:r>
              <a:rPr lang="es-ES" sz="3600" dirty="0"/>
              <a:t> </a:t>
            </a:r>
          </a:p>
          <a:p>
            <a:r>
              <a:rPr lang="es-ES" sz="3600" b="1" dirty="0" err="1"/>
              <a:t>Condicions</a:t>
            </a:r>
            <a:endParaRPr lang="es-ES" sz="3600" b="1" dirty="0"/>
          </a:p>
          <a:p>
            <a:pPr lvl="1"/>
            <a:r>
              <a:rPr lang="es-ES" sz="3200" dirty="0" err="1"/>
              <a:t>on</a:t>
            </a:r>
            <a:r>
              <a:rPr lang="es-ES" sz="3200" dirty="0"/>
              <a:t> (</a:t>
            </a:r>
            <a:r>
              <a:rPr lang="es-ES" sz="3200" dirty="0" err="1"/>
              <a:t>repositori</a:t>
            </a:r>
            <a:r>
              <a:rPr lang="es-ES" sz="3200" dirty="0"/>
              <a:t> institucional…)</a:t>
            </a:r>
          </a:p>
          <a:p>
            <a:pPr lvl="1"/>
            <a:r>
              <a:rPr lang="es-ES" sz="3200" dirty="0" err="1"/>
              <a:t>quan</a:t>
            </a:r>
            <a:r>
              <a:rPr lang="es-ES" sz="3200" dirty="0"/>
              <a:t> (</a:t>
            </a:r>
            <a:r>
              <a:rPr lang="es-ES" sz="3200" dirty="0" err="1"/>
              <a:t>immediatament</a:t>
            </a:r>
            <a:r>
              <a:rPr lang="es-ES" sz="3200" dirty="0"/>
              <a:t>, </a:t>
            </a:r>
            <a:r>
              <a:rPr lang="es-ES" sz="3200" dirty="0" err="1"/>
              <a:t>embargament</a:t>
            </a:r>
            <a:r>
              <a:rPr lang="es-ES" sz="3200" dirty="0"/>
              <a:t>…)</a:t>
            </a:r>
          </a:p>
          <a:p>
            <a:pPr lvl="1"/>
            <a:r>
              <a:rPr lang="es-ES" sz="3200" dirty="0" err="1"/>
              <a:t>versió</a:t>
            </a:r>
            <a:r>
              <a:rPr lang="es-ES" sz="3200" dirty="0"/>
              <a:t> del </a:t>
            </a:r>
            <a:r>
              <a:rPr lang="es-ES" sz="3200" dirty="0" err="1"/>
              <a:t>document</a:t>
            </a:r>
            <a:r>
              <a:rPr lang="es-ES" sz="3200" dirty="0"/>
              <a:t> (</a:t>
            </a:r>
            <a:r>
              <a:rPr lang="es-ES" sz="3200" dirty="0" err="1"/>
              <a:t>preprint</a:t>
            </a:r>
            <a:r>
              <a:rPr lang="es-ES" sz="3200" dirty="0"/>
              <a:t>, </a:t>
            </a:r>
            <a:r>
              <a:rPr lang="es-ES" sz="3200" dirty="0" err="1"/>
              <a:t>postprint</a:t>
            </a:r>
            <a:r>
              <a:rPr lang="es-ES" sz="3200" dirty="0"/>
              <a:t>…)</a:t>
            </a:r>
          </a:p>
          <a:p>
            <a:pPr lvl="1"/>
            <a:r>
              <a:rPr lang="es-ES" sz="3200" dirty="0" err="1"/>
              <a:t>mencions</a:t>
            </a:r>
            <a:r>
              <a:rPr lang="es-ES" sz="3200" dirty="0"/>
              <a:t> </a:t>
            </a:r>
            <a:r>
              <a:rPr lang="es-ES" sz="3200" dirty="0" err="1"/>
              <a:t>obligades</a:t>
            </a:r>
            <a:r>
              <a:rPr lang="es-ES" sz="3200" dirty="0"/>
              <a:t> (URL revista…)</a:t>
            </a:r>
          </a:p>
          <a:p>
            <a:pPr>
              <a:buFontTx/>
              <a:buChar char="-"/>
            </a:pPr>
            <a:endParaRPr lang="es-ES" dirty="0"/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63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contingut 3"/>
          <p:cNvSpPr>
            <a:spLocks noGrp="1"/>
          </p:cNvSpPr>
          <p:nvPr>
            <p:ph idx="1"/>
          </p:nvPr>
        </p:nvSpPr>
        <p:spPr>
          <a:xfrm>
            <a:off x="1590021" y="1642534"/>
            <a:ext cx="9627478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1" i="1" dirty="0"/>
              <a:t>035</a:t>
            </a:r>
            <a:r>
              <a:rPr lang="en-US" sz="3600" i="1" dirty="0"/>
              <a:t> _ $9 </a:t>
            </a:r>
            <a:r>
              <a:rPr lang="en-US" sz="3600" i="1" dirty="0" err="1"/>
              <a:t>doi</a:t>
            </a:r>
            <a:r>
              <a:rPr lang="en-US" sz="3600" i="1" dirty="0"/>
              <a:t> $a 10.1XXX/XXXXXXXX</a:t>
            </a:r>
            <a:endParaRPr lang="ca-E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i="1" dirty="0"/>
              <a:t>540</a:t>
            </a:r>
            <a:r>
              <a:rPr lang="en-US" sz="3600" i="1" dirty="0"/>
              <a:t> _ $9 </a:t>
            </a:r>
            <a:r>
              <a:rPr lang="en-US" sz="3600" i="1" dirty="0" err="1"/>
              <a:t>info:eu-repo</a:t>
            </a:r>
            <a:r>
              <a:rPr lang="en-US" sz="3600" i="1" dirty="0"/>
              <a:t>/semantics/</a:t>
            </a:r>
            <a:r>
              <a:rPr lang="en-US" sz="3600" i="1" dirty="0" err="1"/>
              <a:t>openAccess</a:t>
            </a:r>
            <a:r>
              <a:rPr lang="en-US" sz="3600" i="1" dirty="0"/>
              <a:t> $a Tots </a:t>
            </a:r>
            <a:r>
              <a:rPr lang="en-US" sz="3600" i="1" dirty="0" err="1"/>
              <a:t>els</a:t>
            </a:r>
            <a:r>
              <a:rPr lang="en-US" sz="3600" i="1" dirty="0"/>
              <a:t> </a:t>
            </a:r>
            <a:r>
              <a:rPr lang="en-US" sz="3600" i="1" dirty="0" err="1"/>
              <a:t>drets</a:t>
            </a:r>
            <a:r>
              <a:rPr lang="en-US" sz="3600" i="1" dirty="0"/>
              <a:t> </a:t>
            </a:r>
            <a:r>
              <a:rPr lang="en-US" sz="3600" i="1" dirty="0" err="1"/>
              <a:t>reservats</a:t>
            </a:r>
            <a:r>
              <a:rPr lang="en-US" sz="3600" i="1" dirty="0"/>
              <a:t> $u http://www.europeana.eu/rights/rr-f/</a:t>
            </a:r>
            <a:endParaRPr lang="ca-E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3600" b="1" i="1" dirty="0"/>
              <a:t>856 41</a:t>
            </a:r>
            <a:r>
              <a:rPr lang="es-ES" sz="3600" i="1" dirty="0"/>
              <a:t> $3 </a:t>
            </a:r>
            <a:r>
              <a:rPr lang="es-ES" sz="3600" i="1" dirty="0" err="1"/>
              <a:t>Adreça</a:t>
            </a:r>
            <a:r>
              <a:rPr lang="es-ES" sz="3600" i="1" dirty="0"/>
              <a:t> alternativa $u http:...</a:t>
            </a:r>
            <a:endParaRPr lang="ca-ES" sz="3600" dirty="0"/>
          </a:p>
          <a:p>
            <a:pPr>
              <a:buFont typeface="Arial" panose="020B0604020202020204" pitchFamily="34" charset="0"/>
              <a:buChar char="•"/>
            </a:pPr>
            <a:endParaRPr lang="es-ES" sz="3600" dirty="0"/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ítol 6"/>
          <p:cNvSpPr txBox="1">
            <a:spLocks/>
          </p:cNvSpPr>
          <p:nvPr/>
        </p:nvSpPr>
        <p:spPr>
          <a:xfrm>
            <a:off x="1590020" y="320248"/>
            <a:ext cx="10232786" cy="7709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900">
                <a:cs typeface="Arial" pitchFamily="34" charset="0"/>
              </a:rPr>
              <a:t>Revisió biblioteca </a:t>
            </a:r>
            <a:r>
              <a:rPr lang="es-ES" sz="4000">
                <a:cs typeface="Arial" pitchFamily="34" charset="0"/>
              </a:rPr>
              <a:t>(1) – Articles per plantilla </a:t>
            </a:r>
            <a:endParaRPr lang="es-ES" sz="49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92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6"/>
          <p:cNvSpPr txBox="1">
            <a:spLocks noGrp="1"/>
          </p:cNvSpPr>
          <p:nvPr>
            <p:ph type="title"/>
          </p:nvPr>
        </p:nvSpPr>
        <p:spPr>
          <a:xfrm>
            <a:off x="1590020" y="320248"/>
            <a:ext cx="9472931" cy="770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4900" dirty="0" err="1">
                <a:cs typeface="Arial" pitchFamily="34" charset="0"/>
              </a:rPr>
              <a:t>Revisió</a:t>
            </a:r>
            <a:r>
              <a:rPr lang="es-ES" sz="4900" dirty="0">
                <a:cs typeface="Arial" pitchFamily="34" charset="0"/>
              </a:rPr>
              <a:t> biblioteca </a:t>
            </a:r>
            <a:r>
              <a:rPr lang="es-ES" sz="4000" dirty="0">
                <a:cs typeface="Arial" pitchFamily="34" charset="0"/>
              </a:rPr>
              <a:t>(2) – </a:t>
            </a:r>
            <a:r>
              <a:rPr lang="es-ES" sz="4000" dirty="0" err="1">
                <a:cs typeface="Arial" pitchFamily="34" charset="0"/>
              </a:rPr>
              <a:t>Subvencions</a:t>
            </a:r>
            <a:endParaRPr lang="es-ES" sz="4900" dirty="0">
              <a:cs typeface="Arial" pitchFamily="34" charset="0"/>
            </a:endParaRPr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>
          <a:xfrm>
            <a:off x="559709" y="1591019"/>
            <a:ext cx="11237339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1" i="1" dirty="0"/>
              <a:t>536 __</a:t>
            </a:r>
          </a:p>
          <a:p>
            <a:pPr marL="0" indent="0">
              <a:buNone/>
            </a:pPr>
            <a:r>
              <a:rPr lang="en-US" sz="3400" dirty="0"/>
              <a:t>$9 </a:t>
            </a:r>
            <a:r>
              <a:rPr lang="en-US" sz="3400" dirty="0" err="1"/>
              <a:t>info:eu-repo</a:t>
            </a:r>
            <a:r>
              <a:rPr lang="en-US" sz="3400" dirty="0"/>
              <a:t>/</a:t>
            </a:r>
            <a:r>
              <a:rPr lang="en-US" sz="3400" dirty="0" err="1"/>
              <a:t>grantAgreement</a:t>
            </a:r>
            <a:r>
              <a:rPr lang="en-US" sz="3400" dirty="0"/>
              <a:t>/EC/H2020/691004</a:t>
            </a:r>
          </a:p>
          <a:p>
            <a:pPr marL="0" indent="0">
              <a:buNone/>
            </a:pPr>
            <a:endParaRPr lang="en-US" sz="3400" i="1" dirty="0"/>
          </a:p>
          <a:p>
            <a:pPr marL="0" indent="0">
              <a:buNone/>
            </a:pPr>
            <a:r>
              <a:rPr lang="es-ES" sz="3200" dirty="0"/>
              <a:t>$9 </a:t>
            </a:r>
            <a:r>
              <a:rPr lang="es-ES" sz="3200" dirty="0" err="1"/>
              <a:t>info:eu-repo</a:t>
            </a:r>
            <a:r>
              <a:rPr lang="es-ES" sz="3200" dirty="0"/>
              <a:t>/</a:t>
            </a:r>
            <a:r>
              <a:rPr lang="es-ES" sz="3200" dirty="0" err="1"/>
              <a:t>grantAgreement</a:t>
            </a:r>
            <a:r>
              <a:rPr lang="es-ES" sz="3200" dirty="0"/>
              <a:t>/MICINN/EDU2010/15122</a:t>
            </a:r>
          </a:p>
          <a:p>
            <a:pPr marL="0" indent="0">
              <a:buNone/>
            </a:pPr>
            <a:endParaRPr lang="es-ES" sz="3200" dirty="0"/>
          </a:p>
          <a:p>
            <a:pPr marL="0" indent="0">
              <a:buNone/>
            </a:pPr>
            <a:r>
              <a:rPr lang="es-ES" sz="3200" dirty="0"/>
              <a:t>$9 </a:t>
            </a:r>
            <a:r>
              <a:rPr lang="es-ES" sz="3200" dirty="0" err="1"/>
              <a:t>info:eu-repo</a:t>
            </a:r>
            <a:r>
              <a:rPr lang="es-ES" sz="3200" dirty="0"/>
              <a:t>/</a:t>
            </a:r>
            <a:r>
              <a:rPr lang="es-ES" sz="3200" dirty="0" err="1"/>
              <a:t>grantAgreement</a:t>
            </a:r>
            <a:r>
              <a:rPr lang="es-ES" sz="3200" dirty="0"/>
              <a:t>/AGAUR/2009/SGR-16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01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6"/>
          <p:cNvSpPr txBox="1">
            <a:spLocks noGrp="1"/>
          </p:cNvSpPr>
          <p:nvPr>
            <p:ph type="title"/>
          </p:nvPr>
        </p:nvSpPr>
        <p:spPr>
          <a:xfrm>
            <a:off x="1590020" y="320248"/>
            <a:ext cx="10232786" cy="770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4900" dirty="0" err="1">
                <a:cs typeface="Arial" pitchFamily="34" charset="0"/>
              </a:rPr>
              <a:t>Revisió</a:t>
            </a:r>
            <a:r>
              <a:rPr lang="es-ES" sz="4900" dirty="0">
                <a:cs typeface="Arial" pitchFamily="34" charset="0"/>
              </a:rPr>
              <a:t> biblioteca </a:t>
            </a:r>
            <a:r>
              <a:rPr lang="es-ES" sz="4000" dirty="0">
                <a:cs typeface="Arial" pitchFamily="34" charset="0"/>
              </a:rPr>
              <a:t>(3) - </a:t>
            </a:r>
            <a:r>
              <a:rPr lang="es-ES" sz="4000" dirty="0" err="1">
                <a:cs typeface="Arial" pitchFamily="34" charset="0"/>
              </a:rPr>
              <a:t>identificadors</a:t>
            </a:r>
            <a:endParaRPr lang="es-ES" sz="4900" dirty="0">
              <a:cs typeface="Arial" pitchFamily="34" charset="0"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28034" y="1534244"/>
            <a:ext cx="11198004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708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s-ES" altLang="ca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001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__ XXXXXXXX</a:t>
            </a:r>
            <a:r>
              <a:rPr kumimoji="0" lang="es-ES" altLang="ca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Número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d’identificació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del registre. No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és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provisional,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s’aprovi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el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document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es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mantindrà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el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mateix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No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l’esborreu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mai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s-ES" altLang="ca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005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__ 0140401102150.0</a:t>
            </a:r>
            <a:r>
              <a:rPr kumimoji="0" lang="es-ES" altLang="ca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No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l’esborreu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kumimoji="0" lang="es-ES" altLang="ca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kumimoji="0" lang="ca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s-ES" altLang="ca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024 7_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$a 10.1579/0044-7447 $2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doi</a:t>
            </a:r>
            <a:endParaRPr kumimoji="0" lang="ca-ES" altLang="ca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s-ES" altLang="ca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024 7_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$a 10.1XXX/XXXXXXXX $2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doi</a:t>
            </a:r>
            <a:endParaRPr kumimoji="0" lang="ca-ES" altLang="ca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s-ES" altLang="ca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024 7_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$a 10.5379/urbani-izziv-en-2012-23-supplement-1-000 $2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endParaRPr kumimoji="0" lang="es-ES" altLang="ca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s-ES" altLang="ca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024 8_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$a 18488557 $9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pmid</a:t>
            </a:r>
            <a:endParaRPr lang="es-ES" altLang="ca-ES" sz="2400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s-ES" altLang="ca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035 __ 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$a 11371102v6n11p331 $9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articleid</a:t>
            </a:r>
            <a:endParaRPr kumimoji="0" lang="ca-ES" altLang="ca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Etiqueta que identifica un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article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en base a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l’ISSN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volum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número i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pàgina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s’utilitza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per a la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detecció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automàtica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duplicats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No </a:t>
            </a:r>
            <a:r>
              <a:rPr kumimoji="0" lang="es-ES" altLang="ca-E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l’esborreu</a:t>
            </a:r>
            <a:r>
              <a:rPr kumimoji="0" lang="es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kumimoji="0" lang="ca-ES" altLang="ca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159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6"/>
          <p:cNvSpPr txBox="1">
            <a:spLocks noGrp="1"/>
          </p:cNvSpPr>
          <p:nvPr>
            <p:ph type="title"/>
          </p:nvPr>
        </p:nvSpPr>
        <p:spPr>
          <a:xfrm>
            <a:off x="1590020" y="320248"/>
            <a:ext cx="10232786" cy="770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4900" dirty="0" err="1">
                <a:cs typeface="Arial" pitchFamily="34" charset="0"/>
              </a:rPr>
              <a:t>Revisió</a:t>
            </a:r>
            <a:r>
              <a:rPr lang="es-ES" sz="4900" dirty="0">
                <a:cs typeface="Arial" pitchFamily="34" charset="0"/>
              </a:rPr>
              <a:t> biblioteca </a:t>
            </a:r>
            <a:r>
              <a:rPr lang="es-ES" sz="4000" dirty="0">
                <a:cs typeface="Arial" pitchFamily="34" charset="0"/>
              </a:rPr>
              <a:t>(4) - </a:t>
            </a:r>
            <a:r>
              <a:rPr lang="es-ES" sz="4000" dirty="0" err="1">
                <a:cs typeface="Arial" pitchFamily="34" charset="0"/>
              </a:rPr>
              <a:t>Llengua</a:t>
            </a:r>
            <a:endParaRPr lang="es-ES" sz="4900" dirty="0">
              <a:cs typeface="Arial" pitchFamily="34" charset="0"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90020" y="2199042"/>
            <a:ext cx="8751715" cy="314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708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3200" b="1" dirty="0">
                <a:latin typeface="+mn-lt"/>
              </a:rPr>
              <a:t>041 0_  </a:t>
            </a:r>
            <a:r>
              <a:rPr lang="es-ES" sz="3200" dirty="0">
                <a:latin typeface="+mn-lt"/>
              </a:rPr>
              <a:t>$a </a:t>
            </a:r>
            <a:r>
              <a:rPr lang="es-ES" sz="3200" dirty="0" err="1">
                <a:latin typeface="+mn-lt"/>
              </a:rPr>
              <a:t>cat</a:t>
            </a:r>
            <a:endParaRPr lang="ca-ES" sz="3200" dirty="0">
              <a:latin typeface="+mn-lt"/>
            </a:endParaRPr>
          </a:p>
          <a:p>
            <a:r>
              <a:rPr lang="es-ES" sz="3200" b="1" dirty="0">
                <a:latin typeface="+mn-lt"/>
              </a:rPr>
              <a:t>546 __  </a:t>
            </a:r>
            <a:r>
              <a:rPr lang="es-ES" sz="3200" dirty="0">
                <a:latin typeface="+mn-lt"/>
              </a:rPr>
              <a:t>$a </a:t>
            </a:r>
            <a:r>
              <a:rPr lang="es-ES" sz="3200" dirty="0" err="1">
                <a:latin typeface="+mn-lt"/>
              </a:rPr>
              <a:t>Català</a:t>
            </a:r>
            <a:endParaRPr lang="ca-ES" sz="3200" dirty="0">
              <a:latin typeface="+mn-lt"/>
            </a:endParaRPr>
          </a:p>
          <a:p>
            <a:pPr indent="0">
              <a:buNone/>
            </a:pPr>
            <a:r>
              <a:rPr lang="es-ES" sz="3200" dirty="0">
                <a:latin typeface="+mn-lt"/>
              </a:rPr>
              <a:t> </a:t>
            </a:r>
            <a:endParaRPr lang="ca-ES" sz="3200" dirty="0">
              <a:latin typeface="+mn-lt"/>
            </a:endParaRPr>
          </a:p>
          <a:p>
            <a:pPr indent="0">
              <a:buNone/>
            </a:pPr>
            <a:r>
              <a:rPr lang="es-ES" sz="3200" dirty="0">
                <a:latin typeface="+mn-lt"/>
              </a:rPr>
              <a:t> </a:t>
            </a:r>
            <a:endParaRPr lang="ca-ES" sz="3200" dirty="0">
              <a:latin typeface="+mn-lt"/>
            </a:endParaRPr>
          </a:p>
          <a:p>
            <a:pPr indent="0">
              <a:buNone/>
            </a:pPr>
            <a:r>
              <a:rPr lang="es-ES" sz="3200" dirty="0" err="1">
                <a:latin typeface="+mn-lt"/>
              </a:rPr>
              <a:t>Utilitzeu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 err="1">
                <a:latin typeface="+mn-lt"/>
              </a:rPr>
              <a:t>aquesta</a:t>
            </a:r>
            <a:r>
              <a:rPr lang="es-ES" sz="3200" dirty="0">
                <a:latin typeface="+mn-lt"/>
              </a:rPr>
              <a:t> etiqueta </a:t>
            </a:r>
            <a:r>
              <a:rPr lang="es-ES" sz="3200" dirty="0" err="1">
                <a:latin typeface="+mn-lt"/>
              </a:rPr>
              <a:t>com</a:t>
            </a:r>
            <a:r>
              <a:rPr lang="es-ES" sz="3200" dirty="0">
                <a:latin typeface="+mn-lt"/>
              </a:rPr>
              <a:t> a plantilla, cal revisar-la. </a:t>
            </a:r>
            <a:r>
              <a:rPr lang="es-ES" sz="3200" dirty="0" err="1">
                <a:latin typeface="+mn-lt"/>
              </a:rPr>
              <a:t>L’idioma</a:t>
            </a:r>
            <a:r>
              <a:rPr lang="es-ES" sz="3200" dirty="0">
                <a:latin typeface="+mn-lt"/>
              </a:rPr>
              <a:t> per </a:t>
            </a:r>
            <a:r>
              <a:rPr lang="es-ES" sz="3200" dirty="0" err="1">
                <a:latin typeface="+mn-lt"/>
              </a:rPr>
              <a:t>defecte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 err="1">
                <a:latin typeface="+mn-lt"/>
              </a:rPr>
              <a:t>és</a:t>
            </a:r>
            <a:r>
              <a:rPr lang="es-ES" sz="3200" dirty="0">
                <a:latin typeface="+mn-lt"/>
              </a:rPr>
              <a:t> el </a:t>
            </a:r>
            <a:r>
              <a:rPr lang="es-ES" sz="3200" dirty="0" err="1">
                <a:latin typeface="+mn-lt"/>
              </a:rPr>
              <a:t>català</a:t>
            </a:r>
            <a:r>
              <a:rPr lang="es-ES" sz="3200" dirty="0">
                <a:latin typeface="+mn-lt"/>
              </a:rPr>
              <a:t>, </a:t>
            </a:r>
            <a:r>
              <a:rPr lang="es-ES" sz="3200" dirty="0" err="1">
                <a:latin typeface="+mn-lt"/>
              </a:rPr>
              <a:t>canvieu</a:t>
            </a:r>
            <a:r>
              <a:rPr lang="es-ES" sz="3200" dirty="0">
                <a:latin typeface="+mn-lt"/>
              </a:rPr>
              <a:t>-lo </a:t>
            </a:r>
            <a:r>
              <a:rPr lang="es-ES" sz="3200" dirty="0" err="1">
                <a:latin typeface="+mn-lt"/>
              </a:rPr>
              <a:t>pel</a:t>
            </a:r>
            <a:r>
              <a:rPr lang="es-ES" sz="3200" dirty="0">
                <a:latin typeface="+mn-lt"/>
              </a:rPr>
              <a:t> que </a:t>
            </a:r>
            <a:r>
              <a:rPr lang="es-ES" sz="3200" dirty="0" err="1">
                <a:latin typeface="+mn-lt"/>
              </a:rPr>
              <a:t>sigui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 err="1">
                <a:latin typeface="+mn-lt"/>
              </a:rPr>
              <a:t>adient</a:t>
            </a:r>
            <a:r>
              <a:rPr lang="es-ES" sz="3200" dirty="0">
                <a:latin typeface="+mn-lt"/>
              </a:rPr>
              <a:t>.</a:t>
            </a:r>
            <a:endParaRPr lang="ca-E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0306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6"/>
          <p:cNvSpPr txBox="1">
            <a:spLocks noGrp="1"/>
          </p:cNvSpPr>
          <p:nvPr>
            <p:ph type="title"/>
          </p:nvPr>
        </p:nvSpPr>
        <p:spPr>
          <a:xfrm>
            <a:off x="1590020" y="320248"/>
            <a:ext cx="10232786" cy="770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4900" dirty="0" err="1">
                <a:cs typeface="Arial" pitchFamily="34" charset="0"/>
              </a:rPr>
              <a:t>Revisió</a:t>
            </a:r>
            <a:r>
              <a:rPr lang="es-ES" sz="4900" dirty="0">
                <a:cs typeface="Arial" pitchFamily="34" charset="0"/>
              </a:rPr>
              <a:t> biblioteca </a:t>
            </a:r>
            <a:r>
              <a:rPr lang="es-ES" sz="4000" dirty="0">
                <a:cs typeface="Arial" pitchFamily="34" charset="0"/>
              </a:rPr>
              <a:t>(6) - </a:t>
            </a:r>
            <a:r>
              <a:rPr lang="es-ES" sz="4000" dirty="0" err="1">
                <a:cs typeface="Arial" pitchFamily="34" charset="0"/>
              </a:rPr>
              <a:t>Títols</a:t>
            </a:r>
            <a:endParaRPr lang="es-ES" sz="4900" dirty="0">
              <a:cs typeface="Arial" pitchFamily="34" charset="0"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94561" y="1826783"/>
            <a:ext cx="9846419" cy="34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708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3600" b="1" dirty="0">
                <a:latin typeface="+mn-lt"/>
              </a:rPr>
              <a:t>245 13 </a:t>
            </a:r>
            <a:r>
              <a:rPr lang="es-ES" sz="3600" dirty="0">
                <a:latin typeface="+mn-lt"/>
              </a:rPr>
              <a:t>$a El espectador </a:t>
            </a:r>
            <a:r>
              <a:rPr lang="es-ES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adolescente : $b una </a:t>
            </a:r>
            <a:r>
              <a:rPr lang="es-ES" sz="3600" dirty="0">
                <a:latin typeface="+mn-lt"/>
              </a:rPr>
              <a:t>aproximación a cómo contribuye la televisión en la construcción del yo</a:t>
            </a:r>
          </a:p>
          <a:p>
            <a:r>
              <a:rPr lang="es-ES" sz="3600" b="1" dirty="0">
                <a:latin typeface="+mn-lt"/>
              </a:rPr>
              <a:t>245 10 </a:t>
            </a:r>
            <a:r>
              <a:rPr lang="es-ES" sz="3600" dirty="0">
                <a:latin typeface="+mn-lt"/>
              </a:rPr>
              <a:t>$a ¿Capital económico o cultural?</a:t>
            </a:r>
          </a:p>
          <a:p>
            <a:r>
              <a:rPr lang="es-ES" sz="3600" b="1" dirty="0">
                <a:latin typeface="+mn-lt"/>
              </a:rPr>
              <a:t>246 0_</a:t>
            </a:r>
            <a:r>
              <a:rPr lang="es-ES" sz="3600" dirty="0">
                <a:latin typeface="+mn-lt"/>
              </a:rPr>
              <a:t> $a Capital </a:t>
            </a:r>
            <a:r>
              <a:rPr lang="es-ES" sz="3600" dirty="0" err="1">
                <a:latin typeface="+mn-lt"/>
              </a:rPr>
              <a:t>econòmic</a:t>
            </a:r>
            <a:r>
              <a:rPr lang="es-ES" sz="3600" dirty="0">
                <a:latin typeface="+mn-lt"/>
              </a:rPr>
              <a:t> o cultural? </a:t>
            </a:r>
          </a:p>
          <a:p>
            <a:r>
              <a:rPr lang="es-ES" sz="3600" b="1" dirty="0">
                <a:latin typeface="+mn-lt"/>
              </a:rPr>
              <a:t>246 0_</a:t>
            </a:r>
            <a:r>
              <a:rPr lang="es-ES" sz="3600" dirty="0">
                <a:latin typeface="+mn-lt"/>
              </a:rPr>
              <a:t> $a </a:t>
            </a:r>
            <a:r>
              <a:rPr lang="es-ES" sz="3600" dirty="0" err="1">
                <a:latin typeface="+mn-lt"/>
              </a:rPr>
              <a:t>Financial</a:t>
            </a:r>
            <a:r>
              <a:rPr lang="es-ES" sz="3600" dirty="0">
                <a:latin typeface="+mn-lt"/>
              </a:rPr>
              <a:t> </a:t>
            </a:r>
            <a:r>
              <a:rPr lang="es-ES" sz="3600" dirty="0" err="1">
                <a:latin typeface="+mn-lt"/>
              </a:rPr>
              <a:t>or</a:t>
            </a:r>
            <a:r>
              <a:rPr lang="es-ES" sz="3600" dirty="0">
                <a:latin typeface="+mn-lt"/>
              </a:rPr>
              <a:t> Cultural Capital?</a:t>
            </a:r>
            <a:endParaRPr lang="ca-ES" sz="3600" dirty="0">
              <a:latin typeface="+mn-lt"/>
            </a:endParaRPr>
          </a:p>
          <a:p>
            <a:pPr indent="0">
              <a:buNone/>
            </a:pPr>
            <a:r>
              <a:rPr lang="es-ES" sz="3200" dirty="0">
                <a:latin typeface="+mn-lt"/>
              </a:rPr>
              <a:t> </a:t>
            </a:r>
            <a:endParaRPr lang="ca-E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606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419056" cy="778098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Què</a:t>
            </a:r>
            <a:r>
              <a:rPr lang="es-ES" dirty="0"/>
              <a:t> </a:t>
            </a:r>
            <a:r>
              <a:rPr lang="es-ES" dirty="0" err="1"/>
              <a:t>veurem</a:t>
            </a:r>
            <a:r>
              <a:rPr lang="es-ES" dirty="0"/>
              <a:t>?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10407" y="1397119"/>
            <a:ext cx="7718175" cy="5064766"/>
          </a:xfrm>
        </p:spPr>
        <p:txBody>
          <a:bodyPr>
            <a:normAutofit fontScale="92500"/>
          </a:bodyPr>
          <a:lstStyle/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Entrada de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documents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producció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científica</a:t>
            </a: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Col·leccions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Col·lecció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‘No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drets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’</a:t>
            </a: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Embargaments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Repàs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etiquetes MARC21</a:t>
            </a:r>
          </a:p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Retirada de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documents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Cerques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avançades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i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llistats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Llistats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en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format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CSV</a:t>
            </a: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Canvis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globals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Un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parell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de coses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d’interès</a:t>
            </a:r>
            <a:endParaRPr lang="es-ES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sz="2800" dirty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19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6"/>
          <p:cNvSpPr txBox="1">
            <a:spLocks noGrp="1"/>
          </p:cNvSpPr>
          <p:nvPr>
            <p:ph type="title"/>
          </p:nvPr>
        </p:nvSpPr>
        <p:spPr>
          <a:xfrm>
            <a:off x="1590020" y="320248"/>
            <a:ext cx="10232786" cy="770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4900" dirty="0" err="1">
                <a:cs typeface="Arial" pitchFamily="34" charset="0"/>
              </a:rPr>
              <a:t>Revisió</a:t>
            </a:r>
            <a:r>
              <a:rPr lang="es-ES" sz="4900" dirty="0">
                <a:cs typeface="Arial" pitchFamily="34" charset="0"/>
              </a:rPr>
              <a:t> biblioteca </a:t>
            </a:r>
            <a:r>
              <a:rPr lang="es-ES" sz="4000" dirty="0">
                <a:cs typeface="Arial" pitchFamily="34" charset="0"/>
              </a:rPr>
              <a:t>(6) - Notes</a:t>
            </a:r>
            <a:endParaRPr lang="es-ES" sz="4900" dirty="0">
              <a:cs typeface="Arial" pitchFamily="34" charset="0"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834" y="1585761"/>
            <a:ext cx="10136018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708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3200" b="1" dirty="0">
                <a:latin typeface="+mn-lt"/>
              </a:rPr>
              <a:t>520 3_</a:t>
            </a:r>
            <a:r>
              <a:rPr lang="es-ES" sz="3200" dirty="0">
                <a:latin typeface="+mn-lt"/>
              </a:rPr>
              <a:t> $a </a:t>
            </a:r>
            <a:r>
              <a:rPr lang="es-ES" sz="3200" dirty="0" err="1">
                <a:latin typeface="+mn-lt"/>
              </a:rPr>
              <a:t>Resum</a:t>
            </a:r>
            <a:r>
              <a:rPr lang="es-ES" sz="3200" dirty="0">
                <a:latin typeface="+mn-lt"/>
              </a:rPr>
              <a:t>.</a:t>
            </a:r>
            <a:endParaRPr lang="ca-ES" sz="3200" dirty="0">
              <a:latin typeface="+mn-lt"/>
            </a:endParaRPr>
          </a:p>
          <a:p>
            <a:pPr indent="0">
              <a:buNone/>
            </a:pPr>
            <a:r>
              <a:rPr lang="es-ES" sz="3200" dirty="0">
                <a:latin typeface="+mn-lt"/>
              </a:rPr>
              <a:t> </a:t>
            </a:r>
            <a:endParaRPr lang="ca-ES" sz="3200" dirty="0">
              <a:latin typeface="+mn-lt"/>
            </a:endParaRPr>
          </a:p>
          <a:p>
            <a:pPr indent="0">
              <a:buNone/>
            </a:pPr>
            <a:r>
              <a:rPr lang="es-ES" sz="3200" dirty="0" err="1">
                <a:latin typeface="+mn-lt"/>
              </a:rPr>
              <a:t>Utilitzeu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 err="1">
                <a:latin typeface="+mn-lt"/>
              </a:rPr>
              <a:t>aquesta</a:t>
            </a:r>
            <a:r>
              <a:rPr lang="es-ES" sz="3200" dirty="0">
                <a:latin typeface="+mn-lt"/>
              </a:rPr>
              <a:t> etiqueta </a:t>
            </a:r>
            <a:r>
              <a:rPr lang="es-ES" sz="3200" dirty="0" err="1">
                <a:latin typeface="+mn-lt"/>
              </a:rPr>
              <a:t>com</a:t>
            </a:r>
            <a:r>
              <a:rPr lang="es-ES" sz="3200" dirty="0">
                <a:latin typeface="+mn-lt"/>
              </a:rPr>
              <a:t> a plantilla, cal revisar-la. A </a:t>
            </a:r>
            <a:r>
              <a:rPr lang="es-ES" sz="3200" dirty="0" err="1">
                <a:latin typeface="+mn-lt"/>
              </a:rPr>
              <a:t>l’hora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 err="1">
                <a:latin typeface="+mn-lt"/>
              </a:rPr>
              <a:t>d’afegir</a:t>
            </a:r>
            <a:r>
              <a:rPr lang="es-ES" sz="3200" dirty="0">
                <a:latin typeface="+mn-lt"/>
              </a:rPr>
              <a:t> el </a:t>
            </a:r>
            <a:r>
              <a:rPr lang="es-ES" sz="3200" dirty="0" err="1">
                <a:latin typeface="+mn-lt"/>
              </a:rPr>
              <a:t>resum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 err="1">
                <a:latin typeface="+mn-lt"/>
              </a:rPr>
              <a:t>caldrà</a:t>
            </a:r>
            <a:r>
              <a:rPr lang="es-ES" sz="3200" dirty="0">
                <a:latin typeface="+mn-lt"/>
              </a:rPr>
              <a:t> que no hi </a:t>
            </a:r>
            <a:r>
              <a:rPr lang="es-ES" sz="3200" dirty="0" err="1">
                <a:latin typeface="+mn-lt"/>
              </a:rPr>
              <a:t>hagi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 err="1">
                <a:latin typeface="+mn-lt"/>
              </a:rPr>
              <a:t>retorns</a:t>
            </a:r>
            <a:r>
              <a:rPr lang="es-ES" sz="3200" dirty="0">
                <a:latin typeface="+mn-lt"/>
              </a:rPr>
              <a:t> al final de les </a:t>
            </a:r>
            <a:r>
              <a:rPr lang="es-ES" sz="3200" dirty="0" err="1">
                <a:latin typeface="+mn-lt"/>
              </a:rPr>
              <a:t>línies</a:t>
            </a:r>
            <a:r>
              <a:rPr lang="es-ES" sz="3200" dirty="0">
                <a:latin typeface="+mn-lt"/>
              </a:rPr>
              <a:t>, </a:t>
            </a:r>
            <a:r>
              <a:rPr lang="es-ES" sz="3200" dirty="0" err="1">
                <a:latin typeface="+mn-lt"/>
              </a:rPr>
              <a:t>recomanem</a:t>
            </a:r>
            <a:r>
              <a:rPr lang="es-ES" sz="3200" dirty="0">
                <a:latin typeface="+mn-lt"/>
              </a:rPr>
              <a:t> posar-</a:t>
            </a:r>
            <a:r>
              <a:rPr lang="es-ES" sz="3200" dirty="0" err="1">
                <a:latin typeface="+mn-lt"/>
              </a:rPr>
              <a:t>ho</a:t>
            </a:r>
            <a:r>
              <a:rPr lang="es-ES" sz="3200" dirty="0">
                <a:latin typeface="+mn-lt"/>
              </a:rPr>
              <a:t> primer en un programa </a:t>
            </a:r>
            <a:r>
              <a:rPr lang="es-ES" sz="3200" dirty="0" err="1">
                <a:latin typeface="+mn-lt"/>
              </a:rPr>
              <a:t>tipus</a:t>
            </a:r>
            <a:r>
              <a:rPr lang="es-ES" sz="3200" dirty="0">
                <a:latin typeface="+mn-lt"/>
              </a:rPr>
              <a:t> bloc de notes.</a:t>
            </a:r>
            <a:endParaRPr lang="ca-ES" sz="3200" dirty="0">
              <a:latin typeface="+mn-lt"/>
            </a:endParaRPr>
          </a:p>
          <a:p>
            <a:pPr indent="0">
              <a:buNone/>
            </a:pPr>
            <a:r>
              <a:rPr lang="es-ES" sz="3200" dirty="0">
                <a:latin typeface="+mn-lt"/>
              </a:rPr>
              <a:t> </a:t>
            </a:r>
            <a:endParaRPr lang="ca-ES" sz="3200" dirty="0">
              <a:latin typeface="+mn-lt"/>
            </a:endParaRPr>
          </a:p>
          <a:p>
            <a:pPr indent="0">
              <a:buNone/>
            </a:pPr>
            <a:r>
              <a:rPr lang="es-ES" sz="3200" dirty="0">
                <a:latin typeface="+mn-lt"/>
              </a:rPr>
              <a:t> </a:t>
            </a:r>
            <a:endParaRPr lang="ca-ES" sz="3200" dirty="0">
              <a:latin typeface="+mn-lt"/>
            </a:endParaRPr>
          </a:p>
          <a:p>
            <a:r>
              <a:rPr lang="es-ES" sz="3200" b="1" dirty="0">
                <a:latin typeface="+mn-lt"/>
              </a:rPr>
              <a:t>599 __ </a:t>
            </a:r>
            <a:r>
              <a:rPr lang="es-ES" sz="3200" dirty="0">
                <a:latin typeface="+mn-lt"/>
              </a:rPr>
              <a:t>$a recerca</a:t>
            </a:r>
            <a:endParaRPr lang="ca-ES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15494" y="5088818"/>
            <a:ext cx="381562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col·laboració</a:t>
            </a:r>
            <a:r>
              <a:rPr lang="es-ES" dirty="0">
                <a:ea typeface="Times New Roman" panose="02020603050405020304" pitchFamily="18" charset="0"/>
                <a:cs typeface="Times New Roman" panose="02020603050405020304" pitchFamily="18" charset="0"/>
              </a:rPr>
              <a:t> periodística</a:t>
            </a:r>
            <a:endParaRPr lang="ca-E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9160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divulgació</a:t>
            </a:r>
            <a:endParaRPr lang="ca-E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9160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dirty="0">
                <a:ea typeface="Times New Roman" panose="02020603050405020304" pitchFamily="18" charset="0"/>
                <a:cs typeface="Times New Roman" panose="02020603050405020304" pitchFamily="18" charset="0"/>
              </a:rPr>
              <a:t>recerca</a:t>
            </a:r>
            <a:endParaRPr lang="ca-E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9160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ressenya</a:t>
            </a:r>
            <a:endParaRPr lang="ca-E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87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6"/>
          <p:cNvSpPr txBox="1">
            <a:spLocks noGrp="1"/>
          </p:cNvSpPr>
          <p:nvPr>
            <p:ph type="title"/>
          </p:nvPr>
        </p:nvSpPr>
        <p:spPr>
          <a:xfrm>
            <a:off x="1590020" y="320248"/>
            <a:ext cx="10232786" cy="770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4900" dirty="0" err="1">
                <a:cs typeface="Arial" pitchFamily="34" charset="0"/>
              </a:rPr>
              <a:t>Revisió</a:t>
            </a:r>
            <a:r>
              <a:rPr lang="es-ES" sz="4900" dirty="0">
                <a:cs typeface="Arial" pitchFamily="34" charset="0"/>
              </a:rPr>
              <a:t> biblioteca </a:t>
            </a:r>
            <a:r>
              <a:rPr lang="es-ES" sz="4000" dirty="0">
                <a:cs typeface="Arial" pitchFamily="34" charset="0"/>
              </a:rPr>
              <a:t>(7) – </a:t>
            </a:r>
            <a:r>
              <a:rPr lang="es-ES" sz="4000" dirty="0" err="1">
                <a:cs typeface="Arial" pitchFamily="34" charset="0"/>
              </a:rPr>
              <a:t>matèries</a:t>
            </a:r>
            <a:endParaRPr lang="es-ES" sz="4900" dirty="0">
              <a:cs typeface="Arial" pitchFamily="34" charset="0"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46976" y="1977444"/>
            <a:ext cx="10985678" cy="359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708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3200" b="1" dirty="0">
                <a:latin typeface="+mn-lt"/>
              </a:rPr>
              <a:t>650 04 </a:t>
            </a:r>
            <a:r>
              <a:rPr lang="es-ES" sz="3200" dirty="0">
                <a:latin typeface="+mn-lt"/>
              </a:rPr>
              <a:t>$a </a:t>
            </a:r>
            <a:r>
              <a:rPr lang="es-ES" sz="3200" dirty="0" err="1">
                <a:latin typeface="+mn-lt"/>
              </a:rPr>
              <a:t>Matèries</a:t>
            </a:r>
            <a:r>
              <a:rPr lang="es-ES" sz="3200" dirty="0">
                <a:latin typeface="+mn-lt"/>
              </a:rPr>
              <a:t> del </a:t>
            </a:r>
            <a:r>
              <a:rPr lang="es-ES" sz="3200" dirty="0" err="1">
                <a:latin typeface="+mn-lt"/>
              </a:rPr>
              <a:t>catàleg</a:t>
            </a:r>
            <a:endParaRPr lang="ca-ES" sz="3200" dirty="0">
              <a:latin typeface="+mn-lt"/>
            </a:endParaRPr>
          </a:p>
          <a:p>
            <a:r>
              <a:rPr lang="es-ES" sz="3200" b="1" dirty="0">
                <a:latin typeface="+mn-lt"/>
              </a:rPr>
              <a:t>653 1_ </a:t>
            </a:r>
            <a:r>
              <a:rPr lang="es-ES" sz="3200" dirty="0">
                <a:latin typeface="+mn-lt"/>
              </a:rPr>
              <a:t>$a </a:t>
            </a:r>
            <a:r>
              <a:rPr lang="es-ES" sz="3200" dirty="0" err="1">
                <a:latin typeface="+mn-lt"/>
              </a:rPr>
              <a:t>Paraules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 err="1">
                <a:latin typeface="+mn-lt"/>
              </a:rPr>
              <a:t>clau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 err="1">
                <a:latin typeface="+mn-lt"/>
              </a:rPr>
              <a:t>fora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 err="1">
                <a:latin typeface="+mn-lt"/>
              </a:rPr>
              <a:t>catàleg</a:t>
            </a:r>
            <a:endParaRPr lang="ca-ES" sz="3200" dirty="0">
              <a:latin typeface="+mn-lt"/>
            </a:endParaRPr>
          </a:p>
          <a:p>
            <a:pPr indent="0">
              <a:buNone/>
            </a:pPr>
            <a:r>
              <a:rPr lang="es-ES" sz="3200" dirty="0">
                <a:latin typeface="+mn-lt"/>
              </a:rPr>
              <a:t> </a:t>
            </a:r>
            <a:endParaRPr lang="ca-ES" sz="3200" dirty="0">
              <a:latin typeface="+mn-lt"/>
            </a:endParaRPr>
          </a:p>
          <a:p>
            <a:pPr indent="0">
              <a:buNone/>
            </a:pPr>
            <a:r>
              <a:rPr lang="es-ES" sz="3200" dirty="0" err="1">
                <a:latin typeface="+mn-lt"/>
              </a:rPr>
              <a:t>Utilitzeu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 err="1">
                <a:latin typeface="+mn-lt"/>
              </a:rPr>
              <a:t>aquesta</a:t>
            </a:r>
            <a:r>
              <a:rPr lang="es-ES" sz="3200" dirty="0">
                <a:latin typeface="+mn-lt"/>
              </a:rPr>
              <a:t> etiqueta </a:t>
            </a:r>
            <a:r>
              <a:rPr lang="es-ES" sz="3200" dirty="0" err="1">
                <a:latin typeface="+mn-lt"/>
              </a:rPr>
              <a:t>com</a:t>
            </a:r>
            <a:r>
              <a:rPr lang="es-ES" sz="3200" dirty="0">
                <a:latin typeface="+mn-lt"/>
              </a:rPr>
              <a:t> a plantilla, cal revisar-la. Seria </a:t>
            </a:r>
            <a:r>
              <a:rPr lang="es-ES" sz="3200" dirty="0" err="1">
                <a:latin typeface="+mn-lt"/>
              </a:rPr>
              <a:t>convenient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 err="1">
                <a:latin typeface="+mn-lt"/>
              </a:rPr>
              <a:t>fer</a:t>
            </a:r>
            <a:r>
              <a:rPr lang="es-ES" sz="3200" dirty="0">
                <a:latin typeface="+mn-lt"/>
              </a:rPr>
              <a:t> constar les </a:t>
            </a:r>
            <a:r>
              <a:rPr lang="es-ES" sz="3200" dirty="0" err="1">
                <a:latin typeface="+mn-lt"/>
              </a:rPr>
              <a:t>paraules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 err="1">
                <a:latin typeface="+mn-lt"/>
              </a:rPr>
              <a:t>clau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 err="1">
                <a:latin typeface="+mn-lt"/>
              </a:rPr>
              <a:t>sobretot</a:t>
            </a:r>
            <a:r>
              <a:rPr lang="es-ES" sz="3200" dirty="0">
                <a:latin typeface="+mn-lt"/>
              </a:rPr>
              <a:t> si </a:t>
            </a:r>
            <a:r>
              <a:rPr lang="es-ES" sz="3200" dirty="0" err="1">
                <a:latin typeface="+mn-lt"/>
              </a:rPr>
              <a:t>apareixen</a:t>
            </a:r>
            <a:r>
              <a:rPr lang="es-ES" sz="3200" dirty="0">
                <a:latin typeface="+mn-lt"/>
              </a:rPr>
              <a:t> al </a:t>
            </a:r>
            <a:r>
              <a:rPr lang="es-ES" sz="3200" dirty="0" err="1">
                <a:latin typeface="+mn-lt"/>
              </a:rPr>
              <a:t>document</a:t>
            </a:r>
            <a:r>
              <a:rPr lang="es-ES" sz="3200" dirty="0">
                <a:latin typeface="+mn-lt"/>
              </a:rPr>
              <a:t>, poden ser en </a:t>
            </a:r>
            <a:r>
              <a:rPr lang="es-ES" sz="3200" dirty="0" err="1">
                <a:latin typeface="+mn-lt"/>
              </a:rPr>
              <a:t>qualsevol</a:t>
            </a:r>
            <a:r>
              <a:rPr lang="es-ES" sz="3200" dirty="0">
                <a:latin typeface="+mn-lt"/>
              </a:rPr>
              <a:t> idioma. Es </a:t>
            </a:r>
            <a:r>
              <a:rPr lang="es-ES" sz="3200" dirty="0" err="1">
                <a:latin typeface="+mn-lt"/>
              </a:rPr>
              <a:t>deixa</a:t>
            </a:r>
            <a:r>
              <a:rPr lang="es-ES" sz="3200" dirty="0">
                <a:latin typeface="+mn-lt"/>
              </a:rPr>
              <a:t> a </a:t>
            </a:r>
            <a:r>
              <a:rPr lang="es-ES" sz="3200" dirty="0" err="1">
                <a:latin typeface="+mn-lt"/>
              </a:rPr>
              <a:t>criteri</a:t>
            </a:r>
            <a:r>
              <a:rPr lang="es-ES" sz="3200" dirty="0">
                <a:latin typeface="+mn-lt"/>
              </a:rPr>
              <a:t> del catalogador </a:t>
            </a:r>
            <a:r>
              <a:rPr lang="es-ES" sz="3200" dirty="0" err="1">
                <a:latin typeface="+mn-lt"/>
              </a:rPr>
              <a:t>establir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 err="1">
                <a:latin typeface="+mn-lt"/>
              </a:rPr>
              <a:t>matèries</a:t>
            </a:r>
            <a:r>
              <a:rPr lang="es-ES" sz="3200" dirty="0">
                <a:latin typeface="+mn-lt"/>
              </a:rPr>
              <a:t> del </a:t>
            </a:r>
            <a:r>
              <a:rPr lang="es-ES" sz="3200" dirty="0" err="1">
                <a:latin typeface="+mn-lt"/>
              </a:rPr>
              <a:t>catàleg</a:t>
            </a:r>
            <a:r>
              <a:rPr lang="es-ES" sz="3200" dirty="0">
                <a:latin typeface="+mn-lt"/>
              </a:rPr>
              <a:t> o no.</a:t>
            </a:r>
            <a:endParaRPr lang="ca-E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2585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6"/>
          <p:cNvSpPr txBox="1">
            <a:spLocks noGrp="1"/>
          </p:cNvSpPr>
          <p:nvPr>
            <p:ph type="title"/>
          </p:nvPr>
        </p:nvSpPr>
        <p:spPr>
          <a:xfrm>
            <a:off x="1590020" y="320248"/>
            <a:ext cx="10232786" cy="770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4900" dirty="0" err="1">
                <a:cs typeface="Arial" pitchFamily="34" charset="0"/>
              </a:rPr>
              <a:t>Revisió</a:t>
            </a:r>
            <a:r>
              <a:rPr lang="es-ES" sz="4900" dirty="0">
                <a:cs typeface="Arial" pitchFamily="34" charset="0"/>
              </a:rPr>
              <a:t> biblioteca </a:t>
            </a:r>
            <a:r>
              <a:rPr lang="es-ES" sz="4000" dirty="0">
                <a:cs typeface="Arial" pitchFamily="34" charset="0"/>
              </a:rPr>
              <a:t>(8) – </a:t>
            </a:r>
            <a:r>
              <a:rPr lang="es-ES" sz="4000" dirty="0" err="1">
                <a:cs typeface="Arial" pitchFamily="34" charset="0"/>
              </a:rPr>
              <a:t>Tipologia</a:t>
            </a:r>
            <a:r>
              <a:rPr lang="es-ES" sz="4000" dirty="0">
                <a:cs typeface="Arial" pitchFamily="34" charset="0"/>
              </a:rPr>
              <a:t> i </a:t>
            </a:r>
            <a:r>
              <a:rPr lang="es-ES" sz="4000" dirty="0" err="1">
                <a:cs typeface="Arial" pitchFamily="34" charset="0"/>
              </a:rPr>
              <a:t>versió</a:t>
            </a:r>
            <a:endParaRPr lang="es-ES" sz="4900" dirty="0">
              <a:cs typeface="Arial" pitchFamily="34" charset="0"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01522" y="2005143"/>
            <a:ext cx="10921284" cy="353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708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3200" b="1" dirty="0">
                <a:latin typeface="+mn-lt"/>
              </a:rPr>
              <a:t>655 _4</a:t>
            </a:r>
            <a:r>
              <a:rPr lang="es-ES" sz="3200" dirty="0">
                <a:latin typeface="+mn-lt"/>
              </a:rPr>
              <a:t> $a </a:t>
            </a:r>
            <a:r>
              <a:rPr lang="es-ES" sz="3200" dirty="0" err="1">
                <a:latin typeface="+mn-lt"/>
              </a:rPr>
              <a:t>info:eu-repo</a:t>
            </a:r>
            <a:r>
              <a:rPr lang="es-ES" sz="3200" dirty="0">
                <a:latin typeface="+mn-lt"/>
              </a:rPr>
              <a:t>/</a:t>
            </a:r>
            <a:r>
              <a:rPr lang="es-ES" sz="3200" dirty="0" err="1">
                <a:latin typeface="+mn-lt"/>
              </a:rPr>
              <a:t>semantics</a:t>
            </a:r>
            <a:r>
              <a:rPr lang="es-ES" sz="3200" dirty="0">
                <a:latin typeface="+mn-lt"/>
              </a:rPr>
              <a:t>/</a:t>
            </a:r>
            <a:r>
              <a:rPr lang="es-ES" sz="3200" dirty="0" err="1">
                <a:latin typeface="+mn-lt"/>
              </a:rPr>
              <a:t>article</a:t>
            </a:r>
            <a:endParaRPr lang="ca-ES" sz="3200" dirty="0">
              <a:latin typeface="+mn-lt"/>
            </a:endParaRPr>
          </a:p>
          <a:p>
            <a:r>
              <a:rPr lang="es-ES" sz="3200" b="1" dirty="0">
                <a:latin typeface="+mn-lt"/>
              </a:rPr>
              <a:t>655 _4</a:t>
            </a:r>
            <a:r>
              <a:rPr lang="es-ES" sz="3200" dirty="0">
                <a:latin typeface="+mn-lt"/>
              </a:rPr>
              <a:t> $a </a:t>
            </a:r>
            <a:r>
              <a:rPr lang="es-ES" sz="3200" dirty="0" err="1">
                <a:latin typeface="+mn-lt"/>
              </a:rPr>
              <a:t>info:eu-repo</a:t>
            </a:r>
            <a:r>
              <a:rPr lang="es-ES" sz="3200" dirty="0">
                <a:latin typeface="+mn-lt"/>
              </a:rPr>
              <a:t>/</a:t>
            </a:r>
            <a:r>
              <a:rPr lang="es-ES" sz="3200" dirty="0" err="1">
                <a:latin typeface="+mn-lt"/>
              </a:rPr>
              <a:t>semantics</a:t>
            </a:r>
            <a:r>
              <a:rPr lang="es-ES" sz="3200" dirty="0">
                <a:latin typeface="+mn-lt"/>
              </a:rPr>
              <a:t>/</a:t>
            </a:r>
            <a:r>
              <a:rPr lang="es-ES" sz="3200" dirty="0" err="1">
                <a:latin typeface="+mn-lt"/>
              </a:rPr>
              <a:t>publishedVersion</a:t>
            </a:r>
            <a:endParaRPr lang="ca-ES" sz="3200" dirty="0">
              <a:latin typeface="+mn-lt"/>
            </a:endParaRPr>
          </a:p>
          <a:p>
            <a:pPr indent="0">
              <a:buNone/>
            </a:pPr>
            <a:r>
              <a:rPr lang="es-ES" sz="3200" dirty="0">
                <a:latin typeface="+mn-lt"/>
              </a:rPr>
              <a:t> </a:t>
            </a:r>
            <a:endParaRPr lang="ca-ES" sz="3200" dirty="0">
              <a:latin typeface="+mn-lt"/>
            </a:endParaRPr>
          </a:p>
          <a:p>
            <a:r>
              <a:rPr lang="es-ES" sz="3200" b="1" dirty="0">
                <a:latin typeface="+mn-lt"/>
              </a:rPr>
              <a:t>655 _4</a:t>
            </a:r>
            <a:r>
              <a:rPr lang="es-ES" sz="3200" dirty="0">
                <a:latin typeface="+mn-lt"/>
              </a:rPr>
              <a:t> $a </a:t>
            </a:r>
            <a:r>
              <a:rPr lang="es-ES" sz="3200" dirty="0" err="1">
                <a:latin typeface="+mn-lt"/>
              </a:rPr>
              <a:t>info:eu-repo</a:t>
            </a:r>
            <a:r>
              <a:rPr lang="es-ES" sz="3200" dirty="0">
                <a:latin typeface="+mn-lt"/>
              </a:rPr>
              <a:t>/</a:t>
            </a:r>
            <a:r>
              <a:rPr lang="es-ES" sz="3200" dirty="0" err="1">
                <a:latin typeface="+mn-lt"/>
              </a:rPr>
              <a:t>semantics</a:t>
            </a:r>
            <a:r>
              <a:rPr lang="es-ES" sz="3200" dirty="0">
                <a:latin typeface="+mn-lt"/>
              </a:rPr>
              <a:t>/</a:t>
            </a:r>
            <a:r>
              <a:rPr lang="es-ES" sz="3200" dirty="0" err="1">
                <a:latin typeface="+mn-lt"/>
              </a:rPr>
              <a:t>conferenceObject</a:t>
            </a:r>
            <a:endParaRPr lang="ca-ES" sz="3200" dirty="0">
              <a:latin typeface="+mn-lt"/>
            </a:endParaRPr>
          </a:p>
          <a:p>
            <a:pPr indent="0">
              <a:buNone/>
            </a:pPr>
            <a:r>
              <a:rPr lang="es-ES" sz="3200" dirty="0">
                <a:latin typeface="+mn-lt"/>
              </a:rPr>
              <a:t> </a:t>
            </a:r>
            <a:r>
              <a:rPr lang="es-ES" sz="2400" dirty="0">
                <a:latin typeface="+mn-lt"/>
              </a:rPr>
              <a:t> </a:t>
            </a:r>
            <a:endParaRPr lang="ca-ES" sz="2400" dirty="0">
              <a:latin typeface="+mn-lt"/>
            </a:endParaRPr>
          </a:p>
          <a:p>
            <a:pPr indent="0">
              <a:buNone/>
            </a:pPr>
            <a:r>
              <a:rPr lang="es-ES" sz="2400" dirty="0">
                <a:latin typeface="+mn-lt"/>
              </a:rPr>
              <a:t>No </a:t>
            </a:r>
            <a:r>
              <a:rPr lang="es-ES" sz="2400" dirty="0" err="1">
                <a:latin typeface="+mn-lt"/>
              </a:rPr>
              <a:t>esborreu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aquestes</a:t>
            </a:r>
            <a:r>
              <a:rPr lang="es-ES" sz="2400" dirty="0">
                <a:latin typeface="+mn-lt"/>
              </a:rPr>
              <a:t> etiquetes. </a:t>
            </a:r>
            <a:endParaRPr lang="ca-ES" sz="2400" dirty="0">
              <a:latin typeface="+mn-lt"/>
            </a:endParaRPr>
          </a:p>
          <a:p>
            <a:pPr indent="0">
              <a:buNone/>
            </a:pPr>
            <a:r>
              <a:rPr lang="es-ES" sz="2400" dirty="0">
                <a:latin typeface="+mn-lt"/>
              </a:rPr>
              <a:t> </a:t>
            </a:r>
            <a:endParaRPr lang="ca-ES" sz="2400" dirty="0">
              <a:latin typeface="+mn-lt"/>
            </a:endParaRPr>
          </a:p>
          <a:p>
            <a:pPr indent="0">
              <a:buNone/>
            </a:pPr>
            <a:r>
              <a:rPr lang="es-ES" sz="2400" dirty="0" err="1">
                <a:latin typeface="+mn-lt"/>
              </a:rPr>
              <a:t>Diferents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versions</a:t>
            </a:r>
            <a:r>
              <a:rPr lang="es-ES" sz="2400" dirty="0">
                <a:latin typeface="+mn-lt"/>
              </a:rPr>
              <a:t>:</a:t>
            </a:r>
            <a:endParaRPr lang="ca-ES" sz="2400" dirty="0">
              <a:latin typeface="+mn-lt"/>
            </a:endParaRPr>
          </a:p>
          <a:p>
            <a:pPr indent="0">
              <a:buNone/>
            </a:pPr>
            <a:r>
              <a:rPr lang="es-ES" dirty="0">
                <a:latin typeface="+mn-lt"/>
              </a:rPr>
              <a:t> </a:t>
            </a:r>
            <a:endParaRPr lang="ca-ES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9521" y="4818221"/>
            <a:ext cx="33270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>
              <a:buNone/>
            </a:pPr>
            <a:r>
              <a:rPr lang="es-ES" sz="2200" dirty="0" err="1"/>
              <a:t>submittedVersion</a:t>
            </a:r>
            <a:r>
              <a:rPr lang="es-ES" sz="2200" dirty="0"/>
              <a:t> </a:t>
            </a:r>
            <a:endParaRPr lang="ca-ES" sz="2200" dirty="0"/>
          </a:p>
          <a:p>
            <a:pPr lvl="1" indent="0">
              <a:buNone/>
            </a:pPr>
            <a:r>
              <a:rPr lang="es-ES" sz="2200" dirty="0" err="1"/>
              <a:t>acceptedVersion</a:t>
            </a:r>
            <a:r>
              <a:rPr lang="es-ES" sz="2200" dirty="0"/>
              <a:t> </a:t>
            </a:r>
            <a:endParaRPr lang="ca-ES" sz="2200" dirty="0"/>
          </a:p>
          <a:p>
            <a:pPr lvl="1" indent="0">
              <a:buNone/>
            </a:pPr>
            <a:r>
              <a:rPr lang="es-ES" sz="2200" dirty="0" err="1"/>
              <a:t>publishedVersion</a:t>
            </a:r>
            <a:r>
              <a:rPr lang="es-ES" sz="2200" dirty="0"/>
              <a:t> </a:t>
            </a:r>
            <a:endParaRPr lang="ca-ES" sz="2200" dirty="0"/>
          </a:p>
          <a:p>
            <a:pPr lvl="1" indent="0">
              <a:buNone/>
            </a:pPr>
            <a:r>
              <a:rPr lang="es-ES" sz="2200" dirty="0" err="1"/>
              <a:t>updatedVersion</a:t>
            </a:r>
            <a:endParaRPr lang="ca-ES" sz="2200" dirty="0"/>
          </a:p>
        </p:txBody>
      </p:sp>
    </p:spTree>
    <p:extLst>
      <p:ext uri="{BB962C8B-B14F-4D97-AF65-F5344CB8AC3E}">
        <p14:creationId xmlns:p14="http://schemas.microsoft.com/office/powerpoint/2010/main" val="3880499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6"/>
          <p:cNvSpPr txBox="1">
            <a:spLocks noGrp="1"/>
          </p:cNvSpPr>
          <p:nvPr>
            <p:ph type="title"/>
          </p:nvPr>
        </p:nvSpPr>
        <p:spPr>
          <a:xfrm>
            <a:off x="1590020" y="320248"/>
            <a:ext cx="10232786" cy="770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4900" dirty="0" err="1">
                <a:cs typeface="Arial" pitchFamily="34" charset="0"/>
              </a:rPr>
              <a:t>Revisió</a:t>
            </a:r>
            <a:r>
              <a:rPr lang="es-ES" sz="4900" dirty="0">
                <a:cs typeface="Arial" pitchFamily="34" charset="0"/>
              </a:rPr>
              <a:t> biblioteca </a:t>
            </a:r>
            <a:r>
              <a:rPr lang="es-ES" sz="4000" dirty="0">
                <a:cs typeface="Arial" pitchFamily="34" charset="0"/>
              </a:rPr>
              <a:t>(9) – </a:t>
            </a:r>
            <a:r>
              <a:rPr lang="es-ES" sz="4000" dirty="0" err="1">
                <a:cs typeface="Arial" pitchFamily="34" charset="0"/>
              </a:rPr>
              <a:t>relacions</a:t>
            </a:r>
            <a:r>
              <a:rPr lang="es-ES" sz="4000" dirty="0">
                <a:cs typeface="Arial" pitchFamily="34" charset="0"/>
              </a:rPr>
              <a:t> </a:t>
            </a:r>
            <a:r>
              <a:rPr lang="es-ES" sz="4000" dirty="0" err="1">
                <a:cs typeface="Arial" pitchFamily="34" charset="0"/>
              </a:rPr>
              <a:t>publicació</a:t>
            </a:r>
            <a:endParaRPr lang="es-ES" sz="4900" dirty="0">
              <a:cs typeface="Arial" pitchFamily="34" charset="0"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2580" y="1397450"/>
            <a:ext cx="11140226" cy="519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708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3200" b="1" dirty="0">
                <a:latin typeface="+mn-lt"/>
              </a:rPr>
              <a:t>773 __ </a:t>
            </a:r>
            <a:r>
              <a:rPr lang="es-ES" sz="3200" dirty="0">
                <a:latin typeface="+mn-lt"/>
              </a:rPr>
              <a:t>$g Vol. 6, </a:t>
            </a:r>
            <a:r>
              <a:rPr lang="es-ES" sz="3200" dirty="0" err="1">
                <a:latin typeface="+mn-lt"/>
              </a:rPr>
              <a:t>Num</a:t>
            </a:r>
            <a:r>
              <a:rPr lang="es-ES" sz="3200" dirty="0">
                <a:latin typeface="+mn-lt"/>
              </a:rPr>
              <a:t>. 11 (2001), p. 331-350 $t </a:t>
            </a:r>
            <a:r>
              <a:rPr lang="es-ES" sz="3200" dirty="0" err="1">
                <a:latin typeface="+mn-lt"/>
              </a:rPr>
              <a:t>Zer</a:t>
            </a:r>
            <a:r>
              <a:rPr lang="es-ES" sz="3200" dirty="0">
                <a:latin typeface="+mn-lt"/>
              </a:rPr>
              <a:t> $x 1137-1102</a:t>
            </a:r>
          </a:p>
          <a:p>
            <a:r>
              <a:rPr lang="es-ES" sz="3200" b="1" dirty="0">
                <a:latin typeface="+mn-lt"/>
              </a:rPr>
              <a:t>973 __ </a:t>
            </a:r>
            <a:r>
              <a:rPr lang="es-ES" sz="3200" dirty="0">
                <a:latin typeface="+mn-lt"/>
              </a:rPr>
              <a:t>$v 6 $n 11 $y 2001 $m  $d  $f 331 $l 350 $x 11371102v6n11</a:t>
            </a:r>
          </a:p>
          <a:p>
            <a:endParaRPr lang="es-ES" sz="3200" b="1" dirty="0">
              <a:latin typeface="+mn-lt"/>
            </a:endParaRPr>
          </a:p>
          <a:p>
            <a:endParaRPr lang="es-ES" sz="3200" b="1" dirty="0">
              <a:latin typeface="+mn-lt"/>
            </a:endParaRPr>
          </a:p>
          <a:p>
            <a:r>
              <a:rPr lang="es-ES" sz="3200" b="1" dirty="0">
                <a:latin typeface="+mn-lt"/>
              </a:rPr>
              <a:t>773 __ </a:t>
            </a:r>
            <a:r>
              <a:rPr lang="es-ES" sz="3200" dirty="0">
                <a:latin typeface="+mn-lt"/>
              </a:rPr>
              <a:t>$d Bellaterra, España $g 1r : 2013 $t Congreso internacional sobre investigación en Didáctica de la traducción</a:t>
            </a:r>
          </a:p>
          <a:p>
            <a:r>
              <a:rPr lang="es-ES" sz="3200" b="1" dirty="0">
                <a:latin typeface="+mn-lt"/>
              </a:rPr>
              <a:t>973 __ </a:t>
            </a:r>
            <a:r>
              <a:rPr lang="es-ES" sz="3200" dirty="0">
                <a:latin typeface="+mn-lt"/>
              </a:rPr>
              <a:t>$f  $l  $m  $n  $n 1r $v  $x DidTrad_a2013n1R $y 2013</a:t>
            </a:r>
          </a:p>
          <a:p>
            <a:pPr indent="0">
              <a:buNone/>
            </a:pPr>
            <a:r>
              <a:rPr lang="es-ES" dirty="0">
                <a:latin typeface="+mn-lt"/>
              </a:rPr>
              <a:t> </a:t>
            </a:r>
            <a:endParaRPr lang="ca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9743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6"/>
          <p:cNvSpPr txBox="1">
            <a:spLocks noGrp="1"/>
          </p:cNvSpPr>
          <p:nvPr>
            <p:ph type="title"/>
          </p:nvPr>
        </p:nvSpPr>
        <p:spPr>
          <a:xfrm>
            <a:off x="1590020" y="320248"/>
            <a:ext cx="10232786" cy="770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4900" dirty="0" err="1">
                <a:cs typeface="Arial" pitchFamily="34" charset="0"/>
              </a:rPr>
              <a:t>Revisió</a:t>
            </a:r>
            <a:r>
              <a:rPr lang="es-ES" sz="4900" dirty="0">
                <a:cs typeface="Arial" pitchFamily="34" charset="0"/>
              </a:rPr>
              <a:t> biblioteca </a:t>
            </a:r>
            <a:r>
              <a:rPr lang="es-ES" sz="4000" dirty="0">
                <a:cs typeface="Arial" pitchFamily="34" charset="0"/>
              </a:rPr>
              <a:t>(10) – </a:t>
            </a:r>
            <a:r>
              <a:rPr lang="es-ES" sz="4000" dirty="0" err="1">
                <a:cs typeface="Arial" pitchFamily="34" charset="0"/>
              </a:rPr>
              <a:t>enllaços</a:t>
            </a:r>
            <a:endParaRPr lang="es-ES" sz="4900" dirty="0">
              <a:cs typeface="Arial" pitchFamily="34" charset="0"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5490" y="1517636"/>
            <a:ext cx="10985678" cy="475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708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a-ES" sz="2400" b="1" dirty="0">
                <a:latin typeface="+mn-lt"/>
              </a:rPr>
              <a:t>856 40 </a:t>
            </a:r>
            <a:r>
              <a:rPr lang="ca-ES" sz="2400" dirty="0">
                <a:latin typeface="+mn-lt"/>
              </a:rPr>
              <a:t>$u http://ddd.uab.cat/rev/artpub/2001/25025/xxx.pdf</a:t>
            </a:r>
          </a:p>
          <a:p>
            <a:pPr>
              <a:buFont typeface="Arial" panose="020B0604020202020204" pitchFamily="34" charset="0"/>
              <a:buChar char="•"/>
            </a:pPr>
            <a:endParaRPr lang="ca-ES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a-ES" sz="2400" b="1" dirty="0">
                <a:latin typeface="+mn-lt"/>
              </a:rPr>
              <a:t>856 40 </a:t>
            </a:r>
            <a:r>
              <a:rPr lang="ca-ES" sz="2400" dirty="0">
                <a:latin typeface="+mn-lt"/>
              </a:rPr>
              <a:t>$u https://ddd.uab.cat/rev/poncom/2013/116959/TCFL-HK_2013.pdf $z Post-</a:t>
            </a:r>
            <a:r>
              <a:rPr lang="ca-ES" sz="2400" dirty="0" err="1">
                <a:latin typeface="+mn-lt"/>
              </a:rPr>
              <a:t>print</a:t>
            </a:r>
            <a:endParaRPr lang="ca-ES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a-ES" sz="2400" b="1" dirty="0">
                <a:latin typeface="+mn-lt"/>
              </a:rPr>
              <a:t>856 41 </a:t>
            </a:r>
            <a:r>
              <a:rPr lang="ca-ES" sz="2400" dirty="0">
                <a:latin typeface="+mn-lt"/>
              </a:rPr>
              <a:t>$3 Adreça alternativa $u http://scholar.google.cat/scholar?q=Huertas+El+espectador+adolescente:+Una+aproximación</a:t>
            </a:r>
          </a:p>
          <a:p>
            <a:pPr indent="0">
              <a:buNone/>
            </a:pPr>
            <a:endParaRPr lang="ca-ES" sz="3200" dirty="0">
              <a:latin typeface="+mn-lt"/>
            </a:endParaRPr>
          </a:p>
          <a:p>
            <a:pPr indent="0">
              <a:buNone/>
            </a:pPr>
            <a:r>
              <a:rPr lang="ca-ES" dirty="0">
                <a:latin typeface="+mn-lt"/>
              </a:rPr>
              <a:t>Automàticament, quan feu  , el directori ‘</a:t>
            </a:r>
            <a:r>
              <a:rPr lang="ca-ES" dirty="0" err="1">
                <a:latin typeface="+mn-lt"/>
              </a:rPr>
              <a:t>rev</a:t>
            </a:r>
            <a:r>
              <a:rPr lang="ca-ES" dirty="0">
                <a:latin typeface="+mn-lt"/>
              </a:rPr>
              <a:t>’ es canviarà per ‘pub’, ‘</a:t>
            </a:r>
            <a:r>
              <a:rPr lang="ca-ES" dirty="0" err="1">
                <a:latin typeface="+mn-lt"/>
              </a:rPr>
              <a:t>poncom</a:t>
            </a:r>
            <a:r>
              <a:rPr lang="ca-ES" dirty="0">
                <a:latin typeface="+mn-lt"/>
              </a:rPr>
              <a:t>’... o el que correspongui en funció de la col·lecció. </a:t>
            </a:r>
          </a:p>
          <a:p>
            <a:pPr indent="0">
              <a:buNone/>
            </a:pPr>
            <a:r>
              <a:rPr lang="ca-ES" dirty="0">
                <a:latin typeface="+mn-lt"/>
              </a:rPr>
              <a:t>Afegiu $3 o $z a l’etiqueta 856 si convé, no es modificaran quan s’aprovi el registre.</a:t>
            </a:r>
          </a:p>
          <a:p>
            <a:pPr indent="0">
              <a:buNone/>
            </a:pPr>
            <a:r>
              <a:rPr lang="ca-ES" dirty="0">
                <a:latin typeface="+mn-lt"/>
              </a:rPr>
              <a:t>En un subcamp $z sempre fareu constar la versió del document en el cas que es tracti d’un </a:t>
            </a:r>
            <a:r>
              <a:rPr lang="ca-ES" dirty="0" err="1">
                <a:latin typeface="+mn-lt"/>
              </a:rPr>
              <a:t>preprint</a:t>
            </a:r>
            <a:r>
              <a:rPr lang="ca-ES" dirty="0">
                <a:latin typeface="+mn-lt"/>
              </a:rPr>
              <a:t> o bé d’un </a:t>
            </a:r>
            <a:r>
              <a:rPr lang="ca-ES" dirty="0" err="1">
                <a:latin typeface="+mn-lt"/>
              </a:rPr>
              <a:t>postprint</a:t>
            </a:r>
            <a:r>
              <a:rPr lang="ca-ES" dirty="0">
                <a:latin typeface="+mn-lt"/>
              </a:rPr>
              <a:t> que no sigui la versió de l’editor.</a:t>
            </a:r>
          </a:p>
          <a:p>
            <a:pPr indent="0">
              <a:buNone/>
            </a:pPr>
            <a:r>
              <a:rPr lang="ca-ES" dirty="0">
                <a:latin typeface="+mn-lt"/>
              </a:rPr>
              <a:t>Recordeu que els subcamps $p i $s fan referència a les pàgines i el pes del fitxer, no els modifiqueu $p 2 $s 200848</a:t>
            </a:r>
          </a:p>
        </p:txBody>
      </p:sp>
    </p:spTree>
    <p:extLst>
      <p:ext uri="{BB962C8B-B14F-4D97-AF65-F5344CB8AC3E}">
        <p14:creationId xmlns:p14="http://schemas.microsoft.com/office/powerpoint/2010/main" val="755570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6"/>
          <p:cNvSpPr txBox="1">
            <a:spLocks noGrp="1"/>
          </p:cNvSpPr>
          <p:nvPr>
            <p:ph type="title"/>
          </p:nvPr>
        </p:nvSpPr>
        <p:spPr>
          <a:xfrm>
            <a:off x="1590020" y="320248"/>
            <a:ext cx="10232786" cy="770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4900" dirty="0" err="1">
                <a:cs typeface="Arial" pitchFamily="34" charset="0"/>
              </a:rPr>
              <a:t>Revisió</a:t>
            </a:r>
            <a:r>
              <a:rPr lang="es-ES" sz="4900" dirty="0">
                <a:cs typeface="Arial" pitchFamily="34" charset="0"/>
              </a:rPr>
              <a:t> biblioteca </a:t>
            </a:r>
            <a:r>
              <a:rPr lang="es-ES" sz="4000" dirty="0">
                <a:cs typeface="Arial" pitchFamily="34" charset="0"/>
              </a:rPr>
              <a:t>(11) – </a:t>
            </a:r>
            <a:r>
              <a:rPr lang="es-ES" sz="4000" dirty="0" err="1">
                <a:cs typeface="Arial" pitchFamily="34" charset="0"/>
              </a:rPr>
              <a:t>autorització</a:t>
            </a:r>
            <a:endParaRPr lang="es-ES" sz="4900" dirty="0">
              <a:cs typeface="Arial" pitchFamily="34" charset="0"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46976" y="2420643"/>
            <a:ext cx="10985678" cy="270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708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3200" b="1" dirty="0">
                <a:latin typeface="+mn-lt"/>
              </a:rPr>
              <a:t>979 __ </a:t>
            </a:r>
            <a:r>
              <a:rPr lang="es-ES" sz="3200" dirty="0">
                <a:latin typeface="+mn-lt"/>
              </a:rPr>
              <a:t>$a EINAPY </a:t>
            </a:r>
          </a:p>
          <a:p>
            <a:r>
              <a:rPr lang="es-ES" sz="3200" b="1" dirty="0">
                <a:latin typeface="+mn-lt"/>
              </a:rPr>
              <a:t>979 __ </a:t>
            </a:r>
            <a:r>
              <a:rPr lang="es-ES" sz="3200" dirty="0">
                <a:latin typeface="+mn-lt"/>
              </a:rPr>
              <a:t>$a Amparo.Husas@uab.cat $b LLIBRESPDI</a:t>
            </a:r>
          </a:p>
          <a:p>
            <a:r>
              <a:rPr lang="es-ES" sz="3200" b="1" dirty="0">
                <a:latin typeface="+mn-lt"/>
              </a:rPr>
              <a:t>979 __ </a:t>
            </a:r>
            <a:r>
              <a:rPr lang="es-ES" sz="3200" dirty="0">
                <a:latin typeface="+mn-lt"/>
              </a:rPr>
              <a:t>$a Cristina.Azorin@uab.cat $b ARTPUBPDI</a:t>
            </a:r>
          </a:p>
          <a:p>
            <a:endParaRPr lang="es-ES" sz="3200" dirty="0">
              <a:latin typeface="+mn-lt"/>
            </a:endParaRPr>
          </a:p>
          <a:p>
            <a:pPr indent="0">
              <a:buNone/>
            </a:pPr>
            <a:r>
              <a:rPr lang="es-ES" sz="3200" dirty="0">
                <a:latin typeface="+mn-lt"/>
              </a:rPr>
              <a:t>Valorar si cal eliminar-les</a:t>
            </a:r>
          </a:p>
          <a:p>
            <a:pPr indent="0">
              <a:buNone/>
            </a:pPr>
            <a:r>
              <a:rPr lang="es-ES" sz="3200" dirty="0">
                <a:latin typeface="+mn-lt"/>
              </a:rPr>
              <a:t> </a:t>
            </a:r>
            <a:endParaRPr lang="ca-E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6268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6"/>
          <p:cNvSpPr txBox="1">
            <a:spLocks noGrp="1"/>
          </p:cNvSpPr>
          <p:nvPr>
            <p:ph type="title"/>
          </p:nvPr>
        </p:nvSpPr>
        <p:spPr>
          <a:xfrm>
            <a:off x="1590020" y="320248"/>
            <a:ext cx="10232786" cy="770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4900" dirty="0" err="1">
                <a:cs typeface="Arial" pitchFamily="34" charset="0"/>
              </a:rPr>
              <a:t>Revisió</a:t>
            </a:r>
            <a:r>
              <a:rPr lang="es-ES" sz="4900" dirty="0">
                <a:cs typeface="Arial" pitchFamily="34" charset="0"/>
              </a:rPr>
              <a:t> biblioteca </a:t>
            </a:r>
            <a:r>
              <a:rPr lang="es-ES" sz="4000" dirty="0">
                <a:cs typeface="Arial" pitchFamily="34" charset="0"/>
              </a:rPr>
              <a:t>(12) – </a:t>
            </a:r>
            <a:r>
              <a:rPr lang="es-ES" sz="4000" dirty="0" err="1">
                <a:cs typeface="Arial" pitchFamily="34" charset="0"/>
              </a:rPr>
              <a:t>col·lecció</a:t>
            </a:r>
            <a:r>
              <a:rPr lang="es-ES" sz="4000" dirty="0">
                <a:cs typeface="Arial" pitchFamily="34" charset="0"/>
              </a:rPr>
              <a:t> del </a:t>
            </a:r>
            <a:r>
              <a:rPr lang="es-ES" sz="4000" dirty="0" err="1">
                <a:cs typeface="Arial" pitchFamily="34" charset="0"/>
              </a:rPr>
              <a:t>ddd</a:t>
            </a:r>
            <a:endParaRPr lang="es-ES" sz="4900" dirty="0">
              <a:cs typeface="Arial" pitchFamily="34" charset="0"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46976" y="2199044"/>
            <a:ext cx="10985678" cy="314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708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sz="3200" b="1" dirty="0">
              <a:latin typeface="+mn-lt"/>
            </a:endParaRPr>
          </a:p>
          <a:p>
            <a:r>
              <a:rPr lang="es-ES" sz="3200" b="1" dirty="0">
                <a:latin typeface="+mn-lt"/>
              </a:rPr>
              <a:t>980 __ </a:t>
            </a:r>
            <a:r>
              <a:rPr lang="es-ES" sz="3200" dirty="0">
                <a:latin typeface="+mn-lt"/>
              </a:rPr>
              <a:t>$9 ARTPUB $a REVISAR $b UAB $b REVISARHEM $b 41302</a:t>
            </a:r>
          </a:p>
          <a:p>
            <a:r>
              <a:rPr lang="es-ES" sz="3200" b="1" dirty="0">
                <a:latin typeface="+mn-lt"/>
              </a:rPr>
              <a:t>980 __ </a:t>
            </a:r>
            <a:r>
              <a:rPr lang="es-ES" sz="3200" dirty="0">
                <a:latin typeface="+mn-lt"/>
              </a:rPr>
              <a:t>$9 PONCOM $a REVISAR $b UAB $b REVISARHUM</a:t>
            </a:r>
          </a:p>
          <a:p>
            <a:endParaRPr lang="es-ES" sz="3200" dirty="0">
              <a:latin typeface="+mn-lt"/>
            </a:endParaRPr>
          </a:p>
          <a:p>
            <a:pPr indent="0">
              <a:buNone/>
            </a:pPr>
            <a:r>
              <a:rPr lang="ca-ES" sz="3200" dirty="0">
                <a:latin typeface="+mn-lt"/>
              </a:rPr>
              <a:t>Podeu canviar de biblioteca modificant el $b</a:t>
            </a:r>
          </a:p>
        </p:txBody>
      </p:sp>
    </p:spTree>
    <p:extLst>
      <p:ext uri="{BB962C8B-B14F-4D97-AF65-F5344CB8AC3E}">
        <p14:creationId xmlns:p14="http://schemas.microsoft.com/office/powerpoint/2010/main" val="1488946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549640" y="685799"/>
            <a:ext cx="3200400" cy="2532571"/>
          </a:xfrm>
        </p:spPr>
        <p:txBody>
          <a:bodyPr/>
          <a:lstStyle/>
          <a:p>
            <a:r>
              <a:rPr lang="es-ES_tradnl" dirty="0" err="1"/>
              <a:t>Atenció</a:t>
            </a:r>
            <a:r>
              <a:rPr lang="es-ES_tradnl" dirty="0"/>
              <a:t> </a:t>
            </a:r>
            <a:r>
              <a:rPr lang="es-ES_tradnl" dirty="0" err="1"/>
              <a:t>amb</a:t>
            </a:r>
            <a:r>
              <a:rPr lang="es-ES_tradnl" dirty="0"/>
              <a:t> les </a:t>
            </a:r>
            <a:r>
              <a:rPr lang="es-ES_tradnl" dirty="0" err="1"/>
              <a:t>darreres</a:t>
            </a:r>
            <a:r>
              <a:rPr lang="es-ES_tradnl" dirty="0"/>
              <a:t> </a:t>
            </a:r>
            <a:r>
              <a:rPr lang="es-ES_tradnl" dirty="0" err="1"/>
              <a:t>modificacions</a:t>
            </a:r>
            <a:endParaRPr lang="es-ES_tradnl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Imatge 5" descr="Captura_pantalla_36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2404" y="1428208"/>
            <a:ext cx="392927" cy="1790163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21" y="3937072"/>
            <a:ext cx="3526073" cy="75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45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419056" cy="778098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Què</a:t>
            </a:r>
            <a:r>
              <a:rPr lang="es-ES" dirty="0"/>
              <a:t> </a:t>
            </a:r>
            <a:r>
              <a:rPr lang="es-ES" dirty="0" err="1"/>
              <a:t>veurem</a:t>
            </a:r>
            <a:r>
              <a:rPr lang="es-ES" dirty="0"/>
              <a:t>?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10407" y="1397119"/>
            <a:ext cx="7390183" cy="5064766"/>
          </a:xfrm>
        </p:spPr>
        <p:txBody>
          <a:bodyPr>
            <a:normAutofit fontScale="92500"/>
          </a:bodyPr>
          <a:lstStyle/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Entrada de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documents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de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producció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científica</a:t>
            </a: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Col·leccions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Col·lecció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‘No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drets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Embargaments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Repàs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etiquetes MARC21</a:t>
            </a:r>
          </a:p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Retirada de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documents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Cerques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avançades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i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llistats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Llistats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en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format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CSV</a:t>
            </a: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Canvis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globals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Un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parell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de coses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d’interès</a:t>
            </a:r>
            <a:endParaRPr lang="es-ES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sz="2800" dirty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54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9848" y="252812"/>
            <a:ext cx="10058400" cy="1609344"/>
          </a:xfrm>
        </p:spPr>
        <p:txBody>
          <a:bodyPr/>
          <a:lstStyle/>
          <a:p>
            <a:r>
              <a:rPr lang="es-ES" dirty="0"/>
              <a:t>Retirada de </a:t>
            </a:r>
            <a:r>
              <a:rPr lang="es-ES" dirty="0" err="1"/>
              <a:t>documents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9848" y="1655771"/>
            <a:ext cx="10199166" cy="4799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 err="1"/>
              <a:t>Petició</a:t>
            </a:r>
            <a:r>
              <a:rPr lang="es-ES" sz="2400" dirty="0"/>
              <a:t> per </a:t>
            </a:r>
            <a:r>
              <a:rPr lang="es-ES" sz="2400" dirty="0" err="1"/>
              <a:t>correu</a:t>
            </a:r>
            <a:r>
              <a:rPr lang="es-ES" sz="2400" dirty="0"/>
              <a:t> </a:t>
            </a:r>
            <a:r>
              <a:rPr lang="es-ES" sz="2400" dirty="0" err="1"/>
              <a:t>electrònic</a:t>
            </a:r>
            <a:r>
              <a:rPr lang="es-ES" sz="2400" dirty="0"/>
              <a:t>, </a:t>
            </a:r>
            <a:r>
              <a:rPr lang="es-ES" sz="2400" dirty="0" err="1"/>
              <a:t>opcions</a:t>
            </a:r>
            <a:r>
              <a:rPr lang="es-ES" sz="2400" dirty="0"/>
              <a:t>:</a:t>
            </a:r>
            <a:endParaRPr lang="ca-E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err="1">
                <a:solidFill>
                  <a:srgbClr val="C00000"/>
                </a:solidFill>
              </a:rPr>
              <a:t>actualització</a:t>
            </a:r>
            <a:r>
              <a:rPr lang="es-ES" sz="2400" dirty="0"/>
              <a:t> del </a:t>
            </a:r>
            <a:r>
              <a:rPr lang="es-ES" sz="2400" dirty="0" err="1"/>
              <a:t>document</a:t>
            </a:r>
            <a:r>
              <a:rPr lang="es-ES" sz="2400" dirty="0"/>
              <a:t>, </a:t>
            </a:r>
            <a:r>
              <a:rPr lang="es-ES" sz="2400" dirty="0" err="1"/>
              <a:t>sense</a:t>
            </a:r>
            <a:r>
              <a:rPr lang="es-ES" sz="2400" dirty="0"/>
              <a:t> </a:t>
            </a:r>
            <a:r>
              <a:rPr lang="es-ES" sz="2400" dirty="0" err="1"/>
              <a:t>treure</a:t>
            </a:r>
            <a:r>
              <a:rPr lang="es-ES" sz="2400" dirty="0"/>
              <a:t> </a:t>
            </a:r>
            <a:r>
              <a:rPr lang="es-ES" sz="2400" dirty="0" err="1"/>
              <a:t>l’antic</a:t>
            </a:r>
            <a:r>
              <a:rPr lang="es-ES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err="1"/>
              <a:t>accés</a:t>
            </a:r>
            <a:r>
              <a:rPr lang="es-ES" sz="2400" dirty="0"/>
              <a:t> </a:t>
            </a:r>
            <a:r>
              <a:rPr lang="es-ES" sz="2400" dirty="0" err="1">
                <a:solidFill>
                  <a:srgbClr val="C00000"/>
                </a:solidFill>
              </a:rPr>
              <a:t>restringit</a:t>
            </a:r>
            <a:r>
              <a:rPr lang="es-ES" sz="2400" dirty="0"/>
              <a:t> al campus UAB i/o </a:t>
            </a:r>
            <a:r>
              <a:rPr lang="es-ES" sz="2400" dirty="0" err="1"/>
              <a:t>embargament</a:t>
            </a:r>
            <a:r>
              <a:rPr lang="es-ES" sz="24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/>
              <a:t>restringir </a:t>
            </a:r>
            <a:r>
              <a:rPr lang="es-ES" sz="2000" dirty="0" err="1"/>
              <a:t>amb</a:t>
            </a:r>
            <a:r>
              <a:rPr lang="es-ES" sz="2000" dirty="0"/>
              <a:t> </a:t>
            </a:r>
            <a:r>
              <a:rPr lang="es-ES" sz="2000" dirty="0" err="1"/>
              <a:t>directori</a:t>
            </a:r>
            <a:r>
              <a:rPr lang="es-ES" sz="2000" dirty="0"/>
              <a:t> /</a:t>
            </a:r>
            <a:r>
              <a:rPr lang="es-ES" sz="2000" dirty="0" err="1"/>
              <a:t>uab</a:t>
            </a:r>
            <a:r>
              <a:rPr lang="es-ES" sz="2000" dirty="0"/>
              <a:t>/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err="1"/>
              <a:t>embargament</a:t>
            </a:r>
            <a:r>
              <a:rPr lang="es-ES" sz="2000" dirty="0"/>
              <a:t>, </a:t>
            </a:r>
            <a:r>
              <a:rPr lang="es-ES" sz="2000" dirty="0" err="1"/>
              <a:t>canvis</a:t>
            </a:r>
            <a:r>
              <a:rPr lang="es-ES" sz="2000" dirty="0"/>
              <a:t> a la </a:t>
            </a:r>
            <a:r>
              <a:rPr lang="ca-ES" sz="2000" dirty="0"/>
              <a:t>540 ($9) i la 856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400" dirty="0"/>
              <a:t>e</a:t>
            </a:r>
            <a:r>
              <a:rPr lang="es-ES" sz="2400" dirty="0" err="1"/>
              <a:t>liminació</a:t>
            </a:r>
            <a:r>
              <a:rPr lang="es-ES" sz="2400" dirty="0"/>
              <a:t> del </a:t>
            </a:r>
            <a:r>
              <a:rPr lang="es-ES" sz="2400" dirty="0" err="1"/>
              <a:t>document</a:t>
            </a:r>
            <a:r>
              <a:rPr lang="es-ES" sz="2400" dirty="0"/>
              <a:t> a la </a:t>
            </a:r>
            <a:r>
              <a:rPr lang="es-ES" sz="2400" dirty="0" err="1"/>
              <a:t>part</a:t>
            </a:r>
            <a:r>
              <a:rPr lang="es-ES" sz="2400" dirty="0"/>
              <a:t> pública i </a:t>
            </a:r>
            <a:r>
              <a:rPr lang="es-ES" sz="2400" dirty="0" err="1"/>
              <a:t>conservació</a:t>
            </a:r>
            <a:r>
              <a:rPr lang="es-ES" sz="2400" dirty="0"/>
              <a:t> a la </a:t>
            </a:r>
            <a:r>
              <a:rPr lang="es-ES" sz="2400" dirty="0" err="1"/>
              <a:t>col·lecció</a:t>
            </a:r>
            <a:r>
              <a:rPr lang="es-ES" sz="2400" dirty="0"/>
              <a:t> “</a:t>
            </a:r>
            <a:r>
              <a:rPr lang="es-ES" sz="2400" dirty="0" err="1">
                <a:solidFill>
                  <a:srgbClr val="C00000"/>
                </a:solidFill>
              </a:rPr>
              <a:t>Obsolet</a:t>
            </a:r>
            <a:r>
              <a:rPr lang="es-ES" sz="2400" dirty="0"/>
              <a:t>” 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a-ES" sz="2400" dirty="0"/>
              <a:t>modificar l’etiqueta </a:t>
            </a:r>
            <a:r>
              <a:rPr lang="es-ES" sz="2400" dirty="0"/>
              <a:t>980 </a:t>
            </a:r>
            <a:r>
              <a:rPr lang="es-ES" sz="2400" dirty="0" err="1"/>
              <a:t>deixant</a:t>
            </a:r>
            <a:r>
              <a:rPr lang="es-ES" sz="2400" dirty="0"/>
              <a:t> el $a </a:t>
            </a:r>
            <a:r>
              <a:rPr lang="es-ES" sz="2400" dirty="0" err="1"/>
              <a:t>com</a:t>
            </a:r>
            <a:r>
              <a:rPr lang="es-ES" sz="2400" dirty="0"/>
              <a:t> a $9 i </a:t>
            </a:r>
            <a:r>
              <a:rPr lang="es-ES" sz="2400" dirty="0" err="1"/>
              <a:t>establint</a:t>
            </a:r>
            <a:r>
              <a:rPr lang="es-ES" sz="2400" dirty="0"/>
              <a:t> </a:t>
            </a:r>
            <a:r>
              <a:rPr lang="es-ES" sz="2400" dirty="0" err="1"/>
              <a:t>com</a:t>
            </a:r>
            <a:r>
              <a:rPr lang="es-ES" sz="2400" dirty="0"/>
              <a:t> a </a:t>
            </a:r>
            <a:r>
              <a:rPr lang="es-ES" sz="2400" dirty="0" err="1"/>
              <a:t>nou</a:t>
            </a:r>
            <a:r>
              <a:rPr lang="es-ES" sz="2400" dirty="0"/>
              <a:t> $a OBSOLET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400" dirty="0"/>
              <a:t>etiqueta 500 </a:t>
            </a:r>
            <a:r>
              <a:rPr lang="es-ES" sz="2400" dirty="0" err="1"/>
              <a:t>amb</a:t>
            </a:r>
            <a:r>
              <a:rPr lang="es-ES" sz="2400" dirty="0"/>
              <a:t> la causa i la data (</a:t>
            </a:r>
            <a:r>
              <a:rPr lang="es-ES" sz="2400" dirty="0" err="1"/>
              <a:t>amb</a:t>
            </a:r>
            <a:r>
              <a:rPr lang="es-ES" sz="2400" dirty="0"/>
              <a:t> mes i </a:t>
            </a:r>
            <a:r>
              <a:rPr lang="es-ES" sz="2400" dirty="0" err="1"/>
              <a:t>any</a:t>
            </a:r>
            <a:r>
              <a:rPr lang="es-ES" sz="2400" dirty="0"/>
              <a:t>) de la retirada</a:t>
            </a:r>
            <a:endParaRPr lang="ca-E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400" dirty="0" err="1"/>
              <a:t>moure</a:t>
            </a:r>
            <a:r>
              <a:rPr lang="es-ES" sz="2400" dirty="0"/>
              <a:t> el </a:t>
            </a:r>
            <a:r>
              <a:rPr lang="es-ES" sz="2400" dirty="0" err="1"/>
              <a:t>fitxer</a:t>
            </a:r>
            <a:r>
              <a:rPr lang="es-ES" sz="2400" dirty="0"/>
              <a:t> i modificar </a:t>
            </a:r>
            <a:r>
              <a:rPr lang="es-ES" sz="2400" dirty="0" err="1"/>
              <a:t>l’etiqueta</a:t>
            </a:r>
            <a:r>
              <a:rPr lang="es-ES" sz="2400" dirty="0"/>
              <a:t> 856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err="1">
                <a:solidFill>
                  <a:srgbClr val="C00000"/>
                </a:solidFill>
              </a:rPr>
              <a:t>eliminació</a:t>
            </a:r>
            <a:r>
              <a:rPr lang="es-ES" sz="2400" dirty="0"/>
              <a:t> del </a:t>
            </a:r>
            <a:r>
              <a:rPr lang="es-ES" sz="2400" dirty="0" err="1"/>
              <a:t>document</a:t>
            </a:r>
            <a:r>
              <a:rPr lang="es-ES" sz="2400" dirty="0"/>
              <a:t> i del registre en casos </a:t>
            </a:r>
            <a:r>
              <a:rPr lang="es-ES" sz="2400" u="sng" dirty="0" err="1"/>
              <a:t>excepcionals</a:t>
            </a:r>
            <a:r>
              <a:rPr lang="es-ES" sz="2400" u="sng" dirty="0"/>
              <a:t>.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4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247" y="143573"/>
            <a:ext cx="9007581" cy="671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30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419056" cy="778098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Què</a:t>
            </a:r>
            <a:r>
              <a:rPr lang="es-ES" dirty="0"/>
              <a:t> </a:t>
            </a:r>
            <a:r>
              <a:rPr lang="es-ES" dirty="0" err="1"/>
              <a:t>veurem</a:t>
            </a:r>
            <a:r>
              <a:rPr lang="es-ES" dirty="0"/>
              <a:t>?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10408" y="1397119"/>
            <a:ext cx="7380244" cy="5064766"/>
          </a:xfrm>
        </p:spPr>
        <p:txBody>
          <a:bodyPr>
            <a:normAutofit fontScale="92500"/>
          </a:bodyPr>
          <a:lstStyle/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Entrada de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documents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de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producció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científica</a:t>
            </a: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Col·leccions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Col·lecció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‘No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drets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Embargaments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Repàs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etiquetes MARC21</a:t>
            </a:r>
          </a:p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Retirada de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documents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Cerques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avançades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i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llistats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Llistats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en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format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CSV</a:t>
            </a: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Canvis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globals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Un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parell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de coses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d’interès</a:t>
            </a:r>
            <a:endParaRPr lang="es-ES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sz="2800" dirty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5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Cerques </a:t>
            </a:r>
            <a:r>
              <a:rPr lang="es-ES" dirty="0" err="1"/>
              <a:t>avançades</a:t>
            </a:r>
            <a:r>
              <a:rPr lang="es-ES" dirty="0"/>
              <a:t> i </a:t>
            </a:r>
            <a:r>
              <a:rPr lang="es-ES" dirty="0" err="1"/>
              <a:t>llistats</a:t>
            </a:r>
            <a:endParaRPr lang="ca-ES" dirty="0"/>
          </a:p>
        </p:txBody>
      </p:sp>
      <p:pic>
        <p:nvPicPr>
          <p:cNvPr id="5" name="Contenidor de contingut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02" y="1600201"/>
            <a:ext cx="679159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53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1768"/>
          </a:xfrm>
        </p:spPr>
        <p:txBody>
          <a:bodyPr/>
          <a:lstStyle/>
          <a:p>
            <a:r>
              <a:rPr lang="ca-ES" dirty="0"/>
              <a:t>Cerques avançades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981200" y="3212605"/>
            <a:ext cx="1234480" cy="2913559"/>
          </a:xfrm>
        </p:spPr>
        <p:txBody>
          <a:bodyPr/>
          <a:lstStyle/>
          <a:p>
            <a:pPr marL="0" indent="0">
              <a:buNone/>
            </a:pPr>
            <a:r>
              <a:rPr lang="ca-ES" dirty="0"/>
              <a:t>títol</a:t>
            </a:r>
          </a:p>
          <a:p>
            <a:pPr marL="0" indent="0">
              <a:buNone/>
            </a:pPr>
            <a:r>
              <a:rPr lang="ca-ES" dirty="0"/>
              <a:t>autor</a:t>
            </a:r>
          </a:p>
          <a:p>
            <a:pPr marL="0" indent="0">
              <a:buNone/>
            </a:pPr>
            <a:r>
              <a:rPr lang="ca-ES" dirty="0"/>
              <a:t>any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04" y="1628800"/>
            <a:ext cx="8780796" cy="158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idor de contingut 2"/>
          <p:cNvSpPr txBox="1">
            <a:spLocks/>
          </p:cNvSpPr>
          <p:nvPr/>
        </p:nvSpPr>
        <p:spPr>
          <a:xfrm>
            <a:off x="3143672" y="3212605"/>
            <a:ext cx="864096" cy="2913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/>
              <a:t>asc</a:t>
            </a:r>
          </a:p>
        </p:txBody>
      </p:sp>
      <p:sp>
        <p:nvSpPr>
          <p:cNvPr id="6" name="Contenidor de contingut 2"/>
          <p:cNvSpPr txBox="1">
            <a:spLocks/>
          </p:cNvSpPr>
          <p:nvPr/>
        </p:nvSpPr>
        <p:spPr>
          <a:xfrm>
            <a:off x="5879976" y="3365004"/>
            <a:ext cx="1234480" cy="2913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/>
              <a:t>10</a:t>
            </a:r>
          </a:p>
          <a:p>
            <a:pPr marL="0" indent="0">
              <a:buNone/>
            </a:pPr>
            <a:r>
              <a:rPr lang="ca-ES" dirty="0"/>
              <a:t>25</a:t>
            </a:r>
          </a:p>
          <a:p>
            <a:pPr marL="0" indent="0">
              <a:buNone/>
            </a:pPr>
            <a:r>
              <a:rPr lang="ca-ES" dirty="0"/>
              <a:t>50</a:t>
            </a:r>
          </a:p>
          <a:p>
            <a:pPr marL="0" indent="0">
              <a:buNone/>
            </a:pPr>
            <a:r>
              <a:rPr lang="ca-ES" dirty="0"/>
              <a:t>100</a:t>
            </a:r>
          </a:p>
          <a:p>
            <a:pPr marL="0" indent="0">
              <a:buNone/>
            </a:pPr>
            <a:r>
              <a:rPr lang="ca-ES" dirty="0"/>
              <a:t>250</a:t>
            </a:r>
          </a:p>
          <a:p>
            <a:pPr marL="0" indent="0">
              <a:buNone/>
            </a:pPr>
            <a:r>
              <a:rPr lang="ca-ES" b="1" dirty="0"/>
              <a:t>500</a:t>
            </a:r>
            <a:r>
              <a:rPr lang="ca-ES" sz="1400" b="1" dirty="0"/>
              <a:t> </a:t>
            </a:r>
            <a:r>
              <a:rPr lang="ca-ES" sz="1400" b="1" dirty="0" err="1"/>
              <a:t>max</a:t>
            </a:r>
            <a:r>
              <a:rPr lang="ca-ES" sz="1400" b="1" dirty="0"/>
              <a:t>.</a:t>
            </a:r>
          </a:p>
        </p:txBody>
      </p:sp>
      <p:sp>
        <p:nvSpPr>
          <p:cNvPr id="7" name="Contenidor de contingut 2"/>
          <p:cNvSpPr txBox="1">
            <a:spLocks/>
          </p:cNvSpPr>
          <p:nvPr/>
        </p:nvSpPr>
        <p:spPr>
          <a:xfrm>
            <a:off x="7121530" y="3215572"/>
            <a:ext cx="1422742" cy="2913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/>
              <a:t>Llista única</a:t>
            </a:r>
          </a:p>
        </p:txBody>
      </p:sp>
      <p:sp>
        <p:nvSpPr>
          <p:cNvPr id="8" name="Contenidor de contingut 2"/>
          <p:cNvSpPr txBox="1">
            <a:spLocks/>
          </p:cNvSpPr>
          <p:nvPr/>
        </p:nvSpPr>
        <p:spPr>
          <a:xfrm>
            <a:off x="8904312" y="3395680"/>
            <a:ext cx="1656184" cy="2913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800" dirty="0"/>
              <a:t>CSV</a:t>
            </a:r>
          </a:p>
          <a:p>
            <a:pPr marL="0" indent="0">
              <a:buNone/>
            </a:pPr>
            <a:r>
              <a:rPr lang="ca-ES" sz="1800" dirty="0"/>
              <a:t>HTML </a:t>
            </a:r>
            <a:r>
              <a:rPr lang="ca-ES" sz="1800" dirty="0" err="1"/>
              <a:t>brief</a:t>
            </a:r>
            <a:endParaRPr lang="ca-ES" sz="1800" dirty="0"/>
          </a:p>
          <a:p>
            <a:pPr marL="0" indent="0">
              <a:buNone/>
            </a:pPr>
            <a:r>
              <a:rPr lang="ca-ES" sz="1800" dirty="0"/>
              <a:t>HTML </a:t>
            </a:r>
            <a:r>
              <a:rPr lang="ca-ES" sz="1800" dirty="0" err="1"/>
              <a:t>detailed</a:t>
            </a:r>
            <a:endParaRPr lang="ca-ES" sz="1800" dirty="0"/>
          </a:p>
          <a:p>
            <a:pPr marL="0" indent="0">
              <a:buNone/>
            </a:pPr>
            <a:r>
              <a:rPr lang="ca-ES" sz="1800" dirty="0"/>
              <a:t>HTML MARC</a:t>
            </a:r>
          </a:p>
          <a:p>
            <a:pPr marL="0" indent="0">
              <a:buNone/>
            </a:pPr>
            <a:r>
              <a:rPr lang="ca-ES" sz="1800" dirty="0">
                <a:solidFill>
                  <a:schemeClr val="accent3">
                    <a:lumMod val="50000"/>
                  </a:schemeClr>
                </a:solidFill>
              </a:rPr>
              <a:t>HTML </a:t>
            </a:r>
            <a:r>
              <a:rPr lang="ca-ES" sz="1800" dirty="0" err="1">
                <a:solidFill>
                  <a:schemeClr val="accent3">
                    <a:lumMod val="50000"/>
                  </a:schemeClr>
                </a:solidFill>
              </a:rPr>
              <a:t>portfolio</a:t>
            </a:r>
            <a:endParaRPr lang="ca-ES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a-ES" sz="1800" dirty="0"/>
              <a:t>METS</a:t>
            </a:r>
          </a:p>
          <a:p>
            <a:pPr marL="0" indent="0">
              <a:buNone/>
            </a:pPr>
            <a:r>
              <a:rPr lang="ca-ES" sz="1800" dirty="0"/>
              <a:t>XML DC</a:t>
            </a:r>
          </a:p>
          <a:p>
            <a:pPr marL="0" indent="0">
              <a:buNone/>
            </a:pPr>
            <a:r>
              <a:rPr lang="ca-ES" sz="1800" dirty="0"/>
              <a:t>XML MARC</a:t>
            </a:r>
          </a:p>
          <a:p>
            <a:pPr marL="0" indent="0">
              <a:buNone/>
            </a:pPr>
            <a:endParaRPr lang="ca-ES" sz="1800" dirty="0"/>
          </a:p>
          <a:p>
            <a:pPr marL="0" indent="0">
              <a:buNone/>
            </a:pPr>
            <a:endParaRPr lang="ca-ES" sz="1800" dirty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1026" name="Picture 2" descr="https://upload.wikimedia.org/wikipedia/en/2/21/Nictm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3002">
            <a:off x="9960084" y="4576680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Més</a:t>
            </a:r>
            <a:r>
              <a:rPr lang="es-ES" dirty="0"/>
              <a:t> Cerques </a:t>
            </a:r>
            <a:r>
              <a:rPr lang="es-ES" dirty="0" err="1"/>
              <a:t>avançades</a:t>
            </a:r>
            <a:endParaRPr lang="ca-ES" dirty="0"/>
          </a:p>
        </p:txBody>
      </p:sp>
      <p:sp>
        <p:nvSpPr>
          <p:cNvPr id="7" name="6 Rectángulo"/>
          <p:cNvSpPr/>
          <p:nvPr/>
        </p:nvSpPr>
        <p:spPr>
          <a:xfrm>
            <a:off x="1069848" y="2205067"/>
            <a:ext cx="98682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b="1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https://wikis.bib.uab.cat/projects/DDD/wiki/CerquesAvancadesEnInvenio</a:t>
            </a:r>
            <a:endParaRPr lang="ca-ES" sz="20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a-ES" sz="20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a-ES" sz="2000" b="1" dirty="0">
                <a:solidFill>
                  <a:schemeClr val="accent3">
                    <a:lumMod val="50000"/>
                  </a:schemeClr>
                </a:solidFill>
              </a:rPr>
              <a:t>Podeu afegir les cerques que us resulten més útils</a:t>
            </a:r>
          </a:p>
          <a:p>
            <a:endParaRPr lang="ca-ES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89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453166" y="429184"/>
            <a:ext cx="6419056" cy="922114"/>
          </a:xfrm>
        </p:spPr>
        <p:txBody>
          <a:bodyPr/>
          <a:lstStyle/>
          <a:p>
            <a:r>
              <a:rPr lang="es-ES" dirty="0"/>
              <a:t>Manipular </a:t>
            </a:r>
            <a:r>
              <a:rPr lang="es-ES" dirty="0" err="1"/>
              <a:t>URL’s</a:t>
            </a:r>
            <a:endParaRPr lang="ca-ES" dirty="0"/>
          </a:p>
        </p:txBody>
      </p:sp>
      <p:sp>
        <p:nvSpPr>
          <p:cNvPr id="7" name="6 Rectángulo"/>
          <p:cNvSpPr/>
          <p:nvPr/>
        </p:nvSpPr>
        <p:spPr>
          <a:xfrm>
            <a:off x="1453166" y="1611225"/>
            <a:ext cx="9329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a-ES" sz="2800" dirty="0"/>
              <a:t>c: sigla de la col·lecció.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sz="2800" dirty="0"/>
              <a:t>p: valor de la cerca.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sz="2800" dirty="0"/>
              <a:t>f: nom del camp a cercar.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sz="2800" dirty="0" err="1"/>
              <a:t>rg</a:t>
            </a:r>
            <a:r>
              <a:rPr lang="ca-ES" sz="2800" dirty="0"/>
              <a:t>: quants resultats volem que ens retorni (límit a 500).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sz="2800" dirty="0"/>
              <a:t>of: format de sortida; fareu servir molt </a:t>
            </a:r>
            <a:r>
              <a:rPr lang="ca-ES" sz="2800" dirty="0" err="1"/>
              <a:t>tm</a:t>
            </a:r>
            <a:r>
              <a:rPr lang="ca-ES" sz="2800" dirty="0"/>
              <a:t>, que vol dir text marc.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sz="2800" dirty="0" err="1"/>
              <a:t>ot</a:t>
            </a:r>
            <a:r>
              <a:rPr lang="ca-ES" sz="2800" dirty="0"/>
              <a:t>: etiquetes Marc21. </a:t>
            </a: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53166" y="4979695"/>
            <a:ext cx="8746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/>
              <a:t>llista de subvencions </a:t>
            </a:r>
            <a:r>
              <a:rPr lang="ca-ES" sz="2000" dirty="0">
                <a:hlinkClick r:id="rId2"/>
              </a:rPr>
              <a:t>https://ddd.uab.cat/search?cc=icta&amp;ot=536&amp;of=tm&amp;rg=500</a:t>
            </a:r>
            <a:endParaRPr lang="ca-ES" sz="2000" dirty="0"/>
          </a:p>
        </p:txBody>
      </p:sp>
      <p:sp>
        <p:nvSpPr>
          <p:cNvPr id="5" name="Rectangle 4"/>
          <p:cNvSpPr/>
          <p:nvPr/>
        </p:nvSpPr>
        <p:spPr>
          <a:xfrm>
            <a:off x="1453166" y="5811119"/>
            <a:ext cx="968705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/>
              <a:t>ORCID dels investigadors </a:t>
            </a:r>
            <a:r>
              <a:rPr lang="ca-ES" sz="2000" dirty="0">
                <a:hlinkClick r:id="rId3"/>
              </a:rPr>
              <a:t>https://ddd.uab.cat/search?f=author&amp;p=Giraldo, </a:t>
            </a:r>
            <a:r>
              <a:rPr lang="ca-ES" sz="2000" dirty="0" err="1">
                <a:hlinkClick r:id="rId3"/>
              </a:rPr>
              <a:t>Jesús&amp;ot</a:t>
            </a:r>
            <a:r>
              <a:rPr lang="ca-ES" sz="2000" dirty="0">
                <a:hlinkClick r:id="rId3"/>
              </a:rPr>
              <a:t>=100,700&amp;of=</a:t>
            </a:r>
            <a:r>
              <a:rPr lang="ca-ES" sz="2000" dirty="0" err="1">
                <a:hlinkClick r:id="rId3"/>
              </a:rPr>
              <a:t>tm&amp;rg</a:t>
            </a:r>
            <a:r>
              <a:rPr lang="ca-ES" sz="2000" dirty="0">
                <a:hlinkClick r:id="rId3"/>
              </a:rPr>
              <a:t>=50</a:t>
            </a:r>
            <a:endParaRPr lang="es-ES_tradnl" sz="2000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96821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419056" cy="778098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Què</a:t>
            </a:r>
            <a:r>
              <a:rPr lang="es-ES" dirty="0"/>
              <a:t> </a:t>
            </a:r>
            <a:r>
              <a:rPr lang="es-ES" dirty="0" err="1"/>
              <a:t>veurem</a:t>
            </a:r>
            <a:r>
              <a:rPr lang="es-ES" dirty="0"/>
              <a:t>?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10407" y="1397119"/>
            <a:ext cx="7439879" cy="5064766"/>
          </a:xfrm>
        </p:spPr>
        <p:txBody>
          <a:bodyPr>
            <a:normAutofit fontScale="92500"/>
          </a:bodyPr>
          <a:lstStyle/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Entrada de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documents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de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producció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científica</a:t>
            </a: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Col·leccions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Col·lecció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‘No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drets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Embargaments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Repàs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etiquetes MARC21</a:t>
            </a:r>
          </a:p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Retirada de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documents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Cerques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avançades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i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llistats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Llistats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en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format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CSV</a:t>
            </a: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Canvis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globals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Un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parell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de coses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d’interès</a:t>
            </a:r>
            <a:endParaRPr lang="es-ES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sz="2800" dirty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13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a-ES" dirty="0"/>
              <a:t>Llistats en format CSV (Excel)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37165" y="1919377"/>
            <a:ext cx="9438819" cy="5069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a-ES" sz="2800" dirty="0">
                <a:hlinkClick r:id="rId2"/>
              </a:rPr>
              <a:t>https://ddd.uab.cat/marc2csv.py</a:t>
            </a:r>
            <a:endParaRPr lang="ca-ES" sz="2800" dirty="0"/>
          </a:p>
          <a:p>
            <a:pPr marL="0" indent="0">
              <a:buNone/>
            </a:pPr>
            <a:r>
              <a:rPr lang="ca-ES" sz="2800" dirty="0"/>
              <a:t> </a:t>
            </a:r>
          </a:p>
          <a:p>
            <a:r>
              <a:rPr lang="ca-ES" sz="2800" dirty="0"/>
              <a:t>Primer heu de generar els llistats en el format de sortida ‘</a:t>
            </a:r>
            <a:r>
              <a:rPr lang="ca-ES" sz="2800" dirty="0" err="1"/>
              <a:t>tm</a:t>
            </a:r>
            <a:r>
              <a:rPr lang="ca-ES" sz="2800" dirty="0"/>
              <a:t>’, podeu fer registres sencers o només les etiquetes que us interessin. Seleccioneu i copieu el text i l’enganxeu-lo al quadre blanc de l’aplicació.</a:t>
            </a:r>
          </a:p>
          <a:p>
            <a:r>
              <a:rPr lang="ca-ES" sz="2800" dirty="0"/>
              <a:t>Quan feu               us donarà l’opció de guardar o obrir el fitxer. Guardeu-lo sempre. </a:t>
            </a:r>
          </a:p>
        </p:txBody>
      </p:sp>
      <p:pic>
        <p:nvPicPr>
          <p:cNvPr id="4" name="Imat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940362" y="4684358"/>
            <a:ext cx="1224136" cy="473199"/>
          </a:xfrm>
          <a:prstGeom prst="rect">
            <a:avLst/>
          </a:prstGeom>
        </p:spPr>
      </p:pic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28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54648"/>
          </a:xfrm>
        </p:spPr>
        <p:txBody>
          <a:bodyPr/>
          <a:lstStyle/>
          <a:p>
            <a:r>
              <a:rPr lang="ca-ES" dirty="0"/>
              <a:t>Passos a fer amb </a:t>
            </a:r>
            <a:r>
              <a:rPr lang="ca-ES" dirty="0" err="1"/>
              <a:t>l’excel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334384" y="3337107"/>
            <a:ext cx="3976744" cy="3240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400" dirty="0"/>
              <a:t>El fitxer genera una columna per a cada etiqueta Marc i dins d’aquesta columna, si les etiquetes estan repetides, separa els diferents valors amb punt i coma ;</a:t>
            </a:r>
          </a:p>
        </p:txBody>
      </p:sp>
      <p:pic>
        <p:nvPicPr>
          <p:cNvPr id="4" name="Imat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22564" y="1447211"/>
            <a:ext cx="7632848" cy="1728192"/>
          </a:xfrm>
          <a:prstGeom prst="rect">
            <a:avLst/>
          </a:prstGeom>
        </p:spPr>
      </p:pic>
      <p:pic>
        <p:nvPicPr>
          <p:cNvPr id="5" name="Imat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370506" y="3258191"/>
            <a:ext cx="2428875" cy="771525"/>
          </a:xfrm>
          <a:prstGeom prst="rect">
            <a:avLst/>
          </a:prstGeom>
        </p:spPr>
      </p:pic>
      <p:pic>
        <p:nvPicPr>
          <p:cNvPr id="6" name="Imatg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422564" y="4112504"/>
            <a:ext cx="5400040" cy="2376170"/>
          </a:xfrm>
          <a:prstGeom prst="rect">
            <a:avLst/>
          </a:prstGeom>
        </p:spPr>
      </p:pic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19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419056" cy="778098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Què</a:t>
            </a:r>
            <a:r>
              <a:rPr lang="es-ES" dirty="0"/>
              <a:t> </a:t>
            </a:r>
            <a:r>
              <a:rPr lang="es-ES" dirty="0" err="1"/>
              <a:t>veurem</a:t>
            </a:r>
            <a:r>
              <a:rPr lang="es-ES" dirty="0"/>
              <a:t>?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10408" y="1397119"/>
            <a:ext cx="5760640" cy="5064766"/>
          </a:xfrm>
        </p:spPr>
        <p:txBody>
          <a:bodyPr>
            <a:normAutofit fontScale="92500" lnSpcReduction="10000"/>
          </a:bodyPr>
          <a:lstStyle/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Entrada de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documents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de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producció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científica</a:t>
            </a: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Col·leccions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Col·lecció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‘No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drets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Embargaments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Repàs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etiquetes MARC21</a:t>
            </a:r>
          </a:p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Retirada de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documents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Cerques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avançades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i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llistats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Llistats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en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format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CSV</a:t>
            </a: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Canvis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globals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Un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parell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de coses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d’interès</a:t>
            </a:r>
            <a:endParaRPr lang="es-ES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sz="2800" dirty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59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Canvis globals al DDD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069848" y="1600200"/>
            <a:ext cx="9418640" cy="5187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a-ES" sz="800" dirty="0">
              <a:hlinkClick r:id="rId2"/>
            </a:endParaRPr>
          </a:p>
          <a:p>
            <a:pPr marL="0" indent="0" algn="ctr">
              <a:buNone/>
            </a:pPr>
            <a:r>
              <a:rPr lang="ca-ES" sz="2400" dirty="0">
                <a:hlinkClick r:id="rId2"/>
              </a:rPr>
              <a:t>https://ddd.uab.cat/canvisglobals.py</a:t>
            </a:r>
            <a:endParaRPr lang="ca-ES" sz="2400" dirty="0"/>
          </a:p>
          <a:p>
            <a:endParaRPr lang="ca-ES" sz="2400" dirty="0"/>
          </a:p>
          <a:p>
            <a:r>
              <a:rPr lang="ca-ES" sz="2400" dirty="0"/>
              <a:t>Hi pot accedir tothom amb permisos de formularis.</a:t>
            </a:r>
          </a:p>
          <a:p>
            <a:r>
              <a:rPr lang="ca-ES" sz="2400" dirty="0"/>
              <a:t>Document d’ajuda a La Carpeta.</a:t>
            </a:r>
          </a:p>
          <a:p>
            <a:r>
              <a:rPr lang="ca-ES" sz="2400" dirty="0"/>
              <a:t>Es molt important que </a:t>
            </a:r>
            <a:r>
              <a:rPr lang="ca-ES" sz="2400" b="1" dirty="0"/>
              <a:t>no feu canvis globals a molts registres</a:t>
            </a:r>
            <a:r>
              <a:rPr lang="ca-ES" sz="2400" dirty="0"/>
              <a:t> textuals (i sobretot si tenen moltes pàgines) a la vegada. Cada canvi en un registre implica la indexació, de nou, de tot el text complet.</a:t>
            </a:r>
          </a:p>
          <a:p>
            <a:r>
              <a:rPr lang="ca-ES" sz="2400" dirty="0"/>
              <a:t>Millor feu servir un ‘bloc de notes’.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58" y="5213784"/>
            <a:ext cx="1104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2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8863" y="3239860"/>
            <a:ext cx="835849" cy="959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3572" y="1307397"/>
            <a:ext cx="698477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QuadreDeText 5"/>
          <p:cNvSpPr txBox="1"/>
          <p:nvPr/>
        </p:nvSpPr>
        <p:spPr>
          <a:xfrm>
            <a:off x="2351584" y="2348881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/>
              <a:t>Només</a:t>
            </a:r>
            <a:r>
              <a:rPr lang="es-ES" sz="3600" dirty="0"/>
              <a:t> per a </a:t>
            </a:r>
            <a:r>
              <a:rPr lang="es-ES" sz="3600" dirty="0" err="1"/>
              <a:t>articles</a:t>
            </a:r>
            <a:r>
              <a:rPr lang="es-ES" sz="3600" dirty="0"/>
              <a:t> de revista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1775520" y="188640"/>
            <a:ext cx="8568952" cy="8463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900" cap="all" dirty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Des </a:t>
            </a:r>
            <a:r>
              <a:rPr lang="es-ES" sz="4900" cap="all" dirty="0" err="1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d’Ein</a:t>
            </a:r>
            <a:r>
              <a:rPr lang="es-ES" sz="4900" cap="all" dirty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@ (CVN)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2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Canvis d’etiquetes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232452" y="1844825"/>
            <a:ext cx="8978348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dirty="0"/>
              <a:t>Canvis parcials</a:t>
            </a:r>
          </a:p>
          <a:p>
            <a:endParaRPr lang="ca-ES" sz="1000" b="1" dirty="0"/>
          </a:p>
          <a:p>
            <a:r>
              <a:rPr lang="ca-ES" sz="2800" b="1" dirty="0"/>
              <a:t>Canvis en el contingut </a:t>
            </a:r>
            <a:r>
              <a:rPr lang="ca-ES" sz="2800" dirty="0"/>
              <a:t>d’una etiqueta. L’etiqueta i els indicadors han de ser exactament iguals, sinó duplicaria l’etiqueta amb els nous indicadors.</a:t>
            </a:r>
          </a:p>
          <a:p>
            <a:r>
              <a:rPr lang="ca-ES" sz="2800" b="1" dirty="0"/>
              <a:t>Inserir</a:t>
            </a:r>
            <a:r>
              <a:rPr lang="ca-ES" sz="2800" dirty="0"/>
              <a:t> etiquetes noves.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27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Canvis de registres sencers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069848" y="2132857"/>
            <a:ext cx="9140952" cy="3993307"/>
          </a:xfrm>
        </p:spPr>
        <p:txBody>
          <a:bodyPr>
            <a:normAutofit/>
          </a:bodyPr>
          <a:lstStyle/>
          <a:p>
            <a:r>
              <a:rPr lang="ca-ES" sz="4000" dirty="0"/>
              <a:t>Esborrar etiquetes.</a:t>
            </a:r>
          </a:p>
          <a:p>
            <a:r>
              <a:rPr lang="ca-ES" sz="4000" dirty="0"/>
              <a:t>Canviar el valor d’una etiqueta o els seus indicadors.</a:t>
            </a:r>
          </a:p>
          <a:p>
            <a:r>
              <a:rPr lang="ca-ES" sz="4000" dirty="0"/>
              <a:t>Informació nova en etiquetes que ja existeixen.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50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419056" cy="778098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Què</a:t>
            </a:r>
            <a:r>
              <a:rPr lang="es-ES" dirty="0"/>
              <a:t> </a:t>
            </a:r>
            <a:r>
              <a:rPr lang="es-ES" dirty="0" err="1"/>
              <a:t>veurem</a:t>
            </a:r>
            <a:r>
              <a:rPr lang="es-ES" dirty="0"/>
              <a:t>?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10407" y="1397119"/>
            <a:ext cx="7860135" cy="5064766"/>
          </a:xfrm>
        </p:spPr>
        <p:txBody>
          <a:bodyPr>
            <a:normAutofit fontScale="92500"/>
          </a:bodyPr>
          <a:lstStyle/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Entrada de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documents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de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producció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científica</a:t>
            </a: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Col·leccions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Col·lecció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‘No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drets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Embargaments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Repàs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etiquetes MARC21</a:t>
            </a:r>
          </a:p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Retirada de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documents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Cerques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avançades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i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llistats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Llistats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en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format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CSV</a:t>
            </a:r>
          </a:p>
          <a:p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Canvis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globals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Un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parell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de coses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d’interès</a:t>
            </a:r>
            <a:endParaRPr lang="es-ES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sz="2800" dirty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74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8704" y="309144"/>
            <a:ext cx="10175688" cy="1143000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i </a:t>
            </a:r>
            <a:r>
              <a:rPr lang="es-ES" dirty="0" err="1"/>
              <a:t>què</a:t>
            </a:r>
            <a:r>
              <a:rPr lang="es-ES" dirty="0"/>
              <a:t> ha </a:t>
            </a:r>
            <a:r>
              <a:rPr lang="es-ES" dirty="0" err="1"/>
              <a:t>passat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el </a:t>
            </a:r>
            <a:r>
              <a:rPr lang="es-ES" dirty="0" err="1"/>
              <a:t>meu</a:t>
            </a:r>
            <a:r>
              <a:rPr lang="es-ES" dirty="0"/>
              <a:t> </a:t>
            </a:r>
            <a:r>
              <a:rPr lang="es-ES" dirty="0" err="1"/>
              <a:t>fitxer</a:t>
            </a:r>
            <a:r>
              <a:rPr lang="es-ES" dirty="0"/>
              <a:t>?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53708" y="1458194"/>
            <a:ext cx="9717499" cy="49971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a-ES" sz="4400" dirty="0">
                <a:hlinkClick r:id="rId2"/>
              </a:rPr>
              <a:t>http://volum-i.uab.cat</a:t>
            </a:r>
            <a:endParaRPr lang="ca-ES" sz="4400" dirty="0"/>
          </a:p>
          <a:p>
            <a:pPr marL="0" indent="0">
              <a:buNone/>
            </a:pPr>
            <a:endParaRPr lang="ca-E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ca-ES" sz="4400" dirty="0"/>
              <a:t>Podem cercar per: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ca-E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Número de registre, en el cas que </a:t>
            </a:r>
            <a:r>
              <a:rPr lang="es-ES" dirty="0" err="1"/>
              <a:t>s’hagi</a:t>
            </a:r>
            <a:r>
              <a:rPr lang="es-ES" dirty="0"/>
              <a:t> </a:t>
            </a:r>
            <a:r>
              <a:rPr lang="es-ES" dirty="0" err="1"/>
              <a:t>entrat</a:t>
            </a:r>
            <a:r>
              <a:rPr lang="es-ES" dirty="0"/>
              <a:t> per </a:t>
            </a:r>
            <a:r>
              <a:rPr lang="es-ES" dirty="0" err="1"/>
              <a:t>formulari</a:t>
            </a:r>
            <a:r>
              <a:rPr lang="es-ES" dirty="0"/>
              <a:t> i/o si hi ha un </a:t>
            </a:r>
            <a:r>
              <a:rPr lang="es-ES" dirty="0" err="1"/>
              <a:t>directori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el </a:t>
            </a:r>
            <a:r>
              <a:rPr lang="es-ES" dirty="0" err="1"/>
              <a:t>mateix</a:t>
            </a:r>
            <a:r>
              <a:rPr lang="es-ES" dirty="0"/>
              <a:t> identificador </a:t>
            </a:r>
            <a:r>
              <a:rPr lang="es-ES" sz="3000" dirty="0"/>
              <a:t>(no funciona per </a:t>
            </a:r>
            <a:r>
              <a:rPr lang="es-ES" sz="3000" dirty="0" err="1"/>
              <a:t>digitalitzacions</a:t>
            </a:r>
            <a:r>
              <a:rPr lang="es-ES" sz="3000" dirty="0"/>
              <a:t> ni per Ein@).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err="1"/>
              <a:t>Nom</a:t>
            </a:r>
            <a:r>
              <a:rPr lang="es-ES" dirty="0"/>
              <a:t> del </a:t>
            </a:r>
            <a:r>
              <a:rPr lang="es-ES" dirty="0" err="1"/>
              <a:t>fitxer</a:t>
            </a:r>
            <a:r>
              <a:rPr lang="es-ES" dirty="0"/>
              <a:t> </a:t>
            </a:r>
            <a:r>
              <a:rPr lang="es-ES" dirty="0" err="1"/>
              <a:t>sense</a:t>
            </a:r>
            <a:r>
              <a:rPr lang="es-ES" dirty="0"/>
              <a:t> </a:t>
            </a:r>
            <a:r>
              <a:rPr lang="es-ES" dirty="0" err="1"/>
              <a:t>extensió</a:t>
            </a:r>
            <a:r>
              <a:rPr lang="es-ES" dirty="0"/>
              <a:t> </a:t>
            </a:r>
            <a:r>
              <a:rPr lang="es-ES" sz="3000" dirty="0"/>
              <a:t>(no cerca </a:t>
            </a:r>
            <a:r>
              <a:rPr lang="es-ES" sz="3000" dirty="0" err="1"/>
              <a:t>els</a:t>
            </a:r>
            <a:r>
              <a:rPr lang="es-ES" sz="3000" dirty="0"/>
              <a:t> que </a:t>
            </a:r>
            <a:r>
              <a:rPr lang="es-ES" sz="3000" dirty="0" err="1"/>
              <a:t>són</a:t>
            </a:r>
            <a:r>
              <a:rPr lang="es-ES" sz="3000" dirty="0"/>
              <a:t> a ‘</a:t>
            </a:r>
            <a:r>
              <a:rPr lang="es-ES" sz="3000" dirty="0" err="1"/>
              <a:t>rev</a:t>
            </a:r>
            <a:r>
              <a:rPr lang="es-ES" sz="3000" dirty="0"/>
              <a:t>’).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000" dirty="0" err="1"/>
              <a:t>Nom</a:t>
            </a:r>
            <a:r>
              <a:rPr lang="es-ES" sz="3000" dirty="0"/>
              <a:t> del </a:t>
            </a:r>
            <a:r>
              <a:rPr lang="es-ES" sz="3000" dirty="0" err="1"/>
              <a:t>directori</a:t>
            </a:r>
            <a:r>
              <a:rPr lang="es-ES" sz="3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md5.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Data </a:t>
            </a:r>
            <a:r>
              <a:rPr lang="es-ES" dirty="0" err="1"/>
              <a:t>any.mes.dia</a:t>
            </a:r>
            <a:r>
              <a:rPr lang="es-ES" dirty="0"/>
              <a:t> </a:t>
            </a:r>
            <a:r>
              <a:rPr lang="ca-ES" sz="2200" dirty="0"/>
              <a:t>(ex., 2016.02.20)</a:t>
            </a:r>
            <a:endParaRPr lang="es-ES" sz="220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06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8704" y="309144"/>
            <a:ext cx="10175688" cy="1143000"/>
          </a:xfrm>
        </p:spPr>
        <p:txBody>
          <a:bodyPr>
            <a:normAutofit/>
          </a:bodyPr>
          <a:lstStyle/>
          <a:p>
            <a:r>
              <a:rPr lang="es-ES" dirty="0"/>
              <a:t>856 </a:t>
            </a:r>
            <a:r>
              <a:rPr lang="es-ES" dirty="0" err="1"/>
              <a:t>automàticament</a:t>
            </a:r>
            <a:r>
              <a:rPr lang="es-ES" dirty="0"/>
              <a:t>?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53708" y="1458194"/>
            <a:ext cx="9717499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200" dirty="0"/>
              <a:t>Si tenim un registre sense fitxer recomanem fer primer la 856 i després pujar el fitxer, però de vegades podem no tenir clara la sintaxi. </a:t>
            </a:r>
          </a:p>
          <a:p>
            <a:pPr marL="0" indent="0">
              <a:buNone/>
            </a:pPr>
            <a:r>
              <a:rPr lang="ca-ES" sz="2200" dirty="0" err="1"/>
              <a:t>Contrueix</a:t>
            </a:r>
            <a:r>
              <a:rPr lang="ca-ES" sz="2200" dirty="0"/>
              <a:t> la 856 automàticament per a les col·leccions més habituals (articles, llibres, treballs de curs...), no per a fons personal o material ‘especial’.</a:t>
            </a:r>
          </a:p>
          <a:p>
            <a:pPr marL="0" indent="0">
              <a:buNone/>
            </a:pPr>
            <a:r>
              <a:rPr lang="ca-ES" sz="2200" dirty="0"/>
              <a:t>Passos a seguir:</a:t>
            </a:r>
          </a:p>
          <a:p>
            <a:pPr marL="0" indent="0">
              <a:buNone/>
            </a:pPr>
            <a:endParaRPr lang="ca-ES" sz="800" dirty="0"/>
          </a:p>
          <a:p>
            <a:pPr marL="534988" indent="-173038">
              <a:buFont typeface="Arial" panose="020B0604020202020204" pitchFamily="34" charset="0"/>
              <a:buChar char="•"/>
            </a:pPr>
            <a:r>
              <a:rPr lang="ca-ES" sz="2200" dirty="0"/>
              <a:t>Pujar el fitxer des del registre</a:t>
            </a:r>
          </a:p>
          <a:p>
            <a:pPr marL="534988" indent="-173038">
              <a:buFont typeface="Arial" panose="020B0604020202020204" pitchFamily="34" charset="0"/>
              <a:buChar char="•"/>
            </a:pPr>
            <a:r>
              <a:rPr lang="ca-ES" sz="2200" dirty="0"/>
              <a:t>Copiar l’adreça de la miniatura que apareix </a:t>
            </a:r>
          </a:p>
          <a:p>
            <a:pPr marL="534988" indent="-173038">
              <a:buFont typeface="Arial" panose="020B0604020202020204" pitchFamily="34" charset="0"/>
              <a:buChar char="•"/>
            </a:pPr>
            <a:r>
              <a:rPr lang="ca-ES" sz="2200" dirty="0"/>
              <a:t>Afegir la 856 al registre</a:t>
            </a:r>
          </a:p>
          <a:p>
            <a:pPr marL="534988" indent="-173038">
              <a:buFont typeface="Arial" panose="020B0604020202020204" pitchFamily="34" charset="0"/>
              <a:buChar char="•"/>
            </a:pPr>
            <a:r>
              <a:rPr lang="ca-ES" sz="2200" dirty="0"/>
              <a:t>Modificar l’extensió de la miniatura per l’extensió del fitxer (</a:t>
            </a:r>
            <a:r>
              <a:rPr lang="ca-ES" sz="2200" dirty="0" err="1"/>
              <a:t>pdf</a:t>
            </a:r>
            <a:r>
              <a:rPr lang="ca-ES" sz="2200" dirty="0"/>
              <a:t>?)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91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8704" y="309144"/>
            <a:ext cx="10175688" cy="1143000"/>
          </a:xfrm>
        </p:spPr>
        <p:txBody>
          <a:bodyPr>
            <a:normAutofit/>
          </a:bodyPr>
          <a:lstStyle/>
          <a:p>
            <a:r>
              <a:rPr lang="es-ES" dirty="0" err="1"/>
              <a:t>Fitxers</a:t>
            </a:r>
            <a:r>
              <a:rPr lang="es-ES" dirty="0"/>
              <a:t> .</a:t>
            </a:r>
            <a:r>
              <a:rPr lang="es-ES" dirty="0" err="1"/>
              <a:t>zip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53709" y="1458194"/>
            <a:ext cx="8225130" cy="3590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dirty="0"/>
              <a:t>Per a pujar molts fitxers a un registre tenim l’opció de fer un fitxer .</a:t>
            </a:r>
            <a:r>
              <a:rPr lang="ca-ES" sz="2800" dirty="0" err="1"/>
              <a:t>zip</a:t>
            </a:r>
            <a:r>
              <a:rPr lang="ca-ES" sz="2800" dirty="0"/>
              <a:t>, es descomprimirà automàticament, després haurem de fer les 856 al registre.</a:t>
            </a:r>
          </a:p>
          <a:p>
            <a:pPr marL="0" indent="0">
              <a:buNone/>
            </a:pPr>
            <a:endParaRPr lang="ca-ES" sz="2800" dirty="0"/>
          </a:p>
          <a:p>
            <a:pPr marL="0" indent="0">
              <a:buNone/>
            </a:pPr>
            <a:r>
              <a:rPr lang="ca-ES" sz="2800" dirty="0"/>
              <a:t>Per pujar un .</a:t>
            </a:r>
            <a:r>
              <a:rPr lang="ca-ES" sz="2800" dirty="0" err="1"/>
              <a:t>zip</a:t>
            </a:r>
            <a:r>
              <a:rPr lang="ca-ES" sz="2800" dirty="0"/>
              <a:t> que volem que quedi en aquest format poseu-vos en contacte amb la UTP.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175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59501"/>
          </a:xfrm>
        </p:spPr>
        <p:txBody>
          <a:bodyPr/>
          <a:lstStyle/>
          <a:p>
            <a:r>
              <a:rPr lang="es-ES_tradnl" dirty="0" err="1"/>
              <a:t>Desenvolupaments</a:t>
            </a:r>
            <a:endParaRPr lang="es-ES_tradnl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069847" y="1862667"/>
            <a:ext cx="10478685" cy="4639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3200" dirty="0"/>
              <a:t>1.- Tot el personal del Servei de Biblioteques</a:t>
            </a:r>
          </a:p>
          <a:p>
            <a:r>
              <a:rPr lang="ca-ES" sz="3200" dirty="0"/>
              <a:t>eina.py entrada de documents partint de la citació a Eina</a:t>
            </a:r>
          </a:p>
          <a:p>
            <a:r>
              <a:rPr lang="ca-ES" sz="3200" dirty="0"/>
              <a:t>usage.py estadístiques</a:t>
            </a:r>
          </a:p>
          <a:p>
            <a:r>
              <a:rPr lang="ca-ES" sz="3200" dirty="0"/>
              <a:t>invenios.py traspàs de registres d'altres </a:t>
            </a:r>
            <a:r>
              <a:rPr lang="ca-ES" sz="3200" dirty="0" err="1"/>
              <a:t>repositoris</a:t>
            </a:r>
            <a:endParaRPr lang="ca-ES" sz="3200" dirty="0"/>
          </a:p>
          <a:p>
            <a:r>
              <a:rPr lang="ca-ES" sz="3200" dirty="0"/>
              <a:t>data/ informació sobre col·leccions</a:t>
            </a:r>
          </a:p>
          <a:p>
            <a:r>
              <a:rPr lang="ca-ES" sz="3200" dirty="0"/>
              <a:t>marc2csv.py generació de llistats</a:t>
            </a:r>
          </a:p>
          <a:p>
            <a:r>
              <a:rPr lang="ca-ES" sz="3200" dirty="0"/>
              <a:t>sdp.py traspàs de pdf (arriben a /</a:t>
            </a:r>
            <a:r>
              <a:rPr lang="ca-ES" sz="3200" dirty="0" err="1"/>
              <a:t>uab</a:t>
            </a:r>
            <a:r>
              <a:rPr lang="ca-ES" sz="3200" dirty="0"/>
              <a:t>/pendent)</a:t>
            </a:r>
          </a:p>
          <a:p>
            <a:endParaRPr lang="es-ES_tradnl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032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77333" y="474133"/>
            <a:ext cx="10450915" cy="59943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a-ES" sz="3200" dirty="0"/>
              <a:t>2.- Un segon grup que precisen tenir permisos d'entrada de documents per a poder accedir, aquests són:</a:t>
            </a:r>
          </a:p>
          <a:p>
            <a:pPr marL="711200" indent="-169863">
              <a:buFont typeface="Arial" panose="020B0604020202020204" pitchFamily="34" charset="0"/>
              <a:buChar char="•"/>
            </a:pPr>
            <a:r>
              <a:rPr lang="ca-ES" sz="3200" dirty="0"/>
              <a:t>formularis per al personal de biblioteques</a:t>
            </a:r>
          </a:p>
          <a:p>
            <a:pPr marL="711200" indent="-169863">
              <a:buFont typeface="Arial" panose="020B0604020202020204" pitchFamily="34" charset="0"/>
              <a:buChar char="•"/>
            </a:pPr>
            <a:r>
              <a:rPr lang="ca-ES" sz="3200" dirty="0"/>
              <a:t>edició de registres</a:t>
            </a:r>
          </a:p>
          <a:p>
            <a:pPr marL="711200" indent="-169863">
              <a:buFont typeface="Arial" panose="020B0604020202020204" pitchFamily="34" charset="0"/>
              <a:buChar char="•"/>
            </a:pPr>
            <a:r>
              <a:rPr lang="ca-ES" sz="3200" dirty="0"/>
              <a:t>canvisglobals.py</a:t>
            </a:r>
          </a:p>
          <a:p>
            <a:pPr marL="711200" indent="-169863">
              <a:buFont typeface="Arial" panose="020B0604020202020204" pitchFamily="34" charset="0"/>
              <a:buChar char="•"/>
            </a:pPr>
            <a:r>
              <a:rPr lang="ca-ES" sz="3200" dirty="0"/>
              <a:t>traspàs de registres del catàleg</a:t>
            </a:r>
          </a:p>
          <a:p>
            <a:pPr marL="711200" indent="-169863">
              <a:buFont typeface="Arial" panose="020B0604020202020204" pitchFamily="34" charset="0"/>
              <a:buChar char="•"/>
            </a:pPr>
            <a:r>
              <a:rPr lang="ca-ES" sz="3200" dirty="0"/>
              <a:t>captura de pàgines </a:t>
            </a:r>
            <a:r>
              <a:rPr lang="ca-ES" sz="3200" dirty="0" err="1"/>
              <a:t>html</a:t>
            </a:r>
            <a:endParaRPr lang="ca-ES" sz="3200" dirty="0"/>
          </a:p>
          <a:p>
            <a:pPr marL="711200" indent="-169863">
              <a:buFont typeface="Arial" panose="020B0604020202020204" pitchFamily="34" charset="0"/>
              <a:buChar char="•"/>
            </a:pPr>
            <a:r>
              <a:rPr lang="ca-ES" sz="3200" dirty="0"/>
              <a:t>revisió de registres (directoris 'Revisar')</a:t>
            </a:r>
          </a:p>
          <a:p>
            <a:pPr marL="0" indent="0">
              <a:buNone/>
            </a:pPr>
            <a:r>
              <a:rPr lang="ca-ES" sz="3200" dirty="0"/>
              <a:t>3.- I un tercer desenvolupament amb usuari i contrasenya que només poden conèixer una o dues persones per biblioteca: la modificació, traspàs o eliminació de fitxers.</a:t>
            </a:r>
          </a:p>
          <a:p>
            <a:endParaRPr lang="es-ES_tradnl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420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Oval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6"/>
          <a:srcRect t="19822" r="4499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27" name="Oval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Gràcies!!!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0191893" y="5331907"/>
            <a:ext cx="1193868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fld id="{4FAB73BC-B049-4115-A692-8D63A059BFB8}" type="slidenum">
              <a:rPr lang="en-US" smtClean="0"/>
              <a:pPr defTabSz="914400"/>
              <a:t>47</a:t>
            </a:fld>
            <a:endParaRPr lang="en-US"/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532" y="6309569"/>
            <a:ext cx="1196660" cy="41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389" y="939743"/>
            <a:ext cx="11092182" cy="4804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QuadreDeText 2"/>
          <p:cNvSpPr txBox="1"/>
          <p:nvPr/>
        </p:nvSpPr>
        <p:spPr>
          <a:xfrm>
            <a:off x="4384640" y="4100295"/>
            <a:ext cx="5421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Si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poseu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!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anirà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més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ràpid</a:t>
            </a:r>
            <a:endParaRPr lang="es-ES" sz="2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8389" y="383990"/>
            <a:ext cx="783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Per cercar </a:t>
            </a:r>
            <a:r>
              <a:rPr lang="es-ES_tradnl" dirty="0" err="1">
                <a:solidFill>
                  <a:schemeClr val="accent1">
                    <a:lumMod val="50000"/>
                  </a:schemeClr>
                </a:solidFill>
              </a:rPr>
              <a:t>autors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o Publicacions </a:t>
            </a:r>
            <a:r>
              <a:rPr lang="es-ES_tradnl" dirty="0" err="1">
                <a:solidFill>
                  <a:schemeClr val="accent1">
                    <a:lumMod val="50000"/>
                  </a:schemeClr>
                </a:solidFill>
              </a:rPr>
              <a:t>d’Ein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@: http://recercauab.ddd.uab.cat/</a:t>
            </a:r>
          </a:p>
        </p:txBody>
      </p:sp>
    </p:spTree>
    <p:extLst>
      <p:ext uri="{BB962C8B-B14F-4D97-AF65-F5344CB8AC3E}">
        <p14:creationId xmlns:p14="http://schemas.microsoft.com/office/powerpoint/2010/main" val="65163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714187" y="189439"/>
            <a:ext cx="329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+mj-lt"/>
              </a:rPr>
              <a:t>Producció científica UAB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187" y="823835"/>
            <a:ext cx="3154739" cy="1530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187" y="2465203"/>
            <a:ext cx="4669181" cy="403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QuadreDeText 5"/>
          <p:cNvSpPr txBox="1"/>
          <p:nvPr/>
        </p:nvSpPr>
        <p:spPr>
          <a:xfrm>
            <a:off x="6077393" y="189439"/>
            <a:ext cx="358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+mj-lt"/>
              </a:rPr>
              <a:t>Portal de la Recerca CSUC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393" y="1133341"/>
            <a:ext cx="5525856" cy="4913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3155324" y="4481795"/>
            <a:ext cx="1094704" cy="72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Oval 7"/>
          <p:cNvSpPr/>
          <p:nvPr/>
        </p:nvSpPr>
        <p:spPr>
          <a:xfrm>
            <a:off x="7824505" y="5033440"/>
            <a:ext cx="2014954" cy="72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0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7283152" cy="850106"/>
          </a:xfrm>
        </p:spPr>
        <p:txBody>
          <a:bodyPr>
            <a:normAutofit/>
          </a:bodyPr>
          <a:lstStyle/>
          <a:p>
            <a:pPr algn="l"/>
            <a:r>
              <a:rPr lang="ca-ES" dirty="0"/>
              <a:t>Formularis des del DDD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7" y="1110754"/>
            <a:ext cx="7667625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QuadreDeText 3"/>
          <p:cNvSpPr txBox="1"/>
          <p:nvPr/>
        </p:nvSpPr>
        <p:spPr>
          <a:xfrm>
            <a:off x="1703512" y="188640"/>
            <a:ext cx="87849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atin typeface="+mj-lt"/>
                <a:cs typeface="Arial" charset="0"/>
              </a:rPr>
              <a:t>Des </a:t>
            </a:r>
            <a:r>
              <a:rPr lang="es-ES" sz="4800" dirty="0" err="1">
                <a:latin typeface="+mj-lt"/>
                <a:cs typeface="Arial" charset="0"/>
              </a:rPr>
              <a:t>dels</a:t>
            </a:r>
            <a:r>
              <a:rPr lang="es-ES" sz="4800" dirty="0">
                <a:latin typeface="+mj-lt"/>
                <a:cs typeface="Arial" charset="0"/>
              </a:rPr>
              <a:t> </a:t>
            </a:r>
            <a:r>
              <a:rPr lang="es-ES" sz="4800" dirty="0" err="1">
                <a:latin typeface="+mj-lt"/>
                <a:cs typeface="Arial" charset="0"/>
              </a:rPr>
              <a:t>formularis</a:t>
            </a:r>
            <a:r>
              <a:rPr lang="es-ES" sz="4800" dirty="0">
                <a:latin typeface="+mj-lt"/>
                <a:cs typeface="Arial" charset="0"/>
              </a:rPr>
              <a:t> del DDD</a:t>
            </a:r>
            <a:endParaRPr lang="es-ES" sz="4800" dirty="0">
              <a:latin typeface="+mj-lt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419056" cy="778098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Què</a:t>
            </a:r>
            <a:r>
              <a:rPr lang="es-ES" dirty="0"/>
              <a:t> </a:t>
            </a:r>
            <a:r>
              <a:rPr lang="es-ES" dirty="0" err="1"/>
              <a:t>veurem</a:t>
            </a:r>
            <a:r>
              <a:rPr lang="es-ES" dirty="0"/>
              <a:t>?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10407" y="1397119"/>
            <a:ext cx="7489575" cy="5064766"/>
          </a:xfrm>
        </p:spPr>
        <p:txBody>
          <a:bodyPr>
            <a:normAutofit fontScale="92500"/>
          </a:bodyPr>
          <a:lstStyle/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Entrada de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documents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de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producció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científica</a:t>
            </a: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Col·leccions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Col·lecció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‘No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drets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’</a:t>
            </a: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Embargaments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Repàs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etiquetes MARC21</a:t>
            </a:r>
          </a:p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Retirada de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documents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Cerques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avançades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i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llistats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Llistats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en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format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CSV</a:t>
            </a:r>
          </a:p>
          <a:p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Canvis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globals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Un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parell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</a:rPr>
              <a:t> de coses 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</a:rPr>
              <a:t>d’interès</a:t>
            </a:r>
            <a:endParaRPr lang="es-ES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sz="2800" dirty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2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44168"/>
          </a:xfrm>
        </p:spPr>
        <p:txBody>
          <a:bodyPr/>
          <a:lstStyle/>
          <a:p>
            <a:r>
              <a:rPr lang="es-ES" dirty="0" err="1"/>
              <a:t>Quines</a:t>
            </a:r>
            <a:r>
              <a:rPr lang="es-ES" dirty="0"/>
              <a:t> </a:t>
            </a:r>
            <a:r>
              <a:rPr lang="es-ES" dirty="0" err="1"/>
              <a:t>col·leccions</a:t>
            </a:r>
            <a:r>
              <a:rPr lang="es-ES" dirty="0"/>
              <a:t> </a:t>
            </a:r>
            <a:r>
              <a:rPr lang="es-ES" dirty="0" err="1"/>
              <a:t>tenim</a:t>
            </a:r>
            <a:r>
              <a:rPr lang="es-ES" dirty="0"/>
              <a:t>?</a:t>
            </a:r>
            <a:endParaRPr lang="ca-ES" dirty="0"/>
          </a:p>
        </p:txBody>
      </p:sp>
      <p:sp>
        <p:nvSpPr>
          <p:cNvPr id="4" name="3 Rectángulo"/>
          <p:cNvSpPr/>
          <p:nvPr/>
        </p:nvSpPr>
        <p:spPr>
          <a:xfrm>
            <a:off x="1647633" y="3333777"/>
            <a:ext cx="948061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b="1" dirty="0">
                <a:solidFill>
                  <a:schemeClr val="accent3">
                    <a:lumMod val="50000"/>
                  </a:schemeClr>
                </a:solidFill>
              </a:rPr>
              <a:t>Reals i virtuals, sigles, nombre de registres i traduccions</a:t>
            </a:r>
          </a:p>
          <a:p>
            <a:endParaRPr lang="ca-ES" sz="28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a-ES" sz="1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a-ES" sz="2800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https://ddd.uab.cat/data/ddd/collections2data.tab</a:t>
            </a:r>
            <a:endParaRPr lang="ca-ES" sz="28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a-E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1657963" y="2137153"/>
            <a:ext cx="88821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 </a:t>
            </a:r>
            <a:r>
              <a:rPr lang="ca-ES" sz="3200" u="sng" dirty="0"/>
              <a:t>https://ddd.uab.cat/data/ddd/</a:t>
            </a:r>
            <a:endParaRPr lang="ca-ES" sz="3200" dirty="0"/>
          </a:p>
          <a:p>
            <a:r>
              <a:rPr lang="ca-ES" dirty="0"/>
              <a:t> 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29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us de fusta">
  <a:themeElements>
    <a:clrScheme name="Tipus de fust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us de fust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us de fus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1024</TotalTime>
  <Words>1950</Words>
  <Application>Microsoft Office PowerPoint</Application>
  <PresentationFormat>Pantalla panoràmica</PresentationFormat>
  <Paragraphs>432</Paragraphs>
  <Slides>48</Slides>
  <Notes>15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9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48</vt:i4>
      </vt:variant>
    </vt:vector>
  </HeadingPairs>
  <TitlesOfParts>
    <vt:vector size="58" baseType="lpstr">
      <vt:lpstr>Arial</vt:lpstr>
      <vt:lpstr>Calibri</vt:lpstr>
      <vt:lpstr>Century Gothic</vt:lpstr>
      <vt:lpstr>Courier New</vt:lpstr>
      <vt:lpstr>Rockwell</vt:lpstr>
      <vt:lpstr>Rockwell Condensed</vt:lpstr>
      <vt:lpstr>Rockwell Extra Bold</vt:lpstr>
      <vt:lpstr>Times New Roman</vt:lpstr>
      <vt:lpstr>Wingdings</vt:lpstr>
      <vt:lpstr>Tipus de fusta</vt:lpstr>
      <vt:lpstr>Procés de revisió de la producció científica</vt:lpstr>
      <vt:lpstr>Què veurem?</vt:lpstr>
      <vt:lpstr>Presentació del PowerPoint</vt:lpstr>
      <vt:lpstr>Presentació del PowerPoint</vt:lpstr>
      <vt:lpstr>Presentació del PowerPoint</vt:lpstr>
      <vt:lpstr>Presentació del PowerPoint</vt:lpstr>
      <vt:lpstr>Formularis des del DDD</vt:lpstr>
      <vt:lpstr>Què veurem?</vt:lpstr>
      <vt:lpstr>Quines col·leccions tenim?</vt:lpstr>
      <vt:lpstr>Col·lecció ‘no “ens cedeixen els” drets’</vt:lpstr>
      <vt:lpstr>Què veurem?</vt:lpstr>
      <vt:lpstr>Embargaments</vt:lpstr>
      <vt:lpstr>Què veurem?</vt:lpstr>
      <vt:lpstr>Revisió biblioteca (part de la Marta)</vt:lpstr>
      <vt:lpstr>Presentació del PowerPoint</vt:lpstr>
      <vt:lpstr>Revisió biblioteca (2) – Subvencions</vt:lpstr>
      <vt:lpstr>Revisió biblioteca (3) - identificadors</vt:lpstr>
      <vt:lpstr>Revisió biblioteca (4) - Llengua</vt:lpstr>
      <vt:lpstr>Revisió biblioteca (6) - Títols</vt:lpstr>
      <vt:lpstr>Revisió biblioteca (6) - Notes</vt:lpstr>
      <vt:lpstr>Revisió biblioteca (7) – matèries</vt:lpstr>
      <vt:lpstr>Revisió biblioteca (8) – Tipologia i versió</vt:lpstr>
      <vt:lpstr>Revisió biblioteca (9) – relacions publicació</vt:lpstr>
      <vt:lpstr>Revisió biblioteca (10) – enllaços</vt:lpstr>
      <vt:lpstr>Revisió biblioteca (11) – autorització</vt:lpstr>
      <vt:lpstr>Revisió biblioteca (12) – col·lecció del ddd</vt:lpstr>
      <vt:lpstr>Atenció amb les darreres modificacions</vt:lpstr>
      <vt:lpstr>Què veurem?</vt:lpstr>
      <vt:lpstr>Retirada de documents</vt:lpstr>
      <vt:lpstr>Què veurem?</vt:lpstr>
      <vt:lpstr>Cerques avançades i llistats</vt:lpstr>
      <vt:lpstr>Cerques avançades</vt:lpstr>
      <vt:lpstr>Més Cerques avançades</vt:lpstr>
      <vt:lpstr>Manipular URL’s</vt:lpstr>
      <vt:lpstr>Què veurem?</vt:lpstr>
      <vt:lpstr>Llistats en format CSV (Excel)</vt:lpstr>
      <vt:lpstr>Passos a fer amb l’excel</vt:lpstr>
      <vt:lpstr>Què veurem?</vt:lpstr>
      <vt:lpstr>Canvis globals al DDD</vt:lpstr>
      <vt:lpstr>Canvis d’etiquetes</vt:lpstr>
      <vt:lpstr>Canvis de registres sencers</vt:lpstr>
      <vt:lpstr>Què veurem?</vt:lpstr>
      <vt:lpstr>On és i què ha passat amb el meu fitxer?</vt:lpstr>
      <vt:lpstr>856 automàticament?</vt:lpstr>
      <vt:lpstr>Fitxers .zip</vt:lpstr>
      <vt:lpstr>Desenvolupaments</vt:lpstr>
      <vt:lpstr>Presentació del PowerPoint</vt:lpstr>
      <vt:lpstr>Gràcies!!!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Cristina Azorín Millaruelo</dc:creator>
  <cp:lastModifiedBy>Cristina Azorín Millaruelo</cp:lastModifiedBy>
  <cp:revision>38</cp:revision>
  <cp:lastPrinted>2017-03-20T07:54:20Z</cp:lastPrinted>
  <dcterms:created xsi:type="dcterms:W3CDTF">2017-03-14T14:20:07Z</dcterms:created>
  <dcterms:modified xsi:type="dcterms:W3CDTF">2017-03-21T09:22:24Z</dcterms:modified>
</cp:coreProperties>
</file>