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91" r:id="rId2"/>
    <p:sldId id="294" r:id="rId3"/>
    <p:sldId id="300" r:id="rId4"/>
    <p:sldId id="270" r:id="rId5"/>
    <p:sldId id="271" r:id="rId6"/>
    <p:sldId id="284" r:id="rId7"/>
    <p:sldId id="289" r:id="rId8"/>
    <p:sldId id="292" r:id="rId9"/>
    <p:sldId id="305" r:id="rId10"/>
    <p:sldId id="302" r:id="rId11"/>
    <p:sldId id="315" r:id="rId12"/>
    <p:sldId id="316" r:id="rId13"/>
    <p:sldId id="307" r:id="rId14"/>
    <p:sldId id="308" r:id="rId15"/>
    <p:sldId id="309" r:id="rId16"/>
    <p:sldId id="317" r:id="rId17"/>
    <p:sldId id="318" r:id="rId18"/>
  </p:sldIdLst>
  <p:sldSz cx="9144000" cy="6858000" type="screen4x3"/>
  <p:notesSz cx="7099300" cy="102346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BBB8"/>
    <a:srgbClr val="4FBD9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578" autoAdjust="0"/>
  </p:normalViewPr>
  <p:slideViewPr>
    <p:cSldViewPr>
      <p:cViewPr varScale="1">
        <p:scale>
          <a:sx n="78" d="100"/>
          <a:sy n="78" d="100"/>
        </p:scale>
        <p:origin x="-96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perspective val="30"/>
    </c:view3D>
    <c:plotArea>
      <c:layout>
        <c:manualLayout>
          <c:layoutTarget val="inner"/>
          <c:xMode val="edge"/>
          <c:yMode val="edge"/>
          <c:x val="0.14919874599008456"/>
          <c:y val="9.5369979825288026E-2"/>
          <c:w val="0.54889921745893089"/>
          <c:h val="0.6035431575556407"/>
        </c:manualLayout>
      </c:layout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grau</c:v>
                </c:pt>
              </c:strCache>
            </c:strRef>
          </c:tx>
          <c:cat>
            <c:strRef>
              <c:f>Hoja1!$A$2:$A$11</c:f>
              <c:strCache>
                <c:ptCount val="10"/>
                <c:pt idx="0">
                  <c:v>Catàleg</c:v>
                </c:pt>
                <c:pt idx="1">
                  <c:v>Préstec</c:v>
                </c:pt>
                <c:pt idx="2">
                  <c:v>Cursos</c:v>
                </c:pt>
                <c:pt idx="3">
                  <c:v>Web</c:v>
                </c:pt>
                <c:pt idx="4">
                  <c:v>Accés remot</c:v>
                </c:pt>
                <c:pt idx="5">
                  <c:v>Blocs</c:v>
                </c:pt>
                <c:pt idx="6">
                  <c:v>Pregunt@</c:v>
                </c:pt>
                <c:pt idx="7">
                  <c:v>DDD</c:v>
                </c:pt>
                <c:pt idx="8">
                  <c:v>Trobador</c:v>
                </c:pt>
                <c:pt idx="9">
                  <c:v>Refworks</c:v>
                </c:pt>
              </c:strCache>
            </c:strRef>
          </c:cat>
          <c:val>
            <c:numRef>
              <c:f>Hoja1!$B$2:$B$11</c:f>
              <c:numCache>
                <c:formatCode>0.00%</c:formatCode>
                <c:ptCount val="10"/>
                <c:pt idx="0">
                  <c:v>0.84100000000000064</c:v>
                </c:pt>
                <c:pt idx="1">
                  <c:v>0.96300000000000063</c:v>
                </c:pt>
                <c:pt idx="2">
                  <c:v>0.23500000000000001</c:v>
                </c:pt>
                <c:pt idx="3">
                  <c:v>0.876000000000001</c:v>
                </c:pt>
                <c:pt idx="4">
                  <c:v>0.27300000000000002</c:v>
                </c:pt>
                <c:pt idx="5">
                  <c:v>0.20700000000000021</c:v>
                </c:pt>
                <c:pt idx="6">
                  <c:v>0.25</c:v>
                </c:pt>
                <c:pt idx="7">
                  <c:v>0.46300000000000002</c:v>
                </c:pt>
                <c:pt idx="8">
                  <c:v>0.57099999999999995</c:v>
                </c:pt>
                <c:pt idx="9">
                  <c:v>0.17500000000000004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postgrau</c:v>
                </c:pt>
              </c:strCache>
            </c:strRef>
          </c:tx>
          <c:cat>
            <c:strRef>
              <c:f>Hoja1!$A$2:$A$11</c:f>
              <c:strCache>
                <c:ptCount val="10"/>
                <c:pt idx="0">
                  <c:v>Catàleg</c:v>
                </c:pt>
                <c:pt idx="1">
                  <c:v>Préstec</c:v>
                </c:pt>
                <c:pt idx="2">
                  <c:v>Cursos</c:v>
                </c:pt>
                <c:pt idx="3">
                  <c:v>Web</c:v>
                </c:pt>
                <c:pt idx="4">
                  <c:v>Accés remot</c:v>
                </c:pt>
                <c:pt idx="5">
                  <c:v>Blocs</c:v>
                </c:pt>
                <c:pt idx="6">
                  <c:v>Pregunt@</c:v>
                </c:pt>
                <c:pt idx="7">
                  <c:v>DDD</c:v>
                </c:pt>
                <c:pt idx="8">
                  <c:v>Trobador</c:v>
                </c:pt>
                <c:pt idx="9">
                  <c:v>Refworks</c:v>
                </c:pt>
              </c:strCache>
            </c:strRef>
          </c:cat>
          <c:val>
            <c:numRef>
              <c:f>Hoja1!$C$2:$C$11</c:f>
              <c:numCache>
                <c:formatCode>0.00%</c:formatCode>
                <c:ptCount val="10"/>
                <c:pt idx="0">
                  <c:v>0.95000000000000062</c:v>
                </c:pt>
                <c:pt idx="1">
                  <c:v>0.97800000000000054</c:v>
                </c:pt>
                <c:pt idx="2">
                  <c:v>0.41100000000000031</c:v>
                </c:pt>
                <c:pt idx="3">
                  <c:v>0.9</c:v>
                </c:pt>
                <c:pt idx="4">
                  <c:v>0.44400000000000017</c:v>
                </c:pt>
                <c:pt idx="5">
                  <c:v>0.23300000000000001</c:v>
                </c:pt>
                <c:pt idx="6">
                  <c:v>0.25600000000000001</c:v>
                </c:pt>
                <c:pt idx="7">
                  <c:v>0.54400000000000004</c:v>
                </c:pt>
                <c:pt idx="8">
                  <c:v>0.71100000000000063</c:v>
                </c:pt>
                <c:pt idx="9">
                  <c:v>0.46100000000000002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professorat</c:v>
                </c:pt>
              </c:strCache>
            </c:strRef>
          </c:tx>
          <c:cat>
            <c:strRef>
              <c:f>Hoja1!$A$2:$A$11</c:f>
              <c:strCache>
                <c:ptCount val="10"/>
                <c:pt idx="0">
                  <c:v>Catàleg</c:v>
                </c:pt>
                <c:pt idx="1">
                  <c:v>Préstec</c:v>
                </c:pt>
                <c:pt idx="2">
                  <c:v>Cursos</c:v>
                </c:pt>
                <c:pt idx="3">
                  <c:v>Web</c:v>
                </c:pt>
                <c:pt idx="4">
                  <c:v>Accés remot</c:v>
                </c:pt>
                <c:pt idx="5">
                  <c:v>Blocs</c:v>
                </c:pt>
                <c:pt idx="6">
                  <c:v>Pregunt@</c:v>
                </c:pt>
                <c:pt idx="7">
                  <c:v>DDD</c:v>
                </c:pt>
                <c:pt idx="8">
                  <c:v>Trobador</c:v>
                </c:pt>
                <c:pt idx="9">
                  <c:v>Refworks</c:v>
                </c:pt>
              </c:strCache>
            </c:strRef>
          </c:cat>
          <c:val>
            <c:numRef>
              <c:f>Hoja1!$D$2:$D$11</c:f>
              <c:numCache>
                <c:formatCode>0.00%</c:formatCode>
                <c:ptCount val="10"/>
                <c:pt idx="0">
                  <c:v>0.94399999999999995</c:v>
                </c:pt>
                <c:pt idx="1">
                  <c:v>0.97500000000000053</c:v>
                </c:pt>
                <c:pt idx="2">
                  <c:v>0.6890000000000005</c:v>
                </c:pt>
                <c:pt idx="3">
                  <c:v>0.91800000000000004</c:v>
                </c:pt>
                <c:pt idx="4">
                  <c:v>0.71900000000000064</c:v>
                </c:pt>
                <c:pt idx="5">
                  <c:v>0.32100000000000051</c:v>
                </c:pt>
                <c:pt idx="6">
                  <c:v>0.24000000000000021</c:v>
                </c:pt>
                <c:pt idx="7">
                  <c:v>0.56100000000000005</c:v>
                </c:pt>
                <c:pt idx="8">
                  <c:v>0.63300000000000101</c:v>
                </c:pt>
                <c:pt idx="9">
                  <c:v>0.60200000000000065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PAS</c:v>
                </c:pt>
              </c:strCache>
            </c:strRef>
          </c:tx>
          <c:cat>
            <c:strRef>
              <c:f>Hoja1!$A$2:$A$11</c:f>
              <c:strCache>
                <c:ptCount val="10"/>
                <c:pt idx="0">
                  <c:v>Catàleg</c:v>
                </c:pt>
                <c:pt idx="1">
                  <c:v>Préstec</c:v>
                </c:pt>
                <c:pt idx="2">
                  <c:v>Cursos</c:v>
                </c:pt>
                <c:pt idx="3">
                  <c:v>Web</c:v>
                </c:pt>
                <c:pt idx="4">
                  <c:v>Accés remot</c:v>
                </c:pt>
                <c:pt idx="5">
                  <c:v>Blocs</c:v>
                </c:pt>
                <c:pt idx="6">
                  <c:v>Pregunt@</c:v>
                </c:pt>
                <c:pt idx="7">
                  <c:v>DDD</c:v>
                </c:pt>
                <c:pt idx="8">
                  <c:v>Trobador</c:v>
                </c:pt>
                <c:pt idx="9">
                  <c:v>Refworks</c:v>
                </c:pt>
              </c:strCache>
            </c:strRef>
          </c:cat>
          <c:val>
            <c:numRef>
              <c:f>Hoja1!$E$2:$E$11</c:f>
              <c:numCache>
                <c:formatCode>0.00%</c:formatCode>
                <c:ptCount val="10"/>
                <c:pt idx="0">
                  <c:v>0.89400000000000035</c:v>
                </c:pt>
                <c:pt idx="1">
                  <c:v>0.96800000000000064</c:v>
                </c:pt>
                <c:pt idx="2">
                  <c:v>0.51200000000000001</c:v>
                </c:pt>
                <c:pt idx="3">
                  <c:v>0.85400000000000065</c:v>
                </c:pt>
                <c:pt idx="4">
                  <c:v>0.504</c:v>
                </c:pt>
                <c:pt idx="5">
                  <c:v>0.44700000000000017</c:v>
                </c:pt>
                <c:pt idx="6">
                  <c:v>0.42300000000000032</c:v>
                </c:pt>
                <c:pt idx="7">
                  <c:v>0.61000000000000065</c:v>
                </c:pt>
                <c:pt idx="8">
                  <c:v>0.67500000000000115</c:v>
                </c:pt>
                <c:pt idx="9">
                  <c:v>0.43900000000000045</c:v>
                </c:pt>
              </c:numCache>
            </c:numRef>
          </c:val>
        </c:ser>
        <c:shape val="box"/>
        <c:axId val="130591360"/>
        <c:axId val="130601344"/>
        <c:axId val="0"/>
      </c:bar3DChart>
      <c:catAx>
        <c:axId val="130591360"/>
        <c:scaling>
          <c:orientation val="minMax"/>
        </c:scaling>
        <c:axPos val="b"/>
        <c:tickLblPos val="nextTo"/>
        <c:crossAx val="130601344"/>
        <c:crosses val="autoZero"/>
        <c:auto val="1"/>
        <c:lblAlgn val="ctr"/>
        <c:lblOffset val="100"/>
      </c:catAx>
      <c:valAx>
        <c:axId val="130601344"/>
        <c:scaling>
          <c:orientation val="minMax"/>
        </c:scaling>
        <c:axPos val="l"/>
        <c:majorGridlines/>
        <c:numFmt formatCode="0.00%" sourceLinked="1"/>
        <c:tickLblPos val="nextTo"/>
        <c:crossAx val="1305913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grau</c:v>
                </c:pt>
              </c:strCache>
            </c:strRef>
          </c:tx>
          <c:cat>
            <c:strRef>
              <c:f>Hoja1!$A$2:$A$11</c:f>
              <c:strCache>
                <c:ptCount val="10"/>
                <c:pt idx="0">
                  <c:v>Catàleg</c:v>
                </c:pt>
                <c:pt idx="1">
                  <c:v>Préstec</c:v>
                </c:pt>
                <c:pt idx="2">
                  <c:v>Cursos</c:v>
                </c:pt>
                <c:pt idx="3">
                  <c:v>Web</c:v>
                </c:pt>
                <c:pt idx="4">
                  <c:v>Accés remot</c:v>
                </c:pt>
                <c:pt idx="5">
                  <c:v>Blocs</c:v>
                </c:pt>
                <c:pt idx="6">
                  <c:v>Pregunt@</c:v>
                </c:pt>
                <c:pt idx="7">
                  <c:v>DDD</c:v>
                </c:pt>
                <c:pt idx="8">
                  <c:v>Trobador</c:v>
                </c:pt>
                <c:pt idx="9">
                  <c:v>Refworks</c:v>
                </c:pt>
              </c:strCache>
            </c:strRef>
          </c:cat>
          <c:val>
            <c:numRef>
              <c:f>Hoja1!$B$2:$B$11</c:f>
              <c:numCache>
                <c:formatCode>0.00%</c:formatCode>
                <c:ptCount val="10"/>
                <c:pt idx="0">
                  <c:v>0.81299999999999994</c:v>
                </c:pt>
                <c:pt idx="1">
                  <c:v>0.90300000000000002</c:v>
                </c:pt>
                <c:pt idx="2">
                  <c:v>4.3000000000000003E-2</c:v>
                </c:pt>
                <c:pt idx="3">
                  <c:v>0.73500000000000065</c:v>
                </c:pt>
                <c:pt idx="4">
                  <c:v>0.15800000000000022</c:v>
                </c:pt>
                <c:pt idx="5">
                  <c:v>7.1999999999999995E-2</c:v>
                </c:pt>
                <c:pt idx="6">
                  <c:v>6.0000000000000032E-2</c:v>
                </c:pt>
                <c:pt idx="7">
                  <c:v>0.31600000000000045</c:v>
                </c:pt>
                <c:pt idx="8">
                  <c:v>0.48600000000000032</c:v>
                </c:pt>
                <c:pt idx="9">
                  <c:v>7.5999999999999998E-2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postgrau</c:v>
                </c:pt>
              </c:strCache>
            </c:strRef>
          </c:tx>
          <c:cat>
            <c:strRef>
              <c:f>Hoja1!$A$2:$A$11</c:f>
              <c:strCache>
                <c:ptCount val="10"/>
                <c:pt idx="0">
                  <c:v>Catàleg</c:v>
                </c:pt>
                <c:pt idx="1">
                  <c:v>Préstec</c:v>
                </c:pt>
                <c:pt idx="2">
                  <c:v>Cursos</c:v>
                </c:pt>
                <c:pt idx="3">
                  <c:v>Web</c:v>
                </c:pt>
                <c:pt idx="4">
                  <c:v>Accés remot</c:v>
                </c:pt>
                <c:pt idx="5">
                  <c:v>Blocs</c:v>
                </c:pt>
                <c:pt idx="6">
                  <c:v>Pregunt@</c:v>
                </c:pt>
                <c:pt idx="7">
                  <c:v>DDD</c:v>
                </c:pt>
                <c:pt idx="8">
                  <c:v>Trobador</c:v>
                </c:pt>
                <c:pt idx="9">
                  <c:v>Refworks</c:v>
                </c:pt>
              </c:strCache>
            </c:strRef>
          </c:cat>
          <c:val>
            <c:numRef>
              <c:f>Hoja1!$C$2:$C$11</c:f>
              <c:numCache>
                <c:formatCode>0.00%</c:formatCode>
                <c:ptCount val="10"/>
                <c:pt idx="0">
                  <c:v>0.93899999999999995</c:v>
                </c:pt>
                <c:pt idx="1">
                  <c:v>0.95000000000000062</c:v>
                </c:pt>
                <c:pt idx="2">
                  <c:v>0.18300000000000019</c:v>
                </c:pt>
                <c:pt idx="3">
                  <c:v>0.81699999999999995</c:v>
                </c:pt>
                <c:pt idx="4">
                  <c:v>0.37800000000000039</c:v>
                </c:pt>
                <c:pt idx="5">
                  <c:v>9.4000000000000028E-2</c:v>
                </c:pt>
                <c:pt idx="6">
                  <c:v>0.1</c:v>
                </c:pt>
                <c:pt idx="7">
                  <c:v>0.35000000000000031</c:v>
                </c:pt>
                <c:pt idx="8">
                  <c:v>0.65000000000000102</c:v>
                </c:pt>
                <c:pt idx="9">
                  <c:v>0.27800000000000002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professorat</c:v>
                </c:pt>
              </c:strCache>
            </c:strRef>
          </c:tx>
          <c:cat>
            <c:strRef>
              <c:f>Hoja1!$A$2:$A$11</c:f>
              <c:strCache>
                <c:ptCount val="10"/>
                <c:pt idx="0">
                  <c:v>Catàleg</c:v>
                </c:pt>
                <c:pt idx="1">
                  <c:v>Préstec</c:v>
                </c:pt>
                <c:pt idx="2">
                  <c:v>Cursos</c:v>
                </c:pt>
                <c:pt idx="3">
                  <c:v>Web</c:v>
                </c:pt>
                <c:pt idx="4">
                  <c:v>Accés remot</c:v>
                </c:pt>
                <c:pt idx="5">
                  <c:v>Blocs</c:v>
                </c:pt>
                <c:pt idx="6">
                  <c:v>Pregunt@</c:v>
                </c:pt>
                <c:pt idx="7">
                  <c:v>DDD</c:v>
                </c:pt>
                <c:pt idx="8">
                  <c:v>Trobador</c:v>
                </c:pt>
                <c:pt idx="9">
                  <c:v>Refworks</c:v>
                </c:pt>
              </c:strCache>
            </c:strRef>
          </c:cat>
          <c:val>
            <c:numRef>
              <c:f>Hoja1!$D$2:$D$11</c:f>
              <c:numCache>
                <c:formatCode>0.00%</c:formatCode>
                <c:ptCount val="10"/>
                <c:pt idx="0">
                  <c:v>0.92900000000000005</c:v>
                </c:pt>
                <c:pt idx="1">
                  <c:v>0.94399999999999995</c:v>
                </c:pt>
                <c:pt idx="2">
                  <c:v>0.27600000000000002</c:v>
                </c:pt>
                <c:pt idx="3">
                  <c:v>0.85200000000000065</c:v>
                </c:pt>
                <c:pt idx="4">
                  <c:v>0.64800000000000091</c:v>
                </c:pt>
                <c:pt idx="5">
                  <c:v>0.17900000000000019</c:v>
                </c:pt>
                <c:pt idx="6">
                  <c:v>0.11700000000000002</c:v>
                </c:pt>
                <c:pt idx="7">
                  <c:v>0.37200000000000039</c:v>
                </c:pt>
                <c:pt idx="8">
                  <c:v>0.53100000000000003</c:v>
                </c:pt>
                <c:pt idx="9">
                  <c:v>0.36700000000000038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PAS</c:v>
                </c:pt>
              </c:strCache>
            </c:strRef>
          </c:tx>
          <c:cat>
            <c:strRef>
              <c:f>Hoja1!$A$2:$A$11</c:f>
              <c:strCache>
                <c:ptCount val="10"/>
                <c:pt idx="0">
                  <c:v>Catàleg</c:v>
                </c:pt>
                <c:pt idx="1">
                  <c:v>Préstec</c:v>
                </c:pt>
                <c:pt idx="2">
                  <c:v>Cursos</c:v>
                </c:pt>
                <c:pt idx="3">
                  <c:v>Web</c:v>
                </c:pt>
                <c:pt idx="4">
                  <c:v>Accés remot</c:v>
                </c:pt>
                <c:pt idx="5">
                  <c:v>Blocs</c:v>
                </c:pt>
                <c:pt idx="6">
                  <c:v>Pregunt@</c:v>
                </c:pt>
                <c:pt idx="7">
                  <c:v>DDD</c:v>
                </c:pt>
                <c:pt idx="8">
                  <c:v>Trobador</c:v>
                </c:pt>
                <c:pt idx="9">
                  <c:v>Refworks</c:v>
                </c:pt>
              </c:strCache>
            </c:strRef>
          </c:cat>
          <c:val>
            <c:numRef>
              <c:f>Hoja1!$E$2:$E$11</c:f>
              <c:numCache>
                <c:formatCode>0.00%</c:formatCode>
                <c:ptCount val="10"/>
                <c:pt idx="0">
                  <c:v>0.85400000000000065</c:v>
                </c:pt>
                <c:pt idx="1">
                  <c:v>0.87800000000000089</c:v>
                </c:pt>
                <c:pt idx="2">
                  <c:v>0.20300000000000001</c:v>
                </c:pt>
                <c:pt idx="3">
                  <c:v>0.78100000000000003</c:v>
                </c:pt>
                <c:pt idx="4">
                  <c:v>0.30100000000000032</c:v>
                </c:pt>
                <c:pt idx="5">
                  <c:v>0.27600000000000002</c:v>
                </c:pt>
                <c:pt idx="6">
                  <c:v>9.8000000000000156E-2</c:v>
                </c:pt>
                <c:pt idx="7">
                  <c:v>0.45500000000000002</c:v>
                </c:pt>
                <c:pt idx="8">
                  <c:v>0.52900000000000003</c:v>
                </c:pt>
                <c:pt idx="9">
                  <c:v>0.17100000000000001</c:v>
                </c:pt>
              </c:numCache>
            </c:numRef>
          </c:val>
        </c:ser>
        <c:shape val="box"/>
        <c:axId val="130767488"/>
        <c:axId val="130785664"/>
        <c:axId val="0"/>
      </c:bar3DChart>
      <c:catAx>
        <c:axId val="130767488"/>
        <c:scaling>
          <c:orientation val="minMax"/>
        </c:scaling>
        <c:axPos val="b"/>
        <c:numFmt formatCode="General" sourceLinked="1"/>
        <c:tickLblPos val="nextTo"/>
        <c:crossAx val="130785664"/>
        <c:crosses val="autoZero"/>
        <c:auto val="1"/>
        <c:lblAlgn val="ctr"/>
        <c:lblOffset val="100"/>
      </c:catAx>
      <c:valAx>
        <c:axId val="130785664"/>
        <c:scaling>
          <c:orientation val="minMax"/>
        </c:scaling>
        <c:axPos val="l"/>
        <c:majorGridlines/>
        <c:numFmt formatCode="0.00%" sourceLinked="1"/>
        <c:tickLblPos val="nextTo"/>
        <c:crossAx val="1307674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Grau</c:v>
                </c:pt>
              </c:strCache>
            </c:strRef>
          </c:tx>
          <c:cat>
            <c:strRef>
              <c:f>Hoja1!$A$2:$A$11</c:f>
              <c:strCache>
                <c:ptCount val="10"/>
                <c:pt idx="0">
                  <c:v>Catàleg</c:v>
                </c:pt>
                <c:pt idx="1">
                  <c:v>Préstec</c:v>
                </c:pt>
                <c:pt idx="2">
                  <c:v>Cursos</c:v>
                </c:pt>
                <c:pt idx="3">
                  <c:v>Web</c:v>
                </c:pt>
                <c:pt idx="4">
                  <c:v>Accés remot</c:v>
                </c:pt>
                <c:pt idx="5">
                  <c:v>Blocs</c:v>
                </c:pt>
                <c:pt idx="6">
                  <c:v>Pregunt@</c:v>
                </c:pt>
                <c:pt idx="7">
                  <c:v>DDD</c:v>
                </c:pt>
                <c:pt idx="8">
                  <c:v>Trobador</c:v>
                </c:pt>
                <c:pt idx="9">
                  <c:v>Refworks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3.9299999999999997</c:v>
                </c:pt>
                <c:pt idx="1">
                  <c:v>3.8299999999999987</c:v>
                </c:pt>
                <c:pt idx="2">
                  <c:v>3.32</c:v>
                </c:pt>
                <c:pt idx="3">
                  <c:v>3.68</c:v>
                </c:pt>
                <c:pt idx="4">
                  <c:v>3.3</c:v>
                </c:pt>
                <c:pt idx="5">
                  <c:v>3.2800000000000002</c:v>
                </c:pt>
                <c:pt idx="6">
                  <c:v>3.36</c:v>
                </c:pt>
                <c:pt idx="7">
                  <c:v>3.29</c:v>
                </c:pt>
                <c:pt idx="8">
                  <c:v>3.64</c:v>
                </c:pt>
                <c:pt idx="9">
                  <c:v>3.4499999999999997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Postgrau</c:v>
                </c:pt>
              </c:strCache>
            </c:strRef>
          </c:tx>
          <c:cat>
            <c:strRef>
              <c:f>Hoja1!$A$2:$A$11</c:f>
              <c:strCache>
                <c:ptCount val="10"/>
                <c:pt idx="0">
                  <c:v>Catàleg</c:v>
                </c:pt>
                <c:pt idx="1">
                  <c:v>Préstec</c:v>
                </c:pt>
                <c:pt idx="2">
                  <c:v>Cursos</c:v>
                </c:pt>
                <c:pt idx="3">
                  <c:v>Web</c:v>
                </c:pt>
                <c:pt idx="4">
                  <c:v>Accés remot</c:v>
                </c:pt>
                <c:pt idx="5">
                  <c:v>Blocs</c:v>
                </c:pt>
                <c:pt idx="6">
                  <c:v>Pregunt@</c:v>
                </c:pt>
                <c:pt idx="7">
                  <c:v>DDD</c:v>
                </c:pt>
                <c:pt idx="8">
                  <c:v>Trobador</c:v>
                </c:pt>
                <c:pt idx="9">
                  <c:v>Refworks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3.9499999999999997</c:v>
                </c:pt>
                <c:pt idx="1">
                  <c:v>4.0999999999999996</c:v>
                </c:pt>
                <c:pt idx="2">
                  <c:v>3.44</c:v>
                </c:pt>
                <c:pt idx="3">
                  <c:v>3.68</c:v>
                </c:pt>
                <c:pt idx="4">
                  <c:v>3.42</c:v>
                </c:pt>
                <c:pt idx="5">
                  <c:v>3.72</c:v>
                </c:pt>
                <c:pt idx="6">
                  <c:v>3.38</c:v>
                </c:pt>
                <c:pt idx="7">
                  <c:v>3.52</c:v>
                </c:pt>
                <c:pt idx="8">
                  <c:v>3.71</c:v>
                </c:pt>
                <c:pt idx="9">
                  <c:v>3.67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Professorat</c:v>
                </c:pt>
              </c:strCache>
            </c:strRef>
          </c:tx>
          <c:cat>
            <c:strRef>
              <c:f>Hoja1!$A$2:$A$11</c:f>
              <c:strCache>
                <c:ptCount val="10"/>
                <c:pt idx="0">
                  <c:v>Catàleg</c:v>
                </c:pt>
                <c:pt idx="1">
                  <c:v>Préstec</c:v>
                </c:pt>
                <c:pt idx="2">
                  <c:v>Cursos</c:v>
                </c:pt>
                <c:pt idx="3">
                  <c:v>Web</c:v>
                </c:pt>
                <c:pt idx="4">
                  <c:v>Accés remot</c:v>
                </c:pt>
                <c:pt idx="5">
                  <c:v>Blocs</c:v>
                </c:pt>
                <c:pt idx="6">
                  <c:v>Pregunt@</c:v>
                </c:pt>
                <c:pt idx="7">
                  <c:v>DDD</c:v>
                </c:pt>
                <c:pt idx="8">
                  <c:v>Trobador</c:v>
                </c:pt>
                <c:pt idx="9">
                  <c:v>Refworks</c:v>
                </c:pt>
              </c:strCache>
            </c:strRef>
          </c:cat>
          <c:val>
            <c:numRef>
              <c:f>Hoja1!$D$2:$D$11</c:f>
              <c:numCache>
                <c:formatCode>General</c:formatCode>
                <c:ptCount val="10"/>
                <c:pt idx="0">
                  <c:v>3.98</c:v>
                </c:pt>
                <c:pt idx="1">
                  <c:v>4.29</c:v>
                </c:pt>
                <c:pt idx="2">
                  <c:v>4.04</c:v>
                </c:pt>
                <c:pt idx="3">
                  <c:v>3.88</c:v>
                </c:pt>
                <c:pt idx="4">
                  <c:v>3.86</c:v>
                </c:pt>
                <c:pt idx="5">
                  <c:v>3.86</c:v>
                </c:pt>
                <c:pt idx="6">
                  <c:v>3.68</c:v>
                </c:pt>
                <c:pt idx="7">
                  <c:v>3.74</c:v>
                </c:pt>
                <c:pt idx="8">
                  <c:v>3.7600000000000002</c:v>
                </c:pt>
                <c:pt idx="9">
                  <c:v>3.9299999999999997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PAS</c:v>
                </c:pt>
              </c:strCache>
            </c:strRef>
          </c:tx>
          <c:cat>
            <c:strRef>
              <c:f>Hoja1!$A$2:$A$11</c:f>
              <c:strCache>
                <c:ptCount val="10"/>
                <c:pt idx="0">
                  <c:v>Catàleg</c:v>
                </c:pt>
                <c:pt idx="1">
                  <c:v>Préstec</c:v>
                </c:pt>
                <c:pt idx="2">
                  <c:v>Cursos</c:v>
                </c:pt>
                <c:pt idx="3">
                  <c:v>Web</c:v>
                </c:pt>
                <c:pt idx="4">
                  <c:v>Accés remot</c:v>
                </c:pt>
                <c:pt idx="5">
                  <c:v>Blocs</c:v>
                </c:pt>
                <c:pt idx="6">
                  <c:v>Pregunt@</c:v>
                </c:pt>
                <c:pt idx="7">
                  <c:v>DDD</c:v>
                </c:pt>
                <c:pt idx="8">
                  <c:v>Trobador</c:v>
                </c:pt>
                <c:pt idx="9">
                  <c:v>Refworks</c:v>
                </c:pt>
              </c:strCache>
            </c:strRef>
          </c:cat>
          <c:val>
            <c:numRef>
              <c:f>Hoja1!$E$2:$E$11</c:f>
              <c:numCache>
                <c:formatCode>General</c:formatCode>
                <c:ptCount val="10"/>
                <c:pt idx="0">
                  <c:v>4.05</c:v>
                </c:pt>
                <c:pt idx="1">
                  <c:v>4.13</c:v>
                </c:pt>
                <c:pt idx="2">
                  <c:v>4</c:v>
                </c:pt>
                <c:pt idx="3">
                  <c:v>3.79</c:v>
                </c:pt>
                <c:pt idx="4">
                  <c:v>3.9699999999999998</c:v>
                </c:pt>
                <c:pt idx="5">
                  <c:v>4.0199999999999996</c:v>
                </c:pt>
                <c:pt idx="6">
                  <c:v>4.07</c:v>
                </c:pt>
                <c:pt idx="7">
                  <c:v>4.1199999999999966</c:v>
                </c:pt>
                <c:pt idx="8">
                  <c:v>3.54</c:v>
                </c:pt>
                <c:pt idx="9">
                  <c:v>4</c:v>
                </c:pt>
              </c:numCache>
            </c:numRef>
          </c:val>
        </c:ser>
        <c:shape val="box"/>
        <c:axId val="130831872"/>
        <c:axId val="130833408"/>
        <c:axId val="0"/>
      </c:bar3DChart>
      <c:catAx>
        <c:axId val="130831872"/>
        <c:scaling>
          <c:orientation val="minMax"/>
        </c:scaling>
        <c:axPos val="b"/>
        <c:tickLblPos val="nextTo"/>
        <c:crossAx val="130833408"/>
        <c:crosses val="autoZero"/>
        <c:auto val="1"/>
        <c:lblAlgn val="ctr"/>
        <c:lblOffset val="100"/>
      </c:catAx>
      <c:valAx>
        <c:axId val="130833408"/>
        <c:scaling>
          <c:orientation val="minMax"/>
        </c:scaling>
        <c:axPos val="l"/>
        <c:majorGridlines/>
        <c:numFmt formatCode="General" sourceLinked="1"/>
        <c:tickLblPos val="nextTo"/>
        <c:crossAx val="1308318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Grau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Atenció i tracte personal</c:v>
                </c:pt>
                <c:pt idx="1">
                  <c:v>Valoració global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3.88</c:v>
                </c:pt>
                <c:pt idx="1">
                  <c:v>3.82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Postgrau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Atenció i tracte personal</c:v>
                </c:pt>
                <c:pt idx="1">
                  <c:v>Valoració global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3.98</c:v>
                </c:pt>
                <c:pt idx="1">
                  <c:v>3.8499999999999988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Professorat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Atenció i tracte personal</c:v>
                </c:pt>
                <c:pt idx="1">
                  <c:v>Valoració global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4.3599999999999985</c:v>
                </c:pt>
                <c:pt idx="1">
                  <c:v>4.0599999999999996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PAS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Atenció i tracte personal</c:v>
                </c:pt>
                <c:pt idx="1">
                  <c:v>Valoració global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4.3899999999999997</c:v>
                </c:pt>
                <c:pt idx="1">
                  <c:v>4.0999999999999996</c:v>
                </c:pt>
              </c:numCache>
            </c:numRef>
          </c:val>
        </c:ser>
        <c:shape val="box"/>
        <c:axId val="131084288"/>
        <c:axId val="131085824"/>
        <c:axId val="0"/>
      </c:bar3DChart>
      <c:catAx>
        <c:axId val="131084288"/>
        <c:scaling>
          <c:orientation val="minMax"/>
        </c:scaling>
        <c:axPos val="b"/>
        <c:tickLblPos val="nextTo"/>
        <c:crossAx val="131085824"/>
        <c:crosses val="autoZero"/>
        <c:auto val="1"/>
        <c:lblAlgn val="ctr"/>
        <c:lblOffset val="100"/>
      </c:catAx>
      <c:valAx>
        <c:axId val="131085824"/>
        <c:scaling>
          <c:orientation val="minMax"/>
        </c:scaling>
        <c:axPos val="l"/>
        <c:majorGridlines/>
        <c:numFmt formatCode="General" sourceLinked="1"/>
        <c:tickLblPos val="nextTo"/>
        <c:crossAx val="1310842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grau</c:v>
                </c:pt>
              </c:strCache>
            </c:strRef>
          </c:tx>
          <c:cat>
            <c:numRef>
              <c:f>Hoja1!$A$2:$A$5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2004</c:v>
                </c:pt>
                <c:pt idx="2">
                  <c:v>2007</c:v>
                </c:pt>
                <c:pt idx="3">
                  <c:v>2010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3.4699999999999998</c:v>
                </c:pt>
                <c:pt idx="1">
                  <c:v>3.48</c:v>
                </c:pt>
                <c:pt idx="2">
                  <c:v>3.67</c:v>
                </c:pt>
                <c:pt idx="3">
                  <c:v>3.82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postgrau</c:v>
                </c:pt>
              </c:strCache>
            </c:strRef>
          </c:tx>
          <c:cat>
            <c:numRef>
              <c:f>Hoja1!$A$2:$A$5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2004</c:v>
                </c:pt>
                <c:pt idx="2">
                  <c:v>2007</c:v>
                </c:pt>
                <c:pt idx="3">
                  <c:v>2010</c:v>
                </c:pt>
              </c:numCache>
            </c:numRef>
          </c:cat>
          <c:val>
            <c:numRef>
              <c:f>Hoja1!$C$2:$C$5</c:f>
              <c:numCache>
                <c:formatCode>General</c:formatCode>
                <c:ptCount val="4"/>
                <c:pt idx="0">
                  <c:v>3.55</c:v>
                </c:pt>
                <c:pt idx="1">
                  <c:v>3.75</c:v>
                </c:pt>
                <c:pt idx="2">
                  <c:v>3.6</c:v>
                </c:pt>
                <c:pt idx="3">
                  <c:v>3.8499999999999988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professorat</c:v>
                </c:pt>
              </c:strCache>
            </c:strRef>
          </c:tx>
          <c:cat>
            <c:numRef>
              <c:f>Hoja1!$A$2:$A$5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2004</c:v>
                </c:pt>
                <c:pt idx="2">
                  <c:v>2007</c:v>
                </c:pt>
                <c:pt idx="3">
                  <c:v>2010</c:v>
                </c:pt>
              </c:numCache>
            </c:numRef>
          </c:cat>
          <c:val>
            <c:numRef>
              <c:f>Hoja1!$D$2:$D$5</c:f>
              <c:numCache>
                <c:formatCode>General</c:formatCode>
                <c:ptCount val="4"/>
                <c:pt idx="0">
                  <c:v>3.64</c:v>
                </c:pt>
                <c:pt idx="1">
                  <c:v>3.73</c:v>
                </c:pt>
                <c:pt idx="2">
                  <c:v>3.8</c:v>
                </c:pt>
                <c:pt idx="3">
                  <c:v>4.0599999999999996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PAS</c:v>
                </c:pt>
              </c:strCache>
            </c:strRef>
          </c:tx>
          <c:cat>
            <c:numRef>
              <c:f>Hoja1!$A$2:$A$5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2004</c:v>
                </c:pt>
                <c:pt idx="2">
                  <c:v>2007</c:v>
                </c:pt>
                <c:pt idx="3">
                  <c:v>2010</c:v>
                </c:pt>
              </c:numCache>
            </c:numRef>
          </c:cat>
          <c:val>
            <c:numRef>
              <c:f>Hoja1!$E$2:$E$5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4.0999999999999996</c:v>
                </c:pt>
              </c:numCache>
            </c:numRef>
          </c:val>
        </c:ser>
        <c:shape val="box"/>
        <c:axId val="131129344"/>
        <c:axId val="131130880"/>
        <c:axId val="0"/>
      </c:bar3DChart>
      <c:catAx>
        <c:axId val="131129344"/>
        <c:scaling>
          <c:orientation val="minMax"/>
        </c:scaling>
        <c:axPos val="b"/>
        <c:numFmt formatCode="General" sourceLinked="1"/>
        <c:tickLblPos val="nextTo"/>
        <c:crossAx val="131130880"/>
        <c:crosses val="autoZero"/>
        <c:auto val="1"/>
        <c:lblAlgn val="ctr"/>
        <c:lblOffset val="100"/>
      </c:catAx>
      <c:valAx>
        <c:axId val="131130880"/>
        <c:scaling>
          <c:orientation val="minMax"/>
        </c:scaling>
        <c:axPos val="l"/>
        <c:majorGridlines/>
        <c:numFmt formatCode="General" sourceLinked="1"/>
        <c:tickLblPos val="nextTo"/>
        <c:crossAx val="1311293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15CB9-B3E8-47C2-B844-C3979F5F2A7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C126E944-FC9F-4D3E-BAB4-0E5ACB385257}">
      <dgm:prSet phldrT="[Texto]"/>
      <dgm:spPr/>
      <dgm:t>
        <a:bodyPr/>
        <a:lstStyle/>
        <a:p>
          <a:r>
            <a:rPr lang="ca-ES" dirty="0" smtClean="0"/>
            <a:t>4</a:t>
          </a:r>
          <a:endParaRPr lang="ca-ES" dirty="0"/>
        </a:p>
      </dgm:t>
    </dgm:pt>
    <dgm:pt modelId="{1329409E-E928-4C3B-9868-604420C5889E}" type="parTrans" cxnId="{8F2B0670-B530-4544-9E97-52D65129C465}">
      <dgm:prSet/>
      <dgm:spPr/>
      <dgm:t>
        <a:bodyPr/>
        <a:lstStyle/>
        <a:p>
          <a:endParaRPr lang="ca-ES"/>
        </a:p>
      </dgm:t>
    </dgm:pt>
    <dgm:pt modelId="{9C709F68-0701-4EC0-93AA-27AB46D5FD4C}" type="sibTrans" cxnId="{8F2B0670-B530-4544-9E97-52D65129C465}">
      <dgm:prSet/>
      <dgm:spPr/>
      <dgm:t>
        <a:bodyPr/>
        <a:lstStyle/>
        <a:p>
          <a:endParaRPr lang="ca-ES"/>
        </a:p>
      </dgm:t>
    </dgm:pt>
    <dgm:pt modelId="{459CAA8D-FC35-4EC4-9CD4-EC5EF23DD62C}">
      <dgm:prSet phldrT="[Texto]" custT="1"/>
      <dgm:spPr/>
      <dgm:t>
        <a:bodyPr/>
        <a:lstStyle/>
        <a:p>
          <a:r>
            <a:rPr lang="ca-ES" sz="2000" dirty="0" smtClean="0"/>
            <a:t>Línies estratègiques</a:t>
          </a:r>
          <a:endParaRPr lang="ca-ES" sz="2000" dirty="0"/>
        </a:p>
      </dgm:t>
    </dgm:pt>
    <dgm:pt modelId="{E2F14D4E-5441-4379-96EB-51D16CD6301C}" type="parTrans" cxnId="{BECA43D1-522E-4F02-9D59-D46396E44E23}">
      <dgm:prSet/>
      <dgm:spPr/>
      <dgm:t>
        <a:bodyPr/>
        <a:lstStyle/>
        <a:p>
          <a:endParaRPr lang="ca-ES"/>
        </a:p>
      </dgm:t>
    </dgm:pt>
    <dgm:pt modelId="{A652B070-9C90-4C9F-A786-37BF7D859C88}" type="sibTrans" cxnId="{BECA43D1-522E-4F02-9D59-D46396E44E23}">
      <dgm:prSet/>
      <dgm:spPr/>
      <dgm:t>
        <a:bodyPr/>
        <a:lstStyle/>
        <a:p>
          <a:endParaRPr lang="ca-ES"/>
        </a:p>
      </dgm:t>
    </dgm:pt>
    <dgm:pt modelId="{E70179DE-C264-4AE9-9D04-670B263D609A}">
      <dgm:prSet phldrT="[Texto]"/>
      <dgm:spPr/>
      <dgm:t>
        <a:bodyPr/>
        <a:lstStyle/>
        <a:p>
          <a:r>
            <a:rPr lang="ca-ES" dirty="0" smtClean="0"/>
            <a:t>15</a:t>
          </a:r>
          <a:endParaRPr lang="ca-ES" dirty="0"/>
        </a:p>
      </dgm:t>
    </dgm:pt>
    <dgm:pt modelId="{EB7B0D19-0C5C-4019-9A30-8B63D55B59DF}" type="parTrans" cxnId="{7B9D6A9D-D486-4308-A788-0DF5583CF73E}">
      <dgm:prSet/>
      <dgm:spPr/>
      <dgm:t>
        <a:bodyPr/>
        <a:lstStyle/>
        <a:p>
          <a:endParaRPr lang="ca-ES"/>
        </a:p>
      </dgm:t>
    </dgm:pt>
    <dgm:pt modelId="{CABB7199-AA8A-4580-AB52-EDEBD1061C0B}" type="sibTrans" cxnId="{7B9D6A9D-D486-4308-A788-0DF5583CF73E}">
      <dgm:prSet/>
      <dgm:spPr/>
      <dgm:t>
        <a:bodyPr/>
        <a:lstStyle/>
        <a:p>
          <a:endParaRPr lang="ca-ES"/>
        </a:p>
      </dgm:t>
    </dgm:pt>
    <dgm:pt modelId="{9FB19405-9B68-4573-ADF8-D53949AEF60A}">
      <dgm:prSet phldrT="[Texto]"/>
      <dgm:spPr/>
      <dgm:t>
        <a:bodyPr/>
        <a:lstStyle/>
        <a:p>
          <a:r>
            <a:rPr lang="ca-ES" dirty="0" smtClean="0"/>
            <a:t>Objectius estratègics</a:t>
          </a:r>
          <a:endParaRPr lang="ca-ES" dirty="0"/>
        </a:p>
      </dgm:t>
    </dgm:pt>
    <dgm:pt modelId="{08D5DCC9-1A69-4F68-B654-7235683B3B6F}" type="parTrans" cxnId="{C95B9BC4-40B3-41A1-88B7-ED1EEB1E53CB}">
      <dgm:prSet/>
      <dgm:spPr/>
      <dgm:t>
        <a:bodyPr/>
        <a:lstStyle/>
        <a:p>
          <a:endParaRPr lang="ca-ES"/>
        </a:p>
      </dgm:t>
    </dgm:pt>
    <dgm:pt modelId="{6365E940-492C-4809-94E7-C6892904AB32}" type="sibTrans" cxnId="{C95B9BC4-40B3-41A1-88B7-ED1EEB1E53CB}">
      <dgm:prSet/>
      <dgm:spPr/>
      <dgm:t>
        <a:bodyPr/>
        <a:lstStyle/>
        <a:p>
          <a:endParaRPr lang="ca-ES"/>
        </a:p>
      </dgm:t>
    </dgm:pt>
    <dgm:pt modelId="{3A556066-F463-4A72-9839-3995263BB94D}">
      <dgm:prSet phldrT="[Texto]"/>
      <dgm:spPr/>
      <dgm:t>
        <a:bodyPr/>
        <a:lstStyle/>
        <a:p>
          <a:r>
            <a:rPr lang="ca-ES" dirty="0" smtClean="0"/>
            <a:t>44</a:t>
          </a:r>
          <a:endParaRPr lang="ca-ES" dirty="0"/>
        </a:p>
      </dgm:t>
    </dgm:pt>
    <dgm:pt modelId="{6F66403B-051E-4767-B3D6-B27D2C8BA060}" type="parTrans" cxnId="{E2D5896A-934B-490C-9E69-DB6C17D8A5A7}">
      <dgm:prSet/>
      <dgm:spPr/>
      <dgm:t>
        <a:bodyPr/>
        <a:lstStyle/>
        <a:p>
          <a:endParaRPr lang="ca-ES"/>
        </a:p>
      </dgm:t>
    </dgm:pt>
    <dgm:pt modelId="{07A51940-2B39-4A86-9F8E-49761D1D6815}" type="sibTrans" cxnId="{E2D5896A-934B-490C-9E69-DB6C17D8A5A7}">
      <dgm:prSet/>
      <dgm:spPr/>
      <dgm:t>
        <a:bodyPr/>
        <a:lstStyle/>
        <a:p>
          <a:endParaRPr lang="ca-ES"/>
        </a:p>
      </dgm:t>
    </dgm:pt>
    <dgm:pt modelId="{1BE2661B-2E5B-42A5-B88D-006C64F37341}">
      <dgm:prSet phldrT="[Texto]"/>
      <dgm:spPr/>
      <dgm:t>
        <a:bodyPr/>
        <a:lstStyle/>
        <a:p>
          <a:r>
            <a:rPr lang="ca-ES" dirty="0" smtClean="0"/>
            <a:t>Accions</a:t>
          </a:r>
          <a:endParaRPr lang="ca-ES" dirty="0"/>
        </a:p>
      </dgm:t>
    </dgm:pt>
    <dgm:pt modelId="{1AD9FDCD-3FB3-48FE-ABC3-631AD228924C}" type="sibTrans" cxnId="{300D1DBD-1F8A-4C01-92E3-95B251759040}">
      <dgm:prSet/>
      <dgm:spPr/>
      <dgm:t>
        <a:bodyPr/>
        <a:lstStyle/>
        <a:p>
          <a:endParaRPr lang="ca-ES"/>
        </a:p>
      </dgm:t>
    </dgm:pt>
    <dgm:pt modelId="{E918B341-7C28-4CC0-9806-70D007FE3A86}" type="parTrans" cxnId="{300D1DBD-1F8A-4C01-92E3-95B251759040}">
      <dgm:prSet/>
      <dgm:spPr/>
      <dgm:t>
        <a:bodyPr/>
        <a:lstStyle/>
        <a:p>
          <a:endParaRPr lang="ca-ES"/>
        </a:p>
      </dgm:t>
    </dgm:pt>
    <dgm:pt modelId="{48379531-D168-4B44-8286-FB716B9F3365}" type="pres">
      <dgm:prSet presAssocID="{2C315CB9-B3E8-47C2-B844-C3979F5F2A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3BA0BA68-1818-4503-91E4-0555A556929E}" type="pres">
      <dgm:prSet presAssocID="{C126E944-FC9F-4D3E-BAB4-0E5ACB385257}" presName="composite" presStyleCnt="0"/>
      <dgm:spPr/>
    </dgm:pt>
    <dgm:pt modelId="{A41F9A78-DC57-4811-8857-6602116E4A8B}" type="pres">
      <dgm:prSet presAssocID="{C126E944-FC9F-4D3E-BAB4-0E5ACB385257}" presName="parentText" presStyleLbl="alignNode1" presStyleIdx="0" presStyleCnt="3" custLinFactNeighborX="0" custLinFactNeighborY="1104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ED44263-8DED-485C-B208-14EA2646960A}" type="pres">
      <dgm:prSet presAssocID="{C126E944-FC9F-4D3E-BAB4-0E5ACB38525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0046880-B925-4393-B17F-19399DC86FA5}" type="pres">
      <dgm:prSet presAssocID="{9C709F68-0701-4EC0-93AA-27AB46D5FD4C}" presName="sp" presStyleCnt="0"/>
      <dgm:spPr/>
    </dgm:pt>
    <dgm:pt modelId="{9FD76166-B64B-4B10-B871-E67A6FA1469A}" type="pres">
      <dgm:prSet presAssocID="{E70179DE-C264-4AE9-9D04-670B263D609A}" presName="composite" presStyleCnt="0"/>
      <dgm:spPr/>
    </dgm:pt>
    <dgm:pt modelId="{01204EB3-E762-4104-9C2E-64D50D920BB0}" type="pres">
      <dgm:prSet presAssocID="{E70179DE-C264-4AE9-9D04-670B263D609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73B393D-DE85-46BF-85CF-3039D79635D2}" type="pres">
      <dgm:prSet presAssocID="{E70179DE-C264-4AE9-9D04-670B263D609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E29DFB2-B170-4285-BA7D-4FABCA80825E}" type="pres">
      <dgm:prSet presAssocID="{CABB7199-AA8A-4580-AB52-EDEBD1061C0B}" presName="sp" presStyleCnt="0"/>
      <dgm:spPr/>
    </dgm:pt>
    <dgm:pt modelId="{C2C0E910-547B-4877-ACF2-BD1FA48A36DE}" type="pres">
      <dgm:prSet presAssocID="{3A556066-F463-4A72-9839-3995263BB94D}" presName="composite" presStyleCnt="0"/>
      <dgm:spPr/>
    </dgm:pt>
    <dgm:pt modelId="{13B2443F-084B-4EF7-976B-15F86F751967}" type="pres">
      <dgm:prSet presAssocID="{3A556066-F463-4A72-9839-3995263BB94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C89A0C8-3275-4321-996D-80A6A898A54F}" type="pres">
      <dgm:prSet presAssocID="{3A556066-F463-4A72-9839-3995263BB94D}" presName="descendantText" presStyleLbl="alignAcc1" presStyleIdx="2" presStyleCnt="3" custAng="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E2D5896A-934B-490C-9E69-DB6C17D8A5A7}" srcId="{2C315CB9-B3E8-47C2-B844-C3979F5F2A75}" destId="{3A556066-F463-4A72-9839-3995263BB94D}" srcOrd="2" destOrd="0" parTransId="{6F66403B-051E-4767-B3D6-B27D2C8BA060}" sibTransId="{07A51940-2B39-4A86-9F8E-49761D1D6815}"/>
    <dgm:cxn modelId="{C361D930-B7A3-4C22-A253-7D1E753EBA68}" type="presOf" srcId="{9FB19405-9B68-4573-ADF8-D53949AEF60A}" destId="{473B393D-DE85-46BF-85CF-3039D79635D2}" srcOrd="0" destOrd="0" presId="urn:microsoft.com/office/officeart/2005/8/layout/chevron2"/>
    <dgm:cxn modelId="{C95B9BC4-40B3-41A1-88B7-ED1EEB1E53CB}" srcId="{E70179DE-C264-4AE9-9D04-670B263D609A}" destId="{9FB19405-9B68-4573-ADF8-D53949AEF60A}" srcOrd="0" destOrd="0" parTransId="{08D5DCC9-1A69-4F68-B654-7235683B3B6F}" sibTransId="{6365E940-492C-4809-94E7-C6892904AB32}"/>
    <dgm:cxn modelId="{B9E6BE08-7E43-4824-A8E3-D3EDDF593ADB}" type="presOf" srcId="{E70179DE-C264-4AE9-9D04-670B263D609A}" destId="{01204EB3-E762-4104-9C2E-64D50D920BB0}" srcOrd="0" destOrd="0" presId="urn:microsoft.com/office/officeart/2005/8/layout/chevron2"/>
    <dgm:cxn modelId="{FC4F4792-F8A2-4E84-8273-FF7B17F3F02A}" type="presOf" srcId="{1BE2661B-2E5B-42A5-B88D-006C64F37341}" destId="{AC89A0C8-3275-4321-996D-80A6A898A54F}" srcOrd="0" destOrd="0" presId="urn:microsoft.com/office/officeart/2005/8/layout/chevron2"/>
    <dgm:cxn modelId="{8F2B0670-B530-4544-9E97-52D65129C465}" srcId="{2C315CB9-B3E8-47C2-B844-C3979F5F2A75}" destId="{C126E944-FC9F-4D3E-BAB4-0E5ACB385257}" srcOrd="0" destOrd="0" parTransId="{1329409E-E928-4C3B-9868-604420C5889E}" sibTransId="{9C709F68-0701-4EC0-93AA-27AB46D5FD4C}"/>
    <dgm:cxn modelId="{300D1DBD-1F8A-4C01-92E3-95B251759040}" srcId="{3A556066-F463-4A72-9839-3995263BB94D}" destId="{1BE2661B-2E5B-42A5-B88D-006C64F37341}" srcOrd="0" destOrd="0" parTransId="{E918B341-7C28-4CC0-9806-70D007FE3A86}" sibTransId="{1AD9FDCD-3FB3-48FE-ABC3-631AD228924C}"/>
    <dgm:cxn modelId="{7B9D6A9D-D486-4308-A788-0DF5583CF73E}" srcId="{2C315CB9-B3E8-47C2-B844-C3979F5F2A75}" destId="{E70179DE-C264-4AE9-9D04-670B263D609A}" srcOrd="1" destOrd="0" parTransId="{EB7B0D19-0C5C-4019-9A30-8B63D55B59DF}" sibTransId="{CABB7199-AA8A-4580-AB52-EDEBD1061C0B}"/>
    <dgm:cxn modelId="{4F7928EC-A306-4884-A0EA-1B1EF467F5A6}" type="presOf" srcId="{C126E944-FC9F-4D3E-BAB4-0E5ACB385257}" destId="{A41F9A78-DC57-4811-8857-6602116E4A8B}" srcOrd="0" destOrd="0" presId="urn:microsoft.com/office/officeart/2005/8/layout/chevron2"/>
    <dgm:cxn modelId="{BECA43D1-522E-4F02-9D59-D46396E44E23}" srcId="{C126E944-FC9F-4D3E-BAB4-0E5ACB385257}" destId="{459CAA8D-FC35-4EC4-9CD4-EC5EF23DD62C}" srcOrd="0" destOrd="0" parTransId="{E2F14D4E-5441-4379-96EB-51D16CD6301C}" sibTransId="{A652B070-9C90-4C9F-A786-37BF7D859C88}"/>
    <dgm:cxn modelId="{24DAEF49-3547-4BEB-83B2-C6A52DCEA714}" type="presOf" srcId="{3A556066-F463-4A72-9839-3995263BB94D}" destId="{13B2443F-084B-4EF7-976B-15F86F751967}" srcOrd="0" destOrd="0" presId="urn:microsoft.com/office/officeart/2005/8/layout/chevron2"/>
    <dgm:cxn modelId="{121FD290-C27D-4CFE-8DAA-B909E6504BCA}" type="presOf" srcId="{2C315CB9-B3E8-47C2-B844-C3979F5F2A75}" destId="{48379531-D168-4B44-8286-FB716B9F3365}" srcOrd="0" destOrd="0" presId="urn:microsoft.com/office/officeart/2005/8/layout/chevron2"/>
    <dgm:cxn modelId="{1668B838-7254-49C0-9635-2FC1FFBD3ACE}" type="presOf" srcId="{459CAA8D-FC35-4EC4-9CD4-EC5EF23DD62C}" destId="{7ED44263-8DED-485C-B208-14EA2646960A}" srcOrd="0" destOrd="0" presId="urn:microsoft.com/office/officeart/2005/8/layout/chevron2"/>
    <dgm:cxn modelId="{49DA3131-D7F8-4E68-A932-664A0EA9F780}" type="presParOf" srcId="{48379531-D168-4B44-8286-FB716B9F3365}" destId="{3BA0BA68-1818-4503-91E4-0555A556929E}" srcOrd="0" destOrd="0" presId="urn:microsoft.com/office/officeart/2005/8/layout/chevron2"/>
    <dgm:cxn modelId="{FDF9BDA8-814D-4350-8349-C376A3AB9677}" type="presParOf" srcId="{3BA0BA68-1818-4503-91E4-0555A556929E}" destId="{A41F9A78-DC57-4811-8857-6602116E4A8B}" srcOrd="0" destOrd="0" presId="urn:microsoft.com/office/officeart/2005/8/layout/chevron2"/>
    <dgm:cxn modelId="{212785DF-37E0-437D-A392-4CDF1A4A97C8}" type="presParOf" srcId="{3BA0BA68-1818-4503-91E4-0555A556929E}" destId="{7ED44263-8DED-485C-B208-14EA2646960A}" srcOrd="1" destOrd="0" presId="urn:microsoft.com/office/officeart/2005/8/layout/chevron2"/>
    <dgm:cxn modelId="{51395B3A-A0AC-4014-8084-A9CCD7B8D717}" type="presParOf" srcId="{48379531-D168-4B44-8286-FB716B9F3365}" destId="{80046880-B925-4393-B17F-19399DC86FA5}" srcOrd="1" destOrd="0" presId="urn:microsoft.com/office/officeart/2005/8/layout/chevron2"/>
    <dgm:cxn modelId="{F0DADC8B-2405-4D1E-8877-15E5042FB11F}" type="presParOf" srcId="{48379531-D168-4B44-8286-FB716B9F3365}" destId="{9FD76166-B64B-4B10-B871-E67A6FA1469A}" srcOrd="2" destOrd="0" presId="urn:microsoft.com/office/officeart/2005/8/layout/chevron2"/>
    <dgm:cxn modelId="{859DE1F6-8CC8-4341-ADC1-2FC2F2B5BD0B}" type="presParOf" srcId="{9FD76166-B64B-4B10-B871-E67A6FA1469A}" destId="{01204EB3-E762-4104-9C2E-64D50D920BB0}" srcOrd="0" destOrd="0" presId="urn:microsoft.com/office/officeart/2005/8/layout/chevron2"/>
    <dgm:cxn modelId="{0F8A8E73-18E3-4116-AD48-A4CD5D34716E}" type="presParOf" srcId="{9FD76166-B64B-4B10-B871-E67A6FA1469A}" destId="{473B393D-DE85-46BF-85CF-3039D79635D2}" srcOrd="1" destOrd="0" presId="urn:microsoft.com/office/officeart/2005/8/layout/chevron2"/>
    <dgm:cxn modelId="{52999A49-BBB2-4B99-9247-21D04B64CA76}" type="presParOf" srcId="{48379531-D168-4B44-8286-FB716B9F3365}" destId="{5E29DFB2-B170-4285-BA7D-4FABCA80825E}" srcOrd="3" destOrd="0" presId="urn:microsoft.com/office/officeart/2005/8/layout/chevron2"/>
    <dgm:cxn modelId="{DD704841-4CCD-4A76-B831-A1EB8FEB0E59}" type="presParOf" srcId="{48379531-D168-4B44-8286-FB716B9F3365}" destId="{C2C0E910-547B-4877-ACF2-BD1FA48A36DE}" srcOrd="4" destOrd="0" presId="urn:microsoft.com/office/officeart/2005/8/layout/chevron2"/>
    <dgm:cxn modelId="{126A2416-C7A0-4DC7-B86F-4F5218C2F4E5}" type="presParOf" srcId="{C2C0E910-547B-4877-ACF2-BD1FA48A36DE}" destId="{13B2443F-084B-4EF7-976B-15F86F751967}" srcOrd="0" destOrd="0" presId="urn:microsoft.com/office/officeart/2005/8/layout/chevron2"/>
    <dgm:cxn modelId="{EB18852E-32FA-4023-8515-A705CF4F6341}" type="presParOf" srcId="{C2C0E910-547B-4877-ACF2-BD1FA48A36DE}" destId="{AC89A0C8-3275-4321-996D-80A6A898A5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1F9A78-DC57-4811-8857-6602116E4A8B}">
      <dsp:nvSpPr>
        <dsp:cNvPr id="0" name=""/>
        <dsp:cNvSpPr/>
      </dsp:nvSpPr>
      <dsp:spPr>
        <a:xfrm rot="5400000">
          <a:off x="-183650" y="197730"/>
          <a:ext cx="1224337" cy="8570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4</a:t>
          </a:r>
          <a:endParaRPr lang="ca-ES" sz="2400" kern="1200" dirty="0"/>
        </a:p>
      </dsp:txBody>
      <dsp:txXfrm rot="5400000">
        <a:off x="-183650" y="197730"/>
        <a:ext cx="1224337" cy="857036"/>
      </dsp:txXfrm>
    </dsp:sp>
    <dsp:sp modelId="{7ED44263-8DED-485C-B208-14EA2646960A}">
      <dsp:nvSpPr>
        <dsp:cNvPr id="0" name=""/>
        <dsp:cNvSpPr/>
      </dsp:nvSpPr>
      <dsp:spPr>
        <a:xfrm rot="5400000">
          <a:off x="1470470" y="-612871"/>
          <a:ext cx="795819" cy="20226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dirty="0" smtClean="0"/>
            <a:t>Línies estratègiques</a:t>
          </a:r>
          <a:endParaRPr lang="ca-ES" sz="2000" kern="1200" dirty="0"/>
        </a:p>
      </dsp:txBody>
      <dsp:txXfrm rot="5400000">
        <a:off x="1470470" y="-612871"/>
        <a:ext cx="795819" cy="2022688"/>
      </dsp:txXfrm>
    </dsp:sp>
    <dsp:sp modelId="{01204EB3-E762-4104-9C2E-64D50D920BB0}">
      <dsp:nvSpPr>
        <dsp:cNvPr id="0" name=""/>
        <dsp:cNvSpPr/>
      </dsp:nvSpPr>
      <dsp:spPr>
        <a:xfrm rot="5400000">
          <a:off x="-183650" y="1208194"/>
          <a:ext cx="1224337" cy="8570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15</a:t>
          </a:r>
          <a:endParaRPr lang="ca-ES" sz="2400" kern="1200" dirty="0"/>
        </a:p>
      </dsp:txBody>
      <dsp:txXfrm rot="5400000">
        <a:off x="-183650" y="1208194"/>
        <a:ext cx="1224337" cy="857036"/>
      </dsp:txXfrm>
    </dsp:sp>
    <dsp:sp modelId="{473B393D-DE85-46BF-85CF-3039D79635D2}">
      <dsp:nvSpPr>
        <dsp:cNvPr id="0" name=""/>
        <dsp:cNvSpPr/>
      </dsp:nvSpPr>
      <dsp:spPr>
        <a:xfrm rot="5400000">
          <a:off x="1470470" y="411109"/>
          <a:ext cx="795819" cy="20226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100" kern="1200" dirty="0" smtClean="0"/>
            <a:t>Objectius estratègics</a:t>
          </a:r>
          <a:endParaRPr lang="ca-ES" sz="2100" kern="1200" dirty="0"/>
        </a:p>
      </dsp:txBody>
      <dsp:txXfrm rot="5400000">
        <a:off x="1470470" y="411109"/>
        <a:ext cx="795819" cy="2022688"/>
      </dsp:txXfrm>
    </dsp:sp>
    <dsp:sp modelId="{13B2443F-084B-4EF7-976B-15F86F751967}">
      <dsp:nvSpPr>
        <dsp:cNvPr id="0" name=""/>
        <dsp:cNvSpPr/>
      </dsp:nvSpPr>
      <dsp:spPr>
        <a:xfrm rot="5400000">
          <a:off x="-183650" y="2232175"/>
          <a:ext cx="1224337" cy="8570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44</a:t>
          </a:r>
          <a:endParaRPr lang="ca-ES" sz="2400" kern="1200" dirty="0"/>
        </a:p>
      </dsp:txBody>
      <dsp:txXfrm rot="5400000">
        <a:off x="-183650" y="2232175"/>
        <a:ext cx="1224337" cy="857036"/>
      </dsp:txXfrm>
    </dsp:sp>
    <dsp:sp modelId="{AC89A0C8-3275-4321-996D-80A6A898A54F}">
      <dsp:nvSpPr>
        <dsp:cNvPr id="0" name=""/>
        <dsp:cNvSpPr/>
      </dsp:nvSpPr>
      <dsp:spPr>
        <a:xfrm rot="5400000">
          <a:off x="1470470" y="1435089"/>
          <a:ext cx="795819" cy="20226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100" kern="1200" dirty="0" smtClean="0"/>
            <a:t>Accions</a:t>
          </a:r>
          <a:endParaRPr lang="ca-ES" sz="2100" kern="1200" dirty="0"/>
        </a:p>
      </dsp:txBody>
      <dsp:txXfrm rot="5400000">
        <a:off x="1470470" y="1435089"/>
        <a:ext cx="795819" cy="2022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0F3D9A4C-D9E1-47D0-891D-A8D92F29D792}" type="datetimeFigureOut">
              <a:rPr lang="ca-ES" smtClean="0"/>
              <a:pPr/>
              <a:t>21/06/2011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23D16BB0-9A8C-4525-A939-E69B1BF2113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D2C6570C-0633-441E-B1EB-61D6A7AC1E70}" type="datetimeFigureOut">
              <a:rPr lang="ca-ES" smtClean="0"/>
              <a:pPr/>
              <a:t>21/06/2011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3A167DE7-6C06-4233-86D0-E6A5B915ACB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7F5-D3B0-4B41-BA8A-C6E995BC1B72}" type="datetimeFigureOut">
              <a:rPr lang="ca-ES" smtClean="0"/>
              <a:pPr/>
              <a:t>21/06/2011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18BA-569F-466A-8668-2562FB2FD2AC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7F5-D3B0-4B41-BA8A-C6E995BC1B72}" type="datetimeFigureOut">
              <a:rPr lang="ca-ES" smtClean="0"/>
              <a:pPr/>
              <a:t>21/06/2011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18BA-569F-466A-8668-2562FB2FD2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7F5-D3B0-4B41-BA8A-C6E995BC1B72}" type="datetimeFigureOut">
              <a:rPr lang="ca-ES" smtClean="0"/>
              <a:pPr/>
              <a:t>21/06/2011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18BA-569F-466A-8668-2562FB2FD2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7F5-D3B0-4B41-BA8A-C6E995BC1B72}" type="datetimeFigureOut">
              <a:rPr lang="ca-ES" smtClean="0"/>
              <a:pPr/>
              <a:t>21/06/2011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18BA-569F-466A-8668-2562FB2FD2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7F5-D3B0-4B41-BA8A-C6E995BC1B72}" type="datetimeFigureOut">
              <a:rPr lang="ca-ES" smtClean="0"/>
              <a:pPr/>
              <a:t>21/06/2011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18BA-569F-466A-8668-2562FB2FD2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7F5-D3B0-4B41-BA8A-C6E995BC1B72}" type="datetimeFigureOut">
              <a:rPr lang="ca-ES" smtClean="0"/>
              <a:pPr/>
              <a:t>21/06/2011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18BA-569F-466A-8668-2562FB2FD2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7F5-D3B0-4B41-BA8A-C6E995BC1B72}" type="datetimeFigureOut">
              <a:rPr lang="ca-ES" smtClean="0"/>
              <a:pPr/>
              <a:t>21/06/2011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18BA-569F-466A-8668-2562FB2FD2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7F5-D3B0-4B41-BA8A-C6E995BC1B72}" type="datetimeFigureOut">
              <a:rPr lang="ca-ES" smtClean="0"/>
              <a:pPr/>
              <a:t>21/06/2011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18BA-569F-466A-8668-2562FB2FD2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7F5-D3B0-4B41-BA8A-C6E995BC1B72}" type="datetimeFigureOut">
              <a:rPr lang="ca-ES" smtClean="0"/>
              <a:pPr/>
              <a:t>21/06/2011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18BA-569F-466A-8668-2562FB2FD2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7F5-D3B0-4B41-BA8A-C6E995BC1B72}" type="datetimeFigureOut">
              <a:rPr lang="ca-ES" smtClean="0"/>
              <a:pPr/>
              <a:t>21/06/2011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18BA-569F-466A-8668-2562FB2FD2AC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641D7F5-D3B0-4B41-BA8A-C6E995BC1B72}" type="datetimeFigureOut">
              <a:rPr lang="ca-ES" smtClean="0"/>
              <a:pPr/>
              <a:t>21/06/2011</a:t>
            </a:fld>
            <a:endParaRPr lang="ca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5B218BA-569F-466A-8668-2562FB2FD2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641D7F5-D3B0-4B41-BA8A-C6E995BC1B72}" type="datetimeFigureOut">
              <a:rPr lang="ca-ES" smtClean="0"/>
              <a:pPr/>
              <a:t>21/06/2011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5B218BA-569F-466A-8668-2562FB2FD2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4000">
              <a:schemeClr val="bg2">
                <a:tint val="48000"/>
                <a:satMod val="300000"/>
                <a:alpha val="40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8064896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ca-ES" sz="4900" b="1" i="1" dirty="0" smtClean="0">
                <a:solidFill>
                  <a:srgbClr val="37BBB8"/>
                </a:solidFill>
              </a:rPr>
              <a:t>Pla estratègic del </a:t>
            </a:r>
            <a:br>
              <a:rPr lang="ca-ES" sz="4900" b="1" i="1" dirty="0" smtClean="0">
                <a:solidFill>
                  <a:srgbClr val="37BBB8"/>
                </a:solidFill>
              </a:rPr>
            </a:br>
            <a:r>
              <a:rPr lang="ca-ES" sz="4900" b="1" i="1" dirty="0" smtClean="0">
                <a:solidFill>
                  <a:srgbClr val="37BBB8"/>
                </a:solidFill>
              </a:rPr>
              <a:t>Servei de Biblioteques </a:t>
            </a:r>
            <a:br>
              <a:rPr lang="ca-ES" sz="4900" b="1" i="1" dirty="0" smtClean="0">
                <a:solidFill>
                  <a:srgbClr val="37BBB8"/>
                </a:solidFill>
              </a:rPr>
            </a:br>
            <a:r>
              <a:rPr lang="ca-ES" sz="4900" b="1" i="1" dirty="0" smtClean="0">
                <a:solidFill>
                  <a:srgbClr val="37BBB8"/>
                </a:solidFill>
              </a:rPr>
              <a:t>2011-2014</a:t>
            </a:r>
            <a:r>
              <a:rPr lang="ca-ES" sz="3100" b="1" dirty="0" smtClean="0">
                <a:solidFill>
                  <a:srgbClr val="4FBD9B"/>
                </a:solidFill>
              </a:rPr>
              <a:t/>
            </a:r>
            <a:br>
              <a:rPr lang="ca-ES" sz="3100" b="1" dirty="0" smtClean="0">
                <a:solidFill>
                  <a:srgbClr val="4FBD9B"/>
                </a:solidFill>
              </a:rPr>
            </a:br>
            <a:endParaRPr lang="ca-ES" sz="3100" b="1" dirty="0">
              <a:solidFill>
                <a:srgbClr val="4FBD9B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>
          <a:xfrm>
            <a:off x="4139952" y="5013176"/>
            <a:ext cx="5004048" cy="1584176"/>
          </a:xfrm>
        </p:spPr>
        <p:txBody>
          <a:bodyPr>
            <a:normAutofit/>
          </a:bodyPr>
          <a:lstStyle/>
          <a:p>
            <a:r>
              <a:rPr lang="ca-ES" sz="2400" b="1" dirty="0" smtClean="0"/>
              <a:t>Joan Gómez Escofet</a:t>
            </a:r>
          </a:p>
          <a:p>
            <a:r>
              <a:rPr lang="ca-ES" sz="2400" b="1" dirty="0" smtClean="0"/>
              <a:t>Director del Servei de Biblioteques</a:t>
            </a:r>
          </a:p>
          <a:p>
            <a:r>
              <a:rPr lang="ca-ES" sz="2400" b="1" dirty="0" smtClean="0"/>
              <a:t>21 de juny de 2011</a:t>
            </a:r>
            <a:endParaRPr lang="ca-ES" sz="2400" b="1" dirty="0"/>
          </a:p>
        </p:txBody>
      </p:sp>
      <p:pic>
        <p:nvPicPr>
          <p:cNvPr id="5" name="4 Imagen" descr="Kal-7-n2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366773">
            <a:off x="624902" y="3253355"/>
            <a:ext cx="2349580" cy="2664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4038600" cy="4752528"/>
          </a:xfrm>
          <a:solidFill>
            <a:schemeClr val="bg1"/>
          </a:solidFill>
          <a:effectLst>
            <a:innerShdw blurRad="317500" dist="50800" dir="13500000">
              <a:schemeClr val="accent1">
                <a:lumMod val="75000"/>
                <a:alpha val="50000"/>
              </a:schemeClr>
            </a:innerShdw>
          </a:effectLst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ca-ES" sz="12800" b="1" dirty="0" smtClean="0"/>
              <a:t>2011 </a:t>
            </a:r>
            <a:endParaRPr lang="en-US" sz="12800" dirty="0" smtClean="0"/>
          </a:p>
          <a:p>
            <a:pPr lvl="0">
              <a:buNone/>
            </a:pPr>
            <a:r>
              <a:rPr lang="ca-ES" sz="9600" b="1" dirty="0" smtClean="0"/>
              <a:t>Gener – Febrer</a:t>
            </a:r>
          </a:p>
          <a:p>
            <a:pPr lvl="0">
              <a:buFont typeface="Wingdings" pitchFamily="2" charset="2"/>
              <a:buChar char="þ"/>
            </a:pPr>
            <a:r>
              <a:rPr lang="ca-ES" sz="9600" dirty="0" smtClean="0"/>
              <a:t>Tres sessions participatives amb usuaris per tal de copsar les seves necessitats: alumnes, professors i investigadors i responsables de l’àmbit gerencial.</a:t>
            </a:r>
          </a:p>
          <a:p>
            <a:pPr lvl="0">
              <a:buFont typeface="Wingdings" pitchFamily="2" charset="2"/>
              <a:buChar char="þ"/>
            </a:pPr>
            <a:r>
              <a:rPr lang="ca-ES" sz="9600" dirty="0" smtClean="0"/>
              <a:t>Determinació de les línies estratègiques.</a:t>
            </a:r>
            <a:endParaRPr lang="en-US" sz="9600" dirty="0" smtClean="0"/>
          </a:p>
          <a:p>
            <a:pPr>
              <a:buNone/>
            </a:pPr>
            <a:r>
              <a:rPr lang="ca-ES" sz="9600" b="1" dirty="0" smtClean="0"/>
              <a:t>Març</a:t>
            </a:r>
          </a:p>
          <a:p>
            <a:pPr>
              <a:buFont typeface="Wingdings" pitchFamily="2" charset="2"/>
              <a:buChar char="þ"/>
            </a:pPr>
            <a:r>
              <a:rPr lang="ca-ES" sz="9600" dirty="0" smtClean="0"/>
              <a:t>Desenvolupament de les quatre línies estratègiques. </a:t>
            </a:r>
          </a:p>
          <a:p>
            <a:pPr>
              <a:buFont typeface="Wingdings" pitchFamily="2" charset="2"/>
              <a:buChar char="þ"/>
            </a:pPr>
            <a:r>
              <a:rPr lang="ca-ES" sz="9600" dirty="0" smtClean="0"/>
              <a:t>Redacció del Pla </a:t>
            </a:r>
            <a:endParaRPr lang="ca-ES" sz="51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81872" y="1700808"/>
            <a:ext cx="4038600" cy="4752528"/>
          </a:xfrm>
          <a:solidFill>
            <a:schemeClr val="bg1"/>
          </a:solidFill>
          <a:effectLst>
            <a:innerShdw blurRad="317500" dist="50800" dir="13500000">
              <a:schemeClr val="accent1">
                <a:lumMod val="75000"/>
                <a:alpha val="50000"/>
              </a:schemeClr>
            </a:innerShd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ca-ES" sz="2000" dirty="0" smtClean="0"/>
              <a:t> </a:t>
            </a:r>
            <a:r>
              <a:rPr lang="ca-ES" sz="2400" b="1" dirty="0" smtClean="0"/>
              <a:t>Abril - Juny</a:t>
            </a:r>
            <a:endParaRPr lang="en-US" sz="2400" dirty="0" smtClean="0"/>
          </a:p>
          <a:p>
            <a:pPr>
              <a:buFont typeface="Wingdings" pitchFamily="2" charset="2"/>
              <a:buChar char="þ"/>
            </a:pPr>
            <a:r>
              <a:rPr lang="ca-ES" sz="2400" dirty="0" smtClean="0"/>
              <a:t> Presentació a la Comissió d’Investigació de la Universitat</a:t>
            </a:r>
          </a:p>
          <a:p>
            <a:pPr>
              <a:buFont typeface="Wingdings" pitchFamily="2" charset="2"/>
              <a:buChar char="q"/>
            </a:pPr>
            <a:r>
              <a:rPr lang="ca-ES" sz="2400" dirty="0" smtClean="0"/>
              <a:t>Revisió del document per l’Equip de Govern de la Universitat </a:t>
            </a:r>
          </a:p>
          <a:p>
            <a:pPr>
              <a:buFont typeface="Wingdings" pitchFamily="2" charset="2"/>
              <a:buChar char="q"/>
            </a:pPr>
            <a:r>
              <a:rPr lang="ca-ES" sz="2400" dirty="0" smtClean="0"/>
              <a:t>Aprovació per la Comissió d’Investigació de la Universitat</a:t>
            </a:r>
            <a:endParaRPr lang="ca-ES" sz="20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4" y="116632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Procés d’elaboració del Pla estratègic 2011-2014 </a:t>
            </a:r>
            <a:endParaRPr kumimoji="0" lang="ca-ES" sz="3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dirty="0" smtClean="0"/>
              <a:t>Missió</a:t>
            </a:r>
            <a:endParaRPr lang="ca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683568" y="2132856"/>
            <a:ext cx="7632848" cy="4264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dirty="0" smtClean="0"/>
              <a:t>	</a:t>
            </a:r>
            <a:r>
              <a:rPr lang="ca-ES" sz="3200" dirty="0" smtClean="0"/>
              <a:t>La Missió del SERVEI DE BIBLIOTEQUES</a:t>
            </a:r>
          </a:p>
          <a:p>
            <a:pPr>
              <a:buNone/>
            </a:pPr>
            <a:r>
              <a:rPr lang="ca-ES" sz="3200" dirty="0" smtClean="0"/>
              <a:t>	és proveir de </a:t>
            </a:r>
            <a:r>
              <a:rPr lang="ca-ES" sz="3200" b="1" dirty="0" smtClean="0">
                <a:solidFill>
                  <a:schemeClr val="accent1">
                    <a:lumMod val="50000"/>
                  </a:schemeClr>
                </a:solidFill>
              </a:rPr>
              <a:t>recursos</a:t>
            </a:r>
            <a:r>
              <a:rPr lang="ca-ES" sz="3200" dirty="0" smtClean="0"/>
              <a:t> informatius i </a:t>
            </a:r>
            <a:r>
              <a:rPr lang="ca-ES" sz="3200" b="1" dirty="0" smtClean="0">
                <a:solidFill>
                  <a:schemeClr val="accent1">
                    <a:lumMod val="50000"/>
                  </a:schemeClr>
                </a:solidFill>
              </a:rPr>
              <a:t>serveis</a:t>
            </a:r>
            <a:r>
              <a:rPr lang="ca-ES" sz="3200" dirty="0" smtClean="0"/>
              <a:t> de màxima qualitat en funció dels objectius d’excel·lència de la UAB en l’educació, la recerca, la innovació i la transferència de coneixement.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dirty="0" smtClean="0"/>
              <a:t>Visió</a:t>
            </a:r>
            <a:endParaRPr lang="ca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683568" y="2132856"/>
            <a:ext cx="7632848" cy="4264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dirty="0" smtClean="0"/>
              <a:t>	</a:t>
            </a:r>
            <a:r>
              <a:rPr lang="ca-ES" sz="3200" dirty="0" smtClean="0"/>
              <a:t>Les biblioteques de la UAB són el millor </a:t>
            </a:r>
            <a:r>
              <a:rPr lang="ca-ES" sz="3200" b="1" dirty="0" smtClean="0">
                <a:solidFill>
                  <a:schemeClr val="accent1">
                    <a:lumMod val="50000"/>
                  </a:schemeClr>
                </a:solidFill>
              </a:rPr>
              <a:t>aliat digital </a:t>
            </a:r>
            <a:r>
              <a:rPr lang="ca-ES" sz="3200" dirty="0" smtClean="0"/>
              <a:t>per a l’assoliment dels objectius d’excel·lència de la UAB en l’educació, la recerca, la innovació i la transferència de coneixement.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900" dirty="0" smtClean="0"/>
              <a:t>Valors</a:t>
            </a:r>
            <a:endParaRPr lang="ca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effectLst>
            <a:innerShdw blurRad="317500" dist="50800" dir="13500000">
              <a:schemeClr val="accent1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ca-ES" b="1" dirty="0" smtClean="0"/>
              <a:t>Orientació a l'usuari</a:t>
            </a:r>
            <a:endParaRPr lang="en-US" dirty="0" smtClean="0"/>
          </a:p>
          <a:p>
            <a:r>
              <a:rPr lang="ca-ES" b="1" dirty="0" smtClean="0"/>
              <a:t> </a:t>
            </a:r>
            <a:r>
              <a:rPr lang="ca-ES" dirty="0" smtClean="0"/>
              <a:t>La satisfacció de les necessitats i expectatives dels nostres usuaris és l'eix central de les nostres activitats</a:t>
            </a:r>
            <a:endParaRPr lang="en-US" dirty="0" smtClean="0"/>
          </a:p>
          <a:p>
            <a:pPr>
              <a:buNone/>
            </a:pP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 </a:t>
            </a:r>
            <a:endParaRPr lang="en-US" dirty="0" smtClean="0"/>
          </a:p>
          <a:p>
            <a:endParaRPr lang="ca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  <a:effectLst>
            <a:innerShdw blurRad="317500" dist="50800" dir="13500000">
              <a:schemeClr val="accent1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ca-ES" b="1" dirty="0" smtClean="0"/>
              <a:t>Millora contínua</a:t>
            </a:r>
            <a:endParaRPr lang="en-US" dirty="0" smtClean="0"/>
          </a:p>
          <a:p>
            <a:r>
              <a:rPr lang="ca-ES" b="1" dirty="0" smtClean="0"/>
              <a:t> </a:t>
            </a:r>
            <a:r>
              <a:rPr lang="ca-ES" dirty="0" smtClean="0"/>
              <a:t>Innovació i cerca sistemàtica de la millora de l'eficiència i l'eficàcia</a:t>
            </a:r>
            <a:endParaRPr lang="en-US" dirty="0" smtClean="0"/>
          </a:p>
          <a:p>
            <a:r>
              <a:rPr lang="ca-ES" dirty="0" smtClean="0"/>
              <a:t>L'excel·lència l'assolim amb el treball en equip  i la cooperació bibliotecària</a:t>
            </a:r>
            <a:endParaRPr lang="en-US" dirty="0" smtClean="0"/>
          </a:p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Eixos estratègics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038600" cy="4785395"/>
          </a:xfrm>
          <a:solidFill>
            <a:schemeClr val="bg1"/>
          </a:solidFill>
          <a:effectLst>
            <a:innerShdw blurRad="317500" dist="50800" dir="13500000">
              <a:schemeClr val="accent1">
                <a:lumMod val="75000"/>
                <a:alpha val="50000"/>
              </a:schemeClr>
            </a:innerShdw>
          </a:effectLst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ca-ES" sz="2500" b="1" i="1" dirty="0" smtClean="0"/>
          </a:p>
          <a:p>
            <a:pPr>
              <a:buNone/>
            </a:pPr>
            <a:r>
              <a:rPr lang="ca-ES" sz="5900" b="1" i="1" dirty="0" smtClean="0">
                <a:solidFill>
                  <a:schemeClr val="accent1">
                    <a:lumMod val="50000"/>
                  </a:schemeClr>
                </a:solidFill>
              </a:rPr>
              <a:t>L’eix dels usuaris</a:t>
            </a:r>
          </a:p>
          <a:p>
            <a:pPr>
              <a:buNone/>
            </a:pP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ca-ES" sz="5000" b="1" i="1" dirty="0" smtClean="0"/>
              <a:t> Personalització </a:t>
            </a:r>
            <a:r>
              <a:rPr lang="ca-ES" sz="5000" i="1" dirty="0" smtClean="0"/>
              <a:t>de l’atenció i dels serveis</a:t>
            </a:r>
            <a:endParaRPr lang="en-US" sz="5000" dirty="0" smtClean="0"/>
          </a:p>
          <a:p>
            <a:pPr lvl="0"/>
            <a:r>
              <a:rPr lang="ca-ES" sz="5000" b="1" i="1" dirty="0" smtClean="0"/>
              <a:t>Simplificació </a:t>
            </a:r>
            <a:r>
              <a:rPr lang="ca-ES" sz="5000" i="1" dirty="0" smtClean="0"/>
              <a:t>de l’accés a la informació</a:t>
            </a:r>
            <a:endParaRPr lang="en-US" sz="5000" dirty="0" smtClean="0"/>
          </a:p>
          <a:p>
            <a:pPr lvl="0"/>
            <a:r>
              <a:rPr lang="ca-ES" sz="5000" b="1" i="1" dirty="0" smtClean="0"/>
              <a:t>Comunicació i visibilitat </a:t>
            </a:r>
            <a:r>
              <a:rPr lang="ca-ES" sz="5000" i="1" dirty="0" smtClean="0"/>
              <a:t>dels serveis</a:t>
            </a:r>
            <a:endParaRPr lang="en-US" sz="5000" dirty="0" smtClean="0"/>
          </a:p>
          <a:p>
            <a:pPr lvl="0"/>
            <a:r>
              <a:rPr lang="ca-ES" sz="5000" b="1" i="1" dirty="0" smtClean="0"/>
              <a:t>Escolta activa </a:t>
            </a:r>
            <a:r>
              <a:rPr lang="ca-ES" sz="5000" i="1" dirty="0" smtClean="0"/>
              <a:t>de les seves necessitats</a:t>
            </a:r>
            <a:endParaRPr lang="en-US" sz="5000" dirty="0" smtClean="0"/>
          </a:p>
          <a:p>
            <a:pPr>
              <a:buNone/>
            </a:pPr>
            <a:endParaRPr lang="ca-ES" sz="59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ca-ES" sz="5900" b="1" i="1" dirty="0" smtClean="0">
                <a:solidFill>
                  <a:schemeClr val="accent1">
                    <a:lumMod val="50000"/>
                  </a:schemeClr>
                </a:solidFill>
              </a:rPr>
              <a:t>L’eix de les infraestructures</a:t>
            </a:r>
          </a:p>
          <a:p>
            <a:pPr>
              <a:buNone/>
            </a:pP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ca-ES" sz="5000" i="1" dirty="0" smtClean="0"/>
              <a:t> </a:t>
            </a:r>
            <a:r>
              <a:rPr lang="ca-ES" sz="5000" b="1" i="1" dirty="0" smtClean="0"/>
              <a:t>Espais i equipaments</a:t>
            </a:r>
            <a:r>
              <a:rPr lang="ca-ES" sz="5000" i="1" dirty="0" smtClean="0"/>
              <a:t> adaptats a les necessitats diverses</a:t>
            </a:r>
            <a:endParaRPr lang="en-US" sz="5000" dirty="0" smtClean="0"/>
          </a:p>
          <a:p>
            <a:pPr lvl="0"/>
            <a:r>
              <a:rPr lang="ca-ES" sz="5000" b="1" i="1" dirty="0" smtClean="0"/>
              <a:t>Actualització </a:t>
            </a:r>
            <a:r>
              <a:rPr lang="ca-ES" sz="5000" i="1" dirty="0" smtClean="0"/>
              <a:t>i</a:t>
            </a:r>
            <a:r>
              <a:rPr lang="ca-ES" sz="5000" b="1" i="1" dirty="0" smtClean="0"/>
              <a:t> innovació</a:t>
            </a:r>
            <a:r>
              <a:rPr lang="ca-ES" sz="5000" i="1" dirty="0" smtClean="0"/>
              <a:t> tecnològica</a:t>
            </a:r>
            <a:endParaRPr lang="en-US" sz="5000" dirty="0" smtClean="0"/>
          </a:p>
          <a:p>
            <a:pPr>
              <a:buNone/>
            </a:pPr>
            <a:endParaRPr lang="en-US" dirty="0" smtClean="0"/>
          </a:p>
          <a:p>
            <a:endParaRPr lang="ca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244280" cy="4752528"/>
          </a:xfrm>
          <a:solidFill>
            <a:schemeClr val="bg1"/>
          </a:solidFill>
          <a:effectLst>
            <a:innerShdw blurRad="317500" dist="50800" dir="13500000">
              <a:schemeClr val="accent1">
                <a:lumMod val="75000"/>
                <a:alpha val="50000"/>
              </a:schemeClr>
            </a:innerShd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ca-ES" sz="2400" b="1" i="1" dirty="0" smtClean="0">
                <a:solidFill>
                  <a:schemeClr val="accent1">
                    <a:lumMod val="50000"/>
                  </a:schemeClr>
                </a:solidFill>
              </a:rPr>
              <a:t>L’eix de les aliances</a:t>
            </a:r>
          </a:p>
          <a:p>
            <a:pPr>
              <a:buNone/>
            </a:pPr>
            <a:endParaRPr lang="en-US" sz="800" dirty="0" smtClean="0"/>
          </a:p>
          <a:p>
            <a:pPr lvl="0"/>
            <a:r>
              <a:rPr lang="ca-ES" sz="2000" b="1" i="1" dirty="0" smtClean="0"/>
              <a:t>Creació de sinèrgies</a:t>
            </a:r>
            <a:r>
              <a:rPr lang="ca-ES" sz="2000" i="1" dirty="0" smtClean="0"/>
              <a:t> institucionals</a:t>
            </a:r>
            <a:endParaRPr lang="en-US" sz="2000" dirty="0" smtClean="0"/>
          </a:p>
          <a:p>
            <a:pPr lvl="0"/>
            <a:r>
              <a:rPr lang="ca-ES" sz="2000" b="1" i="1" dirty="0" smtClean="0"/>
              <a:t>Cooperació</a:t>
            </a:r>
            <a:r>
              <a:rPr lang="ca-ES" sz="2000" i="1" dirty="0" smtClean="0"/>
              <a:t> per a la  sostenibilitat dels recursos</a:t>
            </a:r>
            <a:endParaRPr lang="en-US" sz="2000" dirty="0" smtClean="0"/>
          </a:p>
          <a:p>
            <a:pPr lvl="0"/>
            <a:r>
              <a:rPr lang="ca-ES" sz="2000" i="1" dirty="0" smtClean="0"/>
              <a:t>Treball en </a:t>
            </a:r>
            <a:r>
              <a:rPr lang="ca-ES" sz="2000" b="1" i="1" dirty="0" smtClean="0"/>
              <a:t>col·laboració </a:t>
            </a:r>
            <a:r>
              <a:rPr lang="ca-ES" sz="2000" i="1" dirty="0" smtClean="0"/>
              <a:t>amb agents externs</a:t>
            </a:r>
            <a:endParaRPr lang="en-US" sz="2000" dirty="0" smtClean="0"/>
          </a:p>
          <a:p>
            <a:pPr lvl="0">
              <a:spcBef>
                <a:spcPts val="0"/>
              </a:spcBef>
            </a:pPr>
            <a:r>
              <a:rPr lang="ca-ES" sz="2000" b="1" i="1" dirty="0" smtClean="0"/>
              <a:t>Rendició de comptes </a:t>
            </a:r>
            <a:r>
              <a:rPr lang="ca-ES" sz="2000" i="1" dirty="0" smtClean="0"/>
              <a:t>a la societat</a:t>
            </a:r>
            <a:endParaRPr lang="en-US" sz="2000" dirty="0" smtClean="0"/>
          </a:p>
          <a:p>
            <a:pPr>
              <a:spcBef>
                <a:spcPts val="0"/>
              </a:spcBef>
              <a:buNone/>
            </a:pPr>
            <a:endParaRPr lang="ca-ES" sz="2400" b="1" i="1" dirty="0" smtClean="0"/>
          </a:p>
          <a:p>
            <a:pPr>
              <a:spcBef>
                <a:spcPts val="0"/>
              </a:spcBef>
              <a:buNone/>
            </a:pPr>
            <a:r>
              <a:rPr lang="ca-ES" sz="2400" b="1" i="1" dirty="0" smtClean="0">
                <a:solidFill>
                  <a:schemeClr val="accent1">
                    <a:lumMod val="50000"/>
                  </a:schemeClr>
                </a:solidFill>
              </a:rPr>
              <a:t>L’eix de la gestió</a:t>
            </a:r>
          </a:p>
          <a:p>
            <a:pPr>
              <a:spcBef>
                <a:spcPts val="0"/>
              </a:spcBef>
              <a:buNone/>
            </a:pPr>
            <a:endParaRPr lang="en-US" sz="800" dirty="0" smtClean="0"/>
          </a:p>
          <a:p>
            <a:r>
              <a:rPr lang="ca-ES" sz="2400" b="1" i="1" dirty="0" smtClean="0"/>
              <a:t> </a:t>
            </a:r>
            <a:r>
              <a:rPr lang="ca-ES" sz="2000" b="1" i="1" dirty="0" smtClean="0"/>
              <a:t>Qualitat </a:t>
            </a:r>
            <a:r>
              <a:rPr lang="ca-ES" sz="2000" i="1" dirty="0" smtClean="0"/>
              <a:t>i millora continua</a:t>
            </a:r>
            <a:endParaRPr lang="en-US" sz="2000" dirty="0" smtClean="0"/>
          </a:p>
          <a:p>
            <a:pPr lvl="0"/>
            <a:r>
              <a:rPr lang="ca-ES" sz="2000" b="1" i="1" dirty="0" smtClean="0"/>
              <a:t>Equip humà</a:t>
            </a:r>
            <a:r>
              <a:rPr lang="ca-ES" sz="2000" i="1" dirty="0" smtClean="0"/>
              <a:t> ben preparat</a:t>
            </a:r>
            <a:endParaRPr lang="en-US" sz="2000" dirty="0" smtClean="0"/>
          </a:p>
          <a:p>
            <a:pPr lvl="0"/>
            <a:r>
              <a:rPr lang="ca-ES" sz="2000" b="1" i="1" dirty="0" smtClean="0"/>
              <a:t>Optimització </a:t>
            </a:r>
            <a:r>
              <a:rPr lang="ca-ES" sz="2000" i="1" dirty="0" smtClean="0"/>
              <a:t>dels processos i de la comunicació</a:t>
            </a:r>
            <a:endParaRPr lang="en-US" sz="2000" dirty="0" smtClean="0"/>
          </a:p>
          <a:p>
            <a:endParaRPr lang="ca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Objectius Estratègics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effectLst>
            <a:innerShdw blurRad="317500" dist="50800" dir="13500000">
              <a:schemeClr val="accent1">
                <a:lumMod val="75000"/>
                <a:alpha val="50000"/>
              </a:schemeClr>
            </a:innerShd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a-ES" dirty="0" smtClean="0"/>
              <a:t> </a:t>
            </a:r>
            <a:r>
              <a:rPr lang="ca-ES" b="1" dirty="0" smtClean="0"/>
              <a:t>1.</a:t>
            </a:r>
            <a:r>
              <a:rPr lang="ca-ES" dirty="0" smtClean="0"/>
              <a:t> Innovar i comunicar els serveis, d’acord amb les necessitats de les diferents tipologies d’usuaris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ca-ES" b="1" dirty="0" smtClean="0"/>
              <a:t>2. </a:t>
            </a:r>
            <a:r>
              <a:rPr lang="ca-ES" dirty="0" smtClean="0"/>
              <a:t>Repensar els espais, adequant-los als usos derivats del nou entorn educatiu</a:t>
            </a:r>
            <a:r>
              <a:rPr lang="ca-ES" b="1" dirty="0" smtClean="0"/>
              <a:t/>
            </a:r>
            <a:br>
              <a:rPr lang="ca-ES" b="1" dirty="0" smtClean="0"/>
            </a:br>
            <a:endParaRPr lang="ca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  <a:effectLst>
            <a:innerShdw blurRad="317500" dist="50800" dir="13500000">
              <a:schemeClr val="accent1">
                <a:lumMod val="75000"/>
                <a:alpha val="50000"/>
              </a:schemeClr>
            </a:innerShd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a-ES" b="1" dirty="0" smtClean="0"/>
              <a:t>3. </a:t>
            </a:r>
            <a:r>
              <a:rPr lang="ca-ES" dirty="0" smtClean="0"/>
              <a:t>Potenciar les aliances,  externes i internes, per a aconseguir recursos i millorar els serveis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ca-ES" b="1" dirty="0" smtClean="0"/>
              <a:t>4. </a:t>
            </a:r>
            <a:r>
              <a:rPr lang="ca-ES" dirty="0" smtClean="0"/>
              <a:t>Fer evolucionar l’organització i l’equip, per tal d’abordar els reptes derivats del paper canviant de la Biblioteca en relació amb els seus usuaris</a:t>
            </a:r>
            <a:endParaRPr lang="en-US" dirty="0" smtClean="0"/>
          </a:p>
          <a:p>
            <a:pPr>
              <a:buNone/>
            </a:pP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400" dirty="0" err="1" smtClean="0"/>
              <a:t>Quadre-Resum</a:t>
            </a:r>
            <a:endParaRPr lang="ca-ES" dirty="0"/>
          </a:p>
        </p:txBody>
      </p:sp>
      <p:graphicFrame>
        <p:nvGraphicFramePr>
          <p:cNvPr id="7" name="5 Marcador de contenido"/>
          <p:cNvGraphicFramePr>
            <a:graphicFrameLocks noGrp="1"/>
          </p:cNvGraphicFramePr>
          <p:nvPr>
            <p:ph idx="4294967295"/>
          </p:nvPr>
        </p:nvGraphicFramePr>
        <p:xfrm>
          <a:off x="539552" y="1844824"/>
          <a:ext cx="2879725" cy="327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Llamada de flecha hacia arriba"/>
          <p:cNvSpPr/>
          <p:nvPr/>
        </p:nvSpPr>
        <p:spPr>
          <a:xfrm>
            <a:off x="1691680" y="4890864"/>
            <a:ext cx="1368152" cy="1634480"/>
          </a:xfrm>
          <a:prstGeom prst="upArrowCallou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 smtClean="0">
                <a:solidFill>
                  <a:schemeClr val="tx1"/>
                </a:solidFill>
              </a:rPr>
              <a:t>21 Indicadors</a:t>
            </a:r>
            <a:endParaRPr lang="ca-ES" sz="20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450242" y="1556792"/>
            <a:ext cx="4226214" cy="522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5544616" cy="2376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</a:rPr>
              <a:t>La Biblioteca,</a:t>
            </a:r>
          </a:p>
          <a:p>
            <a:pPr>
              <a:buNone/>
            </a:pPr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s-ES" sz="5400" b="1" dirty="0" err="1" smtClean="0">
                <a:solidFill>
                  <a:schemeClr val="accent1">
                    <a:lumMod val="50000"/>
                  </a:schemeClr>
                </a:solidFill>
              </a:rPr>
              <a:t>teu</a:t>
            </a:r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5400" b="1" dirty="0" err="1" smtClean="0">
                <a:solidFill>
                  <a:schemeClr val="accent1">
                    <a:lumMod val="50000"/>
                  </a:schemeClr>
                </a:solidFill>
              </a:rPr>
              <a:t>aliat</a:t>
            </a:r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</a:rPr>
              <a:t> digital</a:t>
            </a:r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3860" y="1340768"/>
            <a:ext cx="2935884" cy="439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7415808" y="594928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 err="1" smtClean="0"/>
              <a:t>Imatge</a:t>
            </a:r>
            <a:r>
              <a:rPr lang="es-ES" sz="600" dirty="0" smtClean="0"/>
              <a:t>: </a:t>
            </a:r>
            <a:r>
              <a:rPr lang="es-ES" sz="600" dirty="0" err="1" smtClean="0"/>
              <a:t>The</a:t>
            </a:r>
            <a:r>
              <a:rPr lang="es-ES" sz="600" dirty="0" smtClean="0"/>
              <a:t> </a:t>
            </a:r>
            <a:r>
              <a:rPr lang="es-ES" sz="600" dirty="0" err="1" smtClean="0"/>
              <a:t>eBook</a:t>
            </a:r>
            <a:r>
              <a:rPr lang="es-ES" sz="600" dirty="0" smtClean="0"/>
              <a:t> </a:t>
            </a:r>
            <a:r>
              <a:rPr lang="es-ES" sz="600" dirty="0" err="1" smtClean="0"/>
              <a:t>store</a:t>
            </a:r>
            <a:endParaRPr lang="es-ES" sz="600" dirty="0" smtClean="0"/>
          </a:p>
          <a:p>
            <a:r>
              <a:rPr lang="es-ES" sz="600" dirty="0" smtClean="0"/>
              <a:t>(http://bookbuyer.wordpress.com/)</a:t>
            </a:r>
            <a:endParaRPr lang="en-US" sz="6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296144" cy="41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Antecedents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2800" dirty="0" smtClean="0"/>
              <a:t>Més de 20 anys de gestió per objectius</a:t>
            </a:r>
          </a:p>
          <a:p>
            <a:r>
              <a:rPr lang="ca-ES" sz="2800" dirty="0" smtClean="0"/>
              <a:t>Plans estratègics previs: 2003-2006 i 2008-2010</a:t>
            </a:r>
          </a:p>
          <a:p>
            <a:endParaRPr lang="ca-ES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3968" y="2996952"/>
            <a:ext cx="21859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96952"/>
            <a:ext cx="2153581" cy="30876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Enquestes de satisfacció</a:t>
            </a:r>
            <a:endParaRPr lang="ca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1403648" cy="20243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628800"/>
            <a:ext cx="1404042" cy="20048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1440160" cy="20947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861048"/>
            <a:ext cx="1512168" cy="21038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844824"/>
            <a:ext cx="2956447" cy="4217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4400" dirty="0" smtClean="0"/>
              <a:t>Enquesta 2010</a:t>
            </a:r>
            <a:r>
              <a:rPr lang="ca-ES" sz="4900" dirty="0" smtClean="0"/>
              <a:t/>
            </a:r>
            <a:br>
              <a:rPr lang="ca-ES" sz="4900" dirty="0" smtClean="0"/>
            </a:br>
            <a:r>
              <a:rPr lang="ca-ES" sz="4900" dirty="0" smtClean="0"/>
              <a:t>Coneixement dels serveis</a:t>
            </a:r>
            <a:endParaRPr lang="ca-ES" sz="49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4400" dirty="0" smtClean="0"/>
              <a:t>Enquesta 2010</a:t>
            </a:r>
            <a:r>
              <a:rPr lang="ca-ES" sz="4900" dirty="0" smtClean="0"/>
              <a:t/>
            </a:r>
            <a:br>
              <a:rPr lang="ca-ES" sz="4900" dirty="0" smtClean="0"/>
            </a:br>
            <a:r>
              <a:rPr lang="ca-ES" sz="4900" dirty="0" smtClean="0"/>
              <a:t>Ús dels serveis </a:t>
            </a:r>
            <a:endParaRPr lang="ca-ES" sz="49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4400" dirty="0" smtClean="0"/>
              <a:t>Enquesta 2010</a:t>
            </a:r>
            <a:r>
              <a:rPr lang="ca-ES" sz="4900" dirty="0" smtClean="0"/>
              <a:t/>
            </a:r>
            <a:br>
              <a:rPr lang="ca-ES" sz="4900" dirty="0" smtClean="0"/>
            </a:br>
            <a:r>
              <a:rPr lang="ca-ES" sz="4900" dirty="0" smtClean="0"/>
              <a:t>Valoració dels serveis</a:t>
            </a:r>
            <a:endParaRPr lang="ca-ES" sz="49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Valoració general</a:t>
            </a:r>
            <a:endParaRPr lang="ca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Evolució de la satisfacció global</a:t>
            </a:r>
            <a:endParaRPr lang="ca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3800" dirty="0" smtClean="0"/>
              <a:t>Procés d’elaboració del Pla estratègic 2011-2014 </a:t>
            </a:r>
            <a:endParaRPr lang="ca-ES" sz="3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100000" contrast="100000"/>
            </a:blip>
            <a:tile tx="0" ty="0" sx="100000" sy="100000" flip="none" algn="tl"/>
          </a:blipFill>
          <a:effectLst>
            <a:innerShdw blurRad="317500" dist="50800" dir="13500000">
              <a:schemeClr val="accent1">
                <a:lumMod val="75000"/>
                <a:alpha val="50000"/>
              </a:schemeClr>
            </a:innerShdw>
          </a:effectLst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ca-ES" sz="9800" b="1" dirty="0" smtClean="0"/>
              <a:t>2010 </a:t>
            </a:r>
          </a:p>
          <a:p>
            <a:pPr>
              <a:buNone/>
            </a:pPr>
            <a:endParaRPr lang="ca-ES" sz="7400" b="1" dirty="0" smtClean="0"/>
          </a:p>
          <a:p>
            <a:pPr>
              <a:buNone/>
            </a:pPr>
            <a:r>
              <a:rPr lang="ca-ES" sz="7400" b="1" dirty="0" smtClean="0"/>
              <a:t>Juny</a:t>
            </a:r>
            <a:endParaRPr lang="en-US" sz="7400" dirty="0" smtClean="0"/>
          </a:p>
          <a:p>
            <a:pPr lvl="0">
              <a:buFont typeface="Wingdings" pitchFamily="2" charset="2"/>
              <a:buChar char="þ"/>
            </a:pPr>
            <a:r>
              <a:rPr lang="ca-ES" sz="7400" dirty="0" smtClean="0"/>
              <a:t>Disseny de la metodologia </a:t>
            </a:r>
          </a:p>
          <a:p>
            <a:pPr lvl="0">
              <a:buNone/>
            </a:pPr>
            <a:endParaRPr lang="ca-ES" sz="7400" dirty="0" smtClean="0"/>
          </a:p>
          <a:p>
            <a:pPr lvl="0">
              <a:buNone/>
            </a:pPr>
            <a:r>
              <a:rPr lang="ca-ES" sz="7400" b="1" dirty="0" smtClean="0"/>
              <a:t>Juliol- Octubre</a:t>
            </a:r>
            <a:endParaRPr lang="en-US" sz="7400" b="1" dirty="0" smtClean="0"/>
          </a:p>
          <a:p>
            <a:pPr>
              <a:buFont typeface="Wingdings" pitchFamily="2" charset="2"/>
              <a:buChar char="þ"/>
            </a:pPr>
            <a:r>
              <a:rPr lang="ca-ES" sz="7400" dirty="0" smtClean="0"/>
              <a:t>Estudi d’altres plans estratègics i d’articles sobre noves tendències en planificació bibliotecària. </a:t>
            </a:r>
            <a:endParaRPr lang="en-US" sz="7400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  <a:effectLst>
            <a:innerShdw blurRad="317500" dist="50800" dir="13500000">
              <a:schemeClr val="accent1">
                <a:lumMod val="75000"/>
                <a:alpha val="50000"/>
              </a:schemeClr>
            </a:innerShd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ca-ES" sz="2400" b="1" dirty="0" err="1" smtClean="0"/>
              <a:t>Novembre-Desembre</a:t>
            </a:r>
            <a:endParaRPr lang="ca-ES" sz="2400" b="1" dirty="0" smtClean="0"/>
          </a:p>
          <a:p>
            <a:pPr>
              <a:buFont typeface="Wingdings" pitchFamily="2" charset="2"/>
              <a:buChar char="þ"/>
            </a:pPr>
            <a:r>
              <a:rPr lang="ca-ES" sz="2400" dirty="0" smtClean="0"/>
              <a:t>Realització de l’enquesta de satisfacció d’usuaris.</a:t>
            </a:r>
            <a:endParaRPr lang="en-US" sz="2400" dirty="0" smtClean="0"/>
          </a:p>
          <a:p>
            <a:pPr>
              <a:buFont typeface="Wingdings" pitchFamily="2" charset="2"/>
              <a:buChar char="þ"/>
            </a:pPr>
            <a:r>
              <a:rPr lang="ca-ES" sz="2400" dirty="0" smtClean="0"/>
              <a:t>Anàlisi de documentació:</a:t>
            </a:r>
          </a:p>
          <a:p>
            <a:pPr lvl="1">
              <a:buFont typeface="Arial" pitchFamily="34" charset="0"/>
              <a:buChar char=""/>
            </a:pPr>
            <a:r>
              <a:rPr lang="ca-ES" sz="2000" dirty="0" smtClean="0"/>
              <a:t>Avaluació del Pla estratègic del </a:t>
            </a:r>
            <a:r>
              <a:rPr lang="ca-ES" sz="2000" dirty="0" err="1" smtClean="0"/>
              <a:t>SdB</a:t>
            </a:r>
            <a:r>
              <a:rPr lang="ca-ES" sz="2000" dirty="0" smtClean="0"/>
              <a:t>  2007-2010</a:t>
            </a:r>
            <a:endParaRPr lang="en-US" sz="2000" dirty="0" smtClean="0"/>
          </a:p>
          <a:p>
            <a:pPr lvl="1">
              <a:buFont typeface="Arial" pitchFamily="34" charset="0"/>
              <a:buChar char=""/>
            </a:pPr>
            <a:r>
              <a:rPr lang="ca-ES" sz="2000" dirty="0" smtClean="0"/>
              <a:t>Resultat de l’enquesta de satisfacció d’usuaris del </a:t>
            </a:r>
            <a:r>
              <a:rPr lang="ca-ES" sz="2000" dirty="0" err="1" smtClean="0"/>
              <a:t>SdB</a:t>
            </a:r>
            <a:r>
              <a:rPr lang="ca-ES" sz="2000" dirty="0" smtClean="0"/>
              <a:t> 2010</a:t>
            </a:r>
            <a:endParaRPr lang="en-US" sz="2000" dirty="0" smtClean="0"/>
          </a:p>
          <a:p>
            <a:pPr lvl="1">
              <a:buFont typeface="Arial" pitchFamily="34" charset="0"/>
              <a:buChar char=""/>
            </a:pPr>
            <a:r>
              <a:rPr lang="ca-ES" sz="2000" dirty="0" smtClean="0"/>
              <a:t>Pla director UAB 2010-2012</a:t>
            </a:r>
            <a:endParaRPr lang="en-US" sz="2000" dirty="0" smtClean="0"/>
          </a:p>
          <a:p>
            <a:pPr lvl="1">
              <a:buFont typeface="Arial" pitchFamily="34" charset="0"/>
              <a:buChar char=""/>
            </a:pPr>
            <a:r>
              <a:rPr lang="ca-ES" sz="2000" dirty="0" smtClean="0"/>
              <a:t>Objectius de la Gerència 2011</a:t>
            </a:r>
            <a:endParaRPr lang="en-US" sz="2000" dirty="0" smtClean="0"/>
          </a:p>
          <a:p>
            <a:pPr lvl="1">
              <a:buFont typeface="Arial" pitchFamily="34" charset="0"/>
              <a:buChar char=""/>
            </a:pPr>
            <a:r>
              <a:rPr lang="ca-ES" sz="2000" dirty="0" smtClean="0"/>
              <a:t>Objectius CBUC 2011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ca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Personalizado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7EC2D3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681</TotalTime>
  <Words>284</Words>
  <Application>Microsoft Office PowerPoint</Application>
  <PresentationFormat>Presentación en pantalla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Módulo</vt:lpstr>
      <vt:lpstr>Pla estratègic del  Servei de Biblioteques  2011-2014 </vt:lpstr>
      <vt:lpstr>Antecedents</vt:lpstr>
      <vt:lpstr>Enquestes de satisfacció</vt:lpstr>
      <vt:lpstr>Enquesta 2010 Coneixement dels serveis</vt:lpstr>
      <vt:lpstr>Enquesta 2010 Ús dels serveis </vt:lpstr>
      <vt:lpstr>Enquesta 2010 Valoració dels serveis</vt:lpstr>
      <vt:lpstr>Valoració general</vt:lpstr>
      <vt:lpstr>Evolució de la satisfacció global</vt:lpstr>
      <vt:lpstr>Procés d’elaboració del Pla estratègic 2011-2014 </vt:lpstr>
      <vt:lpstr>Diapositiva 10</vt:lpstr>
      <vt:lpstr>Missió</vt:lpstr>
      <vt:lpstr>Visió</vt:lpstr>
      <vt:lpstr>Valors</vt:lpstr>
      <vt:lpstr>Eixos estratègics</vt:lpstr>
      <vt:lpstr>Objectius Estratègics</vt:lpstr>
      <vt:lpstr>Quadre-Resum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NB</dc:creator>
  <cp:lastModifiedBy>Cristina Azorin Millaruelo</cp:lastModifiedBy>
  <cp:revision>90</cp:revision>
  <dcterms:created xsi:type="dcterms:W3CDTF">2011-01-21T10:29:25Z</dcterms:created>
  <dcterms:modified xsi:type="dcterms:W3CDTF">2011-06-21T07:20:41Z</dcterms:modified>
</cp:coreProperties>
</file>