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78" r:id="rId4"/>
    <p:sldId id="292" r:id="rId5"/>
    <p:sldId id="273" r:id="rId6"/>
    <p:sldId id="257" r:id="rId7"/>
    <p:sldId id="279" r:id="rId8"/>
    <p:sldId id="280" r:id="rId9"/>
    <p:sldId id="293" r:id="rId10"/>
    <p:sldId id="282" r:id="rId11"/>
    <p:sldId id="295" r:id="rId12"/>
    <p:sldId id="298" r:id="rId13"/>
    <p:sldId id="276" r:id="rId14"/>
    <p:sldId id="297" r:id="rId15"/>
    <p:sldId id="296" r:id="rId16"/>
    <p:sldId id="277" r:id="rId17"/>
  </p:sldIdLst>
  <p:sldSz cx="9144000" cy="6858000" type="screen4x3"/>
  <p:notesSz cx="6858000" cy="99472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952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 mitjà 2 - èmfasi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 mitjà 3 - èmfasi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Estil amb tema 1 - èmfasi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Estil amb tema 1 - èmfasi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Estil clar 1 - èmfasi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 clar 2 - èmfasi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Estil mitjà 1 - èmfasi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 clar 3 - èmfasi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77791" autoAdjust="0"/>
  </p:normalViewPr>
  <p:slideViewPr>
    <p:cSldViewPr>
      <p:cViewPr>
        <p:scale>
          <a:sx n="80" d="100"/>
          <a:sy n="80" d="100"/>
        </p:scale>
        <p:origin x="-8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951D6-4FCF-47AD-93B9-87740C24D66A}" type="datetimeFigureOut">
              <a:rPr lang="es-ES" smtClean="0"/>
              <a:pPr/>
              <a:t>15/07/2015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5FA83-1899-4F5C-B779-93B7DBF79C63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14208-59CB-4C47-8CC4-33C505F81412}" type="datetimeFigureOut">
              <a:rPr lang="es-ES" smtClean="0"/>
              <a:pPr/>
              <a:t>15/07/2015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7FD3A-2C50-466F-B0AE-9B09B90F2E9C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28198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pastís</a:t>
            </a:r>
            <a:r>
              <a:rPr lang="es-ES" baseline="0" dirty="0" smtClean="0"/>
              <a:t> a repartir, </a:t>
            </a:r>
            <a:r>
              <a:rPr lang="es-ES" baseline="0" dirty="0" err="1" smtClean="0"/>
              <a:t>més</a:t>
            </a:r>
            <a:r>
              <a:rPr lang="es-ES" baseline="0" dirty="0" smtClean="0"/>
              <a:t> per </a:t>
            </a:r>
            <a:r>
              <a:rPr lang="es-ES" baseline="0" dirty="0" err="1" smtClean="0"/>
              <a:t>estudiants</a:t>
            </a:r>
            <a:r>
              <a:rPr lang="es-ES" baseline="0" dirty="0" smtClean="0"/>
              <a:t> no </a:t>
            </a:r>
            <a:r>
              <a:rPr lang="es-ES" baseline="0" dirty="0" err="1" smtClean="0"/>
              <a:t>tradicionals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Tendència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cap</a:t>
            </a:r>
            <a:r>
              <a:rPr lang="es-ES" baseline="0" dirty="0" smtClean="0"/>
              <a:t> aquí </a:t>
            </a:r>
            <a:r>
              <a:rPr lang="es-ES" baseline="0" dirty="0" err="1" smtClean="0"/>
              <a:t>però</a:t>
            </a:r>
            <a:r>
              <a:rPr lang="es-ES" baseline="0" dirty="0" smtClean="0"/>
              <a:t> </a:t>
            </a:r>
            <a:r>
              <a:rPr lang="es-ES" baseline="0" dirty="0" err="1" smtClean="0"/>
              <a:t>lluny</a:t>
            </a:r>
            <a:r>
              <a:rPr lang="es-ES" baseline="0" dirty="0" smtClean="0"/>
              <a:t> encara. </a:t>
            </a:r>
          </a:p>
          <a:p>
            <a:endParaRPr lang="es-ES" baseline="0" dirty="0" smtClean="0"/>
          </a:p>
          <a:p>
            <a:r>
              <a:rPr lang="es-ES" baseline="0" dirty="0" smtClean="0"/>
              <a:t>La </a:t>
            </a:r>
            <a:r>
              <a:rPr lang="es-ES" baseline="0" dirty="0" err="1" smtClean="0"/>
              <a:t>segmentació</a:t>
            </a:r>
            <a:r>
              <a:rPr lang="es-ES" baseline="0" dirty="0" smtClean="0"/>
              <a:t> vertical i la </a:t>
            </a:r>
            <a:r>
              <a:rPr lang="es-ES" baseline="0" dirty="0" err="1" smtClean="0"/>
              <a:t>segmentació</a:t>
            </a:r>
            <a:r>
              <a:rPr lang="es-ES" baseline="0" dirty="0" smtClean="0"/>
              <a:t> </a:t>
            </a:r>
            <a:r>
              <a:rPr lang="es-ES" baseline="0" dirty="0" err="1" smtClean="0"/>
              <a:t>horitzontal</a:t>
            </a:r>
            <a:r>
              <a:rPr lang="es-ES" baseline="0" dirty="0" smtClean="0"/>
              <a:t>. 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Effectes</a:t>
            </a:r>
            <a:r>
              <a:rPr lang="es-ES" dirty="0" smtClean="0"/>
              <a:t>:</a:t>
            </a:r>
            <a:r>
              <a:rPr lang="es-ES" baseline="0" dirty="0" smtClean="0"/>
              <a:t> “</a:t>
            </a:r>
            <a:r>
              <a:rPr lang="es-ES" baseline="0" dirty="0" err="1" smtClean="0"/>
              <a:t>intervenen</a:t>
            </a:r>
            <a:r>
              <a:rPr lang="es-ES" baseline="0" dirty="0" smtClean="0"/>
              <a:t> en” </a:t>
            </a:r>
            <a:r>
              <a:rPr lang="es-ES" baseline="0" dirty="0" err="1" smtClean="0"/>
              <a:t>educational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perfirmanc</a:t>
            </a:r>
            <a:r>
              <a:rPr lang="es-ES" baseline="0" dirty="0" smtClean="0"/>
              <a:t> &amp; c-b </a:t>
            </a:r>
            <a:r>
              <a:rPr lang="es-ES" baseline="0" dirty="0" err="1" smtClean="0"/>
              <a:t>evaluation</a:t>
            </a:r>
            <a:r>
              <a:rPr lang="es-ES" baseline="0" dirty="0" smtClean="0"/>
              <a:t>. </a:t>
            </a:r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Effectes</a:t>
            </a:r>
            <a:r>
              <a:rPr lang="es-ES" dirty="0" smtClean="0"/>
              <a:t>:</a:t>
            </a:r>
            <a:r>
              <a:rPr lang="es-ES" baseline="0" dirty="0" smtClean="0"/>
              <a:t> “</a:t>
            </a:r>
            <a:r>
              <a:rPr lang="es-ES" baseline="0" dirty="0" err="1" smtClean="0"/>
              <a:t>intervenen</a:t>
            </a:r>
            <a:r>
              <a:rPr lang="es-ES" baseline="0" dirty="0" smtClean="0"/>
              <a:t> en” </a:t>
            </a:r>
            <a:r>
              <a:rPr lang="es-ES" baseline="0" dirty="0" err="1" smtClean="0"/>
              <a:t>educational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perfirmanc</a:t>
            </a:r>
            <a:r>
              <a:rPr lang="es-ES" baseline="0" dirty="0" smtClean="0"/>
              <a:t> &amp; c-b </a:t>
            </a:r>
            <a:r>
              <a:rPr lang="es-ES" baseline="0" dirty="0" err="1" smtClean="0"/>
              <a:t>evaluation</a:t>
            </a:r>
            <a:r>
              <a:rPr lang="es-ES" baseline="0" dirty="0" smtClean="0"/>
              <a:t>. </a:t>
            </a:r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Interacció</a:t>
            </a:r>
            <a:r>
              <a:rPr lang="es-ES" baseline="0" dirty="0" smtClean="0"/>
              <a:t>: les </a:t>
            </a:r>
            <a:r>
              <a:rPr lang="es-ES" baseline="0" dirty="0" err="1" smtClean="0"/>
              <a:t>classes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baixes</a:t>
            </a:r>
            <a:r>
              <a:rPr lang="es-ES" baseline="0" dirty="0" smtClean="0"/>
              <a:t> no “</a:t>
            </a:r>
            <a:r>
              <a:rPr lang="es-ES" baseline="0" dirty="0" err="1" smtClean="0"/>
              <a:t>creixen</a:t>
            </a:r>
            <a:r>
              <a:rPr lang="es-ES" baseline="0" dirty="0" smtClean="0"/>
              <a:t>” </a:t>
            </a:r>
            <a:r>
              <a:rPr lang="es-ES" baseline="0" dirty="0" err="1" smtClean="0"/>
              <a:t>tant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com</a:t>
            </a:r>
            <a:r>
              <a:rPr lang="es-ES" baseline="0" dirty="0" smtClean="0"/>
              <a:t> les </a:t>
            </a:r>
            <a:r>
              <a:rPr lang="es-ES" baseline="0" dirty="0" err="1" smtClean="0"/>
              <a:t>altes</a:t>
            </a:r>
            <a:r>
              <a:rPr lang="es-ES" baseline="0" dirty="0" smtClean="0"/>
              <a:t> en la demanda de car, a mesura que </a:t>
            </a:r>
            <a:r>
              <a:rPr lang="es-ES" baseline="0" dirty="0" err="1" smtClean="0"/>
              <a:t>augmenta</a:t>
            </a:r>
            <a:r>
              <a:rPr lang="es-ES" baseline="0" dirty="0" smtClean="0"/>
              <a:t> la </a:t>
            </a:r>
            <a:r>
              <a:rPr lang="es-ES" baseline="0" dirty="0" err="1" smtClean="0"/>
              <a:t>seva</a:t>
            </a:r>
            <a:r>
              <a:rPr lang="es-ES" baseline="0" dirty="0" smtClean="0"/>
              <a:t> nota. O </a:t>
            </a:r>
            <a:r>
              <a:rPr lang="es-ES" baseline="0" dirty="0" err="1" smtClean="0"/>
              <a:t>dit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d’un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aaltra</a:t>
            </a:r>
            <a:r>
              <a:rPr lang="es-ES" baseline="0" dirty="0" smtClean="0"/>
              <a:t> manera, el hecho de </a:t>
            </a:r>
            <a:r>
              <a:rPr lang="es-ES" baseline="0" dirty="0" err="1" smtClean="0"/>
              <a:t>augmentar</a:t>
            </a:r>
            <a:r>
              <a:rPr lang="es-ES" baseline="0" dirty="0" smtClean="0"/>
              <a:t> su nota no implica tanto una mayor demanda de caras como en las </a:t>
            </a:r>
            <a:r>
              <a:rPr lang="es-ES" baseline="0" dirty="0" err="1" smtClean="0"/>
              <a:t>classes</a:t>
            </a:r>
            <a:r>
              <a:rPr lang="es-ES" baseline="0" dirty="0" smtClean="0"/>
              <a:t> altas. </a:t>
            </a:r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- RRA: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estudiants</a:t>
            </a:r>
            <a:r>
              <a:rPr lang="es-ES" dirty="0" smtClean="0"/>
              <a:t> de </a:t>
            </a:r>
            <a:r>
              <a:rPr lang="es-ES" dirty="0" err="1" smtClean="0"/>
              <a:t>classe</a:t>
            </a:r>
            <a:r>
              <a:rPr lang="es-ES" dirty="0" smtClean="0"/>
              <a:t> </a:t>
            </a:r>
            <a:r>
              <a:rPr lang="es-ES" dirty="0" err="1" smtClean="0"/>
              <a:t>baixa</a:t>
            </a:r>
            <a:r>
              <a:rPr lang="es-ES" dirty="0" smtClean="0"/>
              <a:t> no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els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caldrà</a:t>
            </a:r>
            <a:r>
              <a:rPr lang="es-ES" baseline="0" dirty="0" smtClean="0"/>
              <a:t> cursar </a:t>
            </a:r>
            <a:r>
              <a:rPr lang="es-ES" baseline="0" dirty="0" err="1" smtClean="0"/>
              <a:t>carreres</a:t>
            </a:r>
            <a:r>
              <a:rPr lang="es-ES" baseline="0" dirty="0" smtClean="0"/>
              <a:t> cares per evitar </a:t>
            </a:r>
            <a:r>
              <a:rPr lang="es-ES" baseline="0" dirty="0" err="1" smtClean="0"/>
              <a:t>downward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Amb</a:t>
            </a:r>
            <a:r>
              <a:rPr lang="es-ES" baseline="0" dirty="0" smtClean="0"/>
              <a:t> “arribar” </a:t>
            </a:r>
            <a:r>
              <a:rPr lang="es-ES" baseline="0" dirty="0" err="1" smtClean="0"/>
              <a:t>ja</a:t>
            </a:r>
            <a:r>
              <a:rPr lang="es-ES" baseline="0" dirty="0" smtClean="0"/>
              <a:t> val.</a:t>
            </a:r>
          </a:p>
          <a:p>
            <a:pPr>
              <a:buFontTx/>
              <a:buChar char="-"/>
            </a:pPr>
            <a:r>
              <a:rPr lang="es-ES" baseline="0" dirty="0" err="1" smtClean="0"/>
              <a:t>Risk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Managament</a:t>
            </a:r>
            <a:r>
              <a:rPr lang="es-ES" baseline="0" dirty="0" smtClean="0"/>
              <a:t>: </a:t>
            </a:r>
            <a:r>
              <a:rPr lang="es-ES" baseline="0" dirty="0" err="1" smtClean="0"/>
              <a:t>molt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relacionat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amb</a:t>
            </a:r>
            <a:r>
              <a:rPr lang="es-ES" baseline="0" dirty="0" smtClean="0"/>
              <a:t> lo anterior, </a:t>
            </a:r>
            <a:r>
              <a:rPr lang="es-ES" baseline="0" dirty="0" err="1" smtClean="0"/>
              <a:t>però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potser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perceben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diferent</a:t>
            </a:r>
            <a:r>
              <a:rPr lang="es-ES" baseline="0" dirty="0" smtClean="0"/>
              <a:t> el </a:t>
            </a:r>
            <a:r>
              <a:rPr lang="es-ES" baseline="0" dirty="0" err="1" smtClean="0"/>
              <a:t>risc</a:t>
            </a:r>
            <a:r>
              <a:rPr lang="es-ES" baseline="0" dirty="0" smtClean="0"/>
              <a:t>. O en </a:t>
            </a:r>
            <a:r>
              <a:rPr lang="es-ES" baseline="0" dirty="0" err="1" smtClean="0"/>
              <a:t>efecte</a:t>
            </a:r>
            <a:r>
              <a:rPr lang="es-ES" baseline="0" dirty="0" smtClean="0"/>
              <a:t> no </a:t>
            </a:r>
            <a:r>
              <a:rPr lang="es-ES" baseline="0" dirty="0" err="1" smtClean="0"/>
              <a:t>estàn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disposats</a:t>
            </a:r>
            <a:r>
              <a:rPr lang="es-ES" baseline="0" dirty="0" smtClean="0"/>
              <a:t> a </a:t>
            </a:r>
            <a:r>
              <a:rPr lang="es-ES" baseline="0" dirty="0" err="1" smtClean="0"/>
              <a:t>assumir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més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riscs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pels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beneficis</a:t>
            </a:r>
            <a:r>
              <a:rPr lang="es-ES" baseline="0" dirty="0" smtClean="0"/>
              <a:t> que aporta.</a:t>
            </a:r>
          </a:p>
          <a:p>
            <a:pPr>
              <a:buFontTx/>
              <a:buChar char="-"/>
            </a:pPr>
            <a:r>
              <a:rPr lang="es-ES" baseline="0" dirty="0" smtClean="0"/>
              <a:t> </a:t>
            </a:r>
            <a:r>
              <a:rPr lang="es-ES" baseline="0" dirty="0" err="1" smtClean="0"/>
              <a:t>Valoració</a:t>
            </a:r>
            <a:r>
              <a:rPr lang="es-ES" baseline="0" dirty="0" smtClean="0"/>
              <a:t> de la </a:t>
            </a:r>
            <a:r>
              <a:rPr lang="es-ES" baseline="0" dirty="0" err="1" smtClean="0"/>
              <a:t>taxa</a:t>
            </a:r>
            <a:r>
              <a:rPr lang="es-ES" baseline="0" dirty="0" smtClean="0"/>
              <a:t> de </a:t>
            </a:r>
            <a:r>
              <a:rPr lang="es-ES" baseline="0" dirty="0" err="1" smtClean="0"/>
              <a:t>retorn</a:t>
            </a:r>
            <a:r>
              <a:rPr lang="es-ES" baseline="0" dirty="0" smtClean="0"/>
              <a:t>. </a:t>
            </a:r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7FD3A-2C50-466F-B0AE-9B09B90F2E9C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 hasCustomPrompt="1"/>
          </p:nvPr>
        </p:nvSpPr>
        <p:spPr>
          <a:xfrm>
            <a:off x="685800" y="1454919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ca-ES" dirty="0" smtClean="0"/>
              <a:t>Títol presentació</a:t>
            </a:r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3681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 dirty="0"/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10" hasCustomPrompt="1"/>
          </p:nvPr>
        </p:nvSpPr>
        <p:spPr>
          <a:xfrm>
            <a:off x="4932040" y="4941168"/>
            <a:ext cx="3960440" cy="1800200"/>
          </a:xfrm>
        </p:spPr>
        <p:txBody>
          <a:bodyPr>
            <a:noAutofit/>
          </a:bodyPr>
          <a:lstStyle>
            <a:lvl1pPr algn="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a-ES" dirty="0" smtClean="0"/>
              <a:t>Autor1 Cognom1 </a:t>
            </a:r>
            <a:r>
              <a:rPr lang="ca-ES" dirty="0" err="1" smtClean="0"/>
              <a:t>Cognom1</a:t>
            </a:r>
            <a:endParaRPr lang="ca-ES" dirty="0" smtClean="0"/>
          </a:p>
          <a:p>
            <a:pPr lvl="0"/>
            <a:r>
              <a:rPr lang="ca-ES" dirty="0" smtClean="0"/>
              <a:t>Autor2 Cognom2 </a:t>
            </a:r>
            <a:r>
              <a:rPr lang="ca-ES" dirty="0" err="1" smtClean="0"/>
              <a:t>Cognom2</a:t>
            </a:r>
            <a:endParaRPr lang="ca-ES" dirty="0" smtClean="0"/>
          </a:p>
          <a:p>
            <a:pPr lvl="0"/>
            <a:r>
              <a:rPr lang="ca-ES" dirty="0" smtClean="0"/>
              <a:t>Activitat</a:t>
            </a:r>
          </a:p>
          <a:p>
            <a:pPr lvl="0"/>
            <a:r>
              <a:rPr lang="ca-ES" dirty="0" smtClean="0"/>
              <a:t>Data i Lloc</a:t>
            </a:r>
          </a:p>
          <a:p>
            <a:pPr lvl="0"/>
            <a:r>
              <a:rPr lang="ca-ES" dirty="0" smtClean="0"/>
              <a:t>Grup de Recerca en Educació i Treball</a:t>
            </a:r>
          </a:p>
          <a:p>
            <a:pPr lvl="0"/>
            <a:r>
              <a:rPr lang="ca-ES" dirty="0" smtClean="0"/>
              <a:t>Universitat Autònoma de Barcelona</a:t>
            </a:r>
          </a:p>
          <a:p>
            <a:pPr lvl="0"/>
            <a:endParaRPr lang="ca-ES" dirty="0" smtClean="0"/>
          </a:p>
          <a:p>
            <a:pPr lvl="0"/>
            <a:endParaRPr lang="es-ES" dirty="0"/>
          </a:p>
        </p:txBody>
      </p:sp>
      <p:pic>
        <p:nvPicPr>
          <p:cNvPr id="7" name="Imatge 6" descr="peu3.jpe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805264"/>
            <a:ext cx="6219655" cy="1052736"/>
          </a:xfrm>
          <a:prstGeom prst="rect">
            <a:avLst/>
          </a:prstGeom>
        </p:spPr>
      </p:pic>
      <p:pic>
        <p:nvPicPr>
          <p:cNvPr id="8" name="Imatge 7" descr="uab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3528" y="6076451"/>
            <a:ext cx="1152128" cy="5929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384376"/>
          </a:xfrm>
        </p:spPr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gradFill flip="none" rotWithShape="1">
            <a:gsLst>
              <a:gs pos="17000">
                <a:srgbClr val="4F952B"/>
              </a:gs>
              <a:gs pos="96000">
                <a:schemeClr val="bg1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393305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34888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gradFill flip="none" rotWithShape="1">
            <a:gsLst>
              <a:gs pos="17000">
                <a:srgbClr val="4F952B"/>
              </a:gs>
              <a:gs pos="96000">
                <a:schemeClr val="bg1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224DC4-612D-4735-98DD-94ADE582A672}" type="datetimeFigureOut">
              <a:rPr lang="es-ES" smtClean="0"/>
              <a:pPr/>
              <a:t>15/07/2015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3F6A8A-2C17-4A4C-A9B3-9062797C8FC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Rectangle 6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gradFill flip="none" rotWithShape="1">
            <a:gsLst>
              <a:gs pos="17000">
                <a:srgbClr val="4F952B"/>
              </a:gs>
              <a:gs pos="96000">
                <a:schemeClr val="bg1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tge 13" descr="peu3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0800000">
            <a:off x="2924344" y="0"/>
            <a:ext cx="6219655" cy="1052736"/>
          </a:xfrm>
          <a:prstGeom prst="rect">
            <a:avLst/>
          </a:prstGeom>
        </p:spPr>
      </p:pic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8229600" cy="3456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dirty="0" smtClean="0"/>
              <a:t>Feu clic aquí per editar els estils de text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  <a:p>
            <a:pPr lvl="3"/>
            <a:r>
              <a:rPr lang="ca-ES" dirty="0" smtClean="0"/>
              <a:t>Quart nivell</a:t>
            </a:r>
          </a:p>
          <a:p>
            <a:pPr lvl="4"/>
            <a:r>
              <a:rPr lang="ca-ES" dirty="0" smtClean="0"/>
              <a:t>Cinquè nivell</a:t>
            </a:r>
            <a:endParaRPr lang="es-ES" dirty="0"/>
          </a:p>
        </p:txBody>
      </p:sp>
      <p:pic>
        <p:nvPicPr>
          <p:cNvPr id="10" name="Imatge 9" descr="blanc-peu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524328" y="188640"/>
            <a:ext cx="1396287" cy="5585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_tradnl" sz="3600" b="1" dirty="0" smtClean="0"/>
              <a:t>Social </a:t>
            </a:r>
            <a:r>
              <a:rPr lang="es-ES_tradnl" sz="3600" b="1" dirty="0" err="1" smtClean="0"/>
              <a:t>background</a:t>
            </a:r>
            <a:r>
              <a:rPr lang="es-ES_tradnl" sz="3600" b="1" dirty="0" smtClean="0"/>
              <a:t> and </a:t>
            </a:r>
            <a:r>
              <a:rPr lang="es-ES_tradnl" sz="3600" b="1" dirty="0" err="1" smtClean="0"/>
              <a:t>university</a:t>
            </a:r>
            <a:r>
              <a:rPr lang="es-ES_tradnl" sz="3600" b="1" dirty="0" smtClean="0"/>
              <a:t> </a:t>
            </a:r>
            <a:r>
              <a:rPr lang="es-ES_tradnl" sz="3600" b="1" dirty="0" err="1" smtClean="0"/>
              <a:t>access</a:t>
            </a:r>
            <a:r>
              <a:rPr lang="es-ES_tradnl" sz="3600" b="1" dirty="0" smtClean="0"/>
              <a:t>. </a:t>
            </a:r>
            <a:r>
              <a:rPr lang="es-ES_tradnl" sz="3600" b="1" dirty="0" err="1" smtClean="0"/>
              <a:t>Qualifications</a:t>
            </a:r>
            <a:r>
              <a:rPr lang="es-ES_tradnl" sz="3600" b="1" dirty="0" smtClean="0"/>
              <a:t> and </a:t>
            </a:r>
            <a:r>
              <a:rPr lang="es-ES_tradnl" sz="3600" b="1" dirty="0" err="1" smtClean="0"/>
              <a:t>degree</a:t>
            </a:r>
            <a:r>
              <a:rPr lang="es-ES_tradnl" sz="3600" b="1" dirty="0" smtClean="0"/>
              <a:t> </a:t>
            </a:r>
            <a:r>
              <a:rPr lang="es-ES_tradnl" sz="3600" b="1" dirty="0" err="1" smtClean="0"/>
              <a:t>program</a:t>
            </a:r>
            <a:r>
              <a:rPr lang="es-ES_tradnl" sz="3600" b="1" dirty="0" smtClean="0"/>
              <a:t> </a:t>
            </a:r>
            <a:r>
              <a:rPr lang="es-ES_tradnl" sz="3600" b="1" dirty="0" err="1" smtClean="0"/>
              <a:t>choice</a:t>
            </a:r>
            <a:r>
              <a:rPr lang="es-ES_tradnl" sz="3600" b="1" dirty="0" smtClean="0"/>
              <a:t>.</a:t>
            </a:r>
            <a:endParaRPr lang="ca-ES" sz="3600" dirty="0"/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3059832" y="4941168"/>
            <a:ext cx="5724128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es-ES_tradnl" sz="1600" b="1" dirty="0" smtClean="0">
                <a:latin typeface="Century Schoolbook" pitchFamily="18" charset="0"/>
                <a:cs typeface="Times New Roman" pitchFamily="18" charset="0"/>
              </a:rPr>
              <a:t>Dani </a:t>
            </a:r>
            <a:r>
              <a:rPr lang="es-ES_tradnl" sz="1600" b="1" dirty="0" err="1" smtClean="0">
                <a:latin typeface="Century Schoolbook" pitchFamily="18" charset="0"/>
                <a:cs typeface="Times New Roman" pitchFamily="18" charset="0"/>
              </a:rPr>
              <a:t>Torrents</a:t>
            </a:r>
            <a:r>
              <a:rPr lang="es-ES_tradnl" sz="1600" b="1" dirty="0" smtClean="0">
                <a:latin typeface="Century Schoolbook" pitchFamily="18" charset="0"/>
                <a:cs typeface="Times New Roman" pitchFamily="18" charset="0"/>
              </a:rPr>
              <a:t> &amp; Helena </a:t>
            </a:r>
            <a:r>
              <a:rPr lang="es-ES_tradnl" sz="1600" b="1" dirty="0" err="1" smtClean="0">
                <a:latin typeface="Century Schoolbook" pitchFamily="18" charset="0"/>
                <a:cs typeface="Times New Roman" pitchFamily="18" charset="0"/>
              </a:rPr>
              <a:t>Troiano</a:t>
            </a:r>
            <a:endParaRPr lang="es-ES_tradnl" sz="1600" b="1" dirty="0" smtClean="0">
              <a:latin typeface="Century Schoolbook" pitchFamily="18" charset="0"/>
              <a:cs typeface="Times New Roman" pitchFamily="18" charset="0"/>
            </a:endParaRPr>
          </a:p>
          <a:p>
            <a:pPr algn="r">
              <a:spcBef>
                <a:spcPct val="20000"/>
              </a:spcBef>
            </a:pPr>
            <a:endParaRPr lang="en-US" sz="200" b="1" dirty="0" smtClean="0">
              <a:solidFill>
                <a:schemeClr val="bg1">
                  <a:lumMod val="65000"/>
                </a:schemeClr>
              </a:solidFill>
              <a:latin typeface="Century Schoolbook" pitchFamily="18" charset="0"/>
              <a:cs typeface="Times New Roman" pitchFamily="18" charset="0"/>
            </a:endParaRPr>
          </a:p>
          <a:p>
            <a:pPr algn="r">
              <a:spcBef>
                <a:spcPct val="20000"/>
              </a:spcBef>
            </a:pP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I </a:t>
            </a:r>
            <a:r>
              <a:rPr lang="en-US" sz="1400" b="1" dirty="0" err="1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Conferencia</a:t>
            </a: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Ibérica</a:t>
            </a: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 de </a:t>
            </a:r>
            <a:r>
              <a:rPr lang="en-US" sz="1400" b="1" dirty="0" err="1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Sociología</a:t>
            </a: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 de la </a:t>
            </a:r>
            <a:r>
              <a:rPr lang="en-US" sz="1400" b="1" dirty="0" err="1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Educación</a:t>
            </a:r>
            <a:endParaRPr lang="en-US" sz="1400" b="1" dirty="0" smtClean="0">
              <a:solidFill>
                <a:schemeClr val="bg1">
                  <a:lumMod val="65000"/>
                </a:schemeClr>
              </a:solidFill>
              <a:latin typeface="Century Schoolbook" pitchFamily="18" charset="0"/>
              <a:cs typeface="Times New Roman" pitchFamily="18" charset="0"/>
            </a:endParaRPr>
          </a:p>
          <a:p>
            <a:pPr algn="r">
              <a:spcBef>
                <a:spcPct val="20000"/>
              </a:spcBef>
            </a:pPr>
            <a:r>
              <a:rPr lang="es-E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Lisboa</a:t>
            </a:r>
            <a:r>
              <a:rPr lang="es-E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, 9-11th </a:t>
            </a:r>
            <a:r>
              <a:rPr lang="es-ES" sz="1400" b="1" dirty="0" err="1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July</a:t>
            </a:r>
            <a:r>
              <a:rPr lang="es-E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 </a:t>
            </a:r>
            <a:r>
              <a:rPr lang="es-E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2015</a:t>
            </a:r>
          </a:p>
          <a:p>
            <a:pPr algn="r">
              <a:spcBef>
                <a:spcPct val="20000"/>
              </a:spcBef>
            </a:pPr>
            <a:endParaRPr lang="es-ES" sz="1400" b="1" dirty="0" smtClean="0">
              <a:solidFill>
                <a:schemeClr val="bg1">
                  <a:lumMod val="65000"/>
                </a:schemeClr>
              </a:solidFill>
              <a:latin typeface="Century Schoolbook" pitchFamily="18" charset="0"/>
              <a:cs typeface="Times New Roman" pitchFamily="18" charset="0"/>
            </a:endParaRPr>
          </a:p>
          <a:p>
            <a:pPr algn="r">
              <a:spcBef>
                <a:spcPct val="20000"/>
              </a:spcBef>
            </a:pP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This communication has support </a:t>
            </a: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latin typeface="Century Schoolbook" pitchFamily="18" charset="0"/>
                <a:cs typeface="Times New Roman" pitchFamily="18" charset="0"/>
              </a:rPr>
              <a:t>of OGID (UAB)</a:t>
            </a:r>
          </a:p>
          <a:p>
            <a:pPr algn="r">
              <a:spcBef>
                <a:spcPct val="20000"/>
              </a:spcBef>
            </a:pPr>
            <a:endParaRPr lang="es-ES_tradnl" sz="1400" dirty="0" smtClean="0">
              <a:solidFill>
                <a:schemeClr val="bg1">
                  <a:lumMod val="65000"/>
                </a:schemeClr>
              </a:solidFill>
              <a:latin typeface="Century Schoolbook" pitchFamily="18" charset="0"/>
              <a:cs typeface="Times New Roman" pitchFamily="18" charset="0"/>
            </a:endParaRPr>
          </a:p>
          <a:p>
            <a:pPr lvl="0" algn="r">
              <a:spcBef>
                <a:spcPct val="20000"/>
              </a:spcBef>
              <a:defRPr/>
            </a:pPr>
            <a:endParaRPr lang="es-ES_tradnl" sz="1400" b="1" dirty="0" smtClean="0">
              <a:latin typeface="Century Schoolbook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latin typeface="Century Schoolbook" pitchFamily="18" charset="0"/>
              </a:rPr>
              <a:t>Results </a:t>
            </a:r>
            <a:endParaRPr lang="es-ES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4056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</a:pPr>
            <a:r>
              <a:rPr lang="en-GB" sz="2400" b="1" dirty="0" smtClean="0">
                <a:latin typeface="Century Schoolbook" pitchFamily="18" charset="0"/>
              </a:rPr>
              <a:t>Qualifications by social background (primary effects) </a:t>
            </a:r>
          </a:p>
          <a:p>
            <a:pPr algn="just">
              <a:lnSpc>
                <a:spcPct val="120000"/>
              </a:lnSpc>
              <a:buNone/>
            </a:pPr>
            <a:endParaRPr lang="en-GB" sz="2400" b="1" dirty="0" smtClean="0">
              <a:latin typeface="Century Schoolbook" pitchFamily="18" charset="0"/>
            </a:endParaRPr>
          </a:p>
        </p:txBody>
      </p:sp>
      <p:pic>
        <p:nvPicPr>
          <p:cNvPr id="7" name="Imagen 2"/>
          <p:cNvPicPr/>
          <p:nvPr/>
        </p:nvPicPr>
        <p:blipFill>
          <a:blip r:embed="rId2" cstate="print"/>
          <a:srcRect l="7447" r="24468"/>
          <a:stretch>
            <a:fillRect/>
          </a:stretch>
        </p:blipFill>
        <p:spPr bwMode="auto">
          <a:xfrm>
            <a:off x="1619672" y="2060848"/>
            <a:ext cx="460851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QuadreDeText 8"/>
          <p:cNvSpPr txBox="1"/>
          <p:nvPr/>
        </p:nvSpPr>
        <p:spPr>
          <a:xfrm>
            <a:off x="6372200" y="206084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 err="1" smtClean="0"/>
              <a:t>Qualifications</a:t>
            </a:r>
            <a:endParaRPr lang="es-ES" b="1" i="1" dirty="0"/>
          </a:p>
        </p:txBody>
      </p:sp>
      <p:sp>
        <p:nvSpPr>
          <p:cNvPr id="10" name="Rectangle 9"/>
          <p:cNvSpPr/>
          <p:nvPr/>
        </p:nvSpPr>
        <p:spPr>
          <a:xfrm>
            <a:off x="6516216" y="2492896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6516216" y="2780928"/>
            <a:ext cx="216024" cy="21602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QuadreDeText 11"/>
          <p:cNvSpPr txBox="1"/>
          <p:nvPr/>
        </p:nvSpPr>
        <p:spPr>
          <a:xfrm>
            <a:off x="6804248" y="2420889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High</a:t>
            </a:r>
            <a:endParaRPr lang="es-ES" sz="1400" dirty="0"/>
          </a:p>
        </p:txBody>
      </p:sp>
      <p:sp>
        <p:nvSpPr>
          <p:cNvPr id="13" name="QuadreDeText 12"/>
          <p:cNvSpPr txBox="1"/>
          <p:nvPr/>
        </p:nvSpPr>
        <p:spPr>
          <a:xfrm>
            <a:off x="6804248" y="2708920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Low</a:t>
            </a:r>
            <a:endParaRPr lang="es-ES" sz="1400" dirty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 rot="16200000">
            <a:off x="467544" y="3645024"/>
            <a:ext cx="1872208" cy="4320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Social background</a:t>
            </a:r>
            <a:endParaRPr kumimoji="0" lang="en-US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QuadreDeText 13"/>
          <p:cNvSpPr txBox="1"/>
          <p:nvPr/>
        </p:nvSpPr>
        <p:spPr>
          <a:xfrm>
            <a:off x="1619672" y="2708920"/>
            <a:ext cx="1008112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Low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16" name="QuadreDeText 15"/>
          <p:cNvSpPr txBox="1"/>
          <p:nvPr/>
        </p:nvSpPr>
        <p:spPr>
          <a:xfrm>
            <a:off x="1619672" y="3800073"/>
            <a:ext cx="100811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Middel</a:t>
            </a:r>
            <a:r>
              <a:rPr lang="es-ES" sz="1200" dirty="0" smtClean="0"/>
              <a:t> 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17" name="QuadreDeText 16"/>
          <p:cNvSpPr txBox="1"/>
          <p:nvPr/>
        </p:nvSpPr>
        <p:spPr>
          <a:xfrm>
            <a:off x="1619672" y="4869160"/>
            <a:ext cx="100811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High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latin typeface="Century Schoolbook" pitchFamily="18" charset="0"/>
              </a:rPr>
              <a:t>Results </a:t>
            </a:r>
            <a:endParaRPr lang="es-ES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"/>
          </a:xfrm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</a:pPr>
            <a:r>
              <a:rPr lang="en-GB" sz="2400" b="1" dirty="0" smtClean="0">
                <a:latin typeface="Century Schoolbook" pitchFamily="18" charset="0"/>
              </a:rPr>
              <a:t>Interaction of social background and qualifications</a:t>
            </a:r>
          </a:p>
          <a:p>
            <a:pPr algn="just">
              <a:lnSpc>
                <a:spcPct val="120000"/>
              </a:lnSpc>
              <a:buNone/>
            </a:pPr>
            <a:endParaRPr lang="en-GB" sz="2400" b="1" dirty="0" smtClean="0">
              <a:latin typeface="Century Schoolbook" pitchFamily="18" charset="0"/>
            </a:endParaRPr>
          </a:p>
        </p:txBody>
      </p:sp>
      <p:sp>
        <p:nvSpPr>
          <p:cNvPr id="9" name="QuadreDeText 8"/>
          <p:cNvSpPr txBox="1"/>
          <p:nvPr/>
        </p:nvSpPr>
        <p:spPr>
          <a:xfrm>
            <a:off x="7092280" y="206084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 err="1" smtClean="0"/>
              <a:t>Degree</a:t>
            </a:r>
            <a:r>
              <a:rPr lang="es-ES" b="1" i="1" dirty="0" smtClean="0"/>
              <a:t> </a:t>
            </a:r>
            <a:r>
              <a:rPr lang="es-ES" b="1" i="1" dirty="0" err="1" smtClean="0"/>
              <a:t>price</a:t>
            </a:r>
            <a:endParaRPr lang="es-ES" b="1" i="1" dirty="0"/>
          </a:p>
        </p:txBody>
      </p:sp>
      <p:sp>
        <p:nvSpPr>
          <p:cNvPr id="10" name="Rectangle 9"/>
          <p:cNvSpPr/>
          <p:nvPr/>
        </p:nvSpPr>
        <p:spPr>
          <a:xfrm>
            <a:off x="7164288" y="2492896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7164288" y="2780928"/>
            <a:ext cx="216024" cy="21602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QuadreDeText 11"/>
          <p:cNvSpPr txBox="1"/>
          <p:nvPr/>
        </p:nvSpPr>
        <p:spPr>
          <a:xfrm>
            <a:off x="7452320" y="2420889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Low</a:t>
            </a:r>
            <a:endParaRPr lang="es-ES" sz="1400" dirty="0"/>
          </a:p>
        </p:txBody>
      </p:sp>
      <p:sp>
        <p:nvSpPr>
          <p:cNvPr id="13" name="QuadreDeText 12"/>
          <p:cNvSpPr txBox="1"/>
          <p:nvPr/>
        </p:nvSpPr>
        <p:spPr>
          <a:xfrm>
            <a:off x="7452320" y="2708920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High</a:t>
            </a:r>
            <a:endParaRPr lang="es-ES" sz="1400" dirty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 rot="16200000">
            <a:off x="107504" y="3645024"/>
            <a:ext cx="1872208" cy="4320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Social background</a:t>
            </a:r>
            <a:endParaRPr kumimoji="0" lang="en-US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Imagen 3"/>
          <p:cNvPicPr/>
          <p:nvPr/>
        </p:nvPicPr>
        <p:blipFill>
          <a:blip r:embed="rId2" cstate="print"/>
          <a:srcRect l="9917" r="35993"/>
          <a:stretch>
            <a:fillRect/>
          </a:stretch>
        </p:blipFill>
        <p:spPr bwMode="auto">
          <a:xfrm>
            <a:off x="1331640" y="1988840"/>
            <a:ext cx="5328592" cy="431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6"/>
          <p:cNvSpPr txBox="1">
            <a:spLocks noChangeArrowheads="1"/>
          </p:cNvSpPr>
          <p:nvPr/>
        </p:nvSpPr>
        <p:spPr bwMode="auto">
          <a:xfrm rot="16200000">
            <a:off x="6084167" y="2780927"/>
            <a:ext cx="1584177" cy="4320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1400" b="1" i="1" dirty="0" smtClean="0">
                <a:latin typeface="Calibri" pitchFamily="34" charset="0"/>
                <a:cs typeface="Arial" pitchFamily="34" charset="0"/>
              </a:rPr>
              <a:t>High qualifications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 rot="16200000">
            <a:off x="6084168" y="4581128"/>
            <a:ext cx="1584177" cy="4320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1400" b="1" i="1" dirty="0" smtClean="0">
                <a:latin typeface="Calibri" pitchFamily="34" charset="0"/>
                <a:cs typeface="Arial" pitchFamily="34" charset="0"/>
              </a:rPr>
              <a:t>Low qualifications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QuadreDeText 13"/>
          <p:cNvSpPr txBox="1"/>
          <p:nvPr/>
        </p:nvSpPr>
        <p:spPr>
          <a:xfrm>
            <a:off x="1331640" y="2276872"/>
            <a:ext cx="1440160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Low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17" name="QuadreDeText 16"/>
          <p:cNvSpPr txBox="1"/>
          <p:nvPr/>
        </p:nvSpPr>
        <p:spPr>
          <a:xfrm>
            <a:off x="1403648" y="2852936"/>
            <a:ext cx="1440160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Middel</a:t>
            </a:r>
            <a:r>
              <a:rPr lang="es-ES" sz="1200" dirty="0" smtClean="0"/>
              <a:t> 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20" name="QuadreDeText 19"/>
          <p:cNvSpPr txBox="1"/>
          <p:nvPr/>
        </p:nvSpPr>
        <p:spPr>
          <a:xfrm>
            <a:off x="1475656" y="3429000"/>
            <a:ext cx="1368152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High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24" name="QuadreDeText 23"/>
          <p:cNvSpPr txBox="1"/>
          <p:nvPr/>
        </p:nvSpPr>
        <p:spPr>
          <a:xfrm>
            <a:off x="1331640" y="4149080"/>
            <a:ext cx="1440160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Low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25" name="QuadreDeText 24"/>
          <p:cNvSpPr txBox="1"/>
          <p:nvPr/>
        </p:nvSpPr>
        <p:spPr>
          <a:xfrm>
            <a:off x="1403648" y="4725144"/>
            <a:ext cx="1440160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Middel</a:t>
            </a:r>
            <a:r>
              <a:rPr lang="es-ES" sz="1200" dirty="0" smtClean="0"/>
              <a:t> 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26" name="QuadreDeText 25"/>
          <p:cNvSpPr txBox="1"/>
          <p:nvPr/>
        </p:nvSpPr>
        <p:spPr>
          <a:xfrm>
            <a:off x="1475656" y="5301208"/>
            <a:ext cx="1368152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High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4000" b="1" dirty="0" err="1" smtClean="0">
                <a:latin typeface="Century Schoolbook" pitchFamily="18" charset="0"/>
                <a:cs typeface="Times New Roman" pitchFamily="18" charset="0"/>
              </a:rPr>
              <a:t>Conclusions</a:t>
            </a:r>
            <a:endParaRPr lang="es-ES" sz="4000" b="1" dirty="0"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84784"/>
            <a:ext cx="8363272" cy="468052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n-GB" sz="2400" dirty="0" smtClean="0">
                <a:latin typeface="Century Schoolbook" pitchFamily="18" charset="0"/>
              </a:rPr>
              <a:t>Same level of qualification, different degree program choice by social background. </a:t>
            </a:r>
          </a:p>
          <a:p>
            <a:pPr lvl="1"/>
            <a:r>
              <a:rPr lang="en-GB" sz="2000" dirty="0" smtClean="0">
                <a:latin typeface="Century Schoolbook" pitchFamily="18" charset="0"/>
              </a:rPr>
              <a:t>Controlled primary effects, there is a relation for high qualified students. </a:t>
            </a:r>
          </a:p>
          <a:p>
            <a:pPr lvl="1"/>
            <a:endParaRPr lang="en-GB" dirty="0" smtClean="0">
              <a:latin typeface="Century Schoolbook" pitchFamily="18" charset="0"/>
            </a:endParaRPr>
          </a:p>
          <a:p>
            <a:pPr lvl="1">
              <a:buNone/>
            </a:pPr>
            <a:endParaRPr lang="en-GB" dirty="0" smtClean="0">
              <a:latin typeface="Century Schoolbook" pitchFamily="18" charset="0"/>
            </a:endParaRPr>
          </a:p>
          <a:p>
            <a:pPr lvl="1"/>
            <a:endParaRPr lang="en-GB" dirty="0" smtClean="0">
              <a:latin typeface="Century Schoolbook" pitchFamily="18" charset="0"/>
            </a:endParaRPr>
          </a:p>
          <a:p>
            <a:endParaRPr lang="en-GB" dirty="0" smtClean="0">
              <a:latin typeface="Century Schoolbook" pitchFamily="18" charset="0"/>
            </a:endParaRPr>
          </a:p>
        </p:txBody>
      </p:sp>
      <p:graphicFrame>
        <p:nvGraphicFramePr>
          <p:cNvPr id="4" name="Taula 3"/>
          <p:cNvGraphicFramePr>
            <a:graphicFrameLocks noGrp="1"/>
          </p:cNvGraphicFramePr>
          <p:nvPr/>
        </p:nvGraphicFramePr>
        <p:xfrm>
          <a:off x="971600" y="3429000"/>
          <a:ext cx="7200800" cy="2208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368152"/>
                <a:gridCol w="3384376"/>
              </a:tblGrid>
              <a:tr h="436877">
                <a:tc gridSpan="3">
                  <a:txBody>
                    <a:bodyPr/>
                    <a:lstStyle/>
                    <a:p>
                      <a:r>
                        <a:rPr lang="en-US" noProof="0" dirty="0" smtClean="0">
                          <a:solidFill>
                            <a:schemeClr val="tx1"/>
                          </a:solidFill>
                        </a:rPr>
                        <a:t>Which degree programs? </a:t>
                      </a:r>
                      <a:endParaRPr lang="en-US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5406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Low marks students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Law, </a:t>
                      </a:r>
                      <a:r>
                        <a:rPr lang="en-GB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Sociology, Psychology, Humanities &amp; Engineering</a:t>
                      </a:r>
                      <a:endParaRPr lang="en-US" sz="1800" kern="1200" noProof="0" dirty="0" smtClean="0">
                        <a:solidFill>
                          <a:schemeClr val="dk1"/>
                        </a:solidFill>
                        <a:latin typeface="Century Schoolbook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7032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High marks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High class: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Science &amp; Bioscience</a:t>
                      </a:r>
                    </a:p>
                  </a:txBody>
                  <a:tcPr>
                    <a:noFill/>
                  </a:tcPr>
                </a:tc>
              </a:tr>
              <a:tr h="37703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Low class: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Nursery, Education &amp; Business studies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latin typeface="Century Schoolbook" pitchFamily="18" charset="0"/>
              </a:rPr>
              <a:t>Results (annex)</a:t>
            </a:r>
            <a:endParaRPr lang="es-ES" sz="4000" b="1" dirty="0"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340768"/>
            <a:ext cx="8363272" cy="468052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Century Schoolbook" pitchFamily="18" charset="0"/>
              </a:rPr>
              <a:t>LogLinear</a:t>
            </a:r>
            <a:r>
              <a:rPr lang="en-GB" sz="2800" dirty="0" smtClean="0">
                <a:latin typeface="Century Schoolbook" pitchFamily="18" charset="0"/>
              </a:rPr>
              <a:t> model: K3 effects &lt;0.05</a:t>
            </a:r>
          </a:p>
          <a:p>
            <a:pPr lvl="1">
              <a:buNone/>
            </a:pPr>
            <a:r>
              <a:rPr lang="en-GB" sz="2400" dirty="0" smtClean="0">
                <a:latin typeface="Century Schoolbook" pitchFamily="18" charset="0"/>
              </a:rPr>
              <a:t>    [marks   social background   degree price]</a:t>
            </a:r>
          </a:p>
          <a:p>
            <a:endParaRPr lang="en-GB" sz="2800" dirty="0" smtClean="0">
              <a:latin typeface="Century Schoolbook" pitchFamily="18" charset="0"/>
            </a:endParaRPr>
          </a:p>
          <a:p>
            <a:r>
              <a:rPr lang="en-GB" sz="2800" dirty="0" smtClean="0">
                <a:latin typeface="Century Schoolbook" pitchFamily="18" charset="0"/>
              </a:rPr>
              <a:t>Probability change when primary effects are controlled</a:t>
            </a:r>
          </a:p>
          <a:p>
            <a:pPr lvl="1">
              <a:buNone/>
            </a:pPr>
            <a:endParaRPr lang="en-GB" dirty="0" smtClean="0">
              <a:latin typeface="Century Schoolbook" pitchFamily="18" charset="0"/>
            </a:endParaRPr>
          </a:p>
        </p:txBody>
      </p:sp>
      <p:graphicFrame>
        <p:nvGraphicFramePr>
          <p:cNvPr id="4" name="Taula 3"/>
          <p:cNvGraphicFramePr>
            <a:graphicFrameLocks noGrp="1"/>
          </p:cNvGraphicFramePr>
          <p:nvPr/>
        </p:nvGraphicFramePr>
        <p:xfrm>
          <a:off x="899592" y="3861048"/>
          <a:ext cx="7239573" cy="2276823"/>
        </p:xfrm>
        <a:graphic>
          <a:graphicData uri="http://schemas.openxmlformats.org/drawingml/2006/table">
            <a:tbl>
              <a:tblPr/>
              <a:tblGrid>
                <a:gridCol w="2321902"/>
                <a:gridCol w="958528"/>
                <a:gridCol w="735269"/>
                <a:gridCol w="848387"/>
                <a:gridCol w="791829"/>
                <a:gridCol w="791829"/>
                <a:gridCol w="791829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noProof="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latin typeface="Century Schoolbook" pitchFamily="18" charset="0"/>
                          <a:ea typeface="Calibri"/>
                          <a:cs typeface="Times New Roman"/>
                        </a:rPr>
                        <a:t>Model</a:t>
                      </a:r>
                      <a:r>
                        <a:rPr lang="en-US" sz="1400" b="1" baseline="0" noProof="0" dirty="0" smtClean="0">
                          <a:latin typeface="Century Schoolbook" pitchFamily="18" charset="0"/>
                          <a:ea typeface="Calibri"/>
                          <a:cs typeface="Times New Roman"/>
                        </a:rPr>
                        <a:t> 1</a:t>
                      </a:r>
                      <a:endParaRPr lang="en-US" sz="1400" b="1" noProof="0" dirty="0">
                        <a:latin typeface="Century Schoolbook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200" noProof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Calibri"/>
                          <a:cs typeface="Times New Roman"/>
                        </a:rPr>
                        <a:t>Model 2</a:t>
                      </a:r>
                      <a:endParaRPr lang="en-US" sz="1400" b="1" kern="1200" noProof="0" dirty="0">
                        <a:solidFill>
                          <a:schemeClr val="tx1"/>
                        </a:solidFill>
                        <a:latin typeface="Century Schoolbook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200" noProof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  <a:ea typeface="Calibri"/>
                          <a:cs typeface="Times New Roman"/>
                        </a:rPr>
                        <a:t>Model 3</a:t>
                      </a:r>
                      <a:endParaRPr lang="en-US" sz="1400" b="1" kern="1200" noProof="0" dirty="0">
                        <a:solidFill>
                          <a:schemeClr val="tx1"/>
                        </a:solidFill>
                        <a:latin typeface="Century Schoolbook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noProof="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latin typeface="Times New Roman"/>
                          <a:ea typeface="Calibri"/>
                          <a:cs typeface="Times New Roman"/>
                        </a:rPr>
                        <a:t>Exp(B)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latin typeface="Times New Roman"/>
                          <a:ea typeface="Calibri"/>
                          <a:cs typeface="Times New Roman"/>
                        </a:rPr>
                        <a:t>sig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latin typeface="Times New Roman"/>
                          <a:ea typeface="Calibri"/>
                          <a:cs typeface="Times New Roman"/>
                        </a:rPr>
                        <a:t>Exp(B)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latin typeface="Times New Roman"/>
                          <a:ea typeface="Calibri"/>
                          <a:cs typeface="Times New Roman"/>
                        </a:rPr>
                        <a:t>sig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latin typeface="Times New Roman"/>
                          <a:ea typeface="Calibri"/>
                          <a:cs typeface="Times New Roman"/>
                        </a:rPr>
                        <a:t>Exp(B)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latin typeface="Times New Roman"/>
                          <a:ea typeface="Calibri"/>
                          <a:cs typeface="Times New Roman"/>
                        </a:rPr>
                        <a:t>sig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199874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High SB (reference)</a:t>
                      </a:r>
                      <a:endParaRPr lang="en-US" sz="1400" i="1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noProof="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noProof="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noProof="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noProof="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noProof="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noProof="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9874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Medium SB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latin typeface="Times New Roman"/>
                          <a:ea typeface="Calibri"/>
                          <a:cs typeface="Times New Roman"/>
                        </a:rPr>
                        <a:t>0.87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noProof="0" dirty="0" err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ns</a:t>
                      </a:r>
                      <a:r>
                        <a:rPr lang="es-E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ns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1444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Low SB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latin typeface="Times New Roman"/>
                          <a:ea typeface="Calibri"/>
                          <a:cs typeface="Times New Roman"/>
                        </a:rPr>
                        <a:t>0.67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5.21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253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Qualifications (numeric)</a:t>
                      </a:r>
                      <a:endParaRPr lang="en-US" sz="1400" i="1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1.4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1.53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253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kern="1200" noProof="0" dirty="0" err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Qual</a:t>
                      </a:r>
                      <a:r>
                        <a:rPr lang="en-US" sz="1400" i="1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en-US" sz="1400" i="1" kern="1200" baseline="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Medium SB</a:t>
                      </a:r>
                      <a:endParaRPr lang="en-US" sz="1400" i="1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ns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8253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kern="1200" noProof="0" dirty="0" err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Qual</a:t>
                      </a:r>
                      <a:r>
                        <a:rPr lang="en-US" sz="1400" i="1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en-US" sz="1400" i="1" kern="1200" noProof="0" dirty="0" err="1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LowSB</a:t>
                      </a:r>
                      <a:endParaRPr lang="en-US" sz="1400" i="1" kern="1200" noProof="0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0.79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noProof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4000" b="1" dirty="0" err="1" smtClean="0">
                <a:latin typeface="Century Schoolbook" pitchFamily="18" charset="0"/>
                <a:cs typeface="Times New Roman" pitchFamily="18" charset="0"/>
              </a:rPr>
              <a:t>Conclusions</a:t>
            </a:r>
            <a:endParaRPr lang="es-ES" sz="4000" b="1" dirty="0"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84784"/>
            <a:ext cx="8363272" cy="468052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entury Schoolbook" pitchFamily="18" charset="0"/>
              </a:rPr>
              <a:t>For degree choice, </a:t>
            </a:r>
            <a:r>
              <a:rPr lang="en-US" dirty="0" smtClean="0">
                <a:latin typeface="Century Schoolbook" pitchFamily="18" charset="0"/>
              </a:rPr>
              <a:t>inequality by social background is greatest among students with the </a:t>
            </a:r>
            <a:r>
              <a:rPr lang="en-US" u="sng" dirty="0" smtClean="0">
                <a:latin typeface="Century Schoolbook" pitchFamily="18" charset="0"/>
              </a:rPr>
              <a:t>highest</a:t>
            </a:r>
            <a:r>
              <a:rPr lang="en-US" dirty="0" smtClean="0">
                <a:latin typeface="Century Schoolbook" pitchFamily="18" charset="0"/>
              </a:rPr>
              <a:t> grades. </a:t>
            </a:r>
          </a:p>
          <a:p>
            <a:endParaRPr lang="en-US" dirty="0" smtClean="0">
              <a:latin typeface="Century Schoolbook" pitchFamily="18" charset="0"/>
            </a:endParaRPr>
          </a:p>
          <a:p>
            <a:endParaRPr lang="en-US" dirty="0" smtClean="0">
              <a:latin typeface="Century Schoolbook" pitchFamily="18" charset="0"/>
            </a:endParaRPr>
          </a:p>
          <a:p>
            <a:endParaRPr lang="en-US" dirty="0" smtClean="0">
              <a:latin typeface="Century Schoolbook" pitchFamily="18" charset="0"/>
            </a:endParaRPr>
          </a:p>
          <a:p>
            <a:pPr>
              <a:buNone/>
            </a:pPr>
            <a:endParaRPr lang="en-US" dirty="0" smtClean="0">
              <a:latin typeface="Century Schoolbook" pitchFamily="18" charset="0"/>
            </a:endParaRPr>
          </a:p>
          <a:p>
            <a:r>
              <a:rPr lang="en-US" dirty="0" smtClean="0">
                <a:latin typeface="Century Schoolbook" pitchFamily="18" charset="0"/>
              </a:rPr>
              <a:t>EMI. Horizontal stratification. </a:t>
            </a:r>
            <a:endParaRPr lang="en-GB" dirty="0" smtClean="0">
              <a:latin typeface="Century Schoolbook" pitchFamily="18" charset="0"/>
            </a:endParaRPr>
          </a:p>
          <a:p>
            <a:pPr lvl="1"/>
            <a:endParaRPr lang="en-GB" dirty="0" smtClean="0">
              <a:latin typeface="Century Schoolbook" pitchFamily="18" charset="0"/>
            </a:endParaRPr>
          </a:p>
          <a:p>
            <a:endParaRPr lang="en-GB" dirty="0" smtClean="0">
              <a:latin typeface="Century Schoolbook" pitchFamily="18" charset="0"/>
            </a:endParaRPr>
          </a:p>
        </p:txBody>
      </p:sp>
      <p:cxnSp>
        <p:nvCxnSpPr>
          <p:cNvPr id="5" name="Connector recte 4"/>
          <p:cNvCxnSpPr/>
          <p:nvPr/>
        </p:nvCxnSpPr>
        <p:spPr>
          <a:xfrm>
            <a:off x="3131840" y="3212976"/>
            <a:ext cx="0" cy="19442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 recte 6"/>
          <p:cNvCxnSpPr/>
          <p:nvPr/>
        </p:nvCxnSpPr>
        <p:spPr>
          <a:xfrm>
            <a:off x="3131840" y="5157192"/>
            <a:ext cx="244827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QuadreDeText 7"/>
          <p:cNvSpPr txBox="1"/>
          <p:nvPr/>
        </p:nvSpPr>
        <p:spPr>
          <a:xfrm>
            <a:off x="3995936" y="5183614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Marks</a:t>
            </a:r>
            <a:endParaRPr lang="es-ES" sz="1100" dirty="0"/>
          </a:p>
        </p:txBody>
      </p:sp>
      <p:sp>
        <p:nvSpPr>
          <p:cNvPr id="9" name="QuadreDeText 8"/>
          <p:cNvSpPr txBox="1"/>
          <p:nvPr/>
        </p:nvSpPr>
        <p:spPr>
          <a:xfrm rot="16200000">
            <a:off x="1757083" y="391824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Probability high price degrees</a:t>
            </a:r>
            <a:endParaRPr lang="en-US" sz="1200" dirty="0"/>
          </a:p>
        </p:txBody>
      </p:sp>
      <p:cxnSp>
        <p:nvCxnSpPr>
          <p:cNvPr id="11" name="Connector recte 10"/>
          <p:cNvCxnSpPr/>
          <p:nvPr/>
        </p:nvCxnSpPr>
        <p:spPr>
          <a:xfrm flipV="1">
            <a:off x="3491880" y="3573016"/>
            <a:ext cx="1440160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recte 12"/>
          <p:cNvCxnSpPr/>
          <p:nvPr/>
        </p:nvCxnSpPr>
        <p:spPr>
          <a:xfrm flipV="1">
            <a:off x="3491880" y="4365104"/>
            <a:ext cx="151216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QuadreDeText 15"/>
          <p:cNvSpPr txBox="1"/>
          <p:nvPr/>
        </p:nvSpPr>
        <p:spPr>
          <a:xfrm>
            <a:off x="3419872" y="342900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High backgorund</a:t>
            </a:r>
            <a:endParaRPr lang="es-ES" sz="1000" dirty="0"/>
          </a:p>
        </p:txBody>
      </p:sp>
      <p:sp>
        <p:nvSpPr>
          <p:cNvPr id="17" name="QuadreDeText 16"/>
          <p:cNvSpPr txBox="1"/>
          <p:nvPr/>
        </p:nvSpPr>
        <p:spPr>
          <a:xfrm>
            <a:off x="4932040" y="443711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Low backgorund</a:t>
            </a:r>
            <a:endParaRPr lang="es-E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4000" b="1" dirty="0" err="1" smtClean="0">
                <a:latin typeface="Century Schoolbook" pitchFamily="18" charset="0"/>
                <a:cs typeface="Times New Roman" pitchFamily="18" charset="0"/>
              </a:rPr>
              <a:t>Conclusions</a:t>
            </a:r>
            <a:endParaRPr lang="es-ES" sz="4000" b="1" dirty="0"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96752"/>
            <a:ext cx="8363272" cy="496855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n-US" dirty="0" smtClean="0">
                <a:latin typeface="Century Schoolbook" pitchFamily="18" charset="0"/>
              </a:rPr>
              <a:t>Possible mechanisms? </a:t>
            </a:r>
          </a:p>
          <a:p>
            <a:pPr lvl="1"/>
            <a:r>
              <a:rPr lang="en-GB" dirty="0" smtClean="0">
                <a:latin typeface="Century Schoolbook" pitchFamily="18" charset="0"/>
              </a:rPr>
              <a:t>Relative Risk Aversion? Avoid demotion.</a:t>
            </a:r>
          </a:p>
          <a:p>
            <a:pPr lvl="1"/>
            <a:r>
              <a:rPr lang="en-GB" dirty="0" smtClean="0">
                <a:latin typeface="Century Schoolbook" pitchFamily="18" charset="0"/>
              </a:rPr>
              <a:t>Different risk management? Low social backgrounds with high marks is not enough to?</a:t>
            </a:r>
          </a:p>
          <a:p>
            <a:pPr lvl="1"/>
            <a:endParaRPr lang="en-GB" dirty="0" smtClean="0">
              <a:latin typeface="Century Schoolbook" pitchFamily="18" charset="0"/>
            </a:endParaRPr>
          </a:p>
          <a:p>
            <a:pPr lvl="1"/>
            <a:endParaRPr lang="en-GB" dirty="0" smtClean="0">
              <a:latin typeface="Century Schoolbook" pitchFamily="18" charset="0"/>
            </a:endParaRPr>
          </a:p>
          <a:p>
            <a:pPr lvl="1"/>
            <a:r>
              <a:rPr lang="en-GB" dirty="0" smtClean="0">
                <a:latin typeface="Century Schoolbook" pitchFamily="18" charset="0"/>
              </a:rPr>
              <a:t>Different subject preferences or evaluation of work return? Construction of preferences in a non-perfect degree market.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3356992"/>
            <a:ext cx="1918081" cy="133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Connector de fletxa recta 18"/>
          <p:cNvCxnSpPr/>
          <p:nvPr/>
        </p:nvCxnSpPr>
        <p:spPr>
          <a:xfrm>
            <a:off x="3851920" y="3861048"/>
            <a:ext cx="0" cy="21602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3384376"/>
          </a:xfrm>
        </p:spPr>
        <p:txBody>
          <a:bodyPr>
            <a:normAutofit fontScale="77500" lnSpcReduction="20000"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 algn="ctr">
              <a:buNone/>
            </a:pPr>
            <a:r>
              <a:rPr lang="es-ES_tradnl" sz="5100" dirty="0" err="1" smtClean="0">
                <a:latin typeface="Century Schoolbook" pitchFamily="18" charset="0"/>
              </a:rPr>
              <a:t>Thank</a:t>
            </a:r>
            <a:r>
              <a:rPr lang="es-ES_tradnl" sz="5100" dirty="0" smtClean="0">
                <a:latin typeface="Century Schoolbook" pitchFamily="18" charset="0"/>
              </a:rPr>
              <a:t> </a:t>
            </a:r>
            <a:r>
              <a:rPr lang="es-ES_tradnl" sz="5100" dirty="0" err="1" smtClean="0">
                <a:latin typeface="Century Schoolbook" pitchFamily="18" charset="0"/>
              </a:rPr>
              <a:t>you</a:t>
            </a:r>
            <a:r>
              <a:rPr lang="es-ES_tradnl" sz="5100" dirty="0" smtClean="0">
                <a:latin typeface="Century Schoolbook" pitchFamily="18" charset="0"/>
              </a:rPr>
              <a:t>!</a:t>
            </a:r>
          </a:p>
          <a:p>
            <a:pPr algn="ctr">
              <a:buNone/>
            </a:pPr>
            <a:endParaRPr lang="es-ES_tradnl" sz="3200" dirty="0" smtClean="0"/>
          </a:p>
          <a:p>
            <a:pPr algn="ctr">
              <a:buNone/>
            </a:pPr>
            <a:endParaRPr lang="es-ES_tradnl" dirty="0" smtClean="0"/>
          </a:p>
          <a:p>
            <a:pPr algn="ctr">
              <a:buNone/>
            </a:pPr>
            <a:endParaRPr lang="es-ES_tradnl" sz="3200" dirty="0" smtClean="0"/>
          </a:p>
          <a:p>
            <a:pPr algn="ctr">
              <a:buNone/>
            </a:pPr>
            <a:r>
              <a:rPr lang="es-ES_tradnl" dirty="0" smtClean="0">
                <a:latin typeface="Century Schoolbook" pitchFamily="18" charset="0"/>
              </a:rPr>
              <a:t>danitv@hotmail.com</a:t>
            </a:r>
          </a:p>
          <a:p>
            <a:pPr algn="ctr">
              <a:buNone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es-ES" sz="3200" b="1" dirty="0" err="1" smtClean="0">
                <a:latin typeface="Century Schoolbook" pitchFamily="18" charset="0"/>
              </a:rPr>
              <a:t>Research</a:t>
            </a:r>
            <a:r>
              <a:rPr lang="es-ES" sz="3200" b="1" dirty="0" smtClean="0">
                <a:latin typeface="Century Schoolbook" pitchFamily="18" charset="0"/>
              </a:rPr>
              <a:t> </a:t>
            </a:r>
            <a:r>
              <a:rPr lang="es-ES" sz="3200" b="1" dirty="0" err="1" smtClean="0">
                <a:latin typeface="Century Schoolbook" pitchFamily="18" charset="0"/>
              </a:rPr>
              <a:t>frame</a:t>
            </a:r>
            <a:endParaRPr lang="es-ES" sz="3200" b="1" dirty="0">
              <a:latin typeface="Century Schoolbook" pitchFamily="18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432048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entury Schoolbook" pitchFamily="18" charset="0"/>
              </a:rPr>
              <a:t>“</a:t>
            </a:r>
            <a:r>
              <a:rPr lang="en-US" dirty="0" err="1" smtClean="0">
                <a:latin typeface="Century Schoolbook" pitchFamily="18" charset="0"/>
              </a:rPr>
              <a:t>Massification</a:t>
            </a:r>
            <a:r>
              <a:rPr lang="en-US" dirty="0" smtClean="0">
                <a:latin typeface="Century Schoolbook" pitchFamily="18" charset="0"/>
              </a:rPr>
              <a:t>” of university, leads to “democratization”?</a:t>
            </a:r>
          </a:p>
          <a:p>
            <a:endParaRPr lang="en-US" dirty="0" smtClean="0">
              <a:latin typeface="Century Schoolbook" pitchFamily="18" charset="0"/>
            </a:endParaRPr>
          </a:p>
          <a:p>
            <a:endParaRPr lang="en-US" dirty="0" smtClean="0">
              <a:latin typeface="Century Schoolbook" pitchFamily="18" charset="0"/>
            </a:endParaRPr>
          </a:p>
          <a:p>
            <a:endParaRPr lang="en-US" dirty="0" smtClean="0">
              <a:latin typeface="Century Schoolbook" pitchFamily="18" charset="0"/>
            </a:endParaRPr>
          </a:p>
          <a:p>
            <a:pPr>
              <a:buNone/>
            </a:pPr>
            <a:endParaRPr lang="es-ES" dirty="0">
              <a:latin typeface="Century Schoolbook" pitchFamily="18" charset="0"/>
            </a:endParaRPr>
          </a:p>
        </p:txBody>
      </p:sp>
      <p:graphicFrame>
        <p:nvGraphicFramePr>
          <p:cNvPr id="5" name="Taula 4"/>
          <p:cNvGraphicFramePr>
            <a:graphicFrameLocks noGrp="1"/>
          </p:cNvGraphicFramePr>
          <p:nvPr/>
        </p:nvGraphicFramePr>
        <p:xfrm>
          <a:off x="899592" y="3429000"/>
          <a:ext cx="7200800" cy="238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600400"/>
              </a:tblGrid>
              <a:tr h="436877">
                <a:tc gridSpan="2">
                  <a:txBody>
                    <a:bodyPr/>
                    <a:lstStyle/>
                    <a:p>
                      <a:r>
                        <a:rPr lang="en-US" noProof="0" dirty="0" smtClean="0">
                          <a:solidFill>
                            <a:schemeClr val="tx1"/>
                          </a:solidFill>
                        </a:rPr>
                        <a:t>Analysis of access inequalities</a:t>
                      </a:r>
                      <a:endParaRPr lang="en-US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754063"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Access yes/no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Century Schoolbook" pitchFamily="18" charset="0"/>
                        </a:rPr>
                        <a:t>Maximally Maintained Inequality (</a:t>
                      </a:r>
                      <a:r>
                        <a:rPr lang="en-US" noProof="0" dirty="0" err="1" smtClean="0">
                          <a:latin typeface="Century Schoolbook" pitchFamily="18" charset="0"/>
                        </a:rPr>
                        <a:t>Raftery</a:t>
                      </a:r>
                      <a:r>
                        <a:rPr lang="en-US" noProof="0" dirty="0" smtClean="0">
                          <a:latin typeface="Century Schoolbook" pitchFamily="18" charset="0"/>
                        </a:rPr>
                        <a:t> &amp; </a:t>
                      </a:r>
                      <a:r>
                        <a:rPr lang="en-US" noProof="0" dirty="0" err="1" smtClean="0">
                          <a:latin typeface="Century Schoolbook" pitchFamily="18" charset="0"/>
                        </a:rPr>
                        <a:t>Hout</a:t>
                      </a:r>
                      <a:r>
                        <a:rPr lang="en-US" noProof="0" dirty="0" smtClean="0">
                          <a:latin typeface="Century Schoolbook" pitchFamily="18" charset="0"/>
                        </a:rPr>
                        <a:t>) </a:t>
                      </a:r>
                      <a:endParaRPr lang="en-US" noProof="0" dirty="0"/>
                    </a:p>
                  </a:txBody>
                  <a:tcP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What? Degree/university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Century Schoolbook" pitchFamily="18" charset="0"/>
                        </a:rPr>
                        <a:t>Effectively Maintained Inequality (Lucas)</a:t>
                      </a:r>
                      <a:endParaRPr lang="en-US" noProof="0" dirty="0"/>
                    </a:p>
                  </a:txBody>
                  <a:tcPr>
                    <a:noFill/>
                  </a:tcPr>
                </a:tc>
              </a:tr>
              <a:tr h="436877"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How?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Course </a:t>
                      </a:r>
                      <a:r>
                        <a:rPr lang="en-US" sz="1800" kern="1200" noProof="0" dirty="0" err="1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compagination</a:t>
                      </a:r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latin typeface="Century Schoolbook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QuadreDeText 5"/>
          <p:cNvSpPr txBox="1"/>
          <p:nvPr/>
        </p:nvSpPr>
        <p:spPr>
          <a:xfrm rot="16200000">
            <a:off x="6839381" y="4906035"/>
            <a:ext cx="1296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Access </a:t>
            </a:r>
            <a:r>
              <a:rPr lang="es-ES" dirty="0" err="1" smtClean="0"/>
              <a:t>strategies</a:t>
            </a:r>
            <a:endParaRPr lang="es-ES" dirty="0"/>
          </a:p>
        </p:txBody>
      </p:sp>
      <p:cxnSp>
        <p:nvCxnSpPr>
          <p:cNvPr id="8" name="Connector recte 7"/>
          <p:cNvCxnSpPr/>
          <p:nvPr/>
        </p:nvCxnSpPr>
        <p:spPr>
          <a:xfrm>
            <a:off x="7092280" y="4653136"/>
            <a:ext cx="0" cy="1080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recte 9"/>
          <p:cNvCxnSpPr>
            <a:endCxn id="6" idx="0"/>
          </p:cNvCxnSpPr>
          <p:nvPr/>
        </p:nvCxnSpPr>
        <p:spPr>
          <a:xfrm>
            <a:off x="7092280" y="5229200"/>
            <a:ext cx="7200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936104"/>
          </a:xfrm>
        </p:spPr>
        <p:txBody>
          <a:bodyPr>
            <a:normAutofit/>
          </a:bodyPr>
          <a:lstStyle/>
          <a:p>
            <a:pPr algn="l"/>
            <a:r>
              <a:rPr lang="es-ES" sz="3200" b="1" dirty="0" err="1" smtClean="0">
                <a:latin typeface="Century Schoolbook" pitchFamily="18" charset="0"/>
              </a:rPr>
              <a:t>Research</a:t>
            </a:r>
            <a:r>
              <a:rPr lang="es-ES" sz="3200" b="1" dirty="0" smtClean="0">
                <a:latin typeface="Century Schoolbook" pitchFamily="18" charset="0"/>
              </a:rPr>
              <a:t> </a:t>
            </a:r>
            <a:r>
              <a:rPr lang="es-ES" sz="3200" b="1" dirty="0" err="1" smtClean="0">
                <a:latin typeface="Century Schoolbook" pitchFamily="18" charset="0"/>
              </a:rPr>
              <a:t>frame</a:t>
            </a:r>
            <a:endParaRPr lang="es-ES" sz="3200" b="1" dirty="0" smtClean="0">
              <a:latin typeface="Century Schoolbook" pitchFamily="18" charset="0"/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96044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entury Schoolbook" pitchFamily="18" charset="0"/>
              </a:rPr>
              <a:t>Social background in educational choices:</a:t>
            </a:r>
          </a:p>
          <a:p>
            <a:pPr lvl="1"/>
            <a:r>
              <a:rPr lang="en-US" dirty="0" smtClean="0">
                <a:latin typeface="Century Schoolbook" pitchFamily="18" charset="0"/>
              </a:rPr>
              <a:t>Primary effects: educational performance, skills. </a:t>
            </a:r>
          </a:p>
          <a:p>
            <a:pPr lvl="2"/>
            <a:r>
              <a:rPr lang="en-US" dirty="0" smtClean="0">
                <a:latin typeface="Century Schoolbook" pitchFamily="18" charset="0"/>
              </a:rPr>
              <a:t>Qualifications</a:t>
            </a:r>
          </a:p>
          <a:p>
            <a:pPr lvl="1"/>
            <a:r>
              <a:rPr lang="en-US" dirty="0" smtClean="0">
                <a:latin typeface="Century Schoolbook" pitchFamily="18" charset="0"/>
              </a:rPr>
              <a:t>Secondary effects: cost-benefit evaluation. </a:t>
            </a:r>
          </a:p>
          <a:p>
            <a:pPr lvl="2"/>
            <a:r>
              <a:rPr lang="en-US" dirty="0" smtClean="0">
                <a:latin typeface="Century Schoolbook" pitchFamily="18" charset="0"/>
              </a:rPr>
              <a:t>Price</a:t>
            </a:r>
          </a:p>
          <a:p>
            <a:pPr lvl="2"/>
            <a:r>
              <a:rPr lang="en-US" dirty="0" smtClean="0">
                <a:latin typeface="Century Schoolbook" pitchFamily="18" charset="0"/>
              </a:rPr>
              <a:t>Difficulty</a:t>
            </a:r>
          </a:p>
          <a:p>
            <a:pPr lvl="2"/>
            <a:r>
              <a:rPr lang="en-US" dirty="0" smtClean="0">
                <a:latin typeface="Century Schoolbook" pitchFamily="18" charset="0"/>
              </a:rPr>
              <a:t>Labor market expectations</a:t>
            </a:r>
          </a:p>
          <a:p>
            <a:pPr lvl="1"/>
            <a:endParaRPr lang="en-US" dirty="0" smtClean="0">
              <a:latin typeface="Century Schoolbook" pitchFamily="18" charset="0"/>
            </a:endParaRPr>
          </a:p>
          <a:p>
            <a:endParaRPr lang="en-US" dirty="0" smtClean="0">
              <a:latin typeface="Century Schoolbook" pitchFamily="18" charset="0"/>
            </a:endParaRP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936104"/>
          </a:xfrm>
        </p:spPr>
        <p:txBody>
          <a:bodyPr>
            <a:normAutofit/>
          </a:bodyPr>
          <a:lstStyle/>
          <a:p>
            <a:pPr algn="l"/>
            <a:r>
              <a:rPr lang="es-ES" sz="3200" b="1" dirty="0" err="1" smtClean="0">
                <a:latin typeface="Century Schoolbook" pitchFamily="18" charset="0"/>
              </a:rPr>
              <a:t>Research</a:t>
            </a:r>
            <a:r>
              <a:rPr lang="es-ES" sz="3200" b="1" dirty="0" smtClean="0">
                <a:latin typeface="Century Schoolbook" pitchFamily="18" charset="0"/>
              </a:rPr>
              <a:t> </a:t>
            </a:r>
            <a:r>
              <a:rPr lang="es-ES" sz="3200" b="1" dirty="0" err="1" smtClean="0">
                <a:latin typeface="Century Schoolbook" pitchFamily="18" charset="0"/>
              </a:rPr>
              <a:t>frame</a:t>
            </a:r>
            <a:endParaRPr lang="es-ES" sz="3200" b="1" dirty="0" smtClean="0">
              <a:latin typeface="Century Schoolbook" pitchFamily="18" charset="0"/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172819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entury Schoolbook" pitchFamily="18" charset="0"/>
              </a:rPr>
              <a:t>Transition to non-compulsory education by social background: </a:t>
            </a:r>
          </a:p>
          <a:p>
            <a:pPr lvl="1"/>
            <a:r>
              <a:rPr lang="en-US" dirty="0" smtClean="0">
                <a:latin typeface="Century Schoolbook" pitchFamily="18" charset="0"/>
              </a:rPr>
              <a:t>Compensation effect (</a:t>
            </a:r>
            <a:r>
              <a:rPr lang="en-US" dirty="0" err="1" smtClean="0">
                <a:latin typeface="Century Schoolbook" pitchFamily="18" charset="0"/>
              </a:rPr>
              <a:t>Bernardi</a:t>
            </a:r>
            <a:r>
              <a:rPr lang="en-US" dirty="0" smtClean="0">
                <a:latin typeface="Century Schoolbook" pitchFamily="18" charset="0"/>
              </a:rPr>
              <a:t> &amp; </a:t>
            </a:r>
            <a:r>
              <a:rPr lang="en-US" dirty="0" err="1" smtClean="0">
                <a:latin typeface="Century Schoolbook" pitchFamily="18" charset="0"/>
              </a:rPr>
              <a:t>Cebolla</a:t>
            </a:r>
            <a:r>
              <a:rPr lang="en-US" dirty="0" smtClean="0">
                <a:latin typeface="Century Schoolbook" pitchFamily="18" charset="0"/>
              </a:rPr>
              <a:t>)</a:t>
            </a:r>
          </a:p>
          <a:p>
            <a:pPr lvl="1">
              <a:buNone/>
            </a:pP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429000"/>
            <a:ext cx="3887713" cy="2787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QuadreDeText 5"/>
          <p:cNvSpPr txBox="1"/>
          <p:nvPr/>
        </p:nvSpPr>
        <p:spPr>
          <a:xfrm>
            <a:off x="5220072" y="4221088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Schoolbook" pitchFamily="18" charset="0"/>
              </a:rPr>
              <a:t>inequality by social background is greatest among students with the lowest grades</a:t>
            </a:r>
            <a:endParaRPr lang="en-US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3600" b="1" dirty="0" err="1" smtClean="0">
                <a:latin typeface="Century Schoolbook" pitchFamily="18" charset="0"/>
              </a:rPr>
              <a:t>Our</a:t>
            </a:r>
            <a:r>
              <a:rPr lang="es-ES" sz="3600" b="1" dirty="0" smtClean="0">
                <a:latin typeface="Century Schoolbook" pitchFamily="18" charset="0"/>
              </a:rPr>
              <a:t> </a:t>
            </a:r>
            <a:r>
              <a:rPr lang="es-ES" sz="3600" b="1" dirty="0" err="1" smtClean="0">
                <a:latin typeface="Century Schoolbook" pitchFamily="18" charset="0"/>
              </a:rPr>
              <a:t>research</a:t>
            </a:r>
            <a:endParaRPr lang="es-ES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96044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GB" sz="2400" dirty="0" smtClean="0">
                <a:latin typeface="Century Schoolbook" pitchFamily="18" charset="0"/>
              </a:rPr>
              <a:t>The research we are carrying out, is an PhD project of access strategies to university. </a:t>
            </a:r>
          </a:p>
          <a:p>
            <a:pPr algn="just">
              <a:lnSpc>
                <a:spcPct val="120000"/>
              </a:lnSpc>
            </a:pPr>
            <a:endParaRPr lang="en-GB" sz="2400" dirty="0" smtClean="0">
              <a:latin typeface="Century Schoolbook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GB" sz="2400" dirty="0" err="1" smtClean="0">
                <a:latin typeface="Century Schoolbook" pitchFamily="18" charset="0"/>
              </a:rPr>
              <a:t>Enrollment</a:t>
            </a:r>
            <a:r>
              <a:rPr lang="en-GB" sz="2400" dirty="0" smtClean="0">
                <a:latin typeface="Century Schoolbook" pitchFamily="18" charset="0"/>
              </a:rPr>
              <a:t> data of </a:t>
            </a:r>
            <a:r>
              <a:rPr lang="en-GB" sz="2400" dirty="0" err="1" smtClean="0">
                <a:latin typeface="Century Schoolbook" pitchFamily="18" charset="0"/>
              </a:rPr>
              <a:t>Universitat</a:t>
            </a:r>
            <a:r>
              <a:rPr lang="en-GB" sz="2400" dirty="0" smtClean="0">
                <a:latin typeface="Century Schoolbook" pitchFamily="18" charset="0"/>
              </a:rPr>
              <a:t> </a:t>
            </a:r>
            <a:r>
              <a:rPr lang="en-GB" sz="2400" dirty="0" err="1" smtClean="0">
                <a:latin typeface="Century Schoolbook" pitchFamily="18" charset="0"/>
              </a:rPr>
              <a:t>Autònoma</a:t>
            </a:r>
            <a:r>
              <a:rPr lang="en-GB" sz="2400" dirty="0" smtClean="0">
                <a:latin typeface="Century Schoolbook" pitchFamily="18" charset="0"/>
              </a:rPr>
              <a:t> de Barcelona. 5.751 first-year students  in 76 </a:t>
            </a:r>
            <a:r>
              <a:rPr lang="es-ES_tradnl" sz="2400" dirty="0" err="1" smtClean="0">
                <a:latin typeface="Century Schoolbook" pitchFamily="18" charset="0"/>
              </a:rPr>
              <a:t>degree</a:t>
            </a:r>
            <a:r>
              <a:rPr lang="es-ES_tradnl" sz="2400" dirty="0" smtClean="0">
                <a:latin typeface="Century Schoolbook" pitchFamily="18" charset="0"/>
              </a:rPr>
              <a:t> </a:t>
            </a:r>
            <a:r>
              <a:rPr lang="es-ES_tradnl" sz="2400" dirty="0" err="1" smtClean="0">
                <a:latin typeface="Century Schoolbook" pitchFamily="18" charset="0"/>
              </a:rPr>
              <a:t>program</a:t>
            </a:r>
            <a:r>
              <a:rPr lang="en-GB" sz="2400" dirty="0" smtClean="0">
                <a:latin typeface="Century Schoolbook" pitchFamily="18" charset="0"/>
              </a:rPr>
              <a:t>s. </a:t>
            </a:r>
          </a:p>
          <a:p>
            <a:pPr algn="just">
              <a:lnSpc>
                <a:spcPct val="120000"/>
              </a:lnSpc>
              <a:buNone/>
            </a:pPr>
            <a:endParaRPr lang="ca-ES" sz="2400" dirty="0" smtClean="0">
              <a:latin typeface="Century Schoolbook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GB" sz="2400" dirty="0" smtClean="0">
                <a:latin typeface="Century Schoolbook" pitchFamily="18" charset="0"/>
              </a:rPr>
              <a:t>We analyze 2012: rise of taxes around 66% on average. </a:t>
            </a:r>
            <a:endParaRPr lang="en-GB" sz="2000" dirty="0" smtClean="0">
              <a:latin typeface="Century Schoolbook" pitchFamily="18" charset="0"/>
            </a:endParaRPr>
          </a:p>
          <a:p>
            <a:pPr algn="just">
              <a:lnSpc>
                <a:spcPct val="120000"/>
              </a:lnSpc>
            </a:pPr>
            <a:endParaRPr lang="en-GB" sz="2000" dirty="0" smtClean="0">
              <a:latin typeface="Century Schoolbook" pitchFamily="18" charset="0"/>
            </a:endParaRPr>
          </a:p>
          <a:p>
            <a:pPr algn="just">
              <a:lnSpc>
                <a:spcPct val="120000"/>
              </a:lnSpc>
            </a:pPr>
            <a:endParaRPr lang="en-GB" sz="2000" dirty="0" smtClean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latin typeface="Century Schoolbook" pitchFamily="18" charset="0"/>
              </a:rPr>
              <a:t>Model of analysis</a:t>
            </a:r>
            <a:endParaRPr lang="en-GB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744416"/>
          </a:xfrm>
          <a:ln>
            <a:noFill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s-ES" dirty="0" smtClean="0">
              <a:latin typeface="Century Schoolbook" pitchFamily="18" charset="0"/>
            </a:endParaRPr>
          </a:p>
          <a:p>
            <a:pPr>
              <a:buNone/>
            </a:pPr>
            <a:endParaRPr lang="es-ES" dirty="0">
              <a:latin typeface="Century Schoolbook" pitchFamily="18" charset="0"/>
            </a:endParaRP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779912" y="2780928"/>
            <a:ext cx="1656184" cy="36004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Qualifications</a:t>
            </a:r>
            <a:endParaRPr kumimoji="0" lang="es-ES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012160" y="3861048"/>
            <a:ext cx="2016224" cy="36004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s-ES_tradnl" b="1" dirty="0" err="1" smtClean="0"/>
              <a:t>Degree</a:t>
            </a:r>
            <a:r>
              <a:rPr lang="es-ES_tradnl" b="1" dirty="0" smtClean="0"/>
              <a:t> </a:t>
            </a:r>
            <a:r>
              <a:rPr lang="es-ES_tradnl" b="1" dirty="0" err="1" smtClean="0"/>
              <a:t>program</a:t>
            </a:r>
            <a:r>
              <a:rPr lang="es-ES" b="1" dirty="0" smtClean="0"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(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price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259632" y="3789040"/>
            <a:ext cx="2160240" cy="4320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Social </a:t>
            </a:r>
            <a:r>
              <a:rPr kumimoji="0" lang="es-ES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background</a:t>
            </a:r>
            <a:endParaRPr kumimoji="0" lang="es-ES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417" name="AutoShape 9"/>
          <p:cNvCxnSpPr>
            <a:cxnSpLocks noChangeShapeType="1"/>
            <a:stCxn id="17414" idx="0"/>
            <a:endCxn id="17410" idx="1"/>
          </p:cNvCxnSpPr>
          <p:nvPr/>
        </p:nvCxnSpPr>
        <p:spPr bwMode="auto">
          <a:xfrm flipV="1">
            <a:off x="2339752" y="2960948"/>
            <a:ext cx="1440160" cy="828092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7" name="AutoShape 9"/>
          <p:cNvCxnSpPr>
            <a:cxnSpLocks noChangeShapeType="1"/>
            <a:stCxn id="17410" idx="3"/>
            <a:endCxn id="17413" idx="0"/>
          </p:cNvCxnSpPr>
          <p:nvPr/>
        </p:nvCxnSpPr>
        <p:spPr bwMode="auto">
          <a:xfrm>
            <a:off x="5436096" y="2960948"/>
            <a:ext cx="1584176" cy="90010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8" name="Connector de fletxa recta 27"/>
          <p:cNvCxnSpPr/>
          <p:nvPr/>
        </p:nvCxnSpPr>
        <p:spPr>
          <a:xfrm>
            <a:off x="3563888" y="4005064"/>
            <a:ext cx="2304256" cy="0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latin typeface="Century Schoolbook" pitchFamily="18" charset="0"/>
              </a:rPr>
              <a:t>Model of analysis</a:t>
            </a:r>
            <a:endParaRPr lang="es-ES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24847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dirty="0" smtClean="0">
                <a:latin typeface="Century Schoolbook" pitchFamily="18" charset="0"/>
              </a:rPr>
              <a:t>Degree price (</a:t>
            </a:r>
            <a:r>
              <a:rPr lang="en-US" dirty="0" err="1" smtClean="0">
                <a:latin typeface="Century Schoolbook" pitchFamily="18" charset="0"/>
              </a:rPr>
              <a:t>Catalunya</a:t>
            </a:r>
            <a:r>
              <a:rPr lang="en-US" dirty="0" smtClean="0">
                <a:latin typeface="Century Schoolbook" pitchFamily="18" charset="0"/>
              </a:rPr>
              <a:t>): </a:t>
            </a:r>
          </a:p>
          <a:p>
            <a:pPr lvl="1" algn="just">
              <a:lnSpc>
                <a:spcPct val="120000"/>
              </a:lnSpc>
            </a:pPr>
            <a:r>
              <a:rPr lang="en-US" dirty="0" smtClean="0">
                <a:latin typeface="Century Schoolbook" pitchFamily="18" charset="0"/>
              </a:rPr>
              <a:t>High price: 35,77€ &amp; 39,53€/</a:t>
            </a:r>
            <a:r>
              <a:rPr lang="en-US" dirty="0" err="1" smtClean="0">
                <a:latin typeface="Century Schoolbook" pitchFamily="18" charset="0"/>
              </a:rPr>
              <a:t>tuiton</a:t>
            </a:r>
            <a:r>
              <a:rPr lang="en-US" dirty="0" smtClean="0">
                <a:latin typeface="Century Schoolbook" pitchFamily="18" charset="0"/>
              </a:rPr>
              <a:t> fee</a:t>
            </a:r>
          </a:p>
          <a:p>
            <a:pPr lvl="1" algn="just">
              <a:lnSpc>
                <a:spcPct val="120000"/>
              </a:lnSpc>
            </a:pPr>
            <a:r>
              <a:rPr lang="en-US" dirty="0" smtClean="0">
                <a:latin typeface="Century Schoolbook" pitchFamily="18" charset="0"/>
              </a:rPr>
              <a:t>Low price:</a:t>
            </a:r>
            <a:r>
              <a:rPr lang="en-US" dirty="0" smtClean="0"/>
              <a:t> </a:t>
            </a:r>
            <a:r>
              <a:rPr lang="en-US" dirty="0" smtClean="0">
                <a:latin typeface="Century Schoolbook" pitchFamily="18" charset="0"/>
              </a:rPr>
              <a:t>25,27€/</a:t>
            </a:r>
            <a:r>
              <a:rPr lang="en-US" dirty="0" err="1" smtClean="0">
                <a:latin typeface="Century Schoolbook" pitchFamily="18" charset="0"/>
              </a:rPr>
              <a:t>tuiton</a:t>
            </a:r>
            <a:r>
              <a:rPr lang="en-US" dirty="0" smtClean="0">
                <a:latin typeface="Century Schoolbook" pitchFamily="18" charset="0"/>
              </a:rPr>
              <a:t> fee</a:t>
            </a:r>
          </a:p>
          <a:p>
            <a:pPr lvl="2" algn="just">
              <a:lnSpc>
                <a:spcPct val="120000"/>
              </a:lnSpc>
              <a:buNone/>
            </a:pPr>
            <a:endParaRPr lang="en-US" dirty="0" smtClean="0">
              <a:latin typeface="Century Schoolbook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dirty="0" smtClean="0">
                <a:latin typeface="Century Schoolbook" pitchFamily="18" charset="0"/>
              </a:rPr>
              <a:t>Qualifications: </a:t>
            </a:r>
          </a:p>
          <a:p>
            <a:pPr lvl="1" algn="just">
              <a:lnSpc>
                <a:spcPct val="120000"/>
              </a:lnSpc>
            </a:pPr>
            <a:r>
              <a:rPr lang="en-US" dirty="0" smtClean="0"/>
              <a:t>From mean of all first-year students: high and low qualifications. </a:t>
            </a:r>
          </a:p>
          <a:p>
            <a:pPr lvl="1" algn="just">
              <a:lnSpc>
                <a:spcPct val="120000"/>
              </a:lnSpc>
            </a:pPr>
            <a:endParaRPr lang="en-US" dirty="0" smtClean="0"/>
          </a:p>
          <a:p>
            <a:pPr algn="just">
              <a:lnSpc>
                <a:spcPct val="120000"/>
              </a:lnSpc>
            </a:pPr>
            <a:r>
              <a:rPr lang="en-US" dirty="0" smtClean="0">
                <a:latin typeface="Century Schoolbook" pitchFamily="18" charset="0"/>
              </a:rPr>
              <a:t>Social background: </a:t>
            </a:r>
          </a:p>
          <a:p>
            <a:pPr lvl="1" algn="just">
              <a:lnSpc>
                <a:spcPct val="120000"/>
              </a:lnSpc>
            </a:pPr>
            <a:r>
              <a:rPr lang="en-US" dirty="0" smtClean="0">
                <a:latin typeface="Century Schoolbook" pitchFamily="18" charset="0"/>
              </a:rPr>
              <a:t>Index of educational and occupational background. </a:t>
            </a:r>
          </a:p>
          <a:p>
            <a:pPr lvl="1" algn="just">
              <a:lnSpc>
                <a:spcPct val="120000"/>
              </a:lnSpc>
              <a:buNone/>
            </a:pPr>
            <a:r>
              <a:rPr lang="en-US" dirty="0" smtClean="0">
                <a:latin typeface="Century Schoolbook" pitchFamily="18" charset="0"/>
              </a:rPr>
              <a:t>3 levels.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latin typeface="Century Schoolbook" pitchFamily="18" charset="0"/>
              </a:rPr>
              <a:t>Hypothesis </a:t>
            </a:r>
            <a:endParaRPr lang="es-ES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324036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n-GB" dirty="0" smtClean="0">
                <a:latin typeface="Century Schoolbook" pitchFamily="18" charset="0"/>
              </a:rPr>
              <a:t>Same level of qualification, different degree program choice by social background. </a:t>
            </a:r>
          </a:p>
          <a:p>
            <a:pPr lvl="1" algn="just">
              <a:lnSpc>
                <a:spcPct val="120000"/>
              </a:lnSpc>
            </a:pPr>
            <a:r>
              <a:rPr lang="en-GB" dirty="0" smtClean="0">
                <a:latin typeface="Century Schoolbook" pitchFamily="18" charset="0"/>
              </a:rPr>
              <a:t>Once primary effects are controlled, what about secondary effects? </a:t>
            </a:r>
          </a:p>
          <a:p>
            <a:pPr lvl="1" algn="just">
              <a:lnSpc>
                <a:spcPct val="120000"/>
              </a:lnSpc>
              <a:buNone/>
            </a:pPr>
            <a:endParaRPr lang="en-GB" dirty="0" smtClean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latin typeface="Century Schoolbook" pitchFamily="18" charset="0"/>
              </a:rPr>
              <a:t>Results </a:t>
            </a:r>
            <a:endParaRPr lang="es-ES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405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</a:pPr>
            <a:r>
              <a:rPr lang="en-GB" sz="2400" b="1" dirty="0" smtClean="0">
                <a:latin typeface="Century Schoolbook" pitchFamily="18" charset="0"/>
              </a:rPr>
              <a:t>Degree program (price) by social background</a:t>
            </a:r>
          </a:p>
          <a:p>
            <a:pPr algn="just">
              <a:lnSpc>
                <a:spcPct val="120000"/>
              </a:lnSpc>
              <a:buNone/>
            </a:pPr>
            <a:endParaRPr lang="en-GB" sz="2400" b="1" dirty="0" smtClean="0">
              <a:latin typeface="Century Schoolbook" pitchFamily="18" charset="0"/>
            </a:endParaRPr>
          </a:p>
        </p:txBody>
      </p:sp>
      <p:sp>
        <p:nvSpPr>
          <p:cNvPr id="9" name="QuadreDeText 8"/>
          <p:cNvSpPr txBox="1"/>
          <p:nvPr/>
        </p:nvSpPr>
        <p:spPr>
          <a:xfrm>
            <a:off x="6732240" y="206084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 err="1" smtClean="0"/>
              <a:t>Degree</a:t>
            </a:r>
            <a:r>
              <a:rPr lang="es-ES" b="1" i="1" dirty="0" smtClean="0"/>
              <a:t> </a:t>
            </a:r>
            <a:r>
              <a:rPr lang="es-ES" b="1" i="1" dirty="0" err="1" smtClean="0"/>
              <a:t>price</a:t>
            </a:r>
            <a:endParaRPr lang="es-ES" b="1" i="1" dirty="0"/>
          </a:p>
        </p:txBody>
      </p:sp>
      <p:sp>
        <p:nvSpPr>
          <p:cNvPr id="10" name="Rectangle 9"/>
          <p:cNvSpPr/>
          <p:nvPr/>
        </p:nvSpPr>
        <p:spPr>
          <a:xfrm>
            <a:off x="6804248" y="2492896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6804248" y="2780928"/>
            <a:ext cx="216024" cy="21602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QuadreDeText 11"/>
          <p:cNvSpPr txBox="1"/>
          <p:nvPr/>
        </p:nvSpPr>
        <p:spPr>
          <a:xfrm>
            <a:off x="7092280" y="2420889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Low</a:t>
            </a:r>
            <a:endParaRPr lang="es-ES" sz="1400" dirty="0"/>
          </a:p>
        </p:txBody>
      </p:sp>
      <p:sp>
        <p:nvSpPr>
          <p:cNvPr id="13" name="QuadreDeText 12"/>
          <p:cNvSpPr txBox="1"/>
          <p:nvPr/>
        </p:nvSpPr>
        <p:spPr>
          <a:xfrm>
            <a:off x="7092280" y="2708920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High</a:t>
            </a:r>
            <a:endParaRPr lang="es-ES" sz="1400" dirty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 rot="16200000">
            <a:off x="107504" y="3645024"/>
            <a:ext cx="1872208" cy="4320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Social background</a:t>
            </a:r>
            <a:endParaRPr kumimoji="0" lang="en-US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Imagen 1"/>
          <p:cNvPicPr/>
          <p:nvPr/>
        </p:nvPicPr>
        <p:blipFill>
          <a:blip r:embed="rId2" cstate="print"/>
          <a:srcRect l="6354" r="25326"/>
          <a:stretch>
            <a:fillRect/>
          </a:stretch>
        </p:blipFill>
        <p:spPr bwMode="auto">
          <a:xfrm>
            <a:off x="1331640" y="2204864"/>
            <a:ext cx="532859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QuadreDeText 15"/>
          <p:cNvSpPr txBox="1"/>
          <p:nvPr/>
        </p:nvSpPr>
        <p:spPr>
          <a:xfrm>
            <a:off x="1187624" y="2780928"/>
            <a:ext cx="1008112" cy="2880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Low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17" name="QuadreDeText 16"/>
          <p:cNvSpPr txBox="1"/>
          <p:nvPr/>
        </p:nvSpPr>
        <p:spPr>
          <a:xfrm>
            <a:off x="1187624" y="3789040"/>
            <a:ext cx="100811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Middel</a:t>
            </a:r>
            <a:r>
              <a:rPr lang="es-ES" sz="1200" dirty="0" smtClean="0"/>
              <a:t> 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18" name="QuadreDeText 17"/>
          <p:cNvSpPr txBox="1"/>
          <p:nvPr/>
        </p:nvSpPr>
        <p:spPr>
          <a:xfrm>
            <a:off x="1187624" y="4808185"/>
            <a:ext cx="100811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err="1" smtClean="0"/>
              <a:t>High</a:t>
            </a:r>
            <a:r>
              <a:rPr lang="es-ES" sz="1200" dirty="0" smtClean="0"/>
              <a:t> </a:t>
            </a:r>
            <a:r>
              <a:rPr lang="es-ES" sz="1200" dirty="0" err="1" smtClean="0"/>
              <a:t>class</a:t>
            </a:r>
            <a:r>
              <a:rPr lang="es-ES" sz="1200" dirty="0" smtClean="0"/>
              <a:t> 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T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GRET</Template>
  <TotalTime>2316</TotalTime>
  <Words>749</Words>
  <Application>Microsoft Office PowerPoint</Application>
  <PresentationFormat>Presentació en pantalla (4:3)</PresentationFormat>
  <Paragraphs>191</Paragraphs>
  <Slides>16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16</vt:i4>
      </vt:variant>
    </vt:vector>
  </HeadingPairs>
  <TitlesOfParts>
    <vt:vector size="17" baseType="lpstr">
      <vt:lpstr>GRET</vt:lpstr>
      <vt:lpstr>Social background and university access. Qualifications and degree program choice.</vt:lpstr>
      <vt:lpstr>Research frame</vt:lpstr>
      <vt:lpstr>Research frame</vt:lpstr>
      <vt:lpstr>Research frame</vt:lpstr>
      <vt:lpstr>Our research</vt:lpstr>
      <vt:lpstr>Model of analysis</vt:lpstr>
      <vt:lpstr>Model of analysis</vt:lpstr>
      <vt:lpstr>Hypothesis </vt:lpstr>
      <vt:lpstr>Results </vt:lpstr>
      <vt:lpstr>Results </vt:lpstr>
      <vt:lpstr>Results </vt:lpstr>
      <vt:lpstr>Conclusions</vt:lpstr>
      <vt:lpstr>Results (annex)</vt:lpstr>
      <vt:lpstr>Conclusions</vt:lpstr>
      <vt:lpstr>Conclusions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Acer5742</dc:creator>
  <cp:lastModifiedBy>Anónimo</cp:lastModifiedBy>
  <cp:revision>268</cp:revision>
  <dcterms:created xsi:type="dcterms:W3CDTF">2011-11-10T14:27:23Z</dcterms:created>
  <dcterms:modified xsi:type="dcterms:W3CDTF">2015-07-15T08:30:04Z</dcterms:modified>
</cp:coreProperties>
</file>