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9" r:id="rId2"/>
    <p:sldId id="271" r:id="rId3"/>
    <p:sldId id="272" r:id="rId4"/>
    <p:sldId id="260" r:id="rId5"/>
    <p:sldId id="261" r:id="rId6"/>
    <p:sldId id="262" r:id="rId7"/>
    <p:sldId id="264" r:id="rId8"/>
    <p:sldId id="256" r:id="rId9"/>
    <p:sldId id="257" r:id="rId10"/>
    <p:sldId id="258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63" r:id="rId25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4A00"/>
    <a:srgbClr val="AD6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651F97-12AE-4A15-8974-713E44635B96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34007DA-FC18-407F-83CC-CA52F634AF97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/>
            <a:t>PIB per cápita elevado</a:t>
          </a:r>
        </a:p>
      </dgm:t>
    </dgm:pt>
    <dgm:pt modelId="{D162B2C9-BBE8-47B5-8A32-56F2402EF33C}" type="parTrans" cxnId="{04C3EF86-7C41-4CD8-9095-C9F57DC3CF6F}">
      <dgm:prSet/>
      <dgm:spPr/>
      <dgm:t>
        <a:bodyPr/>
        <a:lstStyle/>
        <a:p>
          <a:endParaRPr lang="es-ES"/>
        </a:p>
      </dgm:t>
    </dgm:pt>
    <dgm:pt modelId="{5EE32E8E-1481-4A88-87C1-1541FB159DED}" type="sibTrans" cxnId="{04C3EF86-7C41-4CD8-9095-C9F57DC3CF6F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dirty="0"/>
        </a:p>
      </dgm:t>
    </dgm:pt>
    <dgm:pt modelId="{E10367C9-3566-4B77-BC72-71D9DC4C12B1}">
      <dgm:prSet phldrT="[Texto]"/>
      <dgm:spPr/>
      <dgm:t>
        <a:bodyPr/>
        <a:lstStyle/>
        <a:p>
          <a:r>
            <a:rPr lang="es-ES" dirty="0"/>
            <a:t>Alto nivel de formación en la población adulta</a:t>
          </a:r>
        </a:p>
      </dgm:t>
    </dgm:pt>
    <dgm:pt modelId="{FB260DC1-2066-4387-AF02-DE5CBA3E178B}" type="parTrans" cxnId="{9F3F3A7D-52EC-4A42-9C8C-5D7029E4C3C4}">
      <dgm:prSet/>
      <dgm:spPr/>
      <dgm:t>
        <a:bodyPr/>
        <a:lstStyle/>
        <a:p>
          <a:endParaRPr lang="es-ES"/>
        </a:p>
      </dgm:t>
    </dgm:pt>
    <dgm:pt modelId="{D20DF2CF-0D38-4377-A259-E5E51A03178D}" type="sibTrans" cxnId="{9F3F3A7D-52EC-4A42-9C8C-5D7029E4C3C4}">
      <dgm:prSet/>
      <dgm:spPr/>
      <dgm:t>
        <a:bodyPr/>
        <a:lstStyle/>
        <a:p>
          <a:endParaRPr lang="es-ES" dirty="0"/>
        </a:p>
      </dgm:t>
    </dgm:pt>
    <dgm:pt modelId="{54ECF837-66AF-4814-8A80-A4D99615150D}">
      <dgm:prSet phldrT="[Texto]"/>
      <dgm:spPr/>
      <dgm:t>
        <a:bodyPr/>
        <a:lstStyle/>
        <a:p>
          <a:r>
            <a:rPr lang="es-ES" dirty="0"/>
            <a:t>Buen índice de Oportunidades, infraestructuras y usos digitales</a:t>
          </a:r>
        </a:p>
      </dgm:t>
    </dgm:pt>
    <dgm:pt modelId="{E621C845-9774-4FF9-A0AD-FE0BFE5D07F4}" type="parTrans" cxnId="{15379507-708C-4A19-9B0B-0D9EBD8BD3DA}">
      <dgm:prSet/>
      <dgm:spPr/>
      <dgm:t>
        <a:bodyPr/>
        <a:lstStyle/>
        <a:p>
          <a:endParaRPr lang="es-ES"/>
        </a:p>
      </dgm:t>
    </dgm:pt>
    <dgm:pt modelId="{0B1D659F-F7EC-48C7-9074-EAB48A29AEF1}" type="sibTrans" cxnId="{15379507-708C-4A19-9B0B-0D9EBD8BD3DA}">
      <dgm:prSet/>
      <dgm:spPr/>
      <dgm:t>
        <a:bodyPr/>
        <a:lstStyle/>
        <a:p>
          <a:endParaRPr lang="es-ES" dirty="0"/>
        </a:p>
      </dgm:t>
    </dgm:pt>
    <dgm:pt modelId="{43955789-313C-4246-9E26-B92988AF29E8}">
      <dgm:prSet phldrT="[Texto]"/>
      <dgm:spPr/>
      <dgm:t>
        <a:bodyPr/>
        <a:lstStyle/>
        <a:p>
          <a:r>
            <a:rPr lang="es-ES" dirty="0"/>
            <a:t>Menor riesgo de pobreza</a:t>
          </a:r>
        </a:p>
      </dgm:t>
    </dgm:pt>
    <dgm:pt modelId="{5B12C197-E1EF-411F-A601-FE6881471900}" type="parTrans" cxnId="{F6D88A14-26C3-433F-AB22-DDD8AA770E72}">
      <dgm:prSet/>
      <dgm:spPr/>
      <dgm:t>
        <a:bodyPr/>
        <a:lstStyle/>
        <a:p>
          <a:endParaRPr lang="es-ES"/>
        </a:p>
      </dgm:t>
    </dgm:pt>
    <dgm:pt modelId="{05C4813B-6BB3-466E-A17E-712CF4B568F3}" type="sibTrans" cxnId="{F6D88A14-26C3-433F-AB22-DDD8AA770E72}">
      <dgm:prSet/>
      <dgm:spPr/>
      <dgm:t>
        <a:bodyPr/>
        <a:lstStyle/>
        <a:p>
          <a:endParaRPr lang="es-ES" dirty="0"/>
        </a:p>
      </dgm:t>
    </dgm:pt>
    <dgm:pt modelId="{10341DE3-83F8-4DB4-B994-D34C08C967D1}">
      <dgm:prSet/>
      <dgm:spPr/>
      <dgm:t>
        <a:bodyPr/>
        <a:lstStyle/>
        <a:p>
          <a:r>
            <a:rPr lang="es-ES" dirty="0"/>
            <a:t>Mayor consumo cultural</a:t>
          </a:r>
        </a:p>
      </dgm:t>
    </dgm:pt>
    <dgm:pt modelId="{C1B0D435-E517-48C6-8AB3-4AAA5905C763}" type="parTrans" cxnId="{C327FC92-BFF5-4036-8C94-5FA20484D740}">
      <dgm:prSet/>
      <dgm:spPr/>
      <dgm:t>
        <a:bodyPr/>
        <a:lstStyle/>
        <a:p>
          <a:endParaRPr lang="es-ES"/>
        </a:p>
      </dgm:t>
    </dgm:pt>
    <dgm:pt modelId="{D2F8B07A-FE47-4DE4-9440-2CB5E5B00B96}" type="sibTrans" cxnId="{C327FC92-BFF5-4036-8C94-5FA20484D740}">
      <dgm:prSet/>
      <dgm:spPr/>
      <dgm:t>
        <a:bodyPr/>
        <a:lstStyle/>
        <a:p>
          <a:endParaRPr lang="es-ES" dirty="0"/>
        </a:p>
      </dgm:t>
    </dgm:pt>
    <dgm:pt modelId="{3B7BF012-F3EA-4BD0-9820-A8CEF88E6080}" type="pres">
      <dgm:prSet presAssocID="{E1651F97-12AE-4A15-8974-713E44635B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5C6D85-84C0-492F-B132-D9C5F12AFA6D}" type="pres">
      <dgm:prSet presAssocID="{034007DA-FC18-407F-83CC-CA52F634AF9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B08291-99D3-4666-9423-305A700FE86F}" type="pres">
      <dgm:prSet presAssocID="{5EE32E8E-1481-4A88-87C1-1541FB159DED}" presName="sibTrans" presStyleLbl="sibTrans2D1" presStyleIdx="0" presStyleCnt="5"/>
      <dgm:spPr/>
      <dgm:t>
        <a:bodyPr/>
        <a:lstStyle/>
        <a:p>
          <a:endParaRPr lang="es-ES"/>
        </a:p>
      </dgm:t>
    </dgm:pt>
    <dgm:pt modelId="{F518CA65-0096-4075-BE42-F6F8F22F5C84}" type="pres">
      <dgm:prSet presAssocID="{5EE32E8E-1481-4A88-87C1-1541FB159DED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CF66E63A-2983-4403-8ECE-DE799B52EAB7}" type="pres">
      <dgm:prSet presAssocID="{E10367C9-3566-4B77-BC72-71D9DC4C12B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433CAB-462C-4E34-A8C8-18CE551537E8}" type="pres">
      <dgm:prSet presAssocID="{D20DF2CF-0D38-4377-A259-E5E51A03178D}" presName="sibTrans" presStyleLbl="sibTrans2D1" presStyleIdx="1" presStyleCnt="5"/>
      <dgm:spPr/>
      <dgm:t>
        <a:bodyPr/>
        <a:lstStyle/>
        <a:p>
          <a:endParaRPr lang="es-ES"/>
        </a:p>
      </dgm:t>
    </dgm:pt>
    <dgm:pt modelId="{0936B726-6C86-4410-B10A-E4A6D4C2DE0F}" type="pres">
      <dgm:prSet presAssocID="{D20DF2CF-0D38-4377-A259-E5E51A03178D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80DF2C98-4BE2-4A00-A1D2-66642BEED59C}" type="pres">
      <dgm:prSet presAssocID="{43955789-313C-4246-9E26-B92988AF29E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BE4151-DA55-4AEB-8CE7-B20C55F63D1C}" type="pres">
      <dgm:prSet presAssocID="{05C4813B-6BB3-466E-A17E-712CF4B568F3}" presName="sibTrans" presStyleLbl="sibTrans2D1" presStyleIdx="2" presStyleCnt="5"/>
      <dgm:spPr/>
      <dgm:t>
        <a:bodyPr/>
        <a:lstStyle/>
        <a:p>
          <a:endParaRPr lang="es-ES"/>
        </a:p>
      </dgm:t>
    </dgm:pt>
    <dgm:pt modelId="{A5C28097-FBCD-45D8-A24F-B98106F0CB8A}" type="pres">
      <dgm:prSet presAssocID="{05C4813B-6BB3-466E-A17E-712CF4B568F3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925A4DA4-2787-4A3A-BBDB-FB188E5A85F6}" type="pres">
      <dgm:prSet presAssocID="{54ECF837-66AF-4814-8A80-A4D99615150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DFDF3D-8BC1-42B8-BAF7-72EF5F4D8C22}" type="pres">
      <dgm:prSet presAssocID="{0B1D659F-F7EC-48C7-9074-EAB48A29AEF1}" presName="sibTrans" presStyleLbl="sibTrans2D1" presStyleIdx="3" presStyleCnt="5"/>
      <dgm:spPr/>
      <dgm:t>
        <a:bodyPr/>
        <a:lstStyle/>
        <a:p>
          <a:endParaRPr lang="es-ES"/>
        </a:p>
      </dgm:t>
    </dgm:pt>
    <dgm:pt modelId="{59DA17C2-8863-4A23-947A-14E15E8BEAEB}" type="pres">
      <dgm:prSet presAssocID="{0B1D659F-F7EC-48C7-9074-EAB48A29AEF1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2F4AE4A4-BA2F-4D5F-B5C5-9C24CE34C0D4}" type="pres">
      <dgm:prSet presAssocID="{10341DE3-83F8-4DB4-B994-D34C08C967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EA22FB-9113-48A8-914B-E1D21BB8FD1F}" type="pres">
      <dgm:prSet presAssocID="{D2F8B07A-FE47-4DE4-9440-2CB5E5B00B96}" presName="sibTrans" presStyleLbl="sibTrans2D1" presStyleIdx="4" presStyleCnt="5"/>
      <dgm:spPr/>
      <dgm:t>
        <a:bodyPr/>
        <a:lstStyle/>
        <a:p>
          <a:endParaRPr lang="es-ES"/>
        </a:p>
      </dgm:t>
    </dgm:pt>
    <dgm:pt modelId="{35A0AC8C-6540-4161-B5C3-03264DCD5D80}" type="pres">
      <dgm:prSet presAssocID="{D2F8B07A-FE47-4DE4-9440-2CB5E5B00B96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1DEED6FA-C666-4F48-A847-BAE87487FEDC}" type="presOf" srcId="{54ECF837-66AF-4814-8A80-A4D99615150D}" destId="{925A4DA4-2787-4A3A-BBDB-FB188E5A85F6}" srcOrd="0" destOrd="0" presId="urn:microsoft.com/office/officeart/2005/8/layout/cycle2"/>
    <dgm:cxn modelId="{C327FC92-BFF5-4036-8C94-5FA20484D740}" srcId="{E1651F97-12AE-4A15-8974-713E44635B96}" destId="{10341DE3-83F8-4DB4-B994-D34C08C967D1}" srcOrd="4" destOrd="0" parTransId="{C1B0D435-E517-48C6-8AB3-4AAA5905C763}" sibTransId="{D2F8B07A-FE47-4DE4-9440-2CB5E5B00B96}"/>
    <dgm:cxn modelId="{45469FF0-5DD2-456E-B76D-311431E155C7}" type="presOf" srcId="{D2F8B07A-FE47-4DE4-9440-2CB5E5B00B96}" destId="{77EA22FB-9113-48A8-914B-E1D21BB8FD1F}" srcOrd="0" destOrd="0" presId="urn:microsoft.com/office/officeart/2005/8/layout/cycle2"/>
    <dgm:cxn modelId="{80D99787-1755-463B-B7B9-B6154D561141}" type="presOf" srcId="{05C4813B-6BB3-466E-A17E-712CF4B568F3}" destId="{A5C28097-FBCD-45D8-A24F-B98106F0CB8A}" srcOrd="1" destOrd="0" presId="urn:microsoft.com/office/officeart/2005/8/layout/cycle2"/>
    <dgm:cxn modelId="{5D4FF7FF-1B16-4820-A013-699D566D417C}" type="presOf" srcId="{0B1D659F-F7EC-48C7-9074-EAB48A29AEF1}" destId="{59DA17C2-8863-4A23-947A-14E15E8BEAEB}" srcOrd="1" destOrd="0" presId="urn:microsoft.com/office/officeart/2005/8/layout/cycle2"/>
    <dgm:cxn modelId="{F42048EC-BEE7-4826-A6E5-291836081E74}" type="presOf" srcId="{D2F8B07A-FE47-4DE4-9440-2CB5E5B00B96}" destId="{35A0AC8C-6540-4161-B5C3-03264DCD5D80}" srcOrd="1" destOrd="0" presId="urn:microsoft.com/office/officeart/2005/8/layout/cycle2"/>
    <dgm:cxn modelId="{19A3B981-4B2F-401C-A1A1-B7DF7736CA3B}" type="presOf" srcId="{05C4813B-6BB3-466E-A17E-712CF4B568F3}" destId="{0FBE4151-DA55-4AEB-8CE7-B20C55F63D1C}" srcOrd="0" destOrd="0" presId="urn:microsoft.com/office/officeart/2005/8/layout/cycle2"/>
    <dgm:cxn modelId="{2A28ECD0-D0A2-40CD-A142-EF5FF1D8D144}" type="presOf" srcId="{034007DA-FC18-407F-83CC-CA52F634AF97}" destId="{B55C6D85-84C0-492F-B132-D9C5F12AFA6D}" srcOrd="0" destOrd="0" presId="urn:microsoft.com/office/officeart/2005/8/layout/cycle2"/>
    <dgm:cxn modelId="{91FF403F-E755-4DF1-A288-75D4880510D2}" type="presOf" srcId="{D20DF2CF-0D38-4377-A259-E5E51A03178D}" destId="{29433CAB-462C-4E34-A8C8-18CE551537E8}" srcOrd="0" destOrd="0" presId="urn:microsoft.com/office/officeart/2005/8/layout/cycle2"/>
    <dgm:cxn modelId="{558EF111-AFEF-4234-B3D2-57F1E61A4304}" type="presOf" srcId="{5EE32E8E-1481-4A88-87C1-1541FB159DED}" destId="{F518CA65-0096-4075-BE42-F6F8F22F5C84}" srcOrd="1" destOrd="0" presId="urn:microsoft.com/office/officeart/2005/8/layout/cycle2"/>
    <dgm:cxn modelId="{04C3EF86-7C41-4CD8-9095-C9F57DC3CF6F}" srcId="{E1651F97-12AE-4A15-8974-713E44635B96}" destId="{034007DA-FC18-407F-83CC-CA52F634AF97}" srcOrd="0" destOrd="0" parTransId="{D162B2C9-BBE8-47B5-8A32-56F2402EF33C}" sibTransId="{5EE32E8E-1481-4A88-87C1-1541FB159DED}"/>
    <dgm:cxn modelId="{91CE5A22-911E-48F6-B7DC-A20C94489A41}" type="presOf" srcId="{E1651F97-12AE-4A15-8974-713E44635B96}" destId="{3B7BF012-F3EA-4BD0-9820-A8CEF88E6080}" srcOrd="0" destOrd="0" presId="urn:microsoft.com/office/officeart/2005/8/layout/cycle2"/>
    <dgm:cxn modelId="{8D6CCB9F-ACCD-4CE3-BD0A-87B136F3AA7E}" type="presOf" srcId="{10341DE3-83F8-4DB4-B994-D34C08C967D1}" destId="{2F4AE4A4-BA2F-4D5F-B5C5-9C24CE34C0D4}" srcOrd="0" destOrd="0" presId="urn:microsoft.com/office/officeart/2005/8/layout/cycle2"/>
    <dgm:cxn modelId="{16716EC5-8EFA-4CCC-B38C-17630A6CFBF1}" type="presOf" srcId="{E10367C9-3566-4B77-BC72-71D9DC4C12B1}" destId="{CF66E63A-2983-4403-8ECE-DE799B52EAB7}" srcOrd="0" destOrd="0" presId="urn:microsoft.com/office/officeart/2005/8/layout/cycle2"/>
    <dgm:cxn modelId="{15379507-708C-4A19-9B0B-0D9EBD8BD3DA}" srcId="{E1651F97-12AE-4A15-8974-713E44635B96}" destId="{54ECF837-66AF-4814-8A80-A4D99615150D}" srcOrd="3" destOrd="0" parTransId="{E621C845-9774-4FF9-A0AD-FE0BFE5D07F4}" sibTransId="{0B1D659F-F7EC-48C7-9074-EAB48A29AEF1}"/>
    <dgm:cxn modelId="{9F3F3A7D-52EC-4A42-9C8C-5D7029E4C3C4}" srcId="{E1651F97-12AE-4A15-8974-713E44635B96}" destId="{E10367C9-3566-4B77-BC72-71D9DC4C12B1}" srcOrd="1" destOrd="0" parTransId="{FB260DC1-2066-4387-AF02-DE5CBA3E178B}" sibTransId="{D20DF2CF-0D38-4377-A259-E5E51A03178D}"/>
    <dgm:cxn modelId="{ABF7A7A5-66D7-41D9-97EB-1FD3A11E1FE7}" type="presOf" srcId="{43955789-313C-4246-9E26-B92988AF29E8}" destId="{80DF2C98-4BE2-4A00-A1D2-66642BEED59C}" srcOrd="0" destOrd="0" presId="urn:microsoft.com/office/officeart/2005/8/layout/cycle2"/>
    <dgm:cxn modelId="{E261DC67-84E2-450B-900A-4A3A1973722B}" type="presOf" srcId="{0B1D659F-F7EC-48C7-9074-EAB48A29AEF1}" destId="{E4DFDF3D-8BC1-42B8-BAF7-72EF5F4D8C22}" srcOrd="0" destOrd="0" presId="urn:microsoft.com/office/officeart/2005/8/layout/cycle2"/>
    <dgm:cxn modelId="{F6D88A14-26C3-433F-AB22-DDD8AA770E72}" srcId="{E1651F97-12AE-4A15-8974-713E44635B96}" destId="{43955789-313C-4246-9E26-B92988AF29E8}" srcOrd="2" destOrd="0" parTransId="{5B12C197-E1EF-411F-A601-FE6881471900}" sibTransId="{05C4813B-6BB3-466E-A17E-712CF4B568F3}"/>
    <dgm:cxn modelId="{BEAA310A-2093-414E-8153-17EB40E5DBC0}" type="presOf" srcId="{5EE32E8E-1481-4A88-87C1-1541FB159DED}" destId="{0AB08291-99D3-4666-9423-305A700FE86F}" srcOrd="0" destOrd="0" presId="urn:microsoft.com/office/officeart/2005/8/layout/cycle2"/>
    <dgm:cxn modelId="{ECC3C6A3-982A-4D68-B3C7-AF00AB193CCF}" type="presOf" srcId="{D20DF2CF-0D38-4377-A259-E5E51A03178D}" destId="{0936B726-6C86-4410-B10A-E4A6D4C2DE0F}" srcOrd="1" destOrd="0" presId="urn:microsoft.com/office/officeart/2005/8/layout/cycle2"/>
    <dgm:cxn modelId="{91D0758F-59E0-494F-A18E-4A58587C177D}" type="presParOf" srcId="{3B7BF012-F3EA-4BD0-9820-A8CEF88E6080}" destId="{B55C6D85-84C0-492F-B132-D9C5F12AFA6D}" srcOrd="0" destOrd="0" presId="urn:microsoft.com/office/officeart/2005/8/layout/cycle2"/>
    <dgm:cxn modelId="{66427A7C-B435-4989-B31E-D76B3566C01F}" type="presParOf" srcId="{3B7BF012-F3EA-4BD0-9820-A8CEF88E6080}" destId="{0AB08291-99D3-4666-9423-305A700FE86F}" srcOrd="1" destOrd="0" presId="urn:microsoft.com/office/officeart/2005/8/layout/cycle2"/>
    <dgm:cxn modelId="{5E61908D-FEC4-4BB2-A39C-B60A6F0C8C9B}" type="presParOf" srcId="{0AB08291-99D3-4666-9423-305A700FE86F}" destId="{F518CA65-0096-4075-BE42-F6F8F22F5C84}" srcOrd="0" destOrd="0" presId="urn:microsoft.com/office/officeart/2005/8/layout/cycle2"/>
    <dgm:cxn modelId="{AE713EB4-E24A-4A50-8DFA-476C7C0646BD}" type="presParOf" srcId="{3B7BF012-F3EA-4BD0-9820-A8CEF88E6080}" destId="{CF66E63A-2983-4403-8ECE-DE799B52EAB7}" srcOrd="2" destOrd="0" presId="urn:microsoft.com/office/officeart/2005/8/layout/cycle2"/>
    <dgm:cxn modelId="{A2FC8325-A280-4FA8-ABAC-765E2D5B5C92}" type="presParOf" srcId="{3B7BF012-F3EA-4BD0-9820-A8CEF88E6080}" destId="{29433CAB-462C-4E34-A8C8-18CE551537E8}" srcOrd="3" destOrd="0" presId="urn:microsoft.com/office/officeart/2005/8/layout/cycle2"/>
    <dgm:cxn modelId="{3ED8C4A0-06FA-4BB2-9E56-B0B6BA21FF41}" type="presParOf" srcId="{29433CAB-462C-4E34-A8C8-18CE551537E8}" destId="{0936B726-6C86-4410-B10A-E4A6D4C2DE0F}" srcOrd="0" destOrd="0" presId="urn:microsoft.com/office/officeart/2005/8/layout/cycle2"/>
    <dgm:cxn modelId="{654CEE78-C2E5-4BC2-924C-21C478687518}" type="presParOf" srcId="{3B7BF012-F3EA-4BD0-9820-A8CEF88E6080}" destId="{80DF2C98-4BE2-4A00-A1D2-66642BEED59C}" srcOrd="4" destOrd="0" presId="urn:microsoft.com/office/officeart/2005/8/layout/cycle2"/>
    <dgm:cxn modelId="{A7E78035-68C2-44D5-BD3C-999476011D78}" type="presParOf" srcId="{3B7BF012-F3EA-4BD0-9820-A8CEF88E6080}" destId="{0FBE4151-DA55-4AEB-8CE7-B20C55F63D1C}" srcOrd="5" destOrd="0" presId="urn:microsoft.com/office/officeart/2005/8/layout/cycle2"/>
    <dgm:cxn modelId="{36C92EE2-5510-4841-A74A-93F908EABE22}" type="presParOf" srcId="{0FBE4151-DA55-4AEB-8CE7-B20C55F63D1C}" destId="{A5C28097-FBCD-45D8-A24F-B98106F0CB8A}" srcOrd="0" destOrd="0" presId="urn:microsoft.com/office/officeart/2005/8/layout/cycle2"/>
    <dgm:cxn modelId="{928A8EE9-9517-44C7-B02D-CAF4ACCA4DE8}" type="presParOf" srcId="{3B7BF012-F3EA-4BD0-9820-A8CEF88E6080}" destId="{925A4DA4-2787-4A3A-BBDB-FB188E5A85F6}" srcOrd="6" destOrd="0" presId="urn:microsoft.com/office/officeart/2005/8/layout/cycle2"/>
    <dgm:cxn modelId="{72435AD1-DC8F-476D-B823-179A0ADC395D}" type="presParOf" srcId="{3B7BF012-F3EA-4BD0-9820-A8CEF88E6080}" destId="{E4DFDF3D-8BC1-42B8-BAF7-72EF5F4D8C22}" srcOrd="7" destOrd="0" presId="urn:microsoft.com/office/officeart/2005/8/layout/cycle2"/>
    <dgm:cxn modelId="{907AC356-357A-4D97-8A03-9A6B03BA2C52}" type="presParOf" srcId="{E4DFDF3D-8BC1-42B8-BAF7-72EF5F4D8C22}" destId="{59DA17C2-8863-4A23-947A-14E15E8BEAEB}" srcOrd="0" destOrd="0" presId="urn:microsoft.com/office/officeart/2005/8/layout/cycle2"/>
    <dgm:cxn modelId="{DCAF6C46-4FE1-416F-B03A-98F3804D8EE9}" type="presParOf" srcId="{3B7BF012-F3EA-4BD0-9820-A8CEF88E6080}" destId="{2F4AE4A4-BA2F-4D5F-B5C5-9C24CE34C0D4}" srcOrd="8" destOrd="0" presId="urn:microsoft.com/office/officeart/2005/8/layout/cycle2"/>
    <dgm:cxn modelId="{876E5E09-D9D7-4BF5-AE24-6ED8EFBC8CF1}" type="presParOf" srcId="{3B7BF012-F3EA-4BD0-9820-A8CEF88E6080}" destId="{77EA22FB-9113-48A8-914B-E1D21BB8FD1F}" srcOrd="9" destOrd="0" presId="urn:microsoft.com/office/officeart/2005/8/layout/cycle2"/>
    <dgm:cxn modelId="{F8B187A9-FCEB-4D83-A15E-938E561188A3}" type="presParOf" srcId="{77EA22FB-9113-48A8-914B-E1D21BB8FD1F}" destId="{35A0AC8C-6540-4161-B5C3-03264DCD5D8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51F97-12AE-4A15-8974-713E44635B96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034007DA-FC18-407F-83CC-CA52F634AF97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/>
            <a:t>PIB per cápita</a:t>
          </a:r>
        </a:p>
      </dgm:t>
    </dgm:pt>
    <dgm:pt modelId="{D162B2C9-BBE8-47B5-8A32-56F2402EF33C}" type="parTrans" cxnId="{04C3EF86-7C41-4CD8-9095-C9F57DC3CF6F}">
      <dgm:prSet/>
      <dgm:spPr/>
      <dgm:t>
        <a:bodyPr/>
        <a:lstStyle/>
        <a:p>
          <a:endParaRPr lang="es-ES"/>
        </a:p>
      </dgm:t>
    </dgm:pt>
    <dgm:pt modelId="{5EE32E8E-1481-4A88-87C1-1541FB159DED}" type="sibTrans" cxnId="{04C3EF86-7C41-4CD8-9095-C9F57DC3CF6F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dirty="0"/>
        </a:p>
      </dgm:t>
    </dgm:pt>
    <dgm:pt modelId="{E10367C9-3566-4B77-BC72-71D9DC4C12B1}">
      <dgm:prSet phldrT="[Texto]"/>
      <dgm:spPr/>
      <dgm:t>
        <a:bodyPr/>
        <a:lstStyle/>
        <a:p>
          <a:r>
            <a:rPr lang="es-ES" dirty="0"/>
            <a:t>Empleo ICC</a:t>
          </a:r>
        </a:p>
      </dgm:t>
    </dgm:pt>
    <dgm:pt modelId="{FB260DC1-2066-4387-AF02-DE5CBA3E178B}" type="parTrans" cxnId="{9F3F3A7D-52EC-4A42-9C8C-5D7029E4C3C4}">
      <dgm:prSet/>
      <dgm:spPr/>
      <dgm:t>
        <a:bodyPr/>
        <a:lstStyle/>
        <a:p>
          <a:endParaRPr lang="es-ES"/>
        </a:p>
      </dgm:t>
    </dgm:pt>
    <dgm:pt modelId="{D20DF2CF-0D38-4377-A259-E5E51A03178D}" type="sibTrans" cxnId="{9F3F3A7D-52EC-4A42-9C8C-5D7029E4C3C4}">
      <dgm:prSet/>
      <dgm:spPr/>
      <dgm:t>
        <a:bodyPr/>
        <a:lstStyle/>
        <a:p>
          <a:endParaRPr lang="es-ES" dirty="0"/>
        </a:p>
      </dgm:t>
    </dgm:pt>
    <dgm:pt modelId="{54ECF837-66AF-4814-8A80-A4D99615150D}">
      <dgm:prSet phldrT="[Texto]"/>
      <dgm:spPr/>
      <dgm:t>
        <a:bodyPr/>
        <a:lstStyle/>
        <a:p>
          <a:r>
            <a:rPr lang="es-ES" dirty="0"/>
            <a:t>Empresas ICC</a:t>
          </a:r>
        </a:p>
      </dgm:t>
    </dgm:pt>
    <dgm:pt modelId="{E621C845-9774-4FF9-A0AD-FE0BFE5D07F4}" type="parTrans" cxnId="{15379507-708C-4A19-9B0B-0D9EBD8BD3DA}">
      <dgm:prSet/>
      <dgm:spPr/>
      <dgm:t>
        <a:bodyPr/>
        <a:lstStyle/>
        <a:p>
          <a:endParaRPr lang="es-ES"/>
        </a:p>
      </dgm:t>
    </dgm:pt>
    <dgm:pt modelId="{0B1D659F-F7EC-48C7-9074-EAB48A29AEF1}" type="sibTrans" cxnId="{15379507-708C-4A19-9B0B-0D9EBD8BD3DA}">
      <dgm:prSet/>
      <dgm:spPr/>
      <dgm:t>
        <a:bodyPr/>
        <a:lstStyle/>
        <a:p>
          <a:endParaRPr lang="es-ES" dirty="0"/>
        </a:p>
      </dgm:t>
    </dgm:pt>
    <dgm:pt modelId="{10341DE3-83F8-4DB4-B994-D34C08C967D1}">
      <dgm:prSet/>
      <dgm:spPr/>
      <dgm:t>
        <a:bodyPr/>
        <a:lstStyle/>
        <a:p>
          <a:r>
            <a:rPr lang="es-ES" dirty="0"/>
            <a:t>Volumen de negocio ICC</a:t>
          </a:r>
        </a:p>
      </dgm:t>
    </dgm:pt>
    <dgm:pt modelId="{C1B0D435-E517-48C6-8AB3-4AAA5905C763}" type="parTrans" cxnId="{C327FC92-BFF5-4036-8C94-5FA20484D740}">
      <dgm:prSet/>
      <dgm:spPr/>
      <dgm:t>
        <a:bodyPr/>
        <a:lstStyle/>
        <a:p>
          <a:endParaRPr lang="es-ES"/>
        </a:p>
      </dgm:t>
    </dgm:pt>
    <dgm:pt modelId="{D2F8B07A-FE47-4DE4-9440-2CB5E5B00B96}" type="sibTrans" cxnId="{C327FC92-BFF5-4036-8C94-5FA20484D740}">
      <dgm:prSet/>
      <dgm:spPr/>
      <dgm:t>
        <a:bodyPr/>
        <a:lstStyle/>
        <a:p>
          <a:endParaRPr lang="es-ES" dirty="0"/>
        </a:p>
      </dgm:t>
    </dgm:pt>
    <dgm:pt modelId="{886537F0-0989-4A62-B746-4320CFDEB233}">
      <dgm:prSet/>
      <dgm:spPr/>
      <dgm:t>
        <a:bodyPr/>
        <a:lstStyle/>
        <a:p>
          <a:r>
            <a:rPr lang="es-ES" dirty="0"/>
            <a:t>Valor añadido bruto ICC</a:t>
          </a:r>
        </a:p>
      </dgm:t>
    </dgm:pt>
    <dgm:pt modelId="{FB6C2E16-F544-4E14-9265-107F9F6D2767}" type="parTrans" cxnId="{71CB6488-3069-479E-AEE7-4FEEBBEB6776}">
      <dgm:prSet/>
      <dgm:spPr/>
      <dgm:t>
        <a:bodyPr/>
        <a:lstStyle/>
        <a:p>
          <a:endParaRPr lang="es-ES"/>
        </a:p>
      </dgm:t>
    </dgm:pt>
    <dgm:pt modelId="{38E47B18-8E44-45AA-9204-3D38763D2D10}" type="sibTrans" cxnId="{71CB6488-3069-479E-AEE7-4FEEBBEB6776}">
      <dgm:prSet/>
      <dgm:spPr/>
      <dgm:t>
        <a:bodyPr/>
        <a:lstStyle/>
        <a:p>
          <a:endParaRPr lang="es-ES" dirty="0"/>
        </a:p>
      </dgm:t>
    </dgm:pt>
    <dgm:pt modelId="{A66FC8D4-CF48-4851-9526-9BFF17579BCD}" type="pres">
      <dgm:prSet presAssocID="{E1651F97-12AE-4A15-8974-713E44635B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CA189C-27A9-4B82-8C8F-D00DAF82FDE2}" type="pres">
      <dgm:prSet presAssocID="{034007DA-FC18-407F-83CC-CA52F634AF9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E25B14-E397-4817-8C03-41E10CE5A9CA}" type="pres">
      <dgm:prSet presAssocID="{5EE32E8E-1481-4A88-87C1-1541FB159DED}" presName="sibTrans" presStyleLbl="sibTrans2D1" presStyleIdx="0" presStyleCnt="5"/>
      <dgm:spPr/>
      <dgm:t>
        <a:bodyPr/>
        <a:lstStyle/>
        <a:p>
          <a:endParaRPr lang="es-ES"/>
        </a:p>
      </dgm:t>
    </dgm:pt>
    <dgm:pt modelId="{D011016A-CA1C-44B4-BAEA-95E51B3AECCC}" type="pres">
      <dgm:prSet presAssocID="{5EE32E8E-1481-4A88-87C1-1541FB159DED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C1AEDF3C-75E6-4775-BBA0-E1E4BC7302E7}" type="pres">
      <dgm:prSet presAssocID="{54ECF837-66AF-4814-8A80-A4D9961515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B83E55-BEBF-4DE4-9EED-9F41E8F872E8}" type="pres">
      <dgm:prSet presAssocID="{0B1D659F-F7EC-48C7-9074-EAB48A29AEF1}" presName="sibTrans" presStyleLbl="sibTrans2D1" presStyleIdx="1" presStyleCnt="5"/>
      <dgm:spPr/>
      <dgm:t>
        <a:bodyPr/>
        <a:lstStyle/>
        <a:p>
          <a:endParaRPr lang="es-ES"/>
        </a:p>
      </dgm:t>
    </dgm:pt>
    <dgm:pt modelId="{9C4CEE06-EAB9-4724-9358-063E0D3BCD8A}" type="pres">
      <dgm:prSet presAssocID="{0B1D659F-F7EC-48C7-9074-EAB48A29AEF1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AEDDAC0C-390F-487B-9B5E-291C51CF5AAC}" type="pres">
      <dgm:prSet presAssocID="{E10367C9-3566-4B77-BC72-71D9DC4C12B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EDC539-CBA1-4CEF-A838-1F2C581C0AFA}" type="pres">
      <dgm:prSet presAssocID="{D20DF2CF-0D38-4377-A259-E5E51A03178D}" presName="sibTrans" presStyleLbl="sibTrans2D1" presStyleIdx="2" presStyleCnt="5"/>
      <dgm:spPr/>
      <dgm:t>
        <a:bodyPr/>
        <a:lstStyle/>
        <a:p>
          <a:endParaRPr lang="es-ES"/>
        </a:p>
      </dgm:t>
    </dgm:pt>
    <dgm:pt modelId="{470F0623-46FB-42BD-AC14-6A1C5FC0E06B}" type="pres">
      <dgm:prSet presAssocID="{D20DF2CF-0D38-4377-A259-E5E51A03178D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E5327802-F7A8-4757-886E-33D7D9D3CD86}" type="pres">
      <dgm:prSet presAssocID="{10341DE3-83F8-4DB4-B994-D34C08C967D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91190D-6DB4-429B-99B3-05594C52447B}" type="pres">
      <dgm:prSet presAssocID="{D2F8B07A-FE47-4DE4-9440-2CB5E5B00B96}" presName="sibTrans" presStyleLbl="sibTrans2D1" presStyleIdx="3" presStyleCnt="5"/>
      <dgm:spPr/>
      <dgm:t>
        <a:bodyPr/>
        <a:lstStyle/>
        <a:p>
          <a:endParaRPr lang="es-ES"/>
        </a:p>
      </dgm:t>
    </dgm:pt>
    <dgm:pt modelId="{1A2F23F8-82DE-4D14-A82E-BC45B8FEDD78}" type="pres">
      <dgm:prSet presAssocID="{D2F8B07A-FE47-4DE4-9440-2CB5E5B00B96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5FCA60A4-2B77-4BBB-9165-980E207EB947}" type="pres">
      <dgm:prSet presAssocID="{886537F0-0989-4A62-B746-4320CFDEB23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1C3EDB-446A-4AF3-B5CE-3D117BED4400}" type="pres">
      <dgm:prSet presAssocID="{38E47B18-8E44-45AA-9204-3D38763D2D10}" presName="sibTrans" presStyleLbl="sibTrans2D1" presStyleIdx="4" presStyleCnt="5"/>
      <dgm:spPr/>
      <dgm:t>
        <a:bodyPr/>
        <a:lstStyle/>
        <a:p>
          <a:endParaRPr lang="es-ES"/>
        </a:p>
      </dgm:t>
    </dgm:pt>
    <dgm:pt modelId="{3BA2AE7A-8A53-42C6-BC74-9D1D7B23D426}" type="pres">
      <dgm:prSet presAssocID="{38E47B18-8E44-45AA-9204-3D38763D2D10}" presName="connectorText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10D054A2-C9F4-4F98-8973-4B2522224A98}" type="presOf" srcId="{886537F0-0989-4A62-B746-4320CFDEB233}" destId="{5FCA60A4-2B77-4BBB-9165-980E207EB947}" srcOrd="0" destOrd="0" presId="urn:microsoft.com/office/officeart/2005/8/layout/cycle2"/>
    <dgm:cxn modelId="{7C816515-200E-416F-9916-730CFE7CF05A}" type="presOf" srcId="{5EE32E8E-1481-4A88-87C1-1541FB159DED}" destId="{D011016A-CA1C-44B4-BAEA-95E51B3AECCC}" srcOrd="1" destOrd="0" presId="urn:microsoft.com/office/officeart/2005/8/layout/cycle2"/>
    <dgm:cxn modelId="{C327FC92-BFF5-4036-8C94-5FA20484D740}" srcId="{E1651F97-12AE-4A15-8974-713E44635B96}" destId="{10341DE3-83F8-4DB4-B994-D34C08C967D1}" srcOrd="3" destOrd="0" parTransId="{C1B0D435-E517-48C6-8AB3-4AAA5905C763}" sibTransId="{D2F8B07A-FE47-4DE4-9440-2CB5E5B00B96}"/>
    <dgm:cxn modelId="{3C4E053A-8273-4D54-9D52-60CE0EF54532}" type="presOf" srcId="{D2F8B07A-FE47-4DE4-9440-2CB5E5B00B96}" destId="{E591190D-6DB4-429B-99B3-05594C52447B}" srcOrd="0" destOrd="0" presId="urn:microsoft.com/office/officeart/2005/8/layout/cycle2"/>
    <dgm:cxn modelId="{D9515B9E-1CF2-454B-85B0-B4B5EE6762BF}" type="presOf" srcId="{E10367C9-3566-4B77-BC72-71D9DC4C12B1}" destId="{AEDDAC0C-390F-487B-9B5E-291C51CF5AAC}" srcOrd="0" destOrd="0" presId="urn:microsoft.com/office/officeart/2005/8/layout/cycle2"/>
    <dgm:cxn modelId="{3BA5BC02-E426-4888-B7C8-400CD784BA5D}" type="presOf" srcId="{0B1D659F-F7EC-48C7-9074-EAB48A29AEF1}" destId="{9C4CEE06-EAB9-4724-9358-063E0D3BCD8A}" srcOrd="1" destOrd="0" presId="urn:microsoft.com/office/officeart/2005/8/layout/cycle2"/>
    <dgm:cxn modelId="{0F2C4EFE-01F5-4B2C-8135-B1F814C3B9E7}" type="presOf" srcId="{034007DA-FC18-407F-83CC-CA52F634AF97}" destId="{99CA189C-27A9-4B82-8C8F-D00DAF82FDE2}" srcOrd="0" destOrd="0" presId="urn:microsoft.com/office/officeart/2005/8/layout/cycle2"/>
    <dgm:cxn modelId="{42C79717-93C8-45D8-A39C-C34820FEDEEB}" type="presOf" srcId="{E1651F97-12AE-4A15-8974-713E44635B96}" destId="{A66FC8D4-CF48-4851-9526-9BFF17579BCD}" srcOrd="0" destOrd="0" presId="urn:microsoft.com/office/officeart/2005/8/layout/cycle2"/>
    <dgm:cxn modelId="{53054A4E-807B-4220-A11D-B9B041BAF81B}" type="presOf" srcId="{5EE32E8E-1481-4A88-87C1-1541FB159DED}" destId="{EAE25B14-E397-4817-8C03-41E10CE5A9CA}" srcOrd="0" destOrd="0" presId="urn:microsoft.com/office/officeart/2005/8/layout/cycle2"/>
    <dgm:cxn modelId="{0526F43A-12AB-4762-B04A-AB2F136095A2}" type="presOf" srcId="{D2F8B07A-FE47-4DE4-9440-2CB5E5B00B96}" destId="{1A2F23F8-82DE-4D14-A82E-BC45B8FEDD78}" srcOrd="1" destOrd="0" presId="urn:microsoft.com/office/officeart/2005/8/layout/cycle2"/>
    <dgm:cxn modelId="{9605BEBA-97E4-4EBE-9614-55D0EA58E92E}" type="presOf" srcId="{0B1D659F-F7EC-48C7-9074-EAB48A29AEF1}" destId="{07B83E55-BEBF-4DE4-9EED-9F41E8F872E8}" srcOrd="0" destOrd="0" presId="urn:microsoft.com/office/officeart/2005/8/layout/cycle2"/>
    <dgm:cxn modelId="{3941643D-49C7-423B-B75D-2E5393BC8E73}" type="presOf" srcId="{D20DF2CF-0D38-4377-A259-E5E51A03178D}" destId="{B5EDC539-CBA1-4CEF-A838-1F2C581C0AFA}" srcOrd="0" destOrd="0" presId="urn:microsoft.com/office/officeart/2005/8/layout/cycle2"/>
    <dgm:cxn modelId="{67FC9233-072F-4A37-B82C-E89AC8234751}" type="presOf" srcId="{D20DF2CF-0D38-4377-A259-E5E51A03178D}" destId="{470F0623-46FB-42BD-AC14-6A1C5FC0E06B}" srcOrd="1" destOrd="0" presId="urn:microsoft.com/office/officeart/2005/8/layout/cycle2"/>
    <dgm:cxn modelId="{3829A60F-A98C-46BC-AF07-1935A217C17F}" type="presOf" srcId="{54ECF837-66AF-4814-8A80-A4D99615150D}" destId="{C1AEDF3C-75E6-4775-BBA0-E1E4BC7302E7}" srcOrd="0" destOrd="0" presId="urn:microsoft.com/office/officeart/2005/8/layout/cycle2"/>
    <dgm:cxn modelId="{04C3EF86-7C41-4CD8-9095-C9F57DC3CF6F}" srcId="{E1651F97-12AE-4A15-8974-713E44635B96}" destId="{034007DA-FC18-407F-83CC-CA52F634AF97}" srcOrd="0" destOrd="0" parTransId="{D162B2C9-BBE8-47B5-8A32-56F2402EF33C}" sibTransId="{5EE32E8E-1481-4A88-87C1-1541FB159DED}"/>
    <dgm:cxn modelId="{A4BBF123-9273-4960-9F1E-942497E7D975}" type="presOf" srcId="{38E47B18-8E44-45AA-9204-3D38763D2D10}" destId="{3BA2AE7A-8A53-42C6-BC74-9D1D7B23D426}" srcOrd="1" destOrd="0" presId="urn:microsoft.com/office/officeart/2005/8/layout/cycle2"/>
    <dgm:cxn modelId="{F876DD89-CCE7-42E1-B7B3-F58D2345894F}" type="presOf" srcId="{10341DE3-83F8-4DB4-B994-D34C08C967D1}" destId="{E5327802-F7A8-4757-886E-33D7D9D3CD86}" srcOrd="0" destOrd="0" presId="urn:microsoft.com/office/officeart/2005/8/layout/cycle2"/>
    <dgm:cxn modelId="{15379507-708C-4A19-9B0B-0D9EBD8BD3DA}" srcId="{E1651F97-12AE-4A15-8974-713E44635B96}" destId="{54ECF837-66AF-4814-8A80-A4D99615150D}" srcOrd="1" destOrd="0" parTransId="{E621C845-9774-4FF9-A0AD-FE0BFE5D07F4}" sibTransId="{0B1D659F-F7EC-48C7-9074-EAB48A29AEF1}"/>
    <dgm:cxn modelId="{9F3F3A7D-52EC-4A42-9C8C-5D7029E4C3C4}" srcId="{E1651F97-12AE-4A15-8974-713E44635B96}" destId="{E10367C9-3566-4B77-BC72-71D9DC4C12B1}" srcOrd="2" destOrd="0" parTransId="{FB260DC1-2066-4387-AF02-DE5CBA3E178B}" sibTransId="{D20DF2CF-0D38-4377-A259-E5E51A03178D}"/>
    <dgm:cxn modelId="{71CB6488-3069-479E-AEE7-4FEEBBEB6776}" srcId="{E1651F97-12AE-4A15-8974-713E44635B96}" destId="{886537F0-0989-4A62-B746-4320CFDEB233}" srcOrd="4" destOrd="0" parTransId="{FB6C2E16-F544-4E14-9265-107F9F6D2767}" sibTransId="{38E47B18-8E44-45AA-9204-3D38763D2D10}"/>
    <dgm:cxn modelId="{66657B9C-B606-4077-9F03-7997E8B1ECBD}" type="presOf" srcId="{38E47B18-8E44-45AA-9204-3D38763D2D10}" destId="{9C1C3EDB-446A-4AF3-B5CE-3D117BED4400}" srcOrd="0" destOrd="0" presId="urn:microsoft.com/office/officeart/2005/8/layout/cycle2"/>
    <dgm:cxn modelId="{1C3AC455-863F-471E-B785-15513DCF2624}" type="presParOf" srcId="{A66FC8D4-CF48-4851-9526-9BFF17579BCD}" destId="{99CA189C-27A9-4B82-8C8F-D00DAF82FDE2}" srcOrd="0" destOrd="0" presId="urn:microsoft.com/office/officeart/2005/8/layout/cycle2"/>
    <dgm:cxn modelId="{C30E2C6D-F945-4580-8391-70F0A39FD9DC}" type="presParOf" srcId="{A66FC8D4-CF48-4851-9526-9BFF17579BCD}" destId="{EAE25B14-E397-4817-8C03-41E10CE5A9CA}" srcOrd="1" destOrd="0" presId="urn:microsoft.com/office/officeart/2005/8/layout/cycle2"/>
    <dgm:cxn modelId="{F4C00182-0ED4-40CD-9A06-EFA00E2039E7}" type="presParOf" srcId="{EAE25B14-E397-4817-8C03-41E10CE5A9CA}" destId="{D011016A-CA1C-44B4-BAEA-95E51B3AECCC}" srcOrd="0" destOrd="0" presId="urn:microsoft.com/office/officeart/2005/8/layout/cycle2"/>
    <dgm:cxn modelId="{494E8A78-9AFB-4AAA-A03F-E34A02925704}" type="presParOf" srcId="{A66FC8D4-CF48-4851-9526-9BFF17579BCD}" destId="{C1AEDF3C-75E6-4775-BBA0-E1E4BC7302E7}" srcOrd="2" destOrd="0" presId="urn:microsoft.com/office/officeart/2005/8/layout/cycle2"/>
    <dgm:cxn modelId="{28DF1BCE-A6C9-4BB8-8FE3-82E5E08BAF3B}" type="presParOf" srcId="{A66FC8D4-CF48-4851-9526-9BFF17579BCD}" destId="{07B83E55-BEBF-4DE4-9EED-9F41E8F872E8}" srcOrd="3" destOrd="0" presId="urn:microsoft.com/office/officeart/2005/8/layout/cycle2"/>
    <dgm:cxn modelId="{A1BFB6D4-5385-485F-98CA-E841DFEAC2E9}" type="presParOf" srcId="{07B83E55-BEBF-4DE4-9EED-9F41E8F872E8}" destId="{9C4CEE06-EAB9-4724-9358-063E0D3BCD8A}" srcOrd="0" destOrd="0" presId="urn:microsoft.com/office/officeart/2005/8/layout/cycle2"/>
    <dgm:cxn modelId="{8061E8CF-E2A5-41CD-9EBB-D0CFBA5C57DD}" type="presParOf" srcId="{A66FC8D4-CF48-4851-9526-9BFF17579BCD}" destId="{AEDDAC0C-390F-487B-9B5E-291C51CF5AAC}" srcOrd="4" destOrd="0" presId="urn:microsoft.com/office/officeart/2005/8/layout/cycle2"/>
    <dgm:cxn modelId="{4C1594BC-67A8-409D-9A20-970BAF22BC81}" type="presParOf" srcId="{A66FC8D4-CF48-4851-9526-9BFF17579BCD}" destId="{B5EDC539-CBA1-4CEF-A838-1F2C581C0AFA}" srcOrd="5" destOrd="0" presId="urn:microsoft.com/office/officeart/2005/8/layout/cycle2"/>
    <dgm:cxn modelId="{ADA25392-E6D6-4BA2-ACA1-6CD68E65CA05}" type="presParOf" srcId="{B5EDC539-CBA1-4CEF-A838-1F2C581C0AFA}" destId="{470F0623-46FB-42BD-AC14-6A1C5FC0E06B}" srcOrd="0" destOrd="0" presId="urn:microsoft.com/office/officeart/2005/8/layout/cycle2"/>
    <dgm:cxn modelId="{02AC472A-608C-47A4-9199-2BB29EA26F6D}" type="presParOf" srcId="{A66FC8D4-CF48-4851-9526-9BFF17579BCD}" destId="{E5327802-F7A8-4757-886E-33D7D9D3CD86}" srcOrd="6" destOrd="0" presId="urn:microsoft.com/office/officeart/2005/8/layout/cycle2"/>
    <dgm:cxn modelId="{FCD4458B-C775-497A-95BB-E602EF500DF8}" type="presParOf" srcId="{A66FC8D4-CF48-4851-9526-9BFF17579BCD}" destId="{E591190D-6DB4-429B-99B3-05594C52447B}" srcOrd="7" destOrd="0" presId="urn:microsoft.com/office/officeart/2005/8/layout/cycle2"/>
    <dgm:cxn modelId="{05E52E70-9500-47C2-95E1-79C070E0EDAF}" type="presParOf" srcId="{E591190D-6DB4-429B-99B3-05594C52447B}" destId="{1A2F23F8-82DE-4D14-A82E-BC45B8FEDD78}" srcOrd="0" destOrd="0" presId="urn:microsoft.com/office/officeart/2005/8/layout/cycle2"/>
    <dgm:cxn modelId="{570D11C0-4E0D-43AD-9E4F-6451BC8CEDB6}" type="presParOf" srcId="{A66FC8D4-CF48-4851-9526-9BFF17579BCD}" destId="{5FCA60A4-2B77-4BBB-9165-980E207EB947}" srcOrd="8" destOrd="0" presId="urn:microsoft.com/office/officeart/2005/8/layout/cycle2"/>
    <dgm:cxn modelId="{E2587C50-BF0C-465D-9916-B2D04694E4EB}" type="presParOf" srcId="{A66FC8D4-CF48-4851-9526-9BFF17579BCD}" destId="{9C1C3EDB-446A-4AF3-B5CE-3D117BED4400}" srcOrd="9" destOrd="0" presId="urn:microsoft.com/office/officeart/2005/8/layout/cycle2"/>
    <dgm:cxn modelId="{6AA6F0E7-13BF-4787-8521-56D900154903}" type="presParOf" srcId="{9C1C3EDB-446A-4AF3-B5CE-3D117BED4400}" destId="{3BA2AE7A-8A53-42C6-BC74-9D1D7B23D42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651F97-12AE-4A15-8974-713E44635B96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34007DA-FC18-407F-83CC-CA52F634AF97}">
      <dgm:prSet phldrT="[Texto]" custT="1"/>
      <dgm:spPr/>
      <dgm:t>
        <a:bodyPr/>
        <a:lstStyle/>
        <a:p>
          <a:r>
            <a:rPr lang="es-ES" sz="1400" dirty="0"/>
            <a:t>Empleo ICC</a:t>
          </a:r>
        </a:p>
      </dgm:t>
    </dgm:pt>
    <dgm:pt modelId="{D162B2C9-BBE8-47B5-8A32-56F2402EF33C}" type="parTrans" cxnId="{04C3EF86-7C41-4CD8-9095-C9F57DC3CF6F}">
      <dgm:prSet/>
      <dgm:spPr/>
      <dgm:t>
        <a:bodyPr/>
        <a:lstStyle/>
        <a:p>
          <a:endParaRPr lang="es-ES" sz="1400"/>
        </a:p>
      </dgm:t>
    </dgm:pt>
    <dgm:pt modelId="{5EE32E8E-1481-4A88-87C1-1541FB159DED}" type="sibTrans" cxnId="{04C3EF86-7C41-4CD8-9095-C9F57DC3CF6F}">
      <dgm:prSet/>
      <dgm:spPr/>
      <dgm:t>
        <a:bodyPr/>
        <a:lstStyle/>
        <a:p>
          <a:endParaRPr lang="es-ES" sz="1400"/>
        </a:p>
      </dgm:t>
    </dgm:pt>
    <dgm:pt modelId="{E10367C9-3566-4B77-BC72-71D9DC4C12B1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1400" dirty="0">
              <a:solidFill>
                <a:schemeClr val="tx1"/>
              </a:solidFill>
            </a:rPr>
            <a:t>PIB per cápita</a:t>
          </a:r>
        </a:p>
      </dgm:t>
    </dgm:pt>
    <dgm:pt modelId="{FB260DC1-2066-4387-AF02-DE5CBA3E178B}" type="parTrans" cxnId="{9F3F3A7D-52EC-4A42-9C8C-5D7029E4C3C4}">
      <dgm:prSet/>
      <dgm:spPr/>
      <dgm:t>
        <a:bodyPr/>
        <a:lstStyle/>
        <a:p>
          <a:endParaRPr lang="es-ES" sz="1400"/>
        </a:p>
      </dgm:t>
    </dgm:pt>
    <dgm:pt modelId="{D20DF2CF-0D38-4377-A259-E5E51A03178D}" type="sibTrans" cxnId="{9F3F3A7D-52EC-4A42-9C8C-5D7029E4C3C4}">
      <dgm:prSet/>
      <dgm:spPr/>
      <dgm:t>
        <a:bodyPr/>
        <a:lstStyle/>
        <a:p>
          <a:endParaRPr lang="es-ES" sz="1400"/>
        </a:p>
      </dgm:t>
    </dgm:pt>
    <dgm:pt modelId="{54ECF837-66AF-4814-8A80-A4D99615150D}">
      <dgm:prSet phldrT="[Texto]" custT="1"/>
      <dgm:spPr/>
      <dgm:t>
        <a:bodyPr/>
        <a:lstStyle/>
        <a:p>
          <a:r>
            <a:rPr lang="es-ES" sz="1400" dirty="0"/>
            <a:t>Valor añadido bruto ICC</a:t>
          </a:r>
        </a:p>
      </dgm:t>
    </dgm:pt>
    <dgm:pt modelId="{E621C845-9774-4FF9-A0AD-FE0BFE5D07F4}" type="parTrans" cxnId="{15379507-708C-4A19-9B0B-0D9EBD8BD3DA}">
      <dgm:prSet/>
      <dgm:spPr/>
      <dgm:t>
        <a:bodyPr/>
        <a:lstStyle/>
        <a:p>
          <a:endParaRPr lang="es-ES" sz="1400"/>
        </a:p>
      </dgm:t>
    </dgm:pt>
    <dgm:pt modelId="{0B1D659F-F7EC-48C7-9074-EAB48A29AEF1}" type="sibTrans" cxnId="{15379507-708C-4A19-9B0B-0D9EBD8BD3DA}">
      <dgm:prSet/>
      <dgm:spPr/>
      <dgm:t>
        <a:bodyPr/>
        <a:lstStyle/>
        <a:p>
          <a:endParaRPr lang="es-ES" sz="1400"/>
        </a:p>
      </dgm:t>
    </dgm:pt>
    <dgm:pt modelId="{10341DE3-83F8-4DB4-B994-D34C08C967D1}">
      <dgm:prSet custT="1"/>
      <dgm:spPr/>
      <dgm:t>
        <a:bodyPr/>
        <a:lstStyle/>
        <a:p>
          <a:r>
            <a:rPr lang="es-ES" sz="1400" dirty="0"/>
            <a:t>Volumen de negocio ICC</a:t>
          </a:r>
        </a:p>
      </dgm:t>
    </dgm:pt>
    <dgm:pt modelId="{C1B0D435-E517-48C6-8AB3-4AAA5905C763}" type="parTrans" cxnId="{C327FC92-BFF5-4036-8C94-5FA20484D740}">
      <dgm:prSet/>
      <dgm:spPr/>
      <dgm:t>
        <a:bodyPr/>
        <a:lstStyle/>
        <a:p>
          <a:endParaRPr lang="es-ES" sz="1400"/>
        </a:p>
      </dgm:t>
    </dgm:pt>
    <dgm:pt modelId="{D2F8B07A-FE47-4DE4-9440-2CB5E5B00B96}" type="sibTrans" cxnId="{C327FC92-BFF5-4036-8C94-5FA20484D740}">
      <dgm:prSet/>
      <dgm:spPr/>
      <dgm:t>
        <a:bodyPr/>
        <a:lstStyle/>
        <a:p>
          <a:endParaRPr lang="es-ES" sz="1400"/>
        </a:p>
      </dgm:t>
    </dgm:pt>
    <dgm:pt modelId="{886537F0-0989-4A62-B746-4320CFDEB233}">
      <dgm:prSet custT="1"/>
      <dgm:spPr/>
      <dgm:t>
        <a:bodyPr/>
        <a:lstStyle/>
        <a:p>
          <a:r>
            <a:rPr lang="es-ES" sz="1400" dirty="0"/>
            <a:t>Empresas ICC</a:t>
          </a:r>
        </a:p>
      </dgm:t>
    </dgm:pt>
    <dgm:pt modelId="{FB6C2E16-F544-4E14-9265-107F9F6D2767}" type="parTrans" cxnId="{71CB6488-3069-479E-AEE7-4FEEBBEB6776}">
      <dgm:prSet/>
      <dgm:spPr/>
      <dgm:t>
        <a:bodyPr/>
        <a:lstStyle/>
        <a:p>
          <a:endParaRPr lang="es-ES" sz="1400"/>
        </a:p>
      </dgm:t>
    </dgm:pt>
    <dgm:pt modelId="{38E47B18-8E44-45AA-9204-3D38763D2D10}" type="sibTrans" cxnId="{71CB6488-3069-479E-AEE7-4FEEBBEB6776}">
      <dgm:prSet/>
      <dgm:spPr/>
      <dgm:t>
        <a:bodyPr/>
        <a:lstStyle/>
        <a:p>
          <a:endParaRPr lang="es-ES" sz="1400"/>
        </a:p>
      </dgm:t>
    </dgm:pt>
    <dgm:pt modelId="{93150874-56A6-429E-A87E-991004BB2503}" type="pres">
      <dgm:prSet presAssocID="{E1651F97-12AE-4A15-8974-713E44635B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2AEEE0-A2A5-4EA4-BCE8-D34F41210A58}" type="pres">
      <dgm:prSet presAssocID="{034007DA-FC18-407F-83CC-CA52F634AF97}" presName="node" presStyleLbl="node1" presStyleIdx="0" presStyleCnt="5" custScaleX="125552" custScaleY="143488" custRadScaleRad="125054" custRadScaleInc="353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3E3298-5E13-4A00-AF59-FC9E023FE294}" type="pres">
      <dgm:prSet presAssocID="{034007DA-FC18-407F-83CC-CA52F634AF97}" presName="spNode" presStyleCnt="0"/>
      <dgm:spPr/>
    </dgm:pt>
    <dgm:pt modelId="{FDDCA5D2-DCB1-401C-83E1-8147DF0BF5FD}" type="pres">
      <dgm:prSet presAssocID="{5EE32E8E-1481-4A88-87C1-1541FB159DED}" presName="sibTrans" presStyleLbl="sibTrans1D1" presStyleIdx="0" presStyleCnt="5"/>
      <dgm:spPr/>
      <dgm:t>
        <a:bodyPr/>
        <a:lstStyle/>
        <a:p>
          <a:endParaRPr lang="es-ES"/>
        </a:p>
      </dgm:t>
    </dgm:pt>
    <dgm:pt modelId="{8B626F9B-828D-4797-8989-CFE123283D3E}" type="pres">
      <dgm:prSet presAssocID="{10341DE3-83F8-4DB4-B994-D34C08C967D1}" presName="node" presStyleLbl="node1" presStyleIdx="1" presStyleCnt="5" custScaleX="125552" custScaleY="143488" custRadScaleRad="130314" custRadScaleInc="650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C68BCC-BE50-4453-9C1F-C1A73CE823E1}" type="pres">
      <dgm:prSet presAssocID="{10341DE3-83F8-4DB4-B994-D34C08C967D1}" presName="spNode" presStyleCnt="0"/>
      <dgm:spPr/>
    </dgm:pt>
    <dgm:pt modelId="{B8DC264A-7397-43A4-AA74-065160B120C5}" type="pres">
      <dgm:prSet presAssocID="{D2F8B07A-FE47-4DE4-9440-2CB5E5B00B96}" presName="sibTrans" presStyleLbl="sibTrans1D1" presStyleIdx="1" presStyleCnt="5"/>
      <dgm:spPr/>
      <dgm:t>
        <a:bodyPr/>
        <a:lstStyle/>
        <a:p>
          <a:endParaRPr lang="es-ES"/>
        </a:p>
      </dgm:t>
    </dgm:pt>
    <dgm:pt modelId="{32970E01-4013-4764-9E6D-F47B8048154E}" type="pres">
      <dgm:prSet presAssocID="{54ECF837-66AF-4814-8A80-A4D99615150D}" presName="node" presStyleLbl="node1" presStyleIdx="2" presStyleCnt="5" custScaleX="125552" custScaleY="143488" custRadScaleRad="118147" custRadScaleInc="1695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C24146-87BF-4012-8A36-47919AA9F9A1}" type="pres">
      <dgm:prSet presAssocID="{54ECF837-66AF-4814-8A80-A4D99615150D}" presName="spNode" presStyleCnt="0"/>
      <dgm:spPr/>
    </dgm:pt>
    <dgm:pt modelId="{3E6D3FF4-A1E6-4B49-90F7-9BEA3CF7326D}" type="pres">
      <dgm:prSet presAssocID="{0B1D659F-F7EC-48C7-9074-EAB48A29AEF1}" presName="sibTrans" presStyleLbl="sibTrans1D1" presStyleIdx="2" presStyleCnt="5"/>
      <dgm:spPr/>
      <dgm:t>
        <a:bodyPr/>
        <a:lstStyle/>
        <a:p>
          <a:endParaRPr lang="es-ES"/>
        </a:p>
      </dgm:t>
    </dgm:pt>
    <dgm:pt modelId="{A65A354E-425B-4338-A380-8FB197E2B5DF}" type="pres">
      <dgm:prSet presAssocID="{E10367C9-3566-4B77-BC72-71D9DC4C12B1}" presName="node" presStyleLbl="node1" presStyleIdx="3" presStyleCnt="5" custScaleX="125552" custScaleY="126932" custRadScaleRad="172614" custRadScaleInc="18094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6776DAA9-C7B3-4E76-A86D-D1DD5DE553EA}" type="pres">
      <dgm:prSet presAssocID="{E10367C9-3566-4B77-BC72-71D9DC4C12B1}" presName="spNode" presStyleCnt="0"/>
      <dgm:spPr/>
    </dgm:pt>
    <dgm:pt modelId="{A0E161EE-7E26-4E8A-8A91-48D4288DC681}" type="pres">
      <dgm:prSet presAssocID="{D20DF2CF-0D38-4377-A259-E5E51A03178D}" presName="sibTrans" presStyleLbl="sibTrans1D1" presStyleIdx="3" presStyleCnt="5"/>
      <dgm:spPr/>
      <dgm:t>
        <a:bodyPr/>
        <a:lstStyle/>
        <a:p>
          <a:endParaRPr lang="es-ES"/>
        </a:p>
      </dgm:t>
    </dgm:pt>
    <dgm:pt modelId="{D91940FE-4094-4964-A0E3-8411BBD14CE7}" type="pres">
      <dgm:prSet presAssocID="{886537F0-0989-4A62-B746-4320CFDEB233}" presName="node" presStyleLbl="node1" presStyleIdx="4" presStyleCnt="5" custScaleX="125552" custScaleY="143488" custRadScaleRad="166177" custRadScaleInc="564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932A70-0DBB-4147-A553-82D6151FA59E}" type="pres">
      <dgm:prSet presAssocID="{886537F0-0989-4A62-B746-4320CFDEB233}" presName="spNode" presStyleCnt="0"/>
      <dgm:spPr/>
    </dgm:pt>
    <dgm:pt modelId="{3A98D069-E20E-4C50-8858-5DA97678AB3B}" type="pres">
      <dgm:prSet presAssocID="{38E47B18-8E44-45AA-9204-3D38763D2D10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CE89DCEF-D2D2-4119-89C3-23A52B12CD96}" type="presOf" srcId="{38E47B18-8E44-45AA-9204-3D38763D2D10}" destId="{3A98D069-E20E-4C50-8858-5DA97678AB3B}" srcOrd="0" destOrd="0" presId="urn:microsoft.com/office/officeart/2005/8/layout/cycle5"/>
    <dgm:cxn modelId="{C8085570-2387-4E14-AE70-49FA8CAD2426}" type="presOf" srcId="{034007DA-FC18-407F-83CC-CA52F634AF97}" destId="{EA2AEEE0-A2A5-4EA4-BCE8-D34F41210A58}" srcOrd="0" destOrd="0" presId="urn:microsoft.com/office/officeart/2005/8/layout/cycle5"/>
    <dgm:cxn modelId="{E8E1CA8D-C58F-411D-A6FD-9BDECB670468}" type="presOf" srcId="{E10367C9-3566-4B77-BC72-71D9DC4C12B1}" destId="{A65A354E-425B-4338-A380-8FB197E2B5DF}" srcOrd="0" destOrd="0" presId="urn:microsoft.com/office/officeart/2005/8/layout/cycle5"/>
    <dgm:cxn modelId="{82F8DFAB-E239-4A3E-AE98-83B02F5E1956}" type="presOf" srcId="{10341DE3-83F8-4DB4-B994-D34C08C967D1}" destId="{8B626F9B-828D-4797-8989-CFE123283D3E}" srcOrd="0" destOrd="0" presId="urn:microsoft.com/office/officeart/2005/8/layout/cycle5"/>
    <dgm:cxn modelId="{8D5B0F93-7D04-42C6-86D4-F965A4F923E8}" type="presOf" srcId="{886537F0-0989-4A62-B746-4320CFDEB233}" destId="{D91940FE-4094-4964-A0E3-8411BBD14CE7}" srcOrd="0" destOrd="0" presId="urn:microsoft.com/office/officeart/2005/8/layout/cycle5"/>
    <dgm:cxn modelId="{C327FC92-BFF5-4036-8C94-5FA20484D740}" srcId="{E1651F97-12AE-4A15-8974-713E44635B96}" destId="{10341DE3-83F8-4DB4-B994-D34C08C967D1}" srcOrd="1" destOrd="0" parTransId="{C1B0D435-E517-48C6-8AB3-4AAA5905C763}" sibTransId="{D2F8B07A-FE47-4DE4-9440-2CB5E5B00B96}"/>
    <dgm:cxn modelId="{ED43EC22-7D2E-40E6-BA84-E92FA35FEE5E}" type="presOf" srcId="{D2F8B07A-FE47-4DE4-9440-2CB5E5B00B96}" destId="{B8DC264A-7397-43A4-AA74-065160B120C5}" srcOrd="0" destOrd="0" presId="urn:microsoft.com/office/officeart/2005/8/layout/cycle5"/>
    <dgm:cxn modelId="{04C3EF86-7C41-4CD8-9095-C9F57DC3CF6F}" srcId="{E1651F97-12AE-4A15-8974-713E44635B96}" destId="{034007DA-FC18-407F-83CC-CA52F634AF97}" srcOrd="0" destOrd="0" parTransId="{D162B2C9-BBE8-47B5-8A32-56F2402EF33C}" sibTransId="{5EE32E8E-1481-4A88-87C1-1541FB159DED}"/>
    <dgm:cxn modelId="{A527E86D-A081-4830-A0BA-67227C730F50}" type="presOf" srcId="{54ECF837-66AF-4814-8A80-A4D99615150D}" destId="{32970E01-4013-4764-9E6D-F47B8048154E}" srcOrd="0" destOrd="0" presId="urn:microsoft.com/office/officeart/2005/8/layout/cycle5"/>
    <dgm:cxn modelId="{F56CE33B-D859-4CDF-92CA-BBD48979AEE3}" type="presOf" srcId="{0B1D659F-F7EC-48C7-9074-EAB48A29AEF1}" destId="{3E6D3FF4-A1E6-4B49-90F7-9BEA3CF7326D}" srcOrd="0" destOrd="0" presId="urn:microsoft.com/office/officeart/2005/8/layout/cycle5"/>
    <dgm:cxn modelId="{F85D6E10-AF9B-4AF7-BF0F-C28EDC1C8A02}" type="presOf" srcId="{5EE32E8E-1481-4A88-87C1-1541FB159DED}" destId="{FDDCA5D2-DCB1-401C-83E1-8147DF0BF5FD}" srcOrd="0" destOrd="0" presId="urn:microsoft.com/office/officeart/2005/8/layout/cycle5"/>
    <dgm:cxn modelId="{00A65465-A2DB-4B5A-B13A-1F8AC9DE16A9}" type="presOf" srcId="{D20DF2CF-0D38-4377-A259-E5E51A03178D}" destId="{A0E161EE-7E26-4E8A-8A91-48D4288DC681}" srcOrd="0" destOrd="0" presId="urn:microsoft.com/office/officeart/2005/8/layout/cycle5"/>
    <dgm:cxn modelId="{15379507-708C-4A19-9B0B-0D9EBD8BD3DA}" srcId="{E1651F97-12AE-4A15-8974-713E44635B96}" destId="{54ECF837-66AF-4814-8A80-A4D99615150D}" srcOrd="2" destOrd="0" parTransId="{E621C845-9774-4FF9-A0AD-FE0BFE5D07F4}" sibTransId="{0B1D659F-F7EC-48C7-9074-EAB48A29AEF1}"/>
    <dgm:cxn modelId="{9F3F3A7D-52EC-4A42-9C8C-5D7029E4C3C4}" srcId="{E1651F97-12AE-4A15-8974-713E44635B96}" destId="{E10367C9-3566-4B77-BC72-71D9DC4C12B1}" srcOrd="3" destOrd="0" parTransId="{FB260DC1-2066-4387-AF02-DE5CBA3E178B}" sibTransId="{D20DF2CF-0D38-4377-A259-E5E51A03178D}"/>
    <dgm:cxn modelId="{71CB6488-3069-479E-AEE7-4FEEBBEB6776}" srcId="{E1651F97-12AE-4A15-8974-713E44635B96}" destId="{886537F0-0989-4A62-B746-4320CFDEB233}" srcOrd="4" destOrd="0" parTransId="{FB6C2E16-F544-4E14-9265-107F9F6D2767}" sibTransId="{38E47B18-8E44-45AA-9204-3D38763D2D10}"/>
    <dgm:cxn modelId="{9C426566-4E65-4F7C-B418-530E922C65ED}" type="presOf" srcId="{E1651F97-12AE-4A15-8974-713E44635B96}" destId="{93150874-56A6-429E-A87E-991004BB2503}" srcOrd="0" destOrd="0" presId="urn:microsoft.com/office/officeart/2005/8/layout/cycle5"/>
    <dgm:cxn modelId="{1D539CB1-4FB7-4753-AFD0-279F082E8EB9}" type="presParOf" srcId="{93150874-56A6-429E-A87E-991004BB2503}" destId="{EA2AEEE0-A2A5-4EA4-BCE8-D34F41210A58}" srcOrd="0" destOrd="0" presId="urn:microsoft.com/office/officeart/2005/8/layout/cycle5"/>
    <dgm:cxn modelId="{2F9AB048-3518-4FD9-9A7C-8A502F520C43}" type="presParOf" srcId="{93150874-56A6-429E-A87E-991004BB2503}" destId="{963E3298-5E13-4A00-AF59-FC9E023FE294}" srcOrd="1" destOrd="0" presId="urn:microsoft.com/office/officeart/2005/8/layout/cycle5"/>
    <dgm:cxn modelId="{6A7CAF30-F73A-412D-B8A4-EB26CEC31EEA}" type="presParOf" srcId="{93150874-56A6-429E-A87E-991004BB2503}" destId="{FDDCA5D2-DCB1-401C-83E1-8147DF0BF5FD}" srcOrd="2" destOrd="0" presId="urn:microsoft.com/office/officeart/2005/8/layout/cycle5"/>
    <dgm:cxn modelId="{EC4F5D97-3B9E-48D0-896D-3E35FF8A8674}" type="presParOf" srcId="{93150874-56A6-429E-A87E-991004BB2503}" destId="{8B626F9B-828D-4797-8989-CFE123283D3E}" srcOrd="3" destOrd="0" presId="urn:microsoft.com/office/officeart/2005/8/layout/cycle5"/>
    <dgm:cxn modelId="{F7A57F7B-D23D-4CFE-912B-261FE4A48534}" type="presParOf" srcId="{93150874-56A6-429E-A87E-991004BB2503}" destId="{05C68BCC-BE50-4453-9C1F-C1A73CE823E1}" srcOrd="4" destOrd="0" presId="urn:microsoft.com/office/officeart/2005/8/layout/cycle5"/>
    <dgm:cxn modelId="{EC70CE3F-25DF-4015-A72C-6E9AB3B9114B}" type="presParOf" srcId="{93150874-56A6-429E-A87E-991004BB2503}" destId="{B8DC264A-7397-43A4-AA74-065160B120C5}" srcOrd="5" destOrd="0" presId="urn:microsoft.com/office/officeart/2005/8/layout/cycle5"/>
    <dgm:cxn modelId="{4F2F76F4-593B-48A0-A534-776843234E14}" type="presParOf" srcId="{93150874-56A6-429E-A87E-991004BB2503}" destId="{32970E01-4013-4764-9E6D-F47B8048154E}" srcOrd="6" destOrd="0" presId="urn:microsoft.com/office/officeart/2005/8/layout/cycle5"/>
    <dgm:cxn modelId="{2535636C-F2B7-4D12-B843-2B240EF72C68}" type="presParOf" srcId="{93150874-56A6-429E-A87E-991004BB2503}" destId="{41C24146-87BF-4012-8A36-47919AA9F9A1}" srcOrd="7" destOrd="0" presId="urn:microsoft.com/office/officeart/2005/8/layout/cycle5"/>
    <dgm:cxn modelId="{CD44B3C5-D5CE-489D-90BF-9CBFA64A4F2E}" type="presParOf" srcId="{93150874-56A6-429E-A87E-991004BB2503}" destId="{3E6D3FF4-A1E6-4B49-90F7-9BEA3CF7326D}" srcOrd="8" destOrd="0" presId="urn:microsoft.com/office/officeart/2005/8/layout/cycle5"/>
    <dgm:cxn modelId="{5A5041A3-1359-40B9-A084-85D8CAD3BD46}" type="presParOf" srcId="{93150874-56A6-429E-A87E-991004BB2503}" destId="{A65A354E-425B-4338-A380-8FB197E2B5DF}" srcOrd="9" destOrd="0" presId="urn:microsoft.com/office/officeart/2005/8/layout/cycle5"/>
    <dgm:cxn modelId="{34C881E1-3B2B-439F-B079-53BA5A3E1F99}" type="presParOf" srcId="{93150874-56A6-429E-A87E-991004BB2503}" destId="{6776DAA9-C7B3-4E76-A86D-D1DD5DE553EA}" srcOrd="10" destOrd="0" presId="urn:microsoft.com/office/officeart/2005/8/layout/cycle5"/>
    <dgm:cxn modelId="{9C90E3D2-23E8-40BA-AF93-5931576A4949}" type="presParOf" srcId="{93150874-56A6-429E-A87E-991004BB2503}" destId="{A0E161EE-7E26-4E8A-8A91-48D4288DC681}" srcOrd="11" destOrd="0" presId="urn:microsoft.com/office/officeart/2005/8/layout/cycle5"/>
    <dgm:cxn modelId="{FA1BEEBD-31BC-4607-B976-76260249BCBF}" type="presParOf" srcId="{93150874-56A6-429E-A87E-991004BB2503}" destId="{D91940FE-4094-4964-A0E3-8411BBD14CE7}" srcOrd="12" destOrd="0" presId="urn:microsoft.com/office/officeart/2005/8/layout/cycle5"/>
    <dgm:cxn modelId="{CB6BD150-66C1-48D1-BC41-DB6290415555}" type="presParOf" srcId="{93150874-56A6-429E-A87E-991004BB2503}" destId="{4F932A70-0DBB-4147-A553-82D6151FA59E}" srcOrd="13" destOrd="0" presId="urn:microsoft.com/office/officeart/2005/8/layout/cycle5"/>
    <dgm:cxn modelId="{D6680490-998B-419B-988D-58B297DC3807}" type="presParOf" srcId="{93150874-56A6-429E-A87E-991004BB2503}" destId="{3A98D069-E20E-4C50-8858-5DA97678AB3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651F97-12AE-4A15-8974-713E44635B96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034007DA-FC18-407F-83CC-CA52F634AF97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1400" dirty="0">
              <a:solidFill>
                <a:schemeClr val="tx1"/>
              </a:solidFill>
            </a:rPr>
            <a:t>PIB per cápita elevado</a:t>
          </a:r>
        </a:p>
      </dgm:t>
    </dgm:pt>
    <dgm:pt modelId="{D162B2C9-BBE8-47B5-8A32-56F2402EF33C}" type="parTrans" cxnId="{04C3EF86-7C41-4CD8-9095-C9F57DC3CF6F}">
      <dgm:prSet/>
      <dgm:spPr/>
      <dgm:t>
        <a:bodyPr/>
        <a:lstStyle/>
        <a:p>
          <a:endParaRPr lang="es-ES" sz="1400"/>
        </a:p>
      </dgm:t>
    </dgm:pt>
    <dgm:pt modelId="{5EE32E8E-1481-4A88-87C1-1541FB159DED}" type="sibTrans" cxnId="{04C3EF86-7C41-4CD8-9095-C9F57DC3CF6F}">
      <dgm:prSet/>
      <dgm:spPr/>
      <dgm:t>
        <a:bodyPr/>
        <a:lstStyle/>
        <a:p>
          <a:endParaRPr lang="es-ES" sz="1400"/>
        </a:p>
      </dgm:t>
    </dgm:pt>
    <dgm:pt modelId="{E10367C9-3566-4B77-BC72-71D9DC4C12B1}">
      <dgm:prSet phldrT="[Texto]" custT="1"/>
      <dgm:spPr/>
      <dgm:t>
        <a:bodyPr/>
        <a:lstStyle/>
        <a:p>
          <a:r>
            <a:rPr lang="es-ES" sz="1400" dirty="0"/>
            <a:t>Alto nivel de formación en la población adulta</a:t>
          </a:r>
        </a:p>
      </dgm:t>
    </dgm:pt>
    <dgm:pt modelId="{FB260DC1-2066-4387-AF02-DE5CBA3E178B}" type="parTrans" cxnId="{9F3F3A7D-52EC-4A42-9C8C-5D7029E4C3C4}">
      <dgm:prSet/>
      <dgm:spPr/>
      <dgm:t>
        <a:bodyPr/>
        <a:lstStyle/>
        <a:p>
          <a:endParaRPr lang="es-ES" sz="1400"/>
        </a:p>
      </dgm:t>
    </dgm:pt>
    <dgm:pt modelId="{D20DF2CF-0D38-4377-A259-E5E51A03178D}" type="sibTrans" cxnId="{9F3F3A7D-52EC-4A42-9C8C-5D7029E4C3C4}">
      <dgm:prSet/>
      <dgm:spPr/>
      <dgm:t>
        <a:bodyPr/>
        <a:lstStyle/>
        <a:p>
          <a:endParaRPr lang="es-ES" sz="1400"/>
        </a:p>
      </dgm:t>
    </dgm:pt>
    <dgm:pt modelId="{54ECF837-66AF-4814-8A80-A4D99615150D}">
      <dgm:prSet phldrT="[Texto]" custT="1"/>
      <dgm:spPr/>
      <dgm:t>
        <a:bodyPr/>
        <a:lstStyle/>
        <a:p>
          <a:r>
            <a:rPr lang="es-ES" sz="1200" dirty="0"/>
            <a:t>Buen índice de Oportunidades, infraestructuras y usos digitales</a:t>
          </a:r>
        </a:p>
      </dgm:t>
    </dgm:pt>
    <dgm:pt modelId="{E621C845-9774-4FF9-A0AD-FE0BFE5D07F4}" type="parTrans" cxnId="{15379507-708C-4A19-9B0B-0D9EBD8BD3DA}">
      <dgm:prSet/>
      <dgm:spPr/>
      <dgm:t>
        <a:bodyPr/>
        <a:lstStyle/>
        <a:p>
          <a:endParaRPr lang="es-ES" sz="1400"/>
        </a:p>
      </dgm:t>
    </dgm:pt>
    <dgm:pt modelId="{0B1D659F-F7EC-48C7-9074-EAB48A29AEF1}" type="sibTrans" cxnId="{15379507-708C-4A19-9B0B-0D9EBD8BD3DA}">
      <dgm:prSet/>
      <dgm:spPr/>
      <dgm:t>
        <a:bodyPr/>
        <a:lstStyle/>
        <a:p>
          <a:endParaRPr lang="es-ES" sz="1400"/>
        </a:p>
      </dgm:t>
    </dgm:pt>
    <dgm:pt modelId="{43955789-313C-4246-9E26-B92988AF29E8}">
      <dgm:prSet phldrT="[Texto]" custT="1"/>
      <dgm:spPr/>
      <dgm:t>
        <a:bodyPr/>
        <a:lstStyle/>
        <a:p>
          <a:r>
            <a:rPr lang="es-ES" sz="1400" dirty="0"/>
            <a:t>Menor riesgo de pobreza</a:t>
          </a:r>
        </a:p>
      </dgm:t>
    </dgm:pt>
    <dgm:pt modelId="{5B12C197-E1EF-411F-A601-FE6881471900}" type="parTrans" cxnId="{F6D88A14-26C3-433F-AB22-DDD8AA770E72}">
      <dgm:prSet/>
      <dgm:spPr/>
      <dgm:t>
        <a:bodyPr/>
        <a:lstStyle/>
        <a:p>
          <a:endParaRPr lang="es-ES" sz="1400"/>
        </a:p>
      </dgm:t>
    </dgm:pt>
    <dgm:pt modelId="{05C4813B-6BB3-466E-A17E-712CF4B568F3}" type="sibTrans" cxnId="{F6D88A14-26C3-433F-AB22-DDD8AA770E72}">
      <dgm:prSet/>
      <dgm:spPr/>
      <dgm:t>
        <a:bodyPr/>
        <a:lstStyle/>
        <a:p>
          <a:endParaRPr lang="es-ES" sz="1400"/>
        </a:p>
      </dgm:t>
    </dgm:pt>
    <dgm:pt modelId="{10341DE3-83F8-4DB4-B994-D34C08C967D1}">
      <dgm:prSet custT="1"/>
      <dgm:spPr/>
      <dgm:t>
        <a:bodyPr/>
        <a:lstStyle/>
        <a:p>
          <a:r>
            <a:rPr lang="es-ES" sz="1400" dirty="0"/>
            <a:t>Mayor consumo cultural</a:t>
          </a:r>
        </a:p>
      </dgm:t>
    </dgm:pt>
    <dgm:pt modelId="{C1B0D435-E517-48C6-8AB3-4AAA5905C763}" type="parTrans" cxnId="{C327FC92-BFF5-4036-8C94-5FA20484D740}">
      <dgm:prSet/>
      <dgm:spPr/>
      <dgm:t>
        <a:bodyPr/>
        <a:lstStyle/>
        <a:p>
          <a:endParaRPr lang="es-ES" sz="1400"/>
        </a:p>
      </dgm:t>
    </dgm:pt>
    <dgm:pt modelId="{D2F8B07A-FE47-4DE4-9440-2CB5E5B00B96}" type="sibTrans" cxnId="{C327FC92-BFF5-4036-8C94-5FA20484D740}">
      <dgm:prSet/>
      <dgm:spPr/>
      <dgm:t>
        <a:bodyPr/>
        <a:lstStyle/>
        <a:p>
          <a:endParaRPr lang="es-ES" sz="1400"/>
        </a:p>
      </dgm:t>
    </dgm:pt>
    <dgm:pt modelId="{7DAA222B-31FC-4742-97A9-BD8886739631}" type="pres">
      <dgm:prSet presAssocID="{E1651F97-12AE-4A15-8974-713E44635B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18AF18-FB61-438B-A88A-BF20A8BB62C7}" type="pres">
      <dgm:prSet presAssocID="{E10367C9-3566-4B77-BC72-71D9DC4C12B1}" presName="node" presStyleLbl="node1" presStyleIdx="0" presStyleCnt="5" custScaleX="97616" custScaleY="1115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8CD937-ABFF-467B-8092-9BB11D0C0581}" type="pres">
      <dgm:prSet presAssocID="{E10367C9-3566-4B77-BC72-71D9DC4C12B1}" presName="spNode" presStyleCnt="0"/>
      <dgm:spPr/>
    </dgm:pt>
    <dgm:pt modelId="{DE3EAFB0-41EE-4FF1-A6E1-58881031DD89}" type="pres">
      <dgm:prSet presAssocID="{D20DF2CF-0D38-4377-A259-E5E51A03178D}" presName="sibTrans" presStyleLbl="sibTrans1D1" presStyleIdx="0" presStyleCnt="5"/>
      <dgm:spPr/>
      <dgm:t>
        <a:bodyPr/>
        <a:lstStyle/>
        <a:p>
          <a:endParaRPr lang="es-ES"/>
        </a:p>
      </dgm:t>
    </dgm:pt>
    <dgm:pt modelId="{777A99B8-33A2-4E90-8189-B5CDA485ECE0}" type="pres">
      <dgm:prSet presAssocID="{034007DA-FC18-407F-83CC-CA52F634AF97}" presName="node" presStyleLbl="node1" presStyleIdx="1" presStyleCnt="5" custScaleX="97616" custScaleY="98689" custRadScaleRad="162518" custRadScaleInc="-1661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s-ES"/>
        </a:p>
      </dgm:t>
    </dgm:pt>
    <dgm:pt modelId="{89C7CF31-73BF-46D1-B9F3-7CDFD8C69B79}" type="pres">
      <dgm:prSet presAssocID="{034007DA-FC18-407F-83CC-CA52F634AF97}" presName="spNode" presStyleCnt="0"/>
      <dgm:spPr/>
    </dgm:pt>
    <dgm:pt modelId="{7248F1B3-5AFC-44D3-A018-0E05D3CAD575}" type="pres">
      <dgm:prSet presAssocID="{5EE32E8E-1481-4A88-87C1-1541FB159DED}" presName="sibTrans" presStyleLbl="sibTrans1D1" presStyleIdx="1" presStyleCnt="5"/>
      <dgm:spPr/>
      <dgm:t>
        <a:bodyPr/>
        <a:lstStyle/>
        <a:p>
          <a:endParaRPr lang="es-ES"/>
        </a:p>
      </dgm:t>
    </dgm:pt>
    <dgm:pt modelId="{234A8C1B-5A4D-4B2C-BBAB-56A8C871FF2D}" type="pres">
      <dgm:prSet presAssocID="{43955789-313C-4246-9E26-B92988AF29E8}" presName="node" presStyleLbl="node1" presStyleIdx="2" presStyleCnt="5" custScaleX="97616" custScaleY="111561" custRadScaleRad="100236" custRadScaleInc="-901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9943C9-7D6E-4BCA-A82B-0BBF946D77B1}" type="pres">
      <dgm:prSet presAssocID="{43955789-313C-4246-9E26-B92988AF29E8}" presName="spNode" presStyleCnt="0"/>
      <dgm:spPr/>
    </dgm:pt>
    <dgm:pt modelId="{CE7576F2-E0D7-489A-BFCB-393A1203A248}" type="pres">
      <dgm:prSet presAssocID="{05C4813B-6BB3-466E-A17E-712CF4B568F3}" presName="sibTrans" presStyleLbl="sibTrans1D1" presStyleIdx="2" presStyleCnt="5"/>
      <dgm:spPr/>
      <dgm:t>
        <a:bodyPr/>
        <a:lstStyle/>
        <a:p>
          <a:endParaRPr lang="es-ES"/>
        </a:p>
      </dgm:t>
    </dgm:pt>
    <dgm:pt modelId="{D4C57FA7-9D52-4D44-BFDD-8B76E161E068}" type="pres">
      <dgm:prSet presAssocID="{54ECF837-66AF-4814-8A80-A4D99615150D}" presName="node" presStyleLbl="node1" presStyleIdx="3" presStyleCnt="5" custScaleX="97616" custScaleY="1115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D77268-FB7A-440C-A920-0924F3B5FAEE}" type="pres">
      <dgm:prSet presAssocID="{54ECF837-66AF-4814-8A80-A4D99615150D}" presName="spNode" presStyleCnt="0"/>
      <dgm:spPr/>
    </dgm:pt>
    <dgm:pt modelId="{FB403529-3FEC-431D-8078-C5AC792A6EF4}" type="pres">
      <dgm:prSet presAssocID="{0B1D659F-F7EC-48C7-9074-EAB48A29AEF1}" presName="sibTrans" presStyleLbl="sibTrans1D1" presStyleIdx="3" presStyleCnt="5"/>
      <dgm:spPr/>
      <dgm:t>
        <a:bodyPr/>
        <a:lstStyle/>
        <a:p>
          <a:endParaRPr lang="es-ES"/>
        </a:p>
      </dgm:t>
    </dgm:pt>
    <dgm:pt modelId="{B342F828-DB33-4DF8-8546-D77B12A8E8F5}" type="pres">
      <dgm:prSet presAssocID="{10341DE3-83F8-4DB4-B994-D34C08C967D1}" presName="node" presStyleLbl="node1" presStyleIdx="4" presStyleCnt="5" custScaleX="97616" custScaleY="1115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FBA817-EB22-423C-A772-88174EF81EFA}" type="pres">
      <dgm:prSet presAssocID="{10341DE3-83F8-4DB4-B994-D34C08C967D1}" presName="spNode" presStyleCnt="0"/>
      <dgm:spPr/>
    </dgm:pt>
    <dgm:pt modelId="{0EA0AD3F-AB3A-466C-BA60-C545117EB80B}" type="pres">
      <dgm:prSet presAssocID="{D2F8B07A-FE47-4DE4-9440-2CB5E5B00B96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0050CAE6-4C4C-41DD-8DC8-C6A605B1E370}" type="presOf" srcId="{E10367C9-3566-4B77-BC72-71D9DC4C12B1}" destId="{2818AF18-FB61-438B-A88A-BF20A8BB62C7}" srcOrd="0" destOrd="0" presId="urn:microsoft.com/office/officeart/2005/8/layout/cycle5"/>
    <dgm:cxn modelId="{34C1147F-9C31-4944-A5CF-93620B8C9176}" type="presOf" srcId="{10341DE3-83F8-4DB4-B994-D34C08C967D1}" destId="{B342F828-DB33-4DF8-8546-D77B12A8E8F5}" srcOrd="0" destOrd="0" presId="urn:microsoft.com/office/officeart/2005/8/layout/cycle5"/>
    <dgm:cxn modelId="{F7FF92D1-A09F-4926-BE52-1AFFAF3E25E8}" type="presOf" srcId="{E1651F97-12AE-4A15-8974-713E44635B96}" destId="{7DAA222B-31FC-4742-97A9-BD8886739631}" srcOrd="0" destOrd="0" presId="urn:microsoft.com/office/officeart/2005/8/layout/cycle5"/>
    <dgm:cxn modelId="{6EF95C14-0489-483C-A333-D9ACD8136306}" type="presOf" srcId="{D20DF2CF-0D38-4377-A259-E5E51A03178D}" destId="{DE3EAFB0-41EE-4FF1-A6E1-58881031DD89}" srcOrd="0" destOrd="0" presId="urn:microsoft.com/office/officeart/2005/8/layout/cycle5"/>
    <dgm:cxn modelId="{109C3473-D44A-4CCD-B520-9C9379AAA5BD}" type="presOf" srcId="{034007DA-FC18-407F-83CC-CA52F634AF97}" destId="{777A99B8-33A2-4E90-8189-B5CDA485ECE0}" srcOrd="0" destOrd="0" presId="urn:microsoft.com/office/officeart/2005/8/layout/cycle5"/>
    <dgm:cxn modelId="{C327FC92-BFF5-4036-8C94-5FA20484D740}" srcId="{E1651F97-12AE-4A15-8974-713E44635B96}" destId="{10341DE3-83F8-4DB4-B994-D34C08C967D1}" srcOrd="4" destOrd="0" parTransId="{C1B0D435-E517-48C6-8AB3-4AAA5905C763}" sibTransId="{D2F8B07A-FE47-4DE4-9440-2CB5E5B00B96}"/>
    <dgm:cxn modelId="{511D6C93-A2F0-496E-9CF8-882A54268784}" type="presOf" srcId="{43955789-313C-4246-9E26-B92988AF29E8}" destId="{234A8C1B-5A4D-4B2C-BBAB-56A8C871FF2D}" srcOrd="0" destOrd="0" presId="urn:microsoft.com/office/officeart/2005/8/layout/cycle5"/>
    <dgm:cxn modelId="{6B8FC146-8B73-4A2D-86EF-1E15AEE767A9}" type="presOf" srcId="{0B1D659F-F7EC-48C7-9074-EAB48A29AEF1}" destId="{FB403529-3FEC-431D-8078-C5AC792A6EF4}" srcOrd="0" destOrd="0" presId="urn:microsoft.com/office/officeart/2005/8/layout/cycle5"/>
    <dgm:cxn modelId="{814B1E52-5AD1-4A16-9FF2-F172081979AD}" type="presOf" srcId="{D2F8B07A-FE47-4DE4-9440-2CB5E5B00B96}" destId="{0EA0AD3F-AB3A-466C-BA60-C545117EB80B}" srcOrd="0" destOrd="0" presId="urn:microsoft.com/office/officeart/2005/8/layout/cycle5"/>
    <dgm:cxn modelId="{65A6691C-8957-4D4A-96A2-B980BAD846D5}" type="presOf" srcId="{5EE32E8E-1481-4A88-87C1-1541FB159DED}" destId="{7248F1B3-5AFC-44D3-A018-0E05D3CAD575}" srcOrd="0" destOrd="0" presId="urn:microsoft.com/office/officeart/2005/8/layout/cycle5"/>
    <dgm:cxn modelId="{9B08311B-4C60-4D48-B0C1-EB9A12A20463}" type="presOf" srcId="{54ECF837-66AF-4814-8A80-A4D99615150D}" destId="{D4C57FA7-9D52-4D44-BFDD-8B76E161E068}" srcOrd="0" destOrd="0" presId="urn:microsoft.com/office/officeart/2005/8/layout/cycle5"/>
    <dgm:cxn modelId="{04C3EF86-7C41-4CD8-9095-C9F57DC3CF6F}" srcId="{E1651F97-12AE-4A15-8974-713E44635B96}" destId="{034007DA-FC18-407F-83CC-CA52F634AF97}" srcOrd="1" destOrd="0" parTransId="{D162B2C9-BBE8-47B5-8A32-56F2402EF33C}" sibTransId="{5EE32E8E-1481-4A88-87C1-1541FB159DED}"/>
    <dgm:cxn modelId="{C5DC4A88-E26D-4570-A8E7-E899C84E7AF0}" type="presOf" srcId="{05C4813B-6BB3-466E-A17E-712CF4B568F3}" destId="{CE7576F2-E0D7-489A-BFCB-393A1203A248}" srcOrd="0" destOrd="0" presId="urn:microsoft.com/office/officeart/2005/8/layout/cycle5"/>
    <dgm:cxn modelId="{15379507-708C-4A19-9B0B-0D9EBD8BD3DA}" srcId="{E1651F97-12AE-4A15-8974-713E44635B96}" destId="{54ECF837-66AF-4814-8A80-A4D99615150D}" srcOrd="3" destOrd="0" parTransId="{E621C845-9774-4FF9-A0AD-FE0BFE5D07F4}" sibTransId="{0B1D659F-F7EC-48C7-9074-EAB48A29AEF1}"/>
    <dgm:cxn modelId="{9F3F3A7D-52EC-4A42-9C8C-5D7029E4C3C4}" srcId="{E1651F97-12AE-4A15-8974-713E44635B96}" destId="{E10367C9-3566-4B77-BC72-71D9DC4C12B1}" srcOrd="0" destOrd="0" parTransId="{FB260DC1-2066-4387-AF02-DE5CBA3E178B}" sibTransId="{D20DF2CF-0D38-4377-A259-E5E51A03178D}"/>
    <dgm:cxn modelId="{F6D88A14-26C3-433F-AB22-DDD8AA770E72}" srcId="{E1651F97-12AE-4A15-8974-713E44635B96}" destId="{43955789-313C-4246-9E26-B92988AF29E8}" srcOrd="2" destOrd="0" parTransId="{5B12C197-E1EF-411F-A601-FE6881471900}" sibTransId="{05C4813B-6BB3-466E-A17E-712CF4B568F3}"/>
    <dgm:cxn modelId="{6DE4AC5F-BD6B-464A-8A3A-1F677BDB0394}" type="presParOf" srcId="{7DAA222B-31FC-4742-97A9-BD8886739631}" destId="{2818AF18-FB61-438B-A88A-BF20A8BB62C7}" srcOrd="0" destOrd="0" presId="urn:microsoft.com/office/officeart/2005/8/layout/cycle5"/>
    <dgm:cxn modelId="{6A93AAAD-F904-4BFF-A0FE-737C4F1B3713}" type="presParOf" srcId="{7DAA222B-31FC-4742-97A9-BD8886739631}" destId="{208CD937-ABFF-467B-8092-9BB11D0C0581}" srcOrd="1" destOrd="0" presId="urn:microsoft.com/office/officeart/2005/8/layout/cycle5"/>
    <dgm:cxn modelId="{198AD271-833E-4891-93B5-FFDADDE1BCCB}" type="presParOf" srcId="{7DAA222B-31FC-4742-97A9-BD8886739631}" destId="{DE3EAFB0-41EE-4FF1-A6E1-58881031DD89}" srcOrd="2" destOrd="0" presId="urn:microsoft.com/office/officeart/2005/8/layout/cycle5"/>
    <dgm:cxn modelId="{F90A43D9-D07E-4E0A-8457-EE0B8C5E9D57}" type="presParOf" srcId="{7DAA222B-31FC-4742-97A9-BD8886739631}" destId="{777A99B8-33A2-4E90-8189-B5CDA485ECE0}" srcOrd="3" destOrd="0" presId="urn:microsoft.com/office/officeart/2005/8/layout/cycle5"/>
    <dgm:cxn modelId="{0114D9F6-A4BA-4437-BBD6-9C4A916495DB}" type="presParOf" srcId="{7DAA222B-31FC-4742-97A9-BD8886739631}" destId="{89C7CF31-73BF-46D1-B9F3-7CDFD8C69B79}" srcOrd="4" destOrd="0" presId="urn:microsoft.com/office/officeart/2005/8/layout/cycle5"/>
    <dgm:cxn modelId="{1277565C-6FA4-4683-AD89-36DACA9D12B5}" type="presParOf" srcId="{7DAA222B-31FC-4742-97A9-BD8886739631}" destId="{7248F1B3-5AFC-44D3-A018-0E05D3CAD575}" srcOrd="5" destOrd="0" presId="urn:microsoft.com/office/officeart/2005/8/layout/cycle5"/>
    <dgm:cxn modelId="{199FD482-9BB4-48F3-AA28-EA47D1BABE6A}" type="presParOf" srcId="{7DAA222B-31FC-4742-97A9-BD8886739631}" destId="{234A8C1B-5A4D-4B2C-BBAB-56A8C871FF2D}" srcOrd="6" destOrd="0" presId="urn:microsoft.com/office/officeart/2005/8/layout/cycle5"/>
    <dgm:cxn modelId="{7080475A-E079-42D0-8098-E20A59767712}" type="presParOf" srcId="{7DAA222B-31FC-4742-97A9-BD8886739631}" destId="{D89943C9-7D6E-4BCA-A82B-0BBF946D77B1}" srcOrd="7" destOrd="0" presId="urn:microsoft.com/office/officeart/2005/8/layout/cycle5"/>
    <dgm:cxn modelId="{5A28942D-80C8-4194-9F8B-3F12FE655348}" type="presParOf" srcId="{7DAA222B-31FC-4742-97A9-BD8886739631}" destId="{CE7576F2-E0D7-489A-BFCB-393A1203A248}" srcOrd="8" destOrd="0" presId="urn:microsoft.com/office/officeart/2005/8/layout/cycle5"/>
    <dgm:cxn modelId="{A23DAA50-B0BA-4F6D-BB75-85E41F400BC1}" type="presParOf" srcId="{7DAA222B-31FC-4742-97A9-BD8886739631}" destId="{D4C57FA7-9D52-4D44-BFDD-8B76E161E068}" srcOrd="9" destOrd="0" presId="urn:microsoft.com/office/officeart/2005/8/layout/cycle5"/>
    <dgm:cxn modelId="{FB7DAE67-0771-4470-8D76-0BDAF5F25E27}" type="presParOf" srcId="{7DAA222B-31FC-4742-97A9-BD8886739631}" destId="{3ED77268-FB7A-440C-A920-0924F3B5FAEE}" srcOrd="10" destOrd="0" presId="urn:microsoft.com/office/officeart/2005/8/layout/cycle5"/>
    <dgm:cxn modelId="{2E78B330-33CD-49D8-8B4C-F7040C1CE6E4}" type="presParOf" srcId="{7DAA222B-31FC-4742-97A9-BD8886739631}" destId="{FB403529-3FEC-431D-8078-C5AC792A6EF4}" srcOrd="11" destOrd="0" presId="urn:microsoft.com/office/officeart/2005/8/layout/cycle5"/>
    <dgm:cxn modelId="{6B6D00A1-A98B-40A3-BBA4-3C874F989CD4}" type="presParOf" srcId="{7DAA222B-31FC-4742-97A9-BD8886739631}" destId="{B342F828-DB33-4DF8-8546-D77B12A8E8F5}" srcOrd="12" destOrd="0" presId="urn:microsoft.com/office/officeart/2005/8/layout/cycle5"/>
    <dgm:cxn modelId="{8DAD7AFF-5335-4417-B4C2-55A44C7D5450}" type="presParOf" srcId="{7DAA222B-31FC-4742-97A9-BD8886739631}" destId="{6FFBA817-EB22-423C-A772-88174EF81EFA}" srcOrd="13" destOrd="0" presId="urn:microsoft.com/office/officeart/2005/8/layout/cycle5"/>
    <dgm:cxn modelId="{805A3F2F-3DFD-4538-9851-1B4A7EE5F94B}" type="presParOf" srcId="{7DAA222B-31FC-4742-97A9-BD8886739631}" destId="{0EA0AD3F-AB3A-466C-BA60-C545117EB80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5C6D85-84C0-492F-B132-D9C5F12AFA6D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PIB per cápita elevado</a:t>
          </a:r>
        </a:p>
      </dsp:txBody>
      <dsp:txXfrm>
        <a:off x="3246437" y="534"/>
        <a:ext cx="1635124" cy="1635124"/>
      </dsp:txXfrm>
    </dsp:sp>
    <dsp:sp modelId="{0AB08291-99D3-4666-9423-305A700FE86F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</dsp:txBody>
      <dsp:txXfrm rot="2160000">
        <a:off x="4830234" y="1257302"/>
        <a:ext cx="436123" cy="551854"/>
      </dsp:txXfrm>
    </dsp:sp>
    <dsp:sp modelId="{CF66E63A-2983-4403-8ECE-DE799B52EAB7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Alto nivel de formación en la población adulta</a:t>
          </a:r>
        </a:p>
      </dsp:txBody>
      <dsp:txXfrm>
        <a:off x="5235001" y="1445310"/>
        <a:ext cx="1635124" cy="1635124"/>
      </dsp:txXfrm>
    </dsp:sp>
    <dsp:sp modelId="{29433CAB-462C-4E34-A8C8-18CE551537E8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</dsp:txBody>
      <dsp:txXfrm rot="6480000">
        <a:off x="5458534" y="3144055"/>
        <a:ext cx="436123" cy="551854"/>
      </dsp:txXfrm>
    </dsp:sp>
    <dsp:sp modelId="{80DF2C98-4BE2-4A00-A1D2-66642BEED59C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Menor riesgo de pobreza</a:t>
          </a:r>
        </a:p>
      </dsp:txBody>
      <dsp:txXfrm>
        <a:off x="4475437" y="3783007"/>
        <a:ext cx="1635124" cy="1635124"/>
      </dsp:txXfrm>
    </dsp:sp>
    <dsp:sp modelId="{0FBE4151-DA55-4AEB-8CE7-B20C55F63D1C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</dsp:txBody>
      <dsp:txXfrm rot="10800000">
        <a:off x="3858281" y="4324642"/>
        <a:ext cx="436123" cy="551854"/>
      </dsp:txXfrm>
    </dsp:sp>
    <dsp:sp modelId="{925A4DA4-2787-4A3A-BBDB-FB188E5A85F6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Buen índice de Oportunidades, infraestructuras y usos digitales</a:t>
          </a:r>
        </a:p>
      </dsp:txBody>
      <dsp:txXfrm>
        <a:off x="2017437" y="3783007"/>
        <a:ext cx="1635124" cy="1635124"/>
      </dsp:txXfrm>
    </dsp:sp>
    <dsp:sp modelId="{E4DFDF3D-8BC1-42B8-BAF7-72EF5F4D8C22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</dsp:txBody>
      <dsp:txXfrm rot="15120000">
        <a:off x="2240970" y="3167533"/>
        <a:ext cx="436123" cy="551854"/>
      </dsp:txXfrm>
    </dsp:sp>
    <dsp:sp modelId="{2F4AE4A4-BA2F-4D5F-B5C5-9C24CE34C0D4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/>
            <a:t>Mayor consumo cultural</a:t>
          </a:r>
        </a:p>
      </dsp:txBody>
      <dsp:txXfrm>
        <a:off x="1257873" y="1445310"/>
        <a:ext cx="1635124" cy="1635124"/>
      </dsp:txXfrm>
    </dsp:sp>
    <dsp:sp modelId="{77EA22FB-9113-48A8-914B-E1D21BB8FD1F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 dirty="0"/>
        </a:p>
      </dsp:txBody>
      <dsp:txXfrm rot="19440000">
        <a:off x="2841670" y="1271812"/>
        <a:ext cx="436123" cy="5518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CA189C-27A9-4B82-8C8F-D00DAF82FDE2}">
      <dsp:nvSpPr>
        <dsp:cNvPr id="0" name=""/>
        <dsp:cNvSpPr/>
      </dsp:nvSpPr>
      <dsp:spPr>
        <a:xfrm>
          <a:off x="3246437" y="534"/>
          <a:ext cx="1635124" cy="1635124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PIB per cápita</a:t>
          </a:r>
        </a:p>
      </dsp:txBody>
      <dsp:txXfrm>
        <a:off x="3246437" y="534"/>
        <a:ext cx="1635124" cy="1635124"/>
      </dsp:txXfrm>
    </dsp:sp>
    <dsp:sp modelId="{EAE25B14-E397-4817-8C03-41E10CE5A9CA}">
      <dsp:nvSpPr>
        <dsp:cNvPr id="0" name=""/>
        <dsp:cNvSpPr/>
      </dsp:nvSpPr>
      <dsp:spPr>
        <a:xfrm rot="2160000">
          <a:off x="4830234" y="125730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 rot="2160000">
        <a:off x="4830234" y="1257302"/>
        <a:ext cx="436123" cy="551854"/>
      </dsp:txXfrm>
    </dsp:sp>
    <dsp:sp modelId="{C1AEDF3C-75E6-4775-BBA0-E1E4BC7302E7}">
      <dsp:nvSpPr>
        <dsp:cNvPr id="0" name=""/>
        <dsp:cNvSpPr/>
      </dsp:nvSpPr>
      <dsp:spPr>
        <a:xfrm>
          <a:off x="5235001" y="1445310"/>
          <a:ext cx="1635124" cy="1635124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Empresas ICC</a:t>
          </a:r>
        </a:p>
      </dsp:txBody>
      <dsp:txXfrm>
        <a:off x="5235001" y="1445310"/>
        <a:ext cx="1635124" cy="1635124"/>
      </dsp:txXfrm>
    </dsp:sp>
    <dsp:sp modelId="{07B83E55-BEBF-4DE4-9EED-9F41E8F872E8}">
      <dsp:nvSpPr>
        <dsp:cNvPr id="0" name=""/>
        <dsp:cNvSpPr/>
      </dsp:nvSpPr>
      <dsp:spPr>
        <a:xfrm rot="6480000">
          <a:off x="5458534" y="3144055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 rot="6480000">
        <a:off x="5458534" y="3144055"/>
        <a:ext cx="436123" cy="551854"/>
      </dsp:txXfrm>
    </dsp:sp>
    <dsp:sp modelId="{AEDDAC0C-390F-487B-9B5E-291C51CF5AAC}">
      <dsp:nvSpPr>
        <dsp:cNvPr id="0" name=""/>
        <dsp:cNvSpPr/>
      </dsp:nvSpPr>
      <dsp:spPr>
        <a:xfrm>
          <a:off x="4475437" y="3783007"/>
          <a:ext cx="1635124" cy="1635124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Empleo ICC</a:t>
          </a:r>
        </a:p>
      </dsp:txBody>
      <dsp:txXfrm>
        <a:off x="4475437" y="3783007"/>
        <a:ext cx="1635124" cy="1635124"/>
      </dsp:txXfrm>
    </dsp:sp>
    <dsp:sp modelId="{B5EDC539-CBA1-4CEF-A838-1F2C581C0AFA}">
      <dsp:nvSpPr>
        <dsp:cNvPr id="0" name=""/>
        <dsp:cNvSpPr/>
      </dsp:nvSpPr>
      <dsp:spPr>
        <a:xfrm rot="10800000">
          <a:off x="3858281" y="432464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 rot="10800000">
        <a:off x="3858281" y="4324642"/>
        <a:ext cx="436123" cy="551854"/>
      </dsp:txXfrm>
    </dsp:sp>
    <dsp:sp modelId="{E5327802-F7A8-4757-886E-33D7D9D3CD86}">
      <dsp:nvSpPr>
        <dsp:cNvPr id="0" name=""/>
        <dsp:cNvSpPr/>
      </dsp:nvSpPr>
      <dsp:spPr>
        <a:xfrm>
          <a:off x="2017437" y="3783007"/>
          <a:ext cx="1635124" cy="1635124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Volumen de negocio ICC</a:t>
          </a:r>
        </a:p>
      </dsp:txBody>
      <dsp:txXfrm>
        <a:off x="2017437" y="3783007"/>
        <a:ext cx="1635124" cy="1635124"/>
      </dsp:txXfrm>
    </dsp:sp>
    <dsp:sp modelId="{E591190D-6DB4-429B-99B3-05594C52447B}">
      <dsp:nvSpPr>
        <dsp:cNvPr id="0" name=""/>
        <dsp:cNvSpPr/>
      </dsp:nvSpPr>
      <dsp:spPr>
        <a:xfrm rot="15120000">
          <a:off x="2240970" y="3167533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 rot="15120000">
        <a:off x="2240970" y="3167533"/>
        <a:ext cx="436123" cy="551854"/>
      </dsp:txXfrm>
    </dsp:sp>
    <dsp:sp modelId="{5FCA60A4-2B77-4BBB-9165-980E207EB947}">
      <dsp:nvSpPr>
        <dsp:cNvPr id="0" name=""/>
        <dsp:cNvSpPr/>
      </dsp:nvSpPr>
      <dsp:spPr>
        <a:xfrm>
          <a:off x="1257873" y="1445310"/>
          <a:ext cx="1635124" cy="1635124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/>
            <a:t>Valor añadido bruto ICC</a:t>
          </a:r>
        </a:p>
      </dsp:txBody>
      <dsp:txXfrm>
        <a:off x="1257873" y="1445310"/>
        <a:ext cx="1635124" cy="1635124"/>
      </dsp:txXfrm>
    </dsp:sp>
    <dsp:sp modelId="{9C1C3EDB-446A-4AF3-B5CE-3D117BED4400}">
      <dsp:nvSpPr>
        <dsp:cNvPr id="0" name=""/>
        <dsp:cNvSpPr/>
      </dsp:nvSpPr>
      <dsp:spPr>
        <a:xfrm rot="19440000">
          <a:off x="2841670" y="1271812"/>
          <a:ext cx="43612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 rot="19440000">
        <a:off x="2841670" y="1271812"/>
        <a:ext cx="436123" cy="55185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2AEEE0-A2A5-4EA4-BCE8-D34F41210A58}">
      <dsp:nvSpPr>
        <dsp:cNvPr id="0" name=""/>
        <dsp:cNvSpPr/>
      </dsp:nvSpPr>
      <dsp:spPr>
        <a:xfrm>
          <a:off x="2772038" y="-118887"/>
          <a:ext cx="1259997" cy="93599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Empleo ICC</a:t>
          </a:r>
        </a:p>
      </dsp:txBody>
      <dsp:txXfrm>
        <a:off x="2772038" y="-118887"/>
        <a:ext cx="1259997" cy="935997"/>
      </dsp:txXfrm>
    </dsp:sp>
    <dsp:sp modelId="{FDDCA5D2-DCB1-401C-83E1-8147DF0BF5FD}">
      <dsp:nvSpPr>
        <dsp:cNvPr id="0" name=""/>
        <dsp:cNvSpPr/>
      </dsp:nvSpPr>
      <dsp:spPr>
        <a:xfrm>
          <a:off x="2450709" y="622819"/>
          <a:ext cx="2605468" cy="2605468"/>
        </a:xfrm>
        <a:custGeom>
          <a:avLst/>
          <a:gdLst/>
          <a:ahLst/>
          <a:cxnLst/>
          <a:rect l="0" t="0" r="0" b="0"/>
          <a:pathLst>
            <a:path>
              <a:moveTo>
                <a:pt x="1748589" y="78671"/>
              </a:moveTo>
              <a:arcTo wR="1302734" hR="1302734" stAng="17400826" swAng="142499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26F9B-828D-4797-8989-CFE123283D3E}">
      <dsp:nvSpPr>
        <dsp:cNvPr id="0" name=""/>
        <dsp:cNvSpPr/>
      </dsp:nvSpPr>
      <dsp:spPr>
        <a:xfrm>
          <a:off x="4228186" y="1113324"/>
          <a:ext cx="1259997" cy="93599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Volumen de negocio ICC</a:t>
          </a:r>
        </a:p>
      </dsp:txBody>
      <dsp:txXfrm>
        <a:off x="4228186" y="1113324"/>
        <a:ext cx="1259997" cy="935997"/>
      </dsp:txXfrm>
    </dsp:sp>
    <dsp:sp modelId="{B8DC264A-7397-43A4-AA74-065160B120C5}">
      <dsp:nvSpPr>
        <dsp:cNvPr id="0" name=""/>
        <dsp:cNvSpPr/>
      </dsp:nvSpPr>
      <dsp:spPr>
        <a:xfrm>
          <a:off x="2453852" y="-16459"/>
          <a:ext cx="2605468" cy="2605468"/>
        </a:xfrm>
        <a:custGeom>
          <a:avLst/>
          <a:gdLst/>
          <a:ahLst/>
          <a:cxnLst/>
          <a:rect l="0" t="0" r="0" b="0"/>
          <a:pathLst>
            <a:path>
              <a:moveTo>
                <a:pt x="2191409" y="2255295"/>
              </a:moveTo>
              <a:arcTo wR="1302734" hR="1302734" stAng="2819233" swAng="2151531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970E01-4013-4764-9E6D-F47B8048154E}">
      <dsp:nvSpPr>
        <dsp:cNvPr id="0" name=""/>
        <dsp:cNvSpPr/>
      </dsp:nvSpPr>
      <dsp:spPr>
        <a:xfrm>
          <a:off x="2406195" y="2237780"/>
          <a:ext cx="1259997" cy="93599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Valor añadido bruto ICC</a:t>
          </a:r>
        </a:p>
      </dsp:txBody>
      <dsp:txXfrm>
        <a:off x="2406195" y="2237780"/>
        <a:ext cx="1259997" cy="935997"/>
      </dsp:txXfrm>
    </dsp:sp>
    <dsp:sp modelId="{3E6D3FF4-A1E6-4B49-90F7-9BEA3CF7326D}">
      <dsp:nvSpPr>
        <dsp:cNvPr id="0" name=""/>
        <dsp:cNvSpPr/>
      </dsp:nvSpPr>
      <dsp:spPr>
        <a:xfrm>
          <a:off x="367730" y="19245"/>
          <a:ext cx="2605468" cy="2605468"/>
        </a:xfrm>
        <a:custGeom>
          <a:avLst/>
          <a:gdLst/>
          <a:ahLst/>
          <a:cxnLst/>
          <a:rect l="0" t="0" r="0" b="0"/>
          <a:pathLst>
            <a:path>
              <a:moveTo>
                <a:pt x="1803722" y="2505284"/>
              </a:moveTo>
              <a:arcTo wR="1302734" hR="1302734" stAng="4042990" swAng="2295482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A354E-425B-4338-A380-8FB197E2B5DF}">
      <dsp:nvSpPr>
        <dsp:cNvPr id="0" name=""/>
        <dsp:cNvSpPr/>
      </dsp:nvSpPr>
      <dsp:spPr>
        <a:xfrm>
          <a:off x="321484" y="1650463"/>
          <a:ext cx="1259997" cy="828000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tx1"/>
              </a:solidFill>
            </a:rPr>
            <a:t>PIB per cápita</a:t>
          </a:r>
        </a:p>
      </dsp:txBody>
      <dsp:txXfrm>
        <a:off x="321484" y="1650463"/>
        <a:ext cx="1259997" cy="828000"/>
      </dsp:txXfrm>
    </dsp:sp>
    <dsp:sp modelId="{A0E161EE-7E26-4E8A-8A91-48D4288DC681}">
      <dsp:nvSpPr>
        <dsp:cNvPr id="0" name=""/>
        <dsp:cNvSpPr/>
      </dsp:nvSpPr>
      <dsp:spPr>
        <a:xfrm>
          <a:off x="913252" y="359271"/>
          <a:ext cx="2605468" cy="2605468"/>
        </a:xfrm>
        <a:custGeom>
          <a:avLst/>
          <a:gdLst/>
          <a:ahLst/>
          <a:cxnLst/>
          <a:rect l="0" t="0" r="0" b="0"/>
          <a:pathLst>
            <a:path>
              <a:moveTo>
                <a:pt x="8568" y="1153568"/>
              </a:moveTo>
              <a:arcTo wR="1302734" hR="1302734" stAng="11194493" swAng="111406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940FE-4094-4964-A0E3-8411BBD14CE7}">
      <dsp:nvSpPr>
        <dsp:cNvPr id="0" name=""/>
        <dsp:cNvSpPr/>
      </dsp:nvSpPr>
      <dsp:spPr>
        <a:xfrm>
          <a:off x="687249" y="50963"/>
          <a:ext cx="1259997" cy="93599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Empresas ICC</a:t>
          </a:r>
        </a:p>
      </dsp:txBody>
      <dsp:txXfrm>
        <a:off x="687249" y="50963"/>
        <a:ext cx="1259997" cy="935997"/>
      </dsp:txXfrm>
    </dsp:sp>
    <dsp:sp modelId="{3A98D069-E20E-4C50-8858-5DA97678AB3B}">
      <dsp:nvSpPr>
        <dsp:cNvPr id="0" name=""/>
        <dsp:cNvSpPr/>
      </dsp:nvSpPr>
      <dsp:spPr>
        <a:xfrm>
          <a:off x="583380" y="38270"/>
          <a:ext cx="2605468" cy="2605468"/>
        </a:xfrm>
        <a:custGeom>
          <a:avLst/>
          <a:gdLst/>
          <a:ahLst/>
          <a:cxnLst/>
          <a:rect l="0" t="0" r="0" b="0"/>
          <a:pathLst>
            <a:path>
              <a:moveTo>
                <a:pt x="1344453" y="668"/>
              </a:moveTo>
              <a:arcTo wR="1302734" hR="1302734" stAng="16310110" swAng="1870346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18AF18-FB61-438B-A88A-BF20A8BB62C7}">
      <dsp:nvSpPr>
        <dsp:cNvPr id="0" name=""/>
        <dsp:cNvSpPr/>
      </dsp:nvSpPr>
      <dsp:spPr>
        <a:xfrm>
          <a:off x="2117924" y="-22880"/>
          <a:ext cx="1260001" cy="9359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Alto nivel de formación en la población adulta</a:t>
          </a:r>
        </a:p>
      </dsp:txBody>
      <dsp:txXfrm>
        <a:off x="2117924" y="-22880"/>
        <a:ext cx="1260001" cy="935999"/>
      </dsp:txXfrm>
    </dsp:sp>
    <dsp:sp modelId="{DE3EAFB0-41EE-4FF1-A6E1-58881031DD89}">
      <dsp:nvSpPr>
        <dsp:cNvPr id="0" name=""/>
        <dsp:cNvSpPr/>
      </dsp:nvSpPr>
      <dsp:spPr>
        <a:xfrm>
          <a:off x="2165854" y="502089"/>
          <a:ext cx="3354787" cy="3354787"/>
        </a:xfrm>
        <a:custGeom>
          <a:avLst/>
          <a:gdLst/>
          <a:ahLst/>
          <a:cxnLst/>
          <a:rect l="0" t="0" r="0" b="0"/>
          <a:pathLst>
            <a:path>
              <a:moveTo>
                <a:pt x="1454223" y="14912"/>
              </a:moveTo>
              <a:arcTo wR="1677393" hR="1677393" stAng="15741263" swAng="158427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7A99B8-33A2-4E90-8189-B5CDA485ECE0}">
      <dsp:nvSpPr>
        <dsp:cNvPr id="0" name=""/>
        <dsp:cNvSpPr/>
      </dsp:nvSpPr>
      <dsp:spPr>
        <a:xfrm>
          <a:off x="4235849" y="687835"/>
          <a:ext cx="1260001" cy="82800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tx1"/>
              </a:solidFill>
            </a:rPr>
            <a:t>PIB per cápita elevado</a:t>
          </a:r>
        </a:p>
      </dsp:txBody>
      <dsp:txXfrm>
        <a:off x="4235849" y="687835"/>
        <a:ext cx="1260001" cy="828003"/>
      </dsp:txXfrm>
    </dsp:sp>
    <dsp:sp modelId="{7248F1B3-5AFC-44D3-A018-0E05D3CAD575}">
      <dsp:nvSpPr>
        <dsp:cNvPr id="0" name=""/>
        <dsp:cNvSpPr/>
      </dsp:nvSpPr>
      <dsp:spPr>
        <a:xfrm>
          <a:off x="1692729" y="-467708"/>
          <a:ext cx="3354787" cy="3354787"/>
        </a:xfrm>
        <a:custGeom>
          <a:avLst/>
          <a:gdLst/>
          <a:ahLst/>
          <a:cxnLst/>
          <a:rect l="0" t="0" r="0" b="0"/>
          <a:pathLst>
            <a:path>
              <a:moveTo>
                <a:pt x="3264604" y="2219993"/>
              </a:moveTo>
              <a:arcTo wR="1677393" hR="1677393" stAng="1132402" swAng="1563421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A8C1B-5A4D-4B2C-BBAB-56A8C871FF2D}">
      <dsp:nvSpPr>
        <dsp:cNvPr id="0" name=""/>
        <dsp:cNvSpPr/>
      </dsp:nvSpPr>
      <dsp:spPr>
        <a:xfrm>
          <a:off x="3538216" y="2554356"/>
          <a:ext cx="1260001" cy="9359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Menor riesgo de pobreza</a:t>
          </a:r>
        </a:p>
      </dsp:txBody>
      <dsp:txXfrm>
        <a:off x="3538216" y="2554356"/>
        <a:ext cx="1260001" cy="935999"/>
      </dsp:txXfrm>
    </dsp:sp>
    <dsp:sp modelId="{CE7576F2-E0D7-489A-BFCB-393A1203A248}">
      <dsp:nvSpPr>
        <dsp:cNvPr id="0" name=""/>
        <dsp:cNvSpPr/>
      </dsp:nvSpPr>
      <dsp:spPr>
        <a:xfrm>
          <a:off x="1075748" y="446261"/>
          <a:ext cx="3354787" cy="3354787"/>
        </a:xfrm>
        <a:custGeom>
          <a:avLst/>
          <a:gdLst/>
          <a:ahLst/>
          <a:cxnLst/>
          <a:rect l="0" t="0" r="0" b="0"/>
          <a:pathLst>
            <a:path>
              <a:moveTo>
                <a:pt x="2416318" y="3183262"/>
              </a:moveTo>
              <a:arcTo wR="1677393" hR="1677393" stAng="3831779" swAng="175639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57FA7-9D52-4D44-BFDD-8B76E161E068}">
      <dsp:nvSpPr>
        <dsp:cNvPr id="0" name=""/>
        <dsp:cNvSpPr/>
      </dsp:nvSpPr>
      <dsp:spPr>
        <a:xfrm>
          <a:off x="1131977" y="3011553"/>
          <a:ext cx="1260001" cy="9359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Buen índice de Oportunidades, infraestructuras y usos digitales</a:t>
          </a:r>
        </a:p>
      </dsp:txBody>
      <dsp:txXfrm>
        <a:off x="1131977" y="3011553"/>
        <a:ext cx="1260001" cy="935999"/>
      </dsp:txXfrm>
    </dsp:sp>
    <dsp:sp modelId="{FB403529-3FEC-431D-8078-C5AC792A6EF4}">
      <dsp:nvSpPr>
        <dsp:cNvPr id="0" name=""/>
        <dsp:cNvSpPr/>
      </dsp:nvSpPr>
      <dsp:spPr>
        <a:xfrm>
          <a:off x="1070531" y="445119"/>
          <a:ext cx="3354787" cy="3354787"/>
        </a:xfrm>
        <a:custGeom>
          <a:avLst/>
          <a:gdLst/>
          <a:ahLst/>
          <a:cxnLst/>
          <a:rect l="0" t="0" r="0" b="0"/>
          <a:pathLst>
            <a:path>
              <a:moveTo>
                <a:pt x="161618" y="2395777"/>
              </a:moveTo>
              <a:arcTo wR="1677393" hR="1677393" stAng="9278518" swAng="1225778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42F828-DB33-4DF8-8546-D77B12A8E8F5}">
      <dsp:nvSpPr>
        <dsp:cNvPr id="0" name=""/>
        <dsp:cNvSpPr/>
      </dsp:nvSpPr>
      <dsp:spPr>
        <a:xfrm>
          <a:off x="522628" y="1136170"/>
          <a:ext cx="1260001" cy="93599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Mayor consumo cultural</a:t>
          </a:r>
        </a:p>
      </dsp:txBody>
      <dsp:txXfrm>
        <a:off x="522628" y="1136170"/>
        <a:ext cx="1260001" cy="935999"/>
      </dsp:txXfrm>
    </dsp:sp>
    <dsp:sp modelId="{0EA0AD3F-AB3A-466C-BA60-C545117EB80B}">
      <dsp:nvSpPr>
        <dsp:cNvPr id="0" name=""/>
        <dsp:cNvSpPr/>
      </dsp:nvSpPr>
      <dsp:spPr>
        <a:xfrm>
          <a:off x="1070531" y="445119"/>
          <a:ext cx="3354787" cy="3354787"/>
        </a:xfrm>
        <a:custGeom>
          <a:avLst/>
          <a:gdLst/>
          <a:ahLst/>
          <a:cxnLst/>
          <a:rect l="0" t="0" r="0" b="0"/>
          <a:pathLst>
            <a:path>
              <a:moveTo>
                <a:pt x="437116" y="548074"/>
              </a:moveTo>
              <a:arcTo wR="1677393" hR="1677393" stAng="13339142" swAng="1159097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D21CF-C459-489B-AA15-DEC86552114F}" type="datetimeFigureOut">
              <a:rPr lang="es-ES" smtClean="0"/>
              <a:pPr/>
              <a:t>27/11/2017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9C4A4-AE8B-4BFB-9751-53BFBB636BE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7382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90118C2-95A2-4506-8305-E0E07E52B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36240" y="6344971"/>
            <a:ext cx="368704" cy="365125"/>
          </a:xfrm>
          <a:prstGeom prst="rect">
            <a:avLst/>
          </a:prstGeom>
        </p:spPr>
      </p:pic>
      <p:sp>
        <p:nvSpPr>
          <p:cNvPr id="120" name="Título 119">
            <a:extLst>
              <a:ext uri="{FF2B5EF4-FFF2-40B4-BE49-F238E27FC236}">
                <a16:creationId xmlns:a16="http://schemas.microsoft.com/office/drawing/2014/main" xmlns="" id="{554ED00B-B9BD-41F5-AB41-3B04C925D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303" y="157478"/>
            <a:ext cx="9962286" cy="366395"/>
          </a:xfrm>
          <a:noFill/>
        </p:spPr>
        <p:txBody>
          <a:bodyPr>
            <a:noAutofit/>
          </a:bodyPr>
          <a:lstStyle>
            <a:lvl1pPr>
              <a:defRPr sz="2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F77E5EDA-AFEE-4AC9-8D1A-0B049F5513B8}"/>
              </a:ext>
            </a:extLst>
          </p:cNvPr>
          <p:cNvGrpSpPr/>
          <p:nvPr userDrawn="1"/>
        </p:nvGrpSpPr>
        <p:grpSpPr>
          <a:xfrm>
            <a:off x="126844" y="198654"/>
            <a:ext cx="1785943" cy="254883"/>
            <a:chOff x="1159649" y="2439753"/>
            <a:chExt cx="1785943" cy="254883"/>
          </a:xfrm>
        </p:grpSpPr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xmlns="" id="{794A7F52-0BBA-468C-B907-910C13E4652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59649" y="2439754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xmlns="" id="{B576F469-9765-4487-A264-EB3C03CDAA0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0469" y="2439754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xmlns="" id="{386F1FB2-E399-48BE-8ACB-E9936494F52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61289" y="2439754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xmlns="" id="{5EC0DAE7-01DF-4BEE-A1A8-0499F84608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462109" y="2439754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6" name="Rectángulo 75">
              <a:extLst>
                <a:ext uri="{FF2B5EF4-FFF2-40B4-BE49-F238E27FC236}">
                  <a16:creationId xmlns:a16="http://schemas.microsoft.com/office/drawing/2014/main" xmlns="" id="{5FFA5A9E-9902-4950-99C4-E0939F0EB1E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562929" y="2439754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7" name="Rectángulo 76">
              <a:extLst>
                <a:ext uri="{FF2B5EF4-FFF2-40B4-BE49-F238E27FC236}">
                  <a16:creationId xmlns:a16="http://schemas.microsoft.com/office/drawing/2014/main" xmlns="" id="{1A8C5802-3446-491C-A2CD-7FCB0B1F72B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63749" y="2439754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xmlns="" id="{B99EF8FA-1034-4360-93AD-A6A3911A2A5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764569" y="2439754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9" name="Rectángulo 78">
              <a:extLst>
                <a:ext uri="{FF2B5EF4-FFF2-40B4-BE49-F238E27FC236}">
                  <a16:creationId xmlns:a16="http://schemas.microsoft.com/office/drawing/2014/main" xmlns="" id="{EC2FD621-3F80-4BB8-AA55-C0A5D84D20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865389" y="2439754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0" name="Rectángulo 79">
              <a:extLst>
                <a:ext uri="{FF2B5EF4-FFF2-40B4-BE49-F238E27FC236}">
                  <a16:creationId xmlns:a16="http://schemas.microsoft.com/office/drawing/2014/main" xmlns="" id="{7DEB197E-1B5F-488E-9AD9-B4D944AB66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966209" y="2439754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1" name="Rectángulo 80">
              <a:extLst>
                <a:ext uri="{FF2B5EF4-FFF2-40B4-BE49-F238E27FC236}">
                  <a16:creationId xmlns:a16="http://schemas.microsoft.com/office/drawing/2014/main" xmlns="" id="{F29200B8-3BCF-4805-9069-0F24770E45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67029" y="2439753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2" name="Rectángulo 81">
              <a:extLst>
                <a:ext uri="{FF2B5EF4-FFF2-40B4-BE49-F238E27FC236}">
                  <a16:creationId xmlns:a16="http://schemas.microsoft.com/office/drawing/2014/main" xmlns="" id="{68EC9FDD-2287-4A6C-A844-3D5B2680FEA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167849" y="2439753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3" name="Rectángulo 82">
              <a:extLst>
                <a:ext uri="{FF2B5EF4-FFF2-40B4-BE49-F238E27FC236}">
                  <a16:creationId xmlns:a16="http://schemas.microsoft.com/office/drawing/2014/main" xmlns="" id="{85B758F0-7375-4F85-B70C-E6032FC6E2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268669" y="2439753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" name="Rectángulo 83">
              <a:extLst>
                <a:ext uri="{FF2B5EF4-FFF2-40B4-BE49-F238E27FC236}">
                  <a16:creationId xmlns:a16="http://schemas.microsoft.com/office/drawing/2014/main" xmlns="" id="{A8A8D68D-CBEE-424E-9DE2-CDA8D82FD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369489" y="2439753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" name="Rectángulo 84">
              <a:extLst>
                <a:ext uri="{FF2B5EF4-FFF2-40B4-BE49-F238E27FC236}">
                  <a16:creationId xmlns:a16="http://schemas.microsoft.com/office/drawing/2014/main" xmlns="" id="{35DA57C4-5DA6-49FC-A2C9-C7E8EBC631E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0309" y="2439753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" name="Rectángulo 94">
              <a:extLst>
                <a:ext uri="{FF2B5EF4-FFF2-40B4-BE49-F238E27FC236}">
                  <a16:creationId xmlns:a16="http://schemas.microsoft.com/office/drawing/2014/main" xmlns="" id="{74D01FB1-908A-4524-99BC-61EB030992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71129" y="2439753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" name="Rectángulo 95">
              <a:extLst>
                <a:ext uri="{FF2B5EF4-FFF2-40B4-BE49-F238E27FC236}">
                  <a16:creationId xmlns:a16="http://schemas.microsoft.com/office/drawing/2014/main" xmlns="" id="{41A53DDA-025B-47C4-B91B-3E4EE6E3954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71949" y="2439753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" name="Rectángulo 96">
              <a:extLst>
                <a:ext uri="{FF2B5EF4-FFF2-40B4-BE49-F238E27FC236}">
                  <a16:creationId xmlns:a16="http://schemas.microsoft.com/office/drawing/2014/main" xmlns="" id="{9AA51BCA-8880-4517-AEFF-2F77B72C06A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72769" y="2439753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" name="Rectángulo 97">
              <a:extLst>
                <a:ext uri="{FF2B5EF4-FFF2-40B4-BE49-F238E27FC236}">
                  <a16:creationId xmlns:a16="http://schemas.microsoft.com/office/drawing/2014/main" xmlns="" id="{27E446C6-ABB4-4B51-9817-14F9D63805A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73592" y="2439753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9" name="Rectángulo 98">
              <a:extLst>
                <a:ext uri="{FF2B5EF4-FFF2-40B4-BE49-F238E27FC236}">
                  <a16:creationId xmlns:a16="http://schemas.microsoft.com/office/drawing/2014/main" xmlns="" id="{5F87B29A-37AC-4D06-A9D1-0680A1ACA4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59649" y="253119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0" name="Rectángulo 99">
              <a:extLst>
                <a:ext uri="{FF2B5EF4-FFF2-40B4-BE49-F238E27FC236}">
                  <a16:creationId xmlns:a16="http://schemas.microsoft.com/office/drawing/2014/main" xmlns="" id="{4CE0CD65-BA49-45A1-A0A9-5C0D6FAB2EC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0469" y="253119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1" name="Rectángulo 100">
              <a:extLst>
                <a:ext uri="{FF2B5EF4-FFF2-40B4-BE49-F238E27FC236}">
                  <a16:creationId xmlns:a16="http://schemas.microsoft.com/office/drawing/2014/main" xmlns="" id="{104044C4-0B25-431E-A52F-85D2B2ED49C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61289" y="253119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" name="Rectángulo 101">
              <a:extLst>
                <a:ext uri="{FF2B5EF4-FFF2-40B4-BE49-F238E27FC236}">
                  <a16:creationId xmlns:a16="http://schemas.microsoft.com/office/drawing/2014/main" xmlns="" id="{20C3DE71-CCBE-45A0-878E-F25A91FE364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462109" y="253119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3" name="Rectángulo 102">
              <a:extLst>
                <a:ext uri="{FF2B5EF4-FFF2-40B4-BE49-F238E27FC236}">
                  <a16:creationId xmlns:a16="http://schemas.microsoft.com/office/drawing/2014/main" xmlns="" id="{071D03E8-EDF3-4876-8A50-B92F2A244B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562929" y="253119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" name="Rectángulo 103">
              <a:extLst>
                <a:ext uri="{FF2B5EF4-FFF2-40B4-BE49-F238E27FC236}">
                  <a16:creationId xmlns:a16="http://schemas.microsoft.com/office/drawing/2014/main" xmlns="" id="{0231CF02-4322-4E22-BD55-47748A9B548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63749" y="253119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5" name="Rectángulo 104">
              <a:extLst>
                <a:ext uri="{FF2B5EF4-FFF2-40B4-BE49-F238E27FC236}">
                  <a16:creationId xmlns:a16="http://schemas.microsoft.com/office/drawing/2014/main" xmlns="" id="{C8E781B0-0446-463E-A203-00F4ADAFB99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764569" y="253119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6" name="Rectángulo 105">
              <a:extLst>
                <a:ext uri="{FF2B5EF4-FFF2-40B4-BE49-F238E27FC236}">
                  <a16:creationId xmlns:a16="http://schemas.microsoft.com/office/drawing/2014/main" xmlns="" id="{82547F07-E91D-4539-8C53-AADBAAF18BA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865389" y="253119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7" name="Rectángulo 106">
              <a:extLst>
                <a:ext uri="{FF2B5EF4-FFF2-40B4-BE49-F238E27FC236}">
                  <a16:creationId xmlns:a16="http://schemas.microsoft.com/office/drawing/2014/main" xmlns="" id="{0A5BA981-7754-4C8F-8CF4-13B4D03006F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966209" y="253119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8" name="Rectángulo 107">
              <a:extLst>
                <a:ext uri="{FF2B5EF4-FFF2-40B4-BE49-F238E27FC236}">
                  <a16:creationId xmlns:a16="http://schemas.microsoft.com/office/drawing/2014/main" xmlns="" id="{1FB68294-89B6-4752-8357-1B56D8D120C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67029" y="2531194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9" name="Rectángulo 108">
              <a:extLst>
                <a:ext uri="{FF2B5EF4-FFF2-40B4-BE49-F238E27FC236}">
                  <a16:creationId xmlns:a16="http://schemas.microsoft.com/office/drawing/2014/main" xmlns="" id="{C3FCCA6F-320E-49FF-86ED-F4DDC26F302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167849" y="2531194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9" name="Rectángulo 118">
              <a:extLst>
                <a:ext uri="{FF2B5EF4-FFF2-40B4-BE49-F238E27FC236}">
                  <a16:creationId xmlns:a16="http://schemas.microsoft.com/office/drawing/2014/main" xmlns="" id="{DF297FDA-3B8C-42FF-B006-D9F832A27FD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268669" y="2531194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1" name="Rectángulo 120">
              <a:extLst>
                <a:ext uri="{FF2B5EF4-FFF2-40B4-BE49-F238E27FC236}">
                  <a16:creationId xmlns:a16="http://schemas.microsoft.com/office/drawing/2014/main" xmlns="" id="{5171116F-1171-4A47-AF6F-9DEE14F24F3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369489" y="2531194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2" name="Rectángulo 121">
              <a:extLst>
                <a:ext uri="{FF2B5EF4-FFF2-40B4-BE49-F238E27FC236}">
                  <a16:creationId xmlns:a16="http://schemas.microsoft.com/office/drawing/2014/main" xmlns="" id="{436221E0-D5F6-4DD6-8F6F-724F45CC1FE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0309" y="2531194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3" name="Rectángulo 122">
              <a:extLst>
                <a:ext uri="{FF2B5EF4-FFF2-40B4-BE49-F238E27FC236}">
                  <a16:creationId xmlns:a16="http://schemas.microsoft.com/office/drawing/2014/main" xmlns="" id="{2D7CA2AE-F802-4ED1-B065-00046B22E69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71129" y="2531194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4" name="Rectángulo 123">
              <a:extLst>
                <a:ext uri="{FF2B5EF4-FFF2-40B4-BE49-F238E27FC236}">
                  <a16:creationId xmlns:a16="http://schemas.microsoft.com/office/drawing/2014/main" xmlns="" id="{6459E16A-E90D-46A0-80FB-7763172F63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71949" y="2531194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5" name="Rectángulo 124">
              <a:extLst>
                <a:ext uri="{FF2B5EF4-FFF2-40B4-BE49-F238E27FC236}">
                  <a16:creationId xmlns:a16="http://schemas.microsoft.com/office/drawing/2014/main" xmlns="" id="{4FFC09E4-E2F6-41D5-8E46-EA2175CC474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72769" y="2531194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6" name="Rectángulo 125">
              <a:extLst>
                <a:ext uri="{FF2B5EF4-FFF2-40B4-BE49-F238E27FC236}">
                  <a16:creationId xmlns:a16="http://schemas.microsoft.com/office/drawing/2014/main" xmlns="" id="{093B7F48-D5CF-48AB-B49B-0E3C0F7E932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73592" y="2531194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7" name="Rectángulo 126">
              <a:extLst>
                <a:ext uri="{FF2B5EF4-FFF2-40B4-BE49-F238E27FC236}">
                  <a16:creationId xmlns:a16="http://schemas.microsoft.com/office/drawing/2014/main" xmlns="" id="{25C6734C-C39D-4E9E-AFDD-4D31C31CEA2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59649" y="2622636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8" name="Rectángulo 127">
              <a:extLst>
                <a:ext uri="{FF2B5EF4-FFF2-40B4-BE49-F238E27FC236}">
                  <a16:creationId xmlns:a16="http://schemas.microsoft.com/office/drawing/2014/main" xmlns="" id="{38447C42-10BF-41D1-AF53-5020BB94C66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0469" y="2622636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xmlns="" id="{83171979-CDA9-4BF0-899D-B497927CD16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61289" y="2622636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0" name="Rectángulo 129">
              <a:extLst>
                <a:ext uri="{FF2B5EF4-FFF2-40B4-BE49-F238E27FC236}">
                  <a16:creationId xmlns:a16="http://schemas.microsoft.com/office/drawing/2014/main" xmlns="" id="{B6FA3798-E263-4815-BB02-CFD971FB4DF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462109" y="2622636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1" name="Rectángulo 130">
              <a:extLst>
                <a:ext uri="{FF2B5EF4-FFF2-40B4-BE49-F238E27FC236}">
                  <a16:creationId xmlns:a16="http://schemas.microsoft.com/office/drawing/2014/main" xmlns="" id="{C05E91DA-9AF4-472D-B8B6-E7B36CECE2D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562929" y="2622636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2" name="Rectángulo 131">
              <a:extLst>
                <a:ext uri="{FF2B5EF4-FFF2-40B4-BE49-F238E27FC236}">
                  <a16:creationId xmlns:a16="http://schemas.microsoft.com/office/drawing/2014/main" xmlns="" id="{E6720529-85A4-44EF-85B5-6138EE4B7C3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63749" y="2622636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3" name="Rectángulo 132">
              <a:extLst>
                <a:ext uri="{FF2B5EF4-FFF2-40B4-BE49-F238E27FC236}">
                  <a16:creationId xmlns:a16="http://schemas.microsoft.com/office/drawing/2014/main" xmlns="" id="{8F12CF52-ADFE-4E58-BF5C-DC1EFE5D932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764569" y="2622636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4" name="Rectángulo 133">
              <a:extLst>
                <a:ext uri="{FF2B5EF4-FFF2-40B4-BE49-F238E27FC236}">
                  <a16:creationId xmlns:a16="http://schemas.microsoft.com/office/drawing/2014/main" xmlns="" id="{07BCC97A-0DA5-441B-A510-BA193A96B04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865389" y="2622636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5" name="Rectángulo 134">
              <a:extLst>
                <a:ext uri="{FF2B5EF4-FFF2-40B4-BE49-F238E27FC236}">
                  <a16:creationId xmlns:a16="http://schemas.microsoft.com/office/drawing/2014/main" xmlns="" id="{DFCF8F16-7F5F-4CC7-819F-7D881F01FC0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966209" y="2622636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6" name="Rectángulo 135">
              <a:extLst>
                <a:ext uri="{FF2B5EF4-FFF2-40B4-BE49-F238E27FC236}">
                  <a16:creationId xmlns:a16="http://schemas.microsoft.com/office/drawing/2014/main" xmlns="" id="{AB68E293-BEDE-432B-9022-70C92AAD127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67029" y="262263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7" name="Rectángulo 136">
              <a:extLst>
                <a:ext uri="{FF2B5EF4-FFF2-40B4-BE49-F238E27FC236}">
                  <a16:creationId xmlns:a16="http://schemas.microsoft.com/office/drawing/2014/main" xmlns="" id="{25AEA5E2-2FB6-4303-9A4A-99B91AAFC41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167849" y="262263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8" name="Rectángulo 137">
              <a:extLst>
                <a:ext uri="{FF2B5EF4-FFF2-40B4-BE49-F238E27FC236}">
                  <a16:creationId xmlns:a16="http://schemas.microsoft.com/office/drawing/2014/main" xmlns="" id="{A825AD01-617C-41C2-8CDA-8C9162D910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268669" y="262263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9" name="Rectángulo 138">
              <a:extLst>
                <a:ext uri="{FF2B5EF4-FFF2-40B4-BE49-F238E27FC236}">
                  <a16:creationId xmlns:a16="http://schemas.microsoft.com/office/drawing/2014/main" xmlns="" id="{BB75E61A-EF97-4F92-88F9-D4DA29743EE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369489" y="262263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0" name="Rectángulo 139">
              <a:extLst>
                <a:ext uri="{FF2B5EF4-FFF2-40B4-BE49-F238E27FC236}">
                  <a16:creationId xmlns:a16="http://schemas.microsoft.com/office/drawing/2014/main" xmlns="" id="{8C066D6C-BF05-4811-8012-985E0038BFA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70309" y="262263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1" name="Rectángulo 140">
              <a:extLst>
                <a:ext uri="{FF2B5EF4-FFF2-40B4-BE49-F238E27FC236}">
                  <a16:creationId xmlns:a16="http://schemas.microsoft.com/office/drawing/2014/main" xmlns="" id="{3479D20B-7BA1-4590-A880-69EB9709082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71129" y="262263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2" name="Rectángulo 141">
              <a:extLst>
                <a:ext uri="{FF2B5EF4-FFF2-40B4-BE49-F238E27FC236}">
                  <a16:creationId xmlns:a16="http://schemas.microsoft.com/office/drawing/2014/main" xmlns="" id="{AC3EAFBF-AE4B-4048-8EB9-32A6D1FD30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71949" y="262263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3" name="Rectángulo 142">
              <a:extLst>
                <a:ext uri="{FF2B5EF4-FFF2-40B4-BE49-F238E27FC236}">
                  <a16:creationId xmlns:a16="http://schemas.microsoft.com/office/drawing/2014/main" xmlns="" id="{0FC40674-93A4-4B46-909C-66F25C35DC5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72769" y="262263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4" name="Rectángulo 143">
              <a:extLst>
                <a:ext uri="{FF2B5EF4-FFF2-40B4-BE49-F238E27FC236}">
                  <a16:creationId xmlns:a16="http://schemas.microsoft.com/office/drawing/2014/main" xmlns="" id="{2C0FC5C6-9991-4231-BEF3-53701C8305E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73592" y="262263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600385FC-996F-49B7-88EC-B3B293E43CE5}"/>
              </a:ext>
            </a:extLst>
          </p:cNvPr>
          <p:cNvGrpSpPr/>
          <p:nvPr userDrawn="1"/>
        </p:nvGrpSpPr>
        <p:grpSpPr>
          <a:xfrm>
            <a:off x="126844" y="6603701"/>
            <a:ext cx="11182426" cy="72000"/>
            <a:chOff x="126986" y="6597945"/>
            <a:chExt cx="11182426" cy="72000"/>
          </a:xfrm>
        </p:grpSpPr>
        <p:sp>
          <p:nvSpPr>
            <p:cNvPr id="203" name="Rectángulo 202">
              <a:extLst>
                <a:ext uri="{FF2B5EF4-FFF2-40B4-BE49-F238E27FC236}">
                  <a16:creationId xmlns:a16="http://schemas.microsoft.com/office/drawing/2014/main" xmlns="" id="{299E9166-9388-433D-9F0C-353C162CB75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29998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4" name="Rectángulo 203">
              <a:extLst>
                <a:ext uri="{FF2B5EF4-FFF2-40B4-BE49-F238E27FC236}">
                  <a16:creationId xmlns:a16="http://schemas.microsoft.com/office/drawing/2014/main" xmlns="" id="{F8FB7903-069C-4E89-B82C-7AB29DA70D2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31002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5" name="Rectángulo 204">
              <a:extLst>
                <a:ext uri="{FF2B5EF4-FFF2-40B4-BE49-F238E27FC236}">
                  <a16:creationId xmlns:a16="http://schemas.microsoft.com/office/drawing/2014/main" xmlns="" id="{018C179B-904A-48E0-B7E6-4E378BDE0A8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200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6" name="Rectángulo 205">
              <a:extLst>
                <a:ext uri="{FF2B5EF4-FFF2-40B4-BE49-F238E27FC236}">
                  <a16:creationId xmlns:a16="http://schemas.microsoft.com/office/drawing/2014/main" xmlns="" id="{5EC0FD23-3351-4466-B717-045DE59CE6F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3010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7" name="Rectángulo 206">
              <a:extLst>
                <a:ext uri="{FF2B5EF4-FFF2-40B4-BE49-F238E27FC236}">
                  <a16:creationId xmlns:a16="http://schemas.microsoft.com/office/drawing/2014/main" xmlns="" id="{C2719D50-A36D-4A2D-BED2-49A9B738077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34014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8" name="Rectángulo 207">
              <a:extLst>
                <a:ext uri="{FF2B5EF4-FFF2-40B4-BE49-F238E27FC236}">
                  <a16:creationId xmlns:a16="http://schemas.microsoft.com/office/drawing/2014/main" xmlns="" id="{B8EAC0EC-3CDE-41F5-9A9F-F5802AF159D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35018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9" name="Rectángulo 208">
              <a:extLst>
                <a:ext uri="{FF2B5EF4-FFF2-40B4-BE49-F238E27FC236}">
                  <a16:creationId xmlns:a16="http://schemas.microsoft.com/office/drawing/2014/main" xmlns="" id="{D207DF8D-9DB7-4606-84F6-FBB6964D081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36022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0" name="Rectángulo 209">
              <a:extLst>
                <a:ext uri="{FF2B5EF4-FFF2-40B4-BE49-F238E27FC236}">
                  <a16:creationId xmlns:a16="http://schemas.microsoft.com/office/drawing/2014/main" xmlns="" id="{1FEF28F1-C539-4A57-AD39-21BAAC71D51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37026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1" name="Rectángulo 210">
              <a:extLst>
                <a:ext uri="{FF2B5EF4-FFF2-40B4-BE49-F238E27FC236}">
                  <a16:creationId xmlns:a16="http://schemas.microsoft.com/office/drawing/2014/main" xmlns="" id="{032B18FE-787B-45AA-94C7-2D011E4731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38030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2" name="Rectángulo 211">
              <a:extLst>
                <a:ext uri="{FF2B5EF4-FFF2-40B4-BE49-F238E27FC236}">
                  <a16:creationId xmlns:a16="http://schemas.microsoft.com/office/drawing/2014/main" xmlns="" id="{2919C31D-5722-457B-9FB8-6CF77618210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339034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3" name="Rectángulo 212">
              <a:extLst>
                <a:ext uri="{FF2B5EF4-FFF2-40B4-BE49-F238E27FC236}">
                  <a16:creationId xmlns:a16="http://schemas.microsoft.com/office/drawing/2014/main" xmlns="" id="{1B34001B-7BA9-4264-B133-B3FAC52F97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440038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4" name="Rectángulo 213">
              <a:extLst>
                <a:ext uri="{FF2B5EF4-FFF2-40B4-BE49-F238E27FC236}">
                  <a16:creationId xmlns:a16="http://schemas.microsoft.com/office/drawing/2014/main" xmlns="" id="{58CB8EA0-C164-436E-9CEE-85E9275EA1B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541042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5" name="Rectángulo 214">
              <a:extLst>
                <a:ext uri="{FF2B5EF4-FFF2-40B4-BE49-F238E27FC236}">
                  <a16:creationId xmlns:a16="http://schemas.microsoft.com/office/drawing/2014/main" xmlns="" id="{91CB5960-F641-4603-BBCF-A850F38CA45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64204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6" name="Rectángulo 215">
              <a:extLst>
                <a:ext uri="{FF2B5EF4-FFF2-40B4-BE49-F238E27FC236}">
                  <a16:creationId xmlns:a16="http://schemas.microsoft.com/office/drawing/2014/main" xmlns="" id="{658714A8-FD97-49E6-ADAA-02B2682AE38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743050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7" name="Rectángulo 216">
              <a:extLst>
                <a:ext uri="{FF2B5EF4-FFF2-40B4-BE49-F238E27FC236}">
                  <a16:creationId xmlns:a16="http://schemas.microsoft.com/office/drawing/2014/main" xmlns="" id="{3530D1FB-E8A9-4082-BA8F-290FC6AE0CA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844054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8" name="Rectángulo 217">
              <a:extLst>
                <a:ext uri="{FF2B5EF4-FFF2-40B4-BE49-F238E27FC236}">
                  <a16:creationId xmlns:a16="http://schemas.microsoft.com/office/drawing/2014/main" xmlns="" id="{85FCF119-6B06-4D43-868D-2A6B3DDEE78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945058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9" name="Rectángulo 218">
              <a:extLst>
                <a:ext uri="{FF2B5EF4-FFF2-40B4-BE49-F238E27FC236}">
                  <a16:creationId xmlns:a16="http://schemas.microsoft.com/office/drawing/2014/main" xmlns="" id="{4F3DCF26-D586-4B12-B23E-ED8C37B6548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046062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0" name="Rectángulo 219">
              <a:extLst>
                <a:ext uri="{FF2B5EF4-FFF2-40B4-BE49-F238E27FC236}">
                  <a16:creationId xmlns:a16="http://schemas.microsoft.com/office/drawing/2014/main" xmlns="" id="{B5490AB6-0406-4BEA-8A44-F5D45876144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14706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1" name="Rectángulo 220">
              <a:extLst>
                <a:ext uri="{FF2B5EF4-FFF2-40B4-BE49-F238E27FC236}">
                  <a16:creationId xmlns:a16="http://schemas.microsoft.com/office/drawing/2014/main" xmlns="" id="{5B5148BD-89F1-459F-AFA5-A4333837985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248070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2" name="Rectángulo 221">
              <a:extLst>
                <a:ext uri="{FF2B5EF4-FFF2-40B4-BE49-F238E27FC236}">
                  <a16:creationId xmlns:a16="http://schemas.microsoft.com/office/drawing/2014/main" xmlns="" id="{CCCADC48-EAF9-4A1F-B0A2-63A3C31C482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349074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3" name="Rectángulo 222">
              <a:extLst>
                <a:ext uri="{FF2B5EF4-FFF2-40B4-BE49-F238E27FC236}">
                  <a16:creationId xmlns:a16="http://schemas.microsoft.com/office/drawing/2014/main" xmlns="" id="{A1C97624-39C7-480E-B0D6-A0BFD00A1A9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50078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4" name="Rectángulo 223">
              <a:extLst>
                <a:ext uri="{FF2B5EF4-FFF2-40B4-BE49-F238E27FC236}">
                  <a16:creationId xmlns:a16="http://schemas.microsoft.com/office/drawing/2014/main" xmlns="" id="{BB2C7785-620D-45E3-AFD0-F041A19F4B3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551082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5" name="Rectángulo 224">
              <a:extLst>
                <a:ext uri="{FF2B5EF4-FFF2-40B4-BE49-F238E27FC236}">
                  <a16:creationId xmlns:a16="http://schemas.microsoft.com/office/drawing/2014/main" xmlns="" id="{7B281530-C215-48B1-89B7-7915DAE49F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5208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6" name="Rectángulo 225">
              <a:extLst>
                <a:ext uri="{FF2B5EF4-FFF2-40B4-BE49-F238E27FC236}">
                  <a16:creationId xmlns:a16="http://schemas.microsoft.com/office/drawing/2014/main" xmlns="" id="{2C357CE6-478E-43B2-8FAA-26BB87BA7A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753090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7" name="Rectángulo 226">
              <a:extLst>
                <a:ext uri="{FF2B5EF4-FFF2-40B4-BE49-F238E27FC236}">
                  <a16:creationId xmlns:a16="http://schemas.microsoft.com/office/drawing/2014/main" xmlns="" id="{B58859BB-8340-460F-B562-E412BBB61E7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854094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8" name="Rectángulo 227">
              <a:extLst>
                <a:ext uri="{FF2B5EF4-FFF2-40B4-BE49-F238E27FC236}">
                  <a16:creationId xmlns:a16="http://schemas.microsoft.com/office/drawing/2014/main" xmlns="" id="{A0C140A1-A8C8-48E5-A88D-8A8BEC7805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955098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9" name="Rectángulo 228">
              <a:extLst>
                <a:ext uri="{FF2B5EF4-FFF2-40B4-BE49-F238E27FC236}">
                  <a16:creationId xmlns:a16="http://schemas.microsoft.com/office/drawing/2014/main" xmlns="" id="{E7E9B5BD-14B2-4C33-A890-F414E840172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056102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0" name="Rectángulo 229">
              <a:extLst>
                <a:ext uri="{FF2B5EF4-FFF2-40B4-BE49-F238E27FC236}">
                  <a16:creationId xmlns:a16="http://schemas.microsoft.com/office/drawing/2014/main" xmlns="" id="{22FC43A0-6A9C-4D9D-856D-FE0B61506AE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157106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1" name="Rectángulo 230">
              <a:extLst>
                <a:ext uri="{FF2B5EF4-FFF2-40B4-BE49-F238E27FC236}">
                  <a16:creationId xmlns:a16="http://schemas.microsoft.com/office/drawing/2014/main" xmlns="" id="{C68E51E4-CC72-4675-882A-A4E7F44176B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58110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2" name="Rectángulo 231">
              <a:extLst>
                <a:ext uri="{FF2B5EF4-FFF2-40B4-BE49-F238E27FC236}">
                  <a16:creationId xmlns:a16="http://schemas.microsoft.com/office/drawing/2014/main" xmlns="" id="{F8C9C515-82D9-479F-908A-01C9A30FC5C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359114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3" name="Rectángulo 232">
              <a:extLst>
                <a:ext uri="{FF2B5EF4-FFF2-40B4-BE49-F238E27FC236}">
                  <a16:creationId xmlns:a16="http://schemas.microsoft.com/office/drawing/2014/main" xmlns="" id="{070269BE-ED0D-46A7-ABFF-0C0746EE605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460118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4" name="Rectángulo 233">
              <a:extLst>
                <a:ext uri="{FF2B5EF4-FFF2-40B4-BE49-F238E27FC236}">
                  <a16:creationId xmlns:a16="http://schemas.microsoft.com/office/drawing/2014/main" xmlns="" id="{BEC7B40B-C6C2-4CB7-9028-BA4BC3D1FB9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561122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5" name="Rectángulo 234">
              <a:extLst>
                <a:ext uri="{FF2B5EF4-FFF2-40B4-BE49-F238E27FC236}">
                  <a16:creationId xmlns:a16="http://schemas.microsoft.com/office/drawing/2014/main" xmlns="" id="{0FDE64BD-CF55-4665-B68C-0CF83D10648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62126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6" name="Rectángulo 235">
              <a:extLst>
                <a:ext uri="{FF2B5EF4-FFF2-40B4-BE49-F238E27FC236}">
                  <a16:creationId xmlns:a16="http://schemas.microsoft.com/office/drawing/2014/main" xmlns="" id="{DB80134D-17B9-4D94-BFBF-6A64A67E41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63130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7" name="Rectángulo 236">
              <a:extLst>
                <a:ext uri="{FF2B5EF4-FFF2-40B4-BE49-F238E27FC236}">
                  <a16:creationId xmlns:a16="http://schemas.microsoft.com/office/drawing/2014/main" xmlns="" id="{D2FD964E-87BF-43ED-9C30-673D6216359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4134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8" name="Rectángulo 237">
              <a:extLst>
                <a:ext uri="{FF2B5EF4-FFF2-40B4-BE49-F238E27FC236}">
                  <a16:creationId xmlns:a16="http://schemas.microsoft.com/office/drawing/2014/main" xmlns="" id="{0CFCC398-EDA2-47FF-AE9E-6B103D8D68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965138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9" name="Rectángulo 238">
              <a:extLst>
                <a:ext uri="{FF2B5EF4-FFF2-40B4-BE49-F238E27FC236}">
                  <a16:creationId xmlns:a16="http://schemas.microsoft.com/office/drawing/2014/main" xmlns="" id="{451ABFB1-7949-43B9-8466-C10C7104142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066142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0" name="Rectángulo 239">
              <a:extLst>
                <a:ext uri="{FF2B5EF4-FFF2-40B4-BE49-F238E27FC236}">
                  <a16:creationId xmlns:a16="http://schemas.microsoft.com/office/drawing/2014/main" xmlns="" id="{69E4DDAF-F65F-4401-AE8B-DF6705EFD59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16714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1" name="Rectángulo 240">
              <a:extLst>
                <a:ext uri="{FF2B5EF4-FFF2-40B4-BE49-F238E27FC236}">
                  <a16:creationId xmlns:a16="http://schemas.microsoft.com/office/drawing/2014/main" xmlns="" id="{37A3B3DE-E971-4D7B-B5D7-DD9978F7A85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268150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2" name="Rectángulo 241">
              <a:extLst>
                <a:ext uri="{FF2B5EF4-FFF2-40B4-BE49-F238E27FC236}">
                  <a16:creationId xmlns:a16="http://schemas.microsoft.com/office/drawing/2014/main" xmlns="" id="{53193847-B959-4A90-90E7-E1CA89C0D4C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369154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3" name="Rectángulo 242">
              <a:extLst>
                <a:ext uri="{FF2B5EF4-FFF2-40B4-BE49-F238E27FC236}">
                  <a16:creationId xmlns:a16="http://schemas.microsoft.com/office/drawing/2014/main" xmlns="" id="{FAFE167F-3070-4372-B874-7A2DE215D67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470158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4" name="Rectángulo 243">
              <a:extLst>
                <a:ext uri="{FF2B5EF4-FFF2-40B4-BE49-F238E27FC236}">
                  <a16:creationId xmlns:a16="http://schemas.microsoft.com/office/drawing/2014/main" xmlns="" id="{B67FA04E-FAB8-4756-AB18-DF672F41A94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571162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5" name="Rectángulo 244">
              <a:extLst>
                <a:ext uri="{FF2B5EF4-FFF2-40B4-BE49-F238E27FC236}">
                  <a16:creationId xmlns:a16="http://schemas.microsoft.com/office/drawing/2014/main" xmlns="" id="{94BA9511-5372-4E3F-9DC0-04DBF83AFFD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672166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6" name="Rectángulo 245">
              <a:extLst>
                <a:ext uri="{FF2B5EF4-FFF2-40B4-BE49-F238E27FC236}">
                  <a16:creationId xmlns:a16="http://schemas.microsoft.com/office/drawing/2014/main" xmlns="" id="{11C9BAE4-128E-4E21-869E-E64AD371E16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773170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7" name="Rectángulo 246">
              <a:extLst>
                <a:ext uri="{FF2B5EF4-FFF2-40B4-BE49-F238E27FC236}">
                  <a16:creationId xmlns:a16="http://schemas.microsoft.com/office/drawing/2014/main" xmlns="" id="{65F27E53-C31A-43F0-8066-9D476DEC822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874174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8" name="Rectángulo 247">
              <a:extLst>
                <a:ext uri="{FF2B5EF4-FFF2-40B4-BE49-F238E27FC236}">
                  <a16:creationId xmlns:a16="http://schemas.microsoft.com/office/drawing/2014/main" xmlns="" id="{B45DCAFA-215D-4113-BC99-BFCC90E5F8E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975178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9" name="Rectángulo 248">
              <a:extLst>
                <a:ext uri="{FF2B5EF4-FFF2-40B4-BE49-F238E27FC236}">
                  <a16:creationId xmlns:a16="http://schemas.microsoft.com/office/drawing/2014/main" xmlns="" id="{ECDBD7C4-A142-4A70-841A-042A420F10A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76182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0" name="Rectángulo 249">
              <a:extLst>
                <a:ext uri="{FF2B5EF4-FFF2-40B4-BE49-F238E27FC236}">
                  <a16:creationId xmlns:a16="http://schemas.microsoft.com/office/drawing/2014/main" xmlns="" id="{636215E6-9404-425C-82FF-0540690CE02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177186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1" name="Rectángulo 250">
              <a:extLst>
                <a:ext uri="{FF2B5EF4-FFF2-40B4-BE49-F238E27FC236}">
                  <a16:creationId xmlns:a16="http://schemas.microsoft.com/office/drawing/2014/main" xmlns="" id="{8972F2A6-4175-45B0-83EE-EC8D103FA99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278190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2" name="Rectángulo 251">
              <a:extLst>
                <a:ext uri="{FF2B5EF4-FFF2-40B4-BE49-F238E27FC236}">
                  <a16:creationId xmlns:a16="http://schemas.microsoft.com/office/drawing/2014/main" xmlns="" id="{568B7DC9-746A-4BA0-96B9-54E7B3CD5DC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379194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3" name="Rectángulo 252">
              <a:extLst>
                <a:ext uri="{FF2B5EF4-FFF2-40B4-BE49-F238E27FC236}">
                  <a16:creationId xmlns:a16="http://schemas.microsoft.com/office/drawing/2014/main" xmlns="" id="{B15224FB-F43A-4CF2-9DF5-B1E508F6D19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480198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4" name="Rectángulo 253">
              <a:extLst>
                <a:ext uri="{FF2B5EF4-FFF2-40B4-BE49-F238E27FC236}">
                  <a16:creationId xmlns:a16="http://schemas.microsoft.com/office/drawing/2014/main" xmlns="" id="{BA4FBB55-220C-4148-A658-1EF7757D3F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581202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5" name="Rectángulo 254">
              <a:extLst>
                <a:ext uri="{FF2B5EF4-FFF2-40B4-BE49-F238E27FC236}">
                  <a16:creationId xmlns:a16="http://schemas.microsoft.com/office/drawing/2014/main" xmlns="" id="{8BCD5935-E5CE-406C-AC51-B5E0B216610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82206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6" name="Rectángulo 255">
              <a:extLst>
                <a:ext uri="{FF2B5EF4-FFF2-40B4-BE49-F238E27FC236}">
                  <a16:creationId xmlns:a16="http://schemas.microsoft.com/office/drawing/2014/main" xmlns="" id="{9E455279-CB14-4F2A-9DC2-9FD5EC2F95C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783210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7" name="Rectángulo 256">
              <a:extLst>
                <a:ext uri="{FF2B5EF4-FFF2-40B4-BE49-F238E27FC236}">
                  <a16:creationId xmlns:a16="http://schemas.microsoft.com/office/drawing/2014/main" xmlns="" id="{FE687280-B016-40F4-8762-FD2A20B3A9F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884214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8" name="Rectángulo 257">
              <a:extLst>
                <a:ext uri="{FF2B5EF4-FFF2-40B4-BE49-F238E27FC236}">
                  <a16:creationId xmlns:a16="http://schemas.microsoft.com/office/drawing/2014/main" xmlns="" id="{65E3C65D-6043-4FEA-A1F1-74A0C304218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985218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9" name="Rectángulo 258">
              <a:extLst>
                <a:ext uri="{FF2B5EF4-FFF2-40B4-BE49-F238E27FC236}">
                  <a16:creationId xmlns:a16="http://schemas.microsoft.com/office/drawing/2014/main" xmlns="" id="{17FC5E07-05ED-41EB-A843-39E4DE7E87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86222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0" name="Rectángulo 259">
              <a:extLst>
                <a:ext uri="{FF2B5EF4-FFF2-40B4-BE49-F238E27FC236}">
                  <a16:creationId xmlns:a16="http://schemas.microsoft.com/office/drawing/2014/main" xmlns="" id="{CA46CD16-1FCD-46A1-863D-41C4CCC844E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18722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1" name="Rectángulo 260">
              <a:extLst>
                <a:ext uri="{FF2B5EF4-FFF2-40B4-BE49-F238E27FC236}">
                  <a16:creationId xmlns:a16="http://schemas.microsoft.com/office/drawing/2014/main" xmlns="" id="{E55D3B6A-3172-4F8C-AB28-B527E690BA4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88230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2" name="Rectángulo 261">
              <a:extLst>
                <a:ext uri="{FF2B5EF4-FFF2-40B4-BE49-F238E27FC236}">
                  <a16:creationId xmlns:a16="http://schemas.microsoft.com/office/drawing/2014/main" xmlns="" id="{6A52A86D-9070-46DB-B4DB-683926FBBBB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389234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3" name="Rectángulo 262">
              <a:extLst>
                <a:ext uri="{FF2B5EF4-FFF2-40B4-BE49-F238E27FC236}">
                  <a16:creationId xmlns:a16="http://schemas.microsoft.com/office/drawing/2014/main" xmlns="" id="{FEDC4D28-FC95-4DE7-960F-F269779697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490238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4" name="Rectángulo 263">
              <a:extLst>
                <a:ext uri="{FF2B5EF4-FFF2-40B4-BE49-F238E27FC236}">
                  <a16:creationId xmlns:a16="http://schemas.microsoft.com/office/drawing/2014/main" xmlns="" id="{4AAEF0A4-4BC5-451A-9FDA-9040D732286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591242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5" name="Rectángulo 264">
              <a:extLst>
                <a:ext uri="{FF2B5EF4-FFF2-40B4-BE49-F238E27FC236}">
                  <a16:creationId xmlns:a16="http://schemas.microsoft.com/office/drawing/2014/main" xmlns="" id="{E83344B6-3043-410A-A9BB-7DD4CA8A49B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692246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6" name="Rectángulo 265">
              <a:extLst>
                <a:ext uri="{FF2B5EF4-FFF2-40B4-BE49-F238E27FC236}">
                  <a16:creationId xmlns:a16="http://schemas.microsoft.com/office/drawing/2014/main" xmlns="" id="{6A24C1A9-2140-4169-9530-561CDFAF8B3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793250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7" name="Rectángulo 266">
              <a:extLst>
                <a:ext uri="{FF2B5EF4-FFF2-40B4-BE49-F238E27FC236}">
                  <a16:creationId xmlns:a16="http://schemas.microsoft.com/office/drawing/2014/main" xmlns="" id="{356D5B07-0384-4BBE-8BE1-BDDBCC6088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894254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8" name="Rectángulo 267">
              <a:extLst>
                <a:ext uri="{FF2B5EF4-FFF2-40B4-BE49-F238E27FC236}">
                  <a16:creationId xmlns:a16="http://schemas.microsoft.com/office/drawing/2014/main" xmlns="" id="{FD939D4B-16C9-419F-9C2F-4109D2902E2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95258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9" name="Rectángulo 268">
              <a:extLst>
                <a:ext uri="{FF2B5EF4-FFF2-40B4-BE49-F238E27FC236}">
                  <a16:creationId xmlns:a16="http://schemas.microsoft.com/office/drawing/2014/main" xmlns="" id="{577C4817-8D34-435F-B30B-46DC0C82EAE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096262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0" name="Rectángulo 269">
              <a:extLst>
                <a:ext uri="{FF2B5EF4-FFF2-40B4-BE49-F238E27FC236}">
                  <a16:creationId xmlns:a16="http://schemas.microsoft.com/office/drawing/2014/main" xmlns="" id="{52D243F1-1F5A-4F4A-A338-64BE251BFF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19726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1" name="Rectángulo 270">
              <a:extLst>
                <a:ext uri="{FF2B5EF4-FFF2-40B4-BE49-F238E27FC236}">
                  <a16:creationId xmlns:a16="http://schemas.microsoft.com/office/drawing/2014/main" xmlns="" id="{1E27C628-D3B5-4460-ADD5-92FC754411A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298270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2" name="Rectángulo 271">
              <a:extLst>
                <a:ext uri="{FF2B5EF4-FFF2-40B4-BE49-F238E27FC236}">
                  <a16:creationId xmlns:a16="http://schemas.microsoft.com/office/drawing/2014/main" xmlns="" id="{E88C9221-EFB0-400C-B744-E8649AA186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399274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3" name="Rectángulo 272">
              <a:extLst>
                <a:ext uri="{FF2B5EF4-FFF2-40B4-BE49-F238E27FC236}">
                  <a16:creationId xmlns:a16="http://schemas.microsoft.com/office/drawing/2014/main" xmlns="" id="{1D088155-7575-4803-957A-2209D08A71B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500278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4" name="Rectángulo 273">
              <a:extLst>
                <a:ext uri="{FF2B5EF4-FFF2-40B4-BE49-F238E27FC236}">
                  <a16:creationId xmlns:a16="http://schemas.microsoft.com/office/drawing/2014/main" xmlns="" id="{1BC1DBE4-8F3D-41EC-8D43-9FA92CDDAFB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601282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5" name="Rectángulo 274">
              <a:extLst>
                <a:ext uri="{FF2B5EF4-FFF2-40B4-BE49-F238E27FC236}">
                  <a16:creationId xmlns:a16="http://schemas.microsoft.com/office/drawing/2014/main" xmlns="" id="{A0035EBF-6646-4015-BBCA-019F2FBE9F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70228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6" name="Rectángulo 275">
              <a:extLst>
                <a:ext uri="{FF2B5EF4-FFF2-40B4-BE49-F238E27FC236}">
                  <a16:creationId xmlns:a16="http://schemas.microsoft.com/office/drawing/2014/main" xmlns="" id="{C1E4FEC5-68DB-4850-ACBC-FF51FAC3DEF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803290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7" name="Rectángulo 276">
              <a:extLst>
                <a:ext uri="{FF2B5EF4-FFF2-40B4-BE49-F238E27FC236}">
                  <a16:creationId xmlns:a16="http://schemas.microsoft.com/office/drawing/2014/main" xmlns="" id="{4EBD110D-053C-4934-961A-DB0C29250D9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04294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8" name="Rectángulo 277">
              <a:extLst>
                <a:ext uri="{FF2B5EF4-FFF2-40B4-BE49-F238E27FC236}">
                  <a16:creationId xmlns:a16="http://schemas.microsoft.com/office/drawing/2014/main" xmlns="" id="{25B913F6-2425-4A96-85AF-D2DB62389ED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005298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9" name="Rectángulo 278">
              <a:extLst>
                <a:ext uri="{FF2B5EF4-FFF2-40B4-BE49-F238E27FC236}">
                  <a16:creationId xmlns:a16="http://schemas.microsoft.com/office/drawing/2014/main" xmlns="" id="{EA4319DB-B603-44E9-917C-D9D999DE3AE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106302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0" name="Rectángulo 279">
              <a:extLst>
                <a:ext uri="{FF2B5EF4-FFF2-40B4-BE49-F238E27FC236}">
                  <a16:creationId xmlns:a16="http://schemas.microsoft.com/office/drawing/2014/main" xmlns="" id="{DCBB5182-3CA5-487F-8946-5EAA782FBDF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20730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1" name="Rectángulo 280">
              <a:extLst>
                <a:ext uri="{FF2B5EF4-FFF2-40B4-BE49-F238E27FC236}">
                  <a16:creationId xmlns:a16="http://schemas.microsoft.com/office/drawing/2014/main" xmlns="" id="{84A95303-4CE2-4B9E-AD69-6941DD48FB2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308310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2" name="Rectángulo 281">
              <a:extLst>
                <a:ext uri="{FF2B5EF4-FFF2-40B4-BE49-F238E27FC236}">
                  <a16:creationId xmlns:a16="http://schemas.microsoft.com/office/drawing/2014/main" xmlns="" id="{5549C244-1E3A-433C-A4BC-78EECB38E6D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09314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3" name="Rectángulo 282">
              <a:extLst>
                <a:ext uri="{FF2B5EF4-FFF2-40B4-BE49-F238E27FC236}">
                  <a16:creationId xmlns:a16="http://schemas.microsoft.com/office/drawing/2014/main" xmlns="" id="{CE53F344-A054-4FA2-B4D6-2499758A862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10318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4" name="Rectángulo 283">
              <a:extLst>
                <a:ext uri="{FF2B5EF4-FFF2-40B4-BE49-F238E27FC236}">
                  <a16:creationId xmlns:a16="http://schemas.microsoft.com/office/drawing/2014/main" xmlns="" id="{E69B1675-1230-4665-84CA-2E2F3683D3D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11322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5" name="Rectángulo 284">
              <a:extLst>
                <a:ext uri="{FF2B5EF4-FFF2-40B4-BE49-F238E27FC236}">
                  <a16:creationId xmlns:a16="http://schemas.microsoft.com/office/drawing/2014/main" xmlns="" id="{82ECEE12-6A9C-48EE-9B8D-E46F32A361A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712326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6" name="Rectángulo 285">
              <a:extLst>
                <a:ext uri="{FF2B5EF4-FFF2-40B4-BE49-F238E27FC236}">
                  <a16:creationId xmlns:a16="http://schemas.microsoft.com/office/drawing/2014/main" xmlns="" id="{7600C447-87E2-4195-A59E-6010E6093E0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813330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7" name="Rectángulo 286">
              <a:extLst>
                <a:ext uri="{FF2B5EF4-FFF2-40B4-BE49-F238E27FC236}">
                  <a16:creationId xmlns:a16="http://schemas.microsoft.com/office/drawing/2014/main" xmlns="" id="{72A4242C-096B-4CDE-9BC1-A8F9C5A3140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914334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8" name="Rectángulo 287">
              <a:extLst>
                <a:ext uri="{FF2B5EF4-FFF2-40B4-BE49-F238E27FC236}">
                  <a16:creationId xmlns:a16="http://schemas.microsoft.com/office/drawing/2014/main" xmlns="" id="{04AEF583-93B7-41BB-B16E-630897B647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015338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9" name="Rectángulo 288">
              <a:extLst>
                <a:ext uri="{FF2B5EF4-FFF2-40B4-BE49-F238E27FC236}">
                  <a16:creationId xmlns:a16="http://schemas.microsoft.com/office/drawing/2014/main" xmlns="" id="{BB77FFA7-F9DA-4760-B38D-DBF5658EE4D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116342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0" name="Rectángulo 289">
              <a:extLst>
                <a:ext uri="{FF2B5EF4-FFF2-40B4-BE49-F238E27FC236}">
                  <a16:creationId xmlns:a16="http://schemas.microsoft.com/office/drawing/2014/main" xmlns="" id="{590F266F-06E7-4DD9-B691-31218154300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217346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1" name="Rectángulo 290">
              <a:extLst>
                <a:ext uri="{FF2B5EF4-FFF2-40B4-BE49-F238E27FC236}">
                  <a16:creationId xmlns:a16="http://schemas.microsoft.com/office/drawing/2014/main" xmlns="" id="{CE006EAE-FDB0-418D-A3FD-00BC8661B64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318350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2" name="Rectángulo 291">
              <a:extLst>
                <a:ext uri="{FF2B5EF4-FFF2-40B4-BE49-F238E27FC236}">
                  <a16:creationId xmlns:a16="http://schemas.microsoft.com/office/drawing/2014/main" xmlns="" id="{E05FA70E-5A9D-4970-84D6-1182CF61FC0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419354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3" name="Rectángulo 292">
              <a:extLst>
                <a:ext uri="{FF2B5EF4-FFF2-40B4-BE49-F238E27FC236}">
                  <a16:creationId xmlns:a16="http://schemas.microsoft.com/office/drawing/2014/main" xmlns="" id="{5A7B5FDD-5067-48C2-9722-CC807B2070B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520358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4" name="Rectángulo 293">
              <a:extLst>
                <a:ext uri="{FF2B5EF4-FFF2-40B4-BE49-F238E27FC236}">
                  <a16:creationId xmlns:a16="http://schemas.microsoft.com/office/drawing/2014/main" xmlns="" id="{8B924145-1A55-4C01-B56C-035642422D6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621362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5" name="Rectángulo 294">
              <a:extLst>
                <a:ext uri="{FF2B5EF4-FFF2-40B4-BE49-F238E27FC236}">
                  <a16:creationId xmlns:a16="http://schemas.microsoft.com/office/drawing/2014/main" xmlns="" id="{76851895-CB93-4DD2-8EC5-0EAA1D66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72236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6" name="Rectángulo 295">
              <a:extLst>
                <a:ext uri="{FF2B5EF4-FFF2-40B4-BE49-F238E27FC236}">
                  <a16:creationId xmlns:a16="http://schemas.microsoft.com/office/drawing/2014/main" xmlns="" id="{FC4958B2-A71A-413A-83ED-05F0C46FD0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23370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7" name="Rectángulo 296">
              <a:extLst>
                <a:ext uri="{FF2B5EF4-FFF2-40B4-BE49-F238E27FC236}">
                  <a16:creationId xmlns:a16="http://schemas.microsoft.com/office/drawing/2014/main" xmlns="" id="{142B7848-F4BE-4024-9727-5242E472D2A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924374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8" name="Rectángulo 297">
              <a:extLst>
                <a:ext uri="{FF2B5EF4-FFF2-40B4-BE49-F238E27FC236}">
                  <a16:creationId xmlns:a16="http://schemas.microsoft.com/office/drawing/2014/main" xmlns="" id="{DB574E0A-BA72-4A8D-AA9F-BC62CEC4C40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025378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9" name="Rectángulo 298">
              <a:extLst>
                <a:ext uri="{FF2B5EF4-FFF2-40B4-BE49-F238E27FC236}">
                  <a16:creationId xmlns:a16="http://schemas.microsoft.com/office/drawing/2014/main" xmlns="" id="{C1BB5CC5-6CA9-4DAC-9653-4E408800DA2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126382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0" name="Rectángulo 299">
              <a:extLst>
                <a:ext uri="{FF2B5EF4-FFF2-40B4-BE49-F238E27FC236}">
                  <a16:creationId xmlns:a16="http://schemas.microsoft.com/office/drawing/2014/main" xmlns="" id="{5B696509-3485-440A-B257-2534F66107D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227386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1" name="Rectángulo 300">
              <a:extLst>
                <a:ext uri="{FF2B5EF4-FFF2-40B4-BE49-F238E27FC236}">
                  <a16:creationId xmlns:a16="http://schemas.microsoft.com/office/drawing/2014/main" xmlns="" id="{D6580202-E0EF-4750-8230-A2DCBCB1C51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328390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2" name="Rectángulo 301">
              <a:extLst>
                <a:ext uri="{FF2B5EF4-FFF2-40B4-BE49-F238E27FC236}">
                  <a16:creationId xmlns:a16="http://schemas.microsoft.com/office/drawing/2014/main" xmlns="" id="{0B932CF3-C41D-42B2-A4E7-6B39526C262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429394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3" name="Rectángulo 302">
              <a:extLst>
                <a:ext uri="{FF2B5EF4-FFF2-40B4-BE49-F238E27FC236}">
                  <a16:creationId xmlns:a16="http://schemas.microsoft.com/office/drawing/2014/main" xmlns="" id="{D08FEB04-089D-4A07-822A-01B9700F8DA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530398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4" name="Rectángulo 303">
              <a:extLst>
                <a:ext uri="{FF2B5EF4-FFF2-40B4-BE49-F238E27FC236}">
                  <a16:creationId xmlns:a16="http://schemas.microsoft.com/office/drawing/2014/main" xmlns="" id="{1969AD7B-A412-4A45-8106-AEE7122EFB3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631402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5" name="Rectángulo 304">
              <a:extLst>
                <a:ext uri="{FF2B5EF4-FFF2-40B4-BE49-F238E27FC236}">
                  <a16:creationId xmlns:a16="http://schemas.microsoft.com/office/drawing/2014/main" xmlns="" id="{B2A718DE-B0C8-4EB5-82F1-EFE7744FC5E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732406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6" name="Rectángulo 305">
              <a:extLst>
                <a:ext uri="{FF2B5EF4-FFF2-40B4-BE49-F238E27FC236}">
                  <a16:creationId xmlns:a16="http://schemas.microsoft.com/office/drawing/2014/main" xmlns="" id="{F79BE32C-8AD6-445D-936A-B66972097F1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33410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7" name="Rectángulo 306">
              <a:extLst>
                <a:ext uri="{FF2B5EF4-FFF2-40B4-BE49-F238E27FC236}">
                  <a16:creationId xmlns:a16="http://schemas.microsoft.com/office/drawing/2014/main" xmlns="" id="{28D635EE-C6E2-4CE6-8E33-101972FC6C4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934414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8" name="Rectángulo 307">
              <a:extLst>
                <a:ext uri="{FF2B5EF4-FFF2-40B4-BE49-F238E27FC236}">
                  <a16:creationId xmlns:a16="http://schemas.microsoft.com/office/drawing/2014/main" xmlns="" id="{C01AE1A6-2128-473F-9C67-5F0AA199E31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035418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9" name="Rectángulo 308">
              <a:extLst>
                <a:ext uri="{FF2B5EF4-FFF2-40B4-BE49-F238E27FC236}">
                  <a16:creationId xmlns:a16="http://schemas.microsoft.com/office/drawing/2014/main" xmlns="" id="{6B6B4CA0-429E-4C9E-8D6C-778706596B6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136422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0" name="Rectángulo 309">
              <a:extLst>
                <a:ext uri="{FF2B5EF4-FFF2-40B4-BE49-F238E27FC236}">
                  <a16:creationId xmlns:a16="http://schemas.microsoft.com/office/drawing/2014/main" xmlns="" id="{5AD657FB-F0CB-48E3-82CB-299C2873C98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1237412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1" name="Rectángulo 310">
              <a:extLst>
                <a:ext uri="{FF2B5EF4-FFF2-40B4-BE49-F238E27FC236}">
                  <a16:creationId xmlns:a16="http://schemas.microsoft.com/office/drawing/2014/main" xmlns="" id="{6EF9960E-927A-4220-8F5A-506109229B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2698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2" name="Rectángulo 311">
              <a:extLst>
                <a:ext uri="{FF2B5EF4-FFF2-40B4-BE49-F238E27FC236}">
                  <a16:creationId xmlns:a16="http://schemas.microsoft.com/office/drawing/2014/main" xmlns="" id="{584A0662-242F-4544-9CF1-926B521F301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27990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3" name="Rectángulo 312">
              <a:extLst>
                <a:ext uri="{FF2B5EF4-FFF2-40B4-BE49-F238E27FC236}">
                  <a16:creationId xmlns:a16="http://schemas.microsoft.com/office/drawing/2014/main" xmlns="" id="{6A271A85-9D73-4069-92F2-AA05C1188F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8994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="" xmlns:p14="http://schemas.microsoft.com/office/powerpoint/2010/main" val="144807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7E9-CB32-4C4D-8930-4D0F26487C7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522351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7E9-CB32-4C4D-8930-4D0F26487C7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681388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7E9-CB32-4C4D-8930-4D0F26487C7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9310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7E9-CB32-4C4D-8930-4D0F26487C7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14809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7E9-CB32-4C4D-8930-4D0F26487C7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32457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7E9-CB32-4C4D-8930-4D0F26487C7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88884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7E9-CB32-4C4D-8930-4D0F26487C7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97258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7E9-CB32-4C4D-8930-4D0F26487C7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24249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7E9-CB32-4C4D-8930-4D0F26487C7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97323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7E9-CB32-4C4D-8930-4D0F26487C7E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92EE58D-DE89-41F1-9A4F-95C84A176D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12696" y="6390639"/>
            <a:ext cx="368704" cy="365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483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BE7E9-CB32-4C4D-8930-4D0F26487C7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67939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BE7E9-CB32-4C4D-8930-4D0F26487C7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78972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microsoft.com/office/2007/relationships/hdphoto" Target="../media/hdphoto6.wdp"/><Relationship Id="rId18" Type="http://schemas.openxmlformats.org/officeDocument/2006/relationships/hyperlink" Target="http://centresderecerca.uab.cat/oic/content/icc-estadisticas-resumen" TargetMode="External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0.png"/><Relationship Id="rId17" Type="http://schemas.openxmlformats.org/officeDocument/2006/relationships/hyperlink" Target="mailto:CarlosAlberto.Gonzalez@uab.cat" TargetMode="External"/><Relationship Id="rId2" Type="http://schemas.openxmlformats.org/officeDocument/2006/relationships/image" Target="../media/image44.png"/><Relationship Id="rId16" Type="http://schemas.openxmlformats.org/officeDocument/2006/relationships/hyperlink" Target="mailto:Marcial.Murciano@uab.cat" TargetMode="Externa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32.png"/><Relationship Id="rId19" Type="http://schemas.openxmlformats.org/officeDocument/2006/relationships/image" Target="../media/image3.png"/><Relationship Id="rId4" Type="http://schemas.openxmlformats.org/officeDocument/2006/relationships/image" Target="../media/image45.png"/><Relationship Id="rId9" Type="http://schemas.microsoft.com/office/2007/relationships/hdphoto" Target="../media/hdphoto4.wdp"/><Relationship Id="rId1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5.wdp"/><Relationship Id="rId2" Type="http://schemas.openxmlformats.org/officeDocument/2006/relationships/image" Target="../media/image14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8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:\LOCALCOM Recientes\Plan Nacional 2014-20017\Metodología y resultados\Tableau Public - Mapas\Iconos ICC\Formas Tableau\ICC iconos redondos\icc.png">
            <a:extLst>
              <a:ext uri="{FF2B5EF4-FFF2-40B4-BE49-F238E27FC236}">
                <a16:creationId xmlns:a16="http://schemas.microsoft.com/office/drawing/2014/main" xmlns="" id="{8EA04CDD-4C24-492F-A931-5DC12C24DD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24" y="883496"/>
            <a:ext cx="4068000" cy="4057829"/>
          </a:xfrm>
          <a:prstGeom prst="rect">
            <a:avLst/>
          </a:prstGeom>
          <a:noFill/>
        </p:spPr>
      </p:pic>
      <p:pic>
        <p:nvPicPr>
          <p:cNvPr id="1027" name="Imagen 3" descr="localcom-icono-letras">
            <a:extLst>
              <a:ext uri="{FF2B5EF4-FFF2-40B4-BE49-F238E27FC236}">
                <a16:creationId xmlns:a16="http://schemas.microsoft.com/office/drawing/2014/main" xmlns="" id="{9F578D4A-BB42-45F2-B832-E728BF93C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13" y="5668487"/>
            <a:ext cx="2816437" cy="753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n 9" descr="Proyecto_CSO2013-42822-R_financiado_por_MINENCO">
            <a:extLst>
              <a:ext uri="{FF2B5EF4-FFF2-40B4-BE49-F238E27FC236}">
                <a16:creationId xmlns:a16="http://schemas.microsoft.com/office/drawing/2014/main" xmlns="" id="{A729C8AE-5B55-49E4-B5EB-25CA1FC83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7" y="5623838"/>
            <a:ext cx="1869337" cy="842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2482A82-DFAE-46CF-A394-BC72712BED9C}"/>
              </a:ext>
            </a:extLst>
          </p:cNvPr>
          <p:cNvSpPr txBox="1"/>
          <p:nvPr/>
        </p:nvSpPr>
        <p:spPr>
          <a:xfrm>
            <a:off x="5148715" y="872863"/>
            <a:ext cx="6345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b="1" dirty="0"/>
              <a:t>ESTUDIO COMPARADO </a:t>
            </a:r>
          </a:p>
          <a:p>
            <a:pPr algn="r"/>
            <a:r>
              <a:rPr lang="es-ES" sz="2800" b="1" dirty="0"/>
              <a:t>DE LAS INDUSTRIAS CULTURALES Y CREATIVAS EN LAS COMUNIDADES AUTÓNOMAS ESPAÑOLAS: </a:t>
            </a:r>
          </a:p>
          <a:p>
            <a:pPr algn="r"/>
            <a:r>
              <a:rPr lang="es-ES" sz="2800" b="1" dirty="0"/>
              <a:t>EL CASO CATALUÑA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6EB1E599-E170-4B02-8A02-06D14FB74CC3}"/>
              </a:ext>
            </a:extLst>
          </p:cNvPr>
          <p:cNvSpPr/>
          <p:nvPr/>
        </p:nvSpPr>
        <p:spPr>
          <a:xfrm>
            <a:off x="6589331" y="4372646"/>
            <a:ext cx="500515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rgbClr val="000000"/>
                </a:solidFill>
              </a:rPr>
              <a:t> IX Congreso Internacional Latina de Comunicación</a:t>
            </a:r>
          </a:p>
          <a:p>
            <a:pPr algn="r"/>
            <a:r>
              <a:rPr lang="es-ES" sz="1600" dirty="0"/>
              <a:t>La Laguna (Tenerife), </a:t>
            </a:r>
            <a:r>
              <a:rPr lang="es-ES" sz="1600" dirty="0" smtClean="0"/>
              <a:t>4 de diciembre </a:t>
            </a:r>
            <a:r>
              <a:rPr lang="es-ES" sz="1600" dirty="0"/>
              <a:t>de 2017</a:t>
            </a:r>
          </a:p>
        </p:txBody>
      </p:sp>
      <p:pic>
        <p:nvPicPr>
          <p:cNvPr id="1029" name="Picture 5" descr="https://ci4.googleusercontent.com/proxy/b2vMUbYddVQxuR55io4Rsc_7Iyl4kal2dWkkUeK7ElizEqw5WDsUSEq50vae364v5BXVkBmJ=s0-d-e1-ft#http://www.uab.cat/vcard/uab.png">
            <a:extLst>
              <a:ext uri="{FF2B5EF4-FFF2-40B4-BE49-F238E27FC236}">
                <a16:creationId xmlns:a16="http://schemas.microsoft.com/office/drawing/2014/main" xmlns="" id="{02E88E01-B502-444F-A815-E2FF19156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906" y="5540191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A3E4C1C3-7E10-4C52-A13C-65AB8D8A7E39}"/>
              </a:ext>
            </a:extLst>
          </p:cNvPr>
          <p:cNvGrpSpPr/>
          <p:nvPr/>
        </p:nvGrpSpPr>
        <p:grpSpPr>
          <a:xfrm>
            <a:off x="329527" y="5281360"/>
            <a:ext cx="11182426" cy="72000"/>
            <a:chOff x="126986" y="6597945"/>
            <a:chExt cx="11182426" cy="72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4EFAEE07-5ED1-4822-B161-CB66354F40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9998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38CCEE9A-12AE-4DF0-8C78-CAFF7DF208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1002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B7806A23-04BE-4243-8E1B-86C1EAEF2B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200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BF9E0E9A-607F-4162-9263-333A5088C0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3010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9844F419-C615-4D71-838D-4B3F5B0CE4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4014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AE517445-3F23-47F5-8E1B-9893C1A676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018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50BE9AE4-A465-4114-BCD1-2CEA053663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6022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2A2920BC-DAB5-4365-9C7D-13734C28A8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7026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xmlns="" id="{7BE2A942-0BC0-40C8-9C67-F7A9417FE4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38030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100B328B-C47D-46E7-834E-9A3E8548E2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39034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xmlns="" id="{2587923D-D03C-4FC7-9F4D-18AF76991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0038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xmlns="" id="{52B72B28-D862-471F-BC98-F31DB8908B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41042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xmlns="" id="{0F7B9DF6-A051-4B23-B44C-693F73CD6C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4204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xmlns="" id="{F491AEFA-064E-4194-BA5A-BCB79BAFD6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43050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xmlns="" id="{EC692FDA-C89F-4438-9070-C30D26660E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4054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xmlns="" id="{C790B28E-2D85-4216-A80B-F5B505196A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45058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xmlns="" id="{BDA0D62F-D9E6-4977-97F1-1AE7838109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46062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xmlns="" id="{E5AC8844-1D81-44CC-B25A-E22947DBC5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706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xmlns="" id="{4948B7C6-F85C-43FD-BFA5-393FC24EE9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48070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xmlns="" id="{093F7D07-E3C9-445F-8141-F89B458ED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074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xmlns="" id="{5596582D-0A11-494A-99E7-DAB0500C18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0078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xmlns="" id="{AB445800-34F3-480D-BE00-EE8A1E21AF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51082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xmlns="" id="{ACE2AE52-E5EF-417E-8579-8A27BD1AEA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5208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xmlns="" id="{F28CC0CA-7538-42E5-B04F-707F3CF702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53090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xmlns="" id="{3F0D6D6F-0366-477B-B2E2-FD28C6F036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4094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xmlns="" id="{4EB49BC8-B662-4306-AB1B-B7BA076142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55098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xmlns="" id="{0FD58B2C-E643-446F-A45C-3A826D4809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56102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xmlns="" id="{C282F41A-9BF5-4AEB-8258-D7DD57212A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7106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xmlns="" id="{985A4D01-EA15-4378-9781-2754C13775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8110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xmlns="" id="{82378BC3-4A7F-4520-9C1C-5ECAD8BCA6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59114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xmlns="" id="{41D30B20-42D6-46D0-9DBA-6C52ACDB69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60118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xmlns="" id="{7B1A5A2E-412F-46B6-95E9-6F952E43CF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61122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xmlns="" id="{566CE816-450C-4B42-956F-A1E3106676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2126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xmlns="" id="{C1229CC9-9222-4F7D-BBBA-F44B0032E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63130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xmlns="" id="{1FE296D4-A6EF-44D9-BFC1-E63A411A58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64134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xmlns="" id="{04ABDA28-5EB2-4A65-BB88-4570FF49B9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5138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xmlns="" id="{FEB27F24-B1DB-4E46-9539-A42B4C4AEB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066142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xmlns="" id="{8F8B5F1C-721A-47C8-9F51-913AD66B8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6714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xmlns="" id="{C3E4CA43-B686-45EC-B24A-4A8C8443C5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8150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xmlns="" id="{E3980243-79DE-467B-B556-02BDE34320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69154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xmlns="" id="{6E820A8D-5F01-4D8C-9CCD-2720E5A384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70158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xmlns="" id="{FF36211D-5692-44D1-A369-B6D93D873B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1162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xmlns="" id="{273CEA90-A5A4-4E2F-A49F-BC2264C2F9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2166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xmlns="" id="{B5A31BF4-9FAF-4E0C-A25B-7BB920CB90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73170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xmlns="" id="{7ECEE8F3-C55D-4A47-B06D-BA947CF961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74174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xmlns="" id="{AC8980AA-7AE1-44C7-BD78-8D770AEDAB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75178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xmlns="" id="{E5E72D89-B4C8-4347-B680-FBD3A325E6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76182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xmlns="" id="{71D40024-0F81-4DD1-827C-4FC6EF70ED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77186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xmlns="" id="{02EEBD72-0334-43F4-BFAB-4499E6A29E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78190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xmlns="" id="{83C8C775-878D-49BD-951E-B87C8F44EE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79194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xmlns="" id="{3EE58455-DCA5-4C87-B8FD-073BB577D5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80198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xmlns="" id="{AF8BB79B-0CB7-471F-A4C3-567B7B7347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1202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xmlns="" id="{C546DF41-CC4B-4011-8C7A-FB90CCBBFD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82206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xmlns="" id="{50AAC3AE-C311-4EB5-B7DF-2B41AF1254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3210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xmlns="" id="{62F2D69C-8750-4139-AABF-0EE2BC6642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4214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xmlns="" id="{00894DDF-4D19-46A3-8647-D3A1BB8C69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85218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xmlns="" id="{F4C0A256-284B-44F1-97E5-B35F9AF75C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86222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xmlns="" id="{B8989B29-E83B-441C-A9C7-41E835962C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8722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xmlns="" id="{E1CCAE6B-1716-41B2-90BB-C9AC093FE6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88230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xmlns="" id="{7816D23F-6FDA-4A37-A97A-AC7FAA3DAB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9234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xmlns="" id="{C2CE95B9-F993-45C3-B15D-BB76782974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90238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Rectángulo 70">
              <a:extLst>
                <a:ext uri="{FF2B5EF4-FFF2-40B4-BE49-F238E27FC236}">
                  <a16:creationId xmlns:a16="http://schemas.microsoft.com/office/drawing/2014/main" xmlns="" id="{4CCF11F8-DEC5-4B04-AA3E-69D68378F0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91242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xmlns="" id="{2ABA8165-7400-4505-87D9-DA4B34B05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92246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xmlns="" id="{72E1D35A-AA01-43CB-997A-0BAFB5A68C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93250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xmlns="" id="{C903B877-B591-4553-A09D-E1F39E6E22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94254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5" name="Rectángulo 74">
              <a:extLst>
                <a:ext uri="{FF2B5EF4-FFF2-40B4-BE49-F238E27FC236}">
                  <a16:creationId xmlns:a16="http://schemas.microsoft.com/office/drawing/2014/main" xmlns="" id="{7E001F01-29F0-4F5E-832F-8246FE8C7D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5258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6" name="Rectángulo 75">
              <a:extLst>
                <a:ext uri="{FF2B5EF4-FFF2-40B4-BE49-F238E27FC236}">
                  <a16:creationId xmlns:a16="http://schemas.microsoft.com/office/drawing/2014/main" xmlns="" id="{B75A2A4F-7BC7-4318-A771-36AE80CBA1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6262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7" name="Rectángulo 76">
              <a:extLst>
                <a:ext uri="{FF2B5EF4-FFF2-40B4-BE49-F238E27FC236}">
                  <a16:creationId xmlns:a16="http://schemas.microsoft.com/office/drawing/2014/main" xmlns="" id="{79350C33-B99D-44D7-9CF5-99B2EE3830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9726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8" name="Rectángulo 77">
              <a:extLst>
                <a:ext uri="{FF2B5EF4-FFF2-40B4-BE49-F238E27FC236}">
                  <a16:creationId xmlns:a16="http://schemas.microsoft.com/office/drawing/2014/main" xmlns="" id="{02A7B6AD-237D-4B3B-8E81-303D263474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8270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9" name="Rectángulo 78">
              <a:extLst>
                <a:ext uri="{FF2B5EF4-FFF2-40B4-BE49-F238E27FC236}">
                  <a16:creationId xmlns:a16="http://schemas.microsoft.com/office/drawing/2014/main" xmlns="" id="{2A6A30CE-F9F2-45C1-B0A9-56A85647C4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9274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0" name="Rectángulo 79">
              <a:extLst>
                <a:ext uri="{FF2B5EF4-FFF2-40B4-BE49-F238E27FC236}">
                  <a16:creationId xmlns:a16="http://schemas.microsoft.com/office/drawing/2014/main" xmlns="" id="{70EB8D19-D7AF-42A6-BE61-C515BEE86C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0278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1" name="Rectángulo 80">
              <a:extLst>
                <a:ext uri="{FF2B5EF4-FFF2-40B4-BE49-F238E27FC236}">
                  <a16:creationId xmlns:a16="http://schemas.microsoft.com/office/drawing/2014/main" xmlns="" id="{619C9B2D-37B2-4CFD-922A-9484EAE63D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1282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2" name="Rectángulo 81">
              <a:extLst>
                <a:ext uri="{FF2B5EF4-FFF2-40B4-BE49-F238E27FC236}">
                  <a16:creationId xmlns:a16="http://schemas.microsoft.com/office/drawing/2014/main" xmlns="" id="{8106413F-2BDA-4DB2-881F-2386731A29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228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3" name="Rectángulo 82">
              <a:extLst>
                <a:ext uri="{FF2B5EF4-FFF2-40B4-BE49-F238E27FC236}">
                  <a16:creationId xmlns:a16="http://schemas.microsoft.com/office/drawing/2014/main" xmlns="" id="{D00883B8-67B1-4983-B8A8-4ECC611518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03290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4" name="Rectángulo 83">
              <a:extLst>
                <a:ext uri="{FF2B5EF4-FFF2-40B4-BE49-F238E27FC236}">
                  <a16:creationId xmlns:a16="http://schemas.microsoft.com/office/drawing/2014/main" xmlns="" id="{24800ED5-DC36-4410-9425-989048D819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4294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5" name="Rectángulo 84">
              <a:extLst>
                <a:ext uri="{FF2B5EF4-FFF2-40B4-BE49-F238E27FC236}">
                  <a16:creationId xmlns:a16="http://schemas.microsoft.com/office/drawing/2014/main" xmlns="" id="{A02028F5-1757-45C9-986D-A9C9A149D4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05298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6" name="Rectángulo 85">
              <a:extLst>
                <a:ext uri="{FF2B5EF4-FFF2-40B4-BE49-F238E27FC236}">
                  <a16:creationId xmlns:a16="http://schemas.microsoft.com/office/drawing/2014/main" xmlns="" id="{1FDD724D-2A0C-4648-B477-AFC9257357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06302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7" name="Rectángulo 86">
              <a:extLst>
                <a:ext uri="{FF2B5EF4-FFF2-40B4-BE49-F238E27FC236}">
                  <a16:creationId xmlns:a16="http://schemas.microsoft.com/office/drawing/2014/main" xmlns="" id="{C2A9C8C7-373D-48C1-A97E-DDCE1F97A6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0730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8" name="Rectángulo 87">
              <a:extLst>
                <a:ext uri="{FF2B5EF4-FFF2-40B4-BE49-F238E27FC236}">
                  <a16:creationId xmlns:a16="http://schemas.microsoft.com/office/drawing/2014/main" xmlns="" id="{89E06F4E-AD34-42C3-AE00-96F54476CA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8310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9" name="Rectángulo 88">
              <a:extLst>
                <a:ext uri="{FF2B5EF4-FFF2-40B4-BE49-F238E27FC236}">
                  <a16:creationId xmlns:a16="http://schemas.microsoft.com/office/drawing/2014/main" xmlns="" id="{45D015B5-56C2-49A4-86E6-2BEF472B6D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09314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0" name="Rectángulo 89">
              <a:extLst>
                <a:ext uri="{FF2B5EF4-FFF2-40B4-BE49-F238E27FC236}">
                  <a16:creationId xmlns:a16="http://schemas.microsoft.com/office/drawing/2014/main" xmlns="" id="{EB69E58F-E5F3-4B6B-AC26-3AC3B962C4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0318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1" name="Rectángulo 90">
              <a:extLst>
                <a:ext uri="{FF2B5EF4-FFF2-40B4-BE49-F238E27FC236}">
                  <a16:creationId xmlns:a16="http://schemas.microsoft.com/office/drawing/2014/main" xmlns="" id="{F24C8D4B-9CFF-4A67-93DF-553448CF39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11322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2" name="Rectángulo 91">
              <a:extLst>
                <a:ext uri="{FF2B5EF4-FFF2-40B4-BE49-F238E27FC236}">
                  <a16:creationId xmlns:a16="http://schemas.microsoft.com/office/drawing/2014/main" xmlns="" id="{E03F66EB-ED05-4C73-95B4-99774A6203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12326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3" name="Rectángulo 92">
              <a:extLst>
                <a:ext uri="{FF2B5EF4-FFF2-40B4-BE49-F238E27FC236}">
                  <a16:creationId xmlns:a16="http://schemas.microsoft.com/office/drawing/2014/main" xmlns="" id="{3FC842C1-B496-4265-91FF-899DD586CD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3330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4" name="Rectángulo 93">
              <a:extLst>
                <a:ext uri="{FF2B5EF4-FFF2-40B4-BE49-F238E27FC236}">
                  <a16:creationId xmlns:a16="http://schemas.microsoft.com/office/drawing/2014/main" xmlns="" id="{D7D12FF1-42B2-4034-BB8C-844546436A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14334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5" name="Rectángulo 94">
              <a:extLst>
                <a:ext uri="{FF2B5EF4-FFF2-40B4-BE49-F238E27FC236}">
                  <a16:creationId xmlns:a16="http://schemas.microsoft.com/office/drawing/2014/main" xmlns="" id="{6FBECD10-D9E3-4677-80E3-BB7E5D4101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15338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6" name="Rectángulo 95">
              <a:extLst>
                <a:ext uri="{FF2B5EF4-FFF2-40B4-BE49-F238E27FC236}">
                  <a16:creationId xmlns:a16="http://schemas.microsoft.com/office/drawing/2014/main" xmlns="" id="{12239FF9-D7FB-42C5-97B4-9792BBF06B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16342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7" name="Rectángulo 96">
              <a:extLst>
                <a:ext uri="{FF2B5EF4-FFF2-40B4-BE49-F238E27FC236}">
                  <a16:creationId xmlns:a16="http://schemas.microsoft.com/office/drawing/2014/main" xmlns="" id="{8F72FCAA-1157-4090-9A79-5A70A00E9A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17346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8" name="Rectángulo 97">
              <a:extLst>
                <a:ext uri="{FF2B5EF4-FFF2-40B4-BE49-F238E27FC236}">
                  <a16:creationId xmlns:a16="http://schemas.microsoft.com/office/drawing/2014/main" xmlns="" id="{9833FD8A-4EBC-47BA-82BE-8386948DA3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18350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9" name="Rectángulo 98">
              <a:extLst>
                <a:ext uri="{FF2B5EF4-FFF2-40B4-BE49-F238E27FC236}">
                  <a16:creationId xmlns:a16="http://schemas.microsoft.com/office/drawing/2014/main" xmlns="" id="{6DB64F5B-7D7C-4CF0-A532-C95880C657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19354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0" name="Rectángulo 99">
              <a:extLst>
                <a:ext uri="{FF2B5EF4-FFF2-40B4-BE49-F238E27FC236}">
                  <a16:creationId xmlns:a16="http://schemas.microsoft.com/office/drawing/2014/main" xmlns="" id="{BD1BCC95-6DC7-4C6C-8142-5D4B6D03D5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20358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1" name="Rectángulo 100">
              <a:extLst>
                <a:ext uri="{FF2B5EF4-FFF2-40B4-BE49-F238E27FC236}">
                  <a16:creationId xmlns:a16="http://schemas.microsoft.com/office/drawing/2014/main" xmlns="" id="{9157D1C5-E9E9-4A5B-887E-2E2BF5D179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21362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2" name="Rectángulo 101">
              <a:extLst>
                <a:ext uri="{FF2B5EF4-FFF2-40B4-BE49-F238E27FC236}">
                  <a16:creationId xmlns:a16="http://schemas.microsoft.com/office/drawing/2014/main" xmlns="" id="{43B0060B-D84D-4D49-B1D3-E7819A79E8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2236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3" name="Rectángulo 102">
              <a:extLst>
                <a:ext uri="{FF2B5EF4-FFF2-40B4-BE49-F238E27FC236}">
                  <a16:creationId xmlns:a16="http://schemas.microsoft.com/office/drawing/2014/main" xmlns="" id="{E3CC89CF-31C4-445B-A8F1-64358B21D4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23370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" name="Rectángulo 103">
              <a:extLst>
                <a:ext uri="{FF2B5EF4-FFF2-40B4-BE49-F238E27FC236}">
                  <a16:creationId xmlns:a16="http://schemas.microsoft.com/office/drawing/2014/main" xmlns="" id="{9412480F-CAB6-401C-B5E7-D9AC5499D5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24374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5" name="Rectángulo 104">
              <a:extLst>
                <a:ext uri="{FF2B5EF4-FFF2-40B4-BE49-F238E27FC236}">
                  <a16:creationId xmlns:a16="http://schemas.microsoft.com/office/drawing/2014/main" xmlns="" id="{B85CC069-B5B5-4188-B6C1-9FE93371BC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025378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6" name="Rectángulo 105">
              <a:extLst>
                <a:ext uri="{FF2B5EF4-FFF2-40B4-BE49-F238E27FC236}">
                  <a16:creationId xmlns:a16="http://schemas.microsoft.com/office/drawing/2014/main" xmlns="" id="{42576FA5-AF4E-4716-AF42-0A29D2CE40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26382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7" name="Rectángulo 106">
              <a:extLst>
                <a:ext uri="{FF2B5EF4-FFF2-40B4-BE49-F238E27FC236}">
                  <a16:creationId xmlns:a16="http://schemas.microsoft.com/office/drawing/2014/main" xmlns="" id="{BCE69FE1-4B3E-4AC7-87D9-C6C1D3A672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27386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8" name="Rectángulo 107">
              <a:extLst>
                <a:ext uri="{FF2B5EF4-FFF2-40B4-BE49-F238E27FC236}">
                  <a16:creationId xmlns:a16="http://schemas.microsoft.com/office/drawing/2014/main" xmlns="" id="{BA709AE4-66A3-495E-8D8F-A5BF149EFF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28390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9" name="Rectángulo 108">
              <a:extLst>
                <a:ext uri="{FF2B5EF4-FFF2-40B4-BE49-F238E27FC236}">
                  <a16:creationId xmlns:a16="http://schemas.microsoft.com/office/drawing/2014/main" xmlns="" id="{FBFC03F1-39E0-4FC7-82BD-31FAF75063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29394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0" name="Rectángulo 109">
              <a:extLst>
                <a:ext uri="{FF2B5EF4-FFF2-40B4-BE49-F238E27FC236}">
                  <a16:creationId xmlns:a16="http://schemas.microsoft.com/office/drawing/2014/main" xmlns="" id="{9218242B-7900-4B6E-A011-E729C5D37B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30398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1" name="Rectángulo 110">
              <a:extLst>
                <a:ext uri="{FF2B5EF4-FFF2-40B4-BE49-F238E27FC236}">
                  <a16:creationId xmlns:a16="http://schemas.microsoft.com/office/drawing/2014/main" xmlns="" id="{912141A6-635E-473E-8BAD-C3F9B1C3FA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31402" y="6597945"/>
              <a:ext cx="72000" cy="720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2" name="Rectángulo 111">
              <a:extLst>
                <a:ext uri="{FF2B5EF4-FFF2-40B4-BE49-F238E27FC236}">
                  <a16:creationId xmlns:a16="http://schemas.microsoft.com/office/drawing/2014/main" xmlns="" id="{823CA684-DB2E-4C95-B5E6-FA53569E91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32406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3" name="Rectángulo 112">
              <a:extLst>
                <a:ext uri="{FF2B5EF4-FFF2-40B4-BE49-F238E27FC236}">
                  <a16:creationId xmlns:a16="http://schemas.microsoft.com/office/drawing/2014/main" xmlns="" id="{94705E6C-43F5-4956-AAB5-5C12AD7B2D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833410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4" name="Rectángulo 113">
              <a:extLst>
                <a:ext uri="{FF2B5EF4-FFF2-40B4-BE49-F238E27FC236}">
                  <a16:creationId xmlns:a16="http://schemas.microsoft.com/office/drawing/2014/main" xmlns="" id="{7B8F75E1-BCF1-4C3E-AA8F-3528045B39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34414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5" name="Rectángulo 114">
              <a:extLst>
                <a:ext uri="{FF2B5EF4-FFF2-40B4-BE49-F238E27FC236}">
                  <a16:creationId xmlns:a16="http://schemas.microsoft.com/office/drawing/2014/main" xmlns="" id="{91495C26-D594-40FD-A04E-57E8763CB1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35418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6" name="Rectángulo 115">
              <a:extLst>
                <a:ext uri="{FF2B5EF4-FFF2-40B4-BE49-F238E27FC236}">
                  <a16:creationId xmlns:a16="http://schemas.microsoft.com/office/drawing/2014/main" xmlns="" id="{434B088D-240A-48CC-AFEA-80D8307F5F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36422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7" name="Rectángulo 116">
              <a:extLst>
                <a:ext uri="{FF2B5EF4-FFF2-40B4-BE49-F238E27FC236}">
                  <a16:creationId xmlns:a16="http://schemas.microsoft.com/office/drawing/2014/main" xmlns="" id="{A01C9829-2EC4-4826-8FBE-ABA684C973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37412" y="6597945"/>
              <a:ext cx="72000" cy="720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8" name="Rectángulo 117">
              <a:extLst>
                <a:ext uri="{FF2B5EF4-FFF2-40B4-BE49-F238E27FC236}">
                  <a16:creationId xmlns:a16="http://schemas.microsoft.com/office/drawing/2014/main" xmlns="" id="{337B9A56-CDEC-46C4-82CA-EA5F95CFA7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6986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9" name="Rectángulo 118">
              <a:extLst>
                <a:ext uri="{FF2B5EF4-FFF2-40B4-BE49-F238E27FC236}">
                  <a16:creationId xmlns:a16="http://schemas.microsoft.com/office/drawing/2014/main" xmlns="" id="{B2DCE55B-053E-467E-978E-B40DC4B2CD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7990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0" name="Rectángulo 119">
              <a:extLst>
                <a:ext uri="{FF2B5EF4-FFF2-40B4-BE49-F238E27FC236}">
                  <a16:creationId xmlns:a16="http://schemas.microsoft.com/office/drawing/2014/main" xmlns="" id="{E597254E-1764-46DD-8369-17A321BA97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8994" y="6597945"/>
              <a:ext cx="72000" cy="72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575D058-0AE8-4EA8-A4AE-D604E7B179DE}"/>
              </a:ext>
            </a:extLst>
          </p:cNvPr>
          <p:cNvSpPr txBox="1"/>
          <p:nvPr/>
        </p:nvSpPr>
        <p:spPr>
          <a:xfrm>
            <a:off x="5754739" y="3384426"/>
            <a:ext cx="56852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/>
              <a:t>Dr. Marcial Murciano / Dr. Carlos González Saavedra</a:t>
            </a:r>
          </a:p>
          <a:p>
            <a:pPr algn="r"/>
            <a:r>
              <a:rPr lang="es-ES" sz="1600" dirty="0"/>
              <a:t>Universidad Autónoma de </a:t>
            </a:r>
            <a:r>
              <a:rPr lang="es-ES" sz="1600" dirty="0" smtClean="0"/>
              <a:t>Barcelona</a:t>
            </a:r>
          </a:p>
          <a:p>
            <a:pPr algn="r"/>
            <a:r>
              <a:rPr lang="es-ES" sz="1600" u="sng" dirty="0">
                <a:solidFill>
                  <a:schemeClr val="accent1"/>
                </a:solidFill>
              </a:rPr>
              <a:t>http://centresderecerca.uab.cat/oic</a:t>
            </a:r>
            <a:r>
              <a:rPr lang="es-ES" sz="1600" u="sng" dirty="0" smtClean="0">
                <a:solidFill>
                  <a:schemeClr val="accent1"/>
                </a:solidFill>
              </a:rPr>
              <a:t>/</a:t>
            </a:r>
            <a:endParaRPr lang="es-ES" sz="160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99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1909597280"/>
              </p:ext>
            </p:extLst>
          </p:nvPr>
        </p:nvGraphicFramePr>
        <p:xfrm>
          <a:off x="5781925" y="1207593"/>
          <a:ext cx="6324010" cy="3054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3704868551"/>
              </p:ext>
            </p:extLst>
          </p:nvPr>
        </p:nvGraphicFramePr>
        <p:xfrm>
          <a:off x="646135" y="2194560"/>
          <a:ext cx="5495851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B88421D7-376E-4C83-928C-FAD094FD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ICC Y BIENESTAR SOCIAL: CÍRCULOS VIRTUOSOS</a:t>
            </a:r>
          </a:p>
        </p:txBody>
      </p:sp>
    </p:spTree>
    <p:extLst>
      <p:ext uri="{BB962C8B-B14F-4D97-AF65-F5344CB8AC3E}">
        <p14:creationId xmlns="" xmlns:p14="http://schemas.microsoft.com/office/powerpoint/2010/main" val="4691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BA0A89-3A32-4443-B860-21D11EBE0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CONTEXTO: CONSUMO CULTURAL Y PIB PER CAPITA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72C1B90-D1D6-49E0-9464-B6A7CAC5F6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51"/>
          <a:stretch/>
        </p:blipFill>
        <p:spPr>
          <a:xfrm>
            <a:off x="298074" y="831784"/>
            <a:ext cx="8243659" cy="5194432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xmlns="" id="{8767DAB3-3FDB-44A4-AFC5-F4FCDF3A4171}"/>
              </a:ext>
            </a:extLst>
          </p:cNvPr>
          <p:cNvSpPr/>
          <p:nvPr/>
        </p:nvSpPr>
        <p:spPr>
          <a:xfrm>
            <a:off x="7549115" y="2041451"/>
            <a:ext cx="680484" cy="6698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1B48DD0-D00D-407A-8D45-2C034BACAF7E}"/>
              </a:ext>
            </a:extLst>
          </p:cNvPr>
          <p:cNvSpPr/>
          <p:nvPr/>
        </p:nvSpPr>
        <p:spPr>
          <a:xfrm>
            <a:off x="8704521" y="831784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</a:pPr>
            <a:r>
              <a:rPr lang="es-ES" dirty="0"/>
              <a:t>Hay una fuerte correlación entre el consumo cultural y la riqueza per cápita de las comunidades autónomas.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</a:pPr>
            <a:r>
              <a:rPr lang="es-ES" dirty="0" smtClean="0"/>
              <a:t>Madrid</a:t>
            </a:r>
            <a:r>
              <a:rPr lang="es-ES" dirty="0"/>
              <a:t>, </a:t>
            </a:r>
            <a:r>
              <a:rPr lang="es-ES" dirty="0" smtClean="0"/>
              <a:t>País Vasco, Navarra y Cataluña ocupan </a:t>
            </a:r>
            <a:r>
              <a:rPr lang="es-ES" dirty="0"/>
              <a:t>los primeros lugares en España.</a:t>
            </a:r>
          </a:p>
        </p:txBody>
      </p:sp>
    </p:spTree>
    <p:extLst>
      <p:ext uri="{BB962C8B-B14F-4D97-AF65-F5344CB8AC3E}">
        <p14:creationId xmlns="" xmlns:p14="http://schemas.microsoft.com/office/powerpoint/2010/main" val="8369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112EA6-8685-41E4-8AD0-1BA2DC5C8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CONTEXTO: CONSUMO CULTURAL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68FD8B2D-9FBE-4EFB-BB2A-C746E6D03584}"/>
              </a:ext>
            </a:extLst>
          </p:cNvPr>
          <p:cNvSpPr>
            <a:spLocks noChangeAspect="1"/>
          </p:cNvSpPr>
          <p:nvPr/>
        </p:nvSpPr>
        <p:spPr>
          <a:xfrm>
            <a:off x="2651041" y="1473204"/>
            <a:ext cx="936000" cy="9356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2008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64DF6810-06F7-4FEB-98EB-D2570316EC1D}"/>
              </a:ext>
            </a:extLst>
          </p:cNvPr>
          <p:cNvSpPr>
            <a:spLocks noChangeAspect="1"/>
          </p:cNvSpPr>
          <p:nvPr/>
        </p:nvSpPr>
        <p:spPr>
          <a:xfrm>
            <a:off x="8479273" y="1434086"/>
            <a:ext cx="936000" cy="9356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8C101726-EAE8-4304-8654-70676FFD4645}"/>
              </a:ext>
            </a:extLst>
          </p:cNvPr>
          <p:cNvSpPr txBox="1"/>
          <p:nvPr/>
        </p:nvSpPr>
        <p:spPr>
          <a:xfrm>
            <a:off x="399992" y="864430"/>
            <a:ext cx="5438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2008 el consumo cultural medio en Cataluña era de 452 € per cápita y cada hogar dedica a bienes y servicios culturales el 3,4% de sus gastos totales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AA708DB-4C30-4DB4-AFCF-7EE871893301}"/>
              </a:ext>
            </a:extLst>
          </p:cNvPr>
          <p:cNvSpPr txBox="1"/>
          <p:nvPr/>
        </p:nvSpPr>
        <p:spPr>
          <a:xfrm>
            <a:off x="6096000" y="864430"/>
            <a:ext cx="5438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2014 el consumo cultural medio en Cataluña era de 326 € per cápita y cada hogar dedica a bienes y servicios culturales el 2,7% de sus gastos totales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997DAAA-1D2C-47AC-A88F-8D3893D076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20"/>
          <a:stretch/>
        </p:blipFill>
        <p:spPr>
          <a:xfrm>
            <a:off x="349192" y="2283067"/>
            <a:ext cx="5438099" cy="35422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30F9071-BFBB-4EE2-87F1-9419E8EE61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75"/>
          <a:stretch/>
        </p:blipFill>
        <p:spPr>
          <a:xfrm>
            <a:off x="6057900" y="2283067"/>
            <a:ext cx="5548917" cy="3542278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A6F5ABC0-1776-40DF-85AE-5E5EEF92FA44}"/>
              </a:ext>
            </a:extLst>
          </p:cNvPr>
          <p:cNvSpPr/>
          <p:nvPr/>
        </p:nvSpPr>
        <p:spPr>
          <a:xfrm>
            <a:off x="811530" y="2653081"/>
            <a:ext cx="5026561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143FB195-1DE1-49C2-AA94-1D95A426AF33}"/>
              </a:ext>
            </a:extLst>
          </p:cNvPr>
          <p:cNvSpPr/>
          <p:nvPr/>
        </p:nvSpPr>
        <p:spPr>
          <a:xfrm>
            <a:off x="6249629" y="2595932"/>
            <a:ext cx="5395288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EF8EFF4-9AAB-467F-90DC-0A010C8CD665}"/>
              </a:ext>
            </a:extLst>
          </p:cNvPr>
          <p:cNvSpPr txBox="1"/>
          <p:nvPr/>
        </p:nvSpPr>
        <p:spPr>
          <a:xfrm>
            <a:off x="303534" y="5913209"/>
            <a:ext cx="5483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En 2008, 3 CCAA tenían un consumo cultural por debajo del umbral de los 300 € per cápita.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FA707E7F-8D3E-49A7-B9D7-62CE1ED78F63}"/>
              </a:ext>
            </a:extLst>
          </p:cNvPr>
          <p:cNvSpPr txBox="1"/>
          <p:nvPr/>
        </p:nvSpPr>
        <p:spPr>
          <a:xfrm>
            <a:off x="6050342" y="5876600"/>
            <a:ext cx="5483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En 2014, 12 CCAA tenían un consumo cultural por debajo del umbral de los 300 € per cápita.</a:t>
            </a:r>
          </a:p>
        </p:txBody>
      </p:sp>
    </p:spTree>
    <p:extLst>
      <p:ext uri="{BB962C8B-B14F-4D97-AF65-F5344CB8AC3E}">
        <p14:creationId xmlns="" xmlns:p14="http://schemas.microsoft.com/office/powerpoint/2010/main" val="110073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720902D1-AA7B-4C5E-91D2-A87BC4BD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CONTEXTO: ÍNDICE </a:t>
            </a:r>
            <a:r>
              <a:rPr lang="es-ES" dirty="0" smtClean="0"/>
              <a:t>LOCALCOM </a:t>
            </a:r>
            <a:endParaRPr lang="es-ES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727D977B-793F-4ACB-AC26-789FE9E53D67}"/>
              </a:ext>
            </a:extLst>
          </p:cNvPr>
          <p:cNvGrpSpPr/>
          <p:nvPr/>
        </p:nvGrpSpPr>
        <p:grpSpPr>
          <a:xfrm>
            <a:off x="149311" y="689197"/>
            <a:ext cx="7411301" cy="4648348"/>
            <a:chOff x="319431" y="976276"/>
            <a:chExt cx="7411301" cy="4648348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45C0CCA6-0AB6-46DD-9ACF-AD0E49379C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7201"/>
            <a:stretch/>
          </p:blipFill>
          <p:spPr>
            <a:xfrm>
              <a:off x="319431" y="976276"/>
              <a:ext cx="7411301" cy="46483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8676615E-5D88-4491-A0B4-65D21B409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39212" t="50000" r="41570" b="34263"/>
            <a:stretch/>
          </p:blipFill>
          <p:spPr>
            <a:xfrm>
              <a:off x="2907395" y="4486940"/>
              <a:ext cx="1154244" cy="53162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3CFB7FE-632F-4C9F-8032-8A7EFEEC61CB}"/>
              </a:ext>
            </a:extLst>
          </p:cNvPr>
          <p:cNvSpPr txBox="1"/>
          <p:nvPr/>
        </p:nvSpPr>
        <p:spPr>
          <a:xfrm>
            <a:off x="7676707" y="689197"/>
            <a:ext cx="397657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</a:pPr>
            <a:r>
              <a:rPr lang="es-ES" dirty="0"/>
              <a:t>Es posible establecer una relación recíproca entre el consumo cultural y la disponibilidad y uso de las tecnologías de la información y las comunicaciones. 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</a:pPr>
            <a:r>
              <a:rPr lang="es-ES" dirty="0"/>
              <a:t>Para determinar esta relación, el proyecto utiliza como referencia los resultados del Índice LOCALCOM, que mide los principales factores socioeconómicos, tecnológicos y las pautas de consumo asociadas al despliegue de la Sociedad de la Información. </a:t>
            </a:r>
          </a:p>
          <a:p>
            <a:pPr marL="285750" indent="-285750">
              <a:buClr>
                <a:schemeClr val="tx2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</a:pPr>
            <a:r>
              <a:rPr lang="es-ES" dirty="0"/>
              <a:t>Con 0,651 puntos (sobre un máximo de 1), Cataluña se ubica tercero en el ranking autonómico, tras al País Vasco (0,808) y la Comunidad de Madrid (0,793), superando en 32% la media española. </a:t>
            </a:r>
          </a:p>
        </p:txBody>
      </p:sp>
    </p:spTree>
    <p:extLst>
      <p:ext uri="{BB962C8B-B14F-4D97-AF65-F5344CB8AC3E}">
        <p14:creationId xmlns="" xmlns:p14="http://schemas.microsoft.com/office/powerpoint/2010/main" val="2038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720902D1-AA7B-4C5E-91D2-A87BC4BD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CONTEXTO: ÍNDICE LOCALCOM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9B11825E-F413-4990-9A5D-A56304DD4E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C1BE7E9-CB32-4C4D-8930-4D0F26487C7E}" type="slidenum">
              <a:rPr lang="es-ES" smtClean="0"/>
              <a:pPr/>
              <a:t>14</a:t>
            </a:fld>
            <a:endParaRPr lang="es-ES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0B0DDBFE-3CF1-4F4A-9FF4-D7D24A875509}"/>
              </a:ext>
            </a:extLst>
          </p:cNvPr>
          <p:cNvGrpSpPr/>
          <p:nvPr/>
        </p:nvGrpSpPr>
        <p:grpSpPr>
          <a:xfrm>
            <a:off x="164189" y="689197"/>
            <a:ext cx="7481482" cy="5667153"/>
            <a:chOff x="164189" y="689197"/>
            <a:chExt cx="7481482" cy="566715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xmlns="" id="{B28A94D8-2D1A-4C38-8678-F9D4178B2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89" y="689197"/>
              <a:ext cx="7481482" cy="5667153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CDAE700D-8315-4C37-BB04-55767C0A9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16267" t="69612" r="72442" b="18140"/>
            <a:stretch/>
          </p:blipFill>
          <p:spPr>
            <a:xfrm>
              <a:off x="207663" y="5607789"/>
              <a:ext cx="717367" cy="43772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7E48705B-D478-4DB9-9A8D-4129594229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39651" t="69612" r="51105" b="18140"/>
            <a:stretch/>
          </p:blipFill>
          <p:spPr>
            <a:xfrm>
              <a:off x="2817627" y="5593603"/>
              <a:ext cx="574159" cy="427911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1FC82D7B-7D54-406E-98EE-47DDF7950B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60580" t="69612" r="29187" b="18140"/>
            <a:stretch/>
          </p:blipFill>
          <p:spPr>
            <a:xfrm>
              <a:off x="5303328" y="5593603"/>
              <a:ext cx="717367" cy="48300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D711AE23-AD4D-466F-B374-4FFCE81821B8}"/>
              </a:ext>
            </a:extLst>
          </p:cNvPr>
          <p:cNvSpPr/>
          <p:nvPr/>
        </p:nvSpPr>
        <p:spPr>
          <a:xfrm>
            <a:off x="7795347" y="689197"/>
            <a:ext cx="415024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 comportamiento de Cataluña en las tres subcategorías que integran el Índice es desigual: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3º en usos avanzados de las redes, con 0,731 puntos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4º en oportunidades (recursos económicos y educativos que sirven de base para la implantación de las TIC) con 0,673 puntos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7º en el despliegue de infraestructuras (0,549 puntos).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BAD9CA56-2AD1-4C52-B2E4-34B3DC7E9246}"/>
              </a:ext>
            </a:extLst>
          </p:cNvPr>
          <p:cNvSpPr/>
          <p:nvPr/>
        </p:nvSpPr>
        <p:spPr>
          <a:xfrm>
            <a:off x="7839740" y="3990189"/>
            <a:ext cx="4184229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s-ES" dirty="0"/>
              <a:t>Resulta significativo que sean los usos electrónicos los que le permiten a Cataluña mejorar su puntuación total ya que es una categoría útil para explicar la transformación de los sectores creativos en términos de cambio digital y nuevas pautas de acceso y participación cultural.</a:t>
            </a:r>
          </a:p>
        </p:txBody>
      </p:sp>
    </p:spTree>
    <p:extLst>
      <p:ext uri="{BB962C8B-B14F-4D97-AF65-F5344CB8AC3E}">
        <p14:creationId xmlns="" xmlns:p14="http://schemas.microsoft.com/office/powerpoint/2010/main" val="36178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652438-8F91-418F-A586-4CDE1419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RESUMEN DE INDICADORES MELICC PARA CATALUÑA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C3CD79E7-D49F-486F-AAF6-705C85781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4569908"/>
              </p:ext>
            </p:extLst>
          </p:nvPr>
        </p:nvGraphicFramePr>
        <p:xfrm>
          <a:off x="595423" y="1127051"/>
          <a:ext cx="10760148" cy="4409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140">
                  <a:extLst>
                    <a:ext uri="{9D8B030D-6E8A-4147-A177-3AD203B41FA5}">
                      <a16:colId xmlns:a16="http://schemas.microsoft.com/office/drawing/2014/main" xmlns="" val="159319602"/>
                    </a:ext>
                  </a:extLst>
                </a:gridCol>
                <a:gridCol w="2987749">
                  <a:extLst>
                    <a:ext uri="{9D8B030D-6E8A-4147-A177-3AD203B41FA5}">
                      <a16:colId xmlns:a16="http://schemas.microsoft.com/office/drawing/2014/main" xmlns="" val="1342844872"/>
                    </a:ext>
                  </a:extLst>
                </a:gridCol>
                <a:gridCol w="2381693">
                  <a:extLst>
                    <a:ext uri="{9D8B030D-6E8A-4147-A177-3AD203B41FA5}">
                      <a16:colId xmlns:a16="http://schemas.microsoft.com/office/drawing/2014/main" xmlns="" val="2458427403"/>
                    </a:ext>
                  </a:extLst>
                </a:gridCol>
                <a:gridCol w="2732566">
                  <a:extLst>
                    <a:ext uri="{9D8B030D-6E8A-4147-A177-3AD203B41FA5}">
                      <a16:colId xmlns:a16="http://schemas.microsoft.com/office/drawing/2014/main" xmlns="" val="1469542541"/>
                    </a:ext>
                  </a:extLst>
                </a:gridCol>
              </a:tblGrid>
              <a:tr h="511173">
                <a:tc>
                  <a:txBody>
                    <a:bodyPr/>
                    <a:lstStyle/>
                    <a:p>
                      <a:r>
                        <a:rPr lang="es-ES" dirty="0"/>
                        <a:t>Variable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Valores absolutos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% sobre CCAA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% sobre España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45374812"/>
                  </a:ext>
                </a:extLst>
              </a:tr>
              <a:tr h="882300">
                <a:tc>
                  <a:txBody>
                    <a:bodyPr/>
                    <a:lstStyle/>
                    <a:p>
                      <a:r>
                        <a:rPr lang="es-ES" dirty="0"/>
                        <a:t>EMPLEO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3200" b="1" cap="none" spc="0" dirty="0">
                          <a:ln w="635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B04A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anose="020B0A04020102020204" pitchFamily="34" charset="0"/>
                        </a:rPr>
                        <a:t>87.998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800" b="1" dirty="0"/>
                        <a:t>3%</a:t>
                      </a:r>
                      <a:r>
                        <a:rPr lang="es-ES" dirty="0"/>
                        <a:t> de la ocupación total de Cataluña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800" b="1" dirty="0"/>
                        <a:t>22,1%</a:t>
                      </a:r>
                      <a:r>
                        <a:rPr lang="es-ES" dirty="0"/>
                        <a:t> del empleo ICC en España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17661082"/>
                  </a:ext>
                </a:extLst>
              </a:tr>
              <a:tr h="882300">
                <a:tc>
                  <a:txBody>
                    <a:bodyPr/>
                    <a:lstStyle/>
                    <a:p>
                      <a:r>
                        <a:rPr lang="es-ES" dirty="0"/>
                        <a:t>EMPRESAS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3200" b="1" kern="1200" cap="none" spc="0" dirty="0">
                          <a:ln w="635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B04A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31.611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800" b="1" dirty="0"/>
                        <a:t>12,7%</a:t>
                      </a:r>
                      <a:r>
                        <a:rPr lang="es-ES" b="1" dirty="0"/>
                        <a:t> </a:t>
                      </a:r>
                      <a:r>
                        <a:rPr lang="es-ES" dirty="0"/>
                        <a:t>de las empresas de servicios de Cataluña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800" b="1" dirty="0"/>
                        <a:t>21,1%</a:t>
                      </a:r>
                      <a:r>
                        <a:rPr lang="es-ES" dirty="0"/>
                        <a:t> del total de empresas ICC de España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70968486"/>
                  </a:ext>
                </a:extLst>
              </a:tr>
              <a:tr h="882300">
                <a:tc>
                  <a:txBody>
                    <a:bodyPr/>
                    <a:lstStyle/>
                    <a:p>
                      <a:r>
                        <a:rPr lang="es-ES" dirty="0"/>
                        <a:t>VOLUMEN DE NEGOCIO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3200" b="1" kern="1200" cap="none" spc="0" dirty="0">
                          <a:ln w="635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B04A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7.325</a:t>
                      </a:r>
                      <a:r>
                        <a:rPr lang="es-ES" sz="3200" b="1" dirty="0"/>
                        <a:t> </a:t>
                      </a:r>
                      <a:r>
                        <a:rPr lang="es-ES" dirty="0"/>
                        <a:t>Millones de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800" b="1" dirty="0"/>
                        <a:t>3,7%</a:t>
                      </a:r>
                      <a:r>
                        <a:rPr lang="es-ES" dirty="0"/>
                        <a:t> del PIB de Cataluña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800" b="1" dirty="0"/>
                        <a:t>22,4%</a:t>
                      </a:r>
                      <a:r>
                        <a:rPr lang="es-ES" sz="2800" dirty="0"/>
                        <a:t> </a:t>
                      </a:r>
                      <a:r>
                        <a:rPr lang="es-ES" dirty="0"/>
                        <a:t>del volumen de negocio ICC de España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7358896"/>
                  </a:ext>
                </a:extLst>
              </a:tr>
              <a:tr h="882300">
                <a:tc>
                  <a:txBody>
                    <a:bodyPr/>
                    <a:lstStyle/>
                    <a:p>
                      <a:r>
                        <a:rPr lang="es-ES" dirty="0"/>
                        <a:t>VALOR AÑADIDO BRUTO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3200" b="1" kern="1200" cap="none" spc="0" dirty="0">
                          <a:ln w="635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B04A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2.952</a:t>
                      </a:r>
                      <a:r>
                        <a:rPr lang="es-ES" sz="3200" b="1" dirty="0"/>
                        <a:t> </a:t>
                      </a:r>
                      <a:r>
                        <a:rPr lang="es-ES" dirty="0"/>
                        <a:t>Millones de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800" b="1" dirty="0"/>
                        <a:t>1,5%</a:t>
                      </a:r>
                      <a:r>
                        <a:rPr lang="es-ES" dirty="0"/>
                        <a:t> del PIB de Cataluña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2800" b="1" dirty="0"/>
                        <a:t>22,3%</a:t>
                      </a:r>
                      <a:r>
                        <a:rPr lang="es-ES" dirty="0"/>
                        <a:t> del valor añadido bruto ICC de España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00076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167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915AF87-E27C-4733-86FA-E57C5269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VARIABLES DE ESTUDIO SEGÚN ICC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1006BB4-DB81-446E-959F-552B9739FD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597"/>
          <a:stretch/>
        </p:blipFill>
        <p:spPr>
          <a:xfrm>
            <a:off x="136950" y="802758"/>
            <a:ext cx="7838331" cy="54864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7DCC3C3-3FE8-470A-B501-E8B74C25FC8A}"/>
              </a:ext>
            </a:extLst>
          </p:cNvPr>
          <p:cNvSpPr txBox="1"/>
          <p:nvPr/>
        </p:nvSpPr>
        <p:spPr>
          <a:xfrm>
            <a:off x="9088412" y="1615790"/>
            <a:ext cx="2857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</a:t>
            </a:r>
            <a:r>
              <a:rPr lang="es-ES" b="1" dirty="0"/>
              <a:t>Publicidad</a:t>
            </a:r>
            <a:r>
              <a:rPr lang="es-ES" dirty="0"/>
              <a:t> es la actividad ICC que genera más ocupación en Cataluña.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00DC4289-7687-4F36-97F2-34B844FA23F3}"/>
              </a:ext>
            </a:extLst>
          </p:cNvPr>
          <p:cNvGrpSpPr>
            <a:grpSpLocks noChangeAspect="1"/>
          </p:cNvGrpSpPr>
          <p:nvPr/>
        </p:nvGrpSpPr>
        <p:grpSpPr>
          <a:xfrm>
            <a:off x="8136577" y="1627455"/>
            <a:ext cx="900000" cy="900000"/>
            <a:chOff x="2957429" y="552870"/>
            <a:chExt cx="5400000" cy="54000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12076E74-F2D2-4AA1-B5FA-968DFF5E7354}"/>
                </a:ext>
              </a:extLst>
            </p:cNvPr>
            <p:cNvSpPr/>
            <p:nvPr/>
          </p:nvSpPr>
          <p:spPr>
            <a:xfrm>
              <a:off x="2957429" y="552870"/>
              <a:ext cx="5400000" cy="5400000"/>
            </a:xfrm>
            <a:prstGeom prst="rect">
              <a:avLst/>
            </a:prstGeom>
            <a:solidFill>
              <a:srgbClr val="1F77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7DF24473-5514-4B96-B40D-7E7D83B29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7429" y="732870"/>
              <a:ext cx="5040000" cy="504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909E1F1-2014-49AB-A2C5-F0B8B78D1F56}"/>
              </a:ext>
            </a:extLst>
          </p:cNvPr>
          <p:cNvSpPr/>
          <p:nvPr/>
        </p:nvSpPr>
        <p:spPr>
          <a:xfrm>
            <a:off x="9084577" y="2786043"/>
            <a:ext cx="2861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 mayor número de empresa corresponde a </a:t>
            </a:r>
            <a:r>
              <a:rPr lang="es-ES" b="1" dirty="0"/>
              <a:t>Arquitectura</a:t>
            </a:r>
            <a:r>
              <a:rPr lang="es-ES" dirty="0"/>
              <a:t>.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9460AC91-4414-49D6-B3D1-99510B23605D}"/>
              </a:ext>
            </a:extLst>
          </p:cNvPr>
          <p:cNvGrpSpPr>
            <a:grpSpLocks noChangeAspect="1"/>
          </p:cNvGrpSpPr>
          <p:nvPr/>
        </p:nvGrpSpPr>
        <p:grpSpPr>
          <a:xfrm>
            <a:off x="8136577" y="2814464"/>
            <a:ext cx="900000" cy="900000"/>
            <a:chOff x="3062177" y="202019"/>
            <a:chExt cx="5400000" cy="5400000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1BDCC767-C9DD-44C8-B428-582648F7871C}"/>
                </a:ext>
              </a:extLst>
            </p:cNvPr>
            <p:cNvSpPr/>
            <p:nvPr/>
          </p:nvSpPr>
          <p:spPr>
            <a:xfrm>
              <a:off x="3062177" y="202019"/>
              <a:ext cx="5400000" cy="5400000"/>
            </a:xfrm>
            <a:prstGeom prst="rect">
              <a:avLst/>
            </a:prstGeom>
            <a:solidFill>
              <a:srgbClr val="1F77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xmlns="" id="{ED747EC4-49F7-46DD-BAC5-297296A2E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177" y="490019"/>
              <a:ext cx="4824000" cy="4824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3E162EB6-F4BC-4135-BCBD-08928741A64F}"/>
              </a:ext>
            </a:extLst>
          </p:cNvPr>
          <p:cNvGrpSpPr>
            <a:grpSpLocks noChangeAspect="1"/>
          </p:cNvGrpSpPr>
          <p:nvPr/>
        </p:nvGrpSpPr>
        <p:grpSpPr>
          <a:xfrm>
            <a:off x="8136577" y="4056334"/>
            <a:ext cx="900000" cy="900000"/>
            <a:chOff x="3040912" y="637954"/>
            <a:chExt cx="5400000" cy="5400000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733A24F1-9592-405B-97F0-F50F6F82E975}"/>
                </a:ext>
              </a:extLst>
            </p:cNvPr>
            <p:cNvSpPr/>
            <p:nvPr/>
          </p:nvSpPr>
          <p:spPr>
            <a:xfrm>
              <a:off x="3040912" y="637954"/>
              <a:ext cx="5400000" cy="5400000"/>
            </a:xfrm>
            <a:prstGeom prst="rect">
              <a:avLst/>
            </a:prstGeom>
            <a:solidFill>
              <a:srgbClr val="1F77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3A4BF050-E90E-424B-9800-1F927942CF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912" y="997954"/>
              <a:ext cx="4680000" cy="46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6030F0F5-F373-4735-A4ED-D06B21DAFF2F}"/>
              </a:ext>
            </a:extLst>
          </p:cNvPr>
          <p:cNvSpPr/>
          <p:nvPr/>
        </p:nvSpPr>
        <p:spPr>
          <a:xfrm>
            <a:off x="9096577" y="4033004"/>
            <a:ext cx="2849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Libros y prensa </a:t>
            </a:r>
            <a:r>
              <a:rPr lang="es-ES" dirty="0"/>
              <a:t>tiene los mejores resultados en volumen de negocio.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A0D1F238-8117-4557-AB96-8E2C3A245144}"/>
              </a:ext>
            </a:extLst>
          </p:cNvPr>
          <p:cNvSpPr txBox="1"/>
          <p:nvPr/>
        </p:nvSpPr>
        <p:spPr>
          <a:xfrm>
            <a:off x="9118412" y="5276868"/>
            <a:ext cx="2857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</a:t>
            </a:r>
            <a:r>
              <a:rPr lang="es-ES" b="1" dirty="0"/>
              <a:t>Publicidad</a:t>
            </a:r>
            <a:r>
              <a:rPr lang="es-ES" dirty="0"/>
              <a:t> lidera las ICC catalanas en valor añadido bruto.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474F2C20-1519-4101-A721-297EF6ABFBCB}"/>
              </a:ext>
            </a:extLst>
          </p:cNvPr>
          <p:cNvGrpSpPr>
            <a:grpSpLocks noChangeAspect="1"/>
          </p:cNvGrpSpPr>
          <p:nvPr/>
        </p:nvGrpSpPr>
        <p:grpSpPr>
          <a:xfrm>
            <a:off x="8166577" y="5288533"/>
            <a:ext cx="900000" cy="900000"/>
            <a:chOff x="2957429" y="552870"/>
            <a:chExt cx="5400000" cy="5400000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DCB7FA55-4559-47A9-9C2B-E94E37152D03}"/>
                </a:ext>
              </a:extLst>
            </p:cNvPr>
            <p:cNvSpPr/>
            <p:nvPr/>
          </p:nvSpPr>
          <p:spPr>
            <a:xfrm>
              <a:off x="2957429" y="552870"/>
              <a:ext cx="5400000" cy="5400000"/>
            </a:xfrm>
            <a:prstGeom prst="rect">
              <a:avLst/>
            </a:prstGeom>
            <a:solidFill>
              <a:srgbClr val="1F77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70A09DEC-3957-4C76-A814-F7D8C3ED2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7429" y="732870"/>
              <a:ext cx="5040000" cy="504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xmlns="" id="{A525F698-B780-48DA-9C28-0A768A65E603}"/>
              </a:ext>
            </a:extLst>
          </p:cNvPr>
          <p:cNvSpPr/>
          <p:nvPr/>
        </p:nvSpPr>
        <p:spPr>
          <a:xfrm>
            <a:off x="6549656" y="3051544"/>
            <a:ext cx="627321" cy="2764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xmlns="" id="{DE1CD48E-28D6-4A14-BA1D-5744767151B7}"/>
              </a:ext>
            </a:extLst>
          </p:cNvPr>
          <p:cNvSpPr/>
          <p:nvPr/>
        </p:nvSpPr>
        <p:spPr>
          <a:xfrm>
            <a:off x="5656520" y="3685961"/>
            <a:ext cx="627321" cy="2764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xmlns="" id="{066025CB-0733-4477-97C1-722FCC1959BA}"/>
              </a:ext>
            </a:extLst>
          </p:cNvPr>
          <p:cNvSpPr/>
          <p:nvPr/>
        </p:nvSpPr>
        <p:spPr>
          <a:xfrm>
            <a:off x="1460205" y="3382933"/>
            <a:ext cx="627321" cy="2764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xmlns="" id="{D3A47521-2D35-4A8B-B083-E7829E5D1F7C}"/>
              </a:ext>
            </a:extLst>
          </p:cNvPr>
          <p:cNvSpPr/>
          <p:nvPr/>
        </p:nvSpPr>
        <p:spPr>
          <a:xfrm>
            <a:off x="6549656" y="4019120"/>
            <a:ext cx="627321" cy="2764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xmlns="" id="{3668B935-90E6-48A7-B260-0DA4DA89E280}"/>
              </a:ext>
            </a:extLst>
          </p:cNvPr>
          <p:cNvSpPr/>
          <p:nvPr/>
        </p:nvSpPr>
        <p:spPr>
          <a:xfrm>
            <a:off x="6560289" y="5190942"/>
            <a:ext cx="627321" cy="2764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xmlns="" id="{F8EB0E08-3622-4164-B672-869E4A89D605}"/>
              </a:ext>
            </a:extLst>
          </p:cNvPr>
          <p:cNvSpPr/>
          <p:nvPr/>
        </p:nvSpPr>
        <p:spPr>
          <a:xfrm>
            <a:off x="1460204" y="5462086"/>
            <a:ext cx="627321" cy="2764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xmlns="" id="{DC7F4A4C-ED0A-4D7D-BB9A-5EB2F8FE051E}"/>
              </a:ext>
            </a:extLst>
          </p:cNvPr>
          <p:cNvSpPr/>
          <p:nvPr/>
        </p:nvSpPr>
        <p:spPr>
          <a:xfrm>
            <a:off x="5656519" y="5674735"/>
            <a:ext cx="627321" cy="2764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xmlns="" id="{7D015DCF-FC1C-43AD-AD2C-6A18F36FD47C}"/>
              </a:ext>
            </a:extLst>
          </p:cNvPr>
          <p:cNvSpPr/>
          <p:nvPr/>
        </p:nvSpPr>
        <p:spPr>
          <a:xfrm>
            <a:off x="6560289" y="5923751"/>
            <a:ext cx="627321" cy="2764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491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E34658-19E6-4C5B-AACF-22568A8B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DISTRIBUCIÓN Y EVOLUCIÓN DEL </a:t>
            </a:r>
            <a:r>
              <a:rPr lang="es-ES" b="1" dirty="0"/>
              <a:t>EMPLEO</a:t>
            </a:r>
            <a:r>
              <a:rPr lang="es-ES" dirty="0"/>
              <a:t> ICC EN CATALUÑA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10A8A36-D6D3-4445-9182-F2809FB008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995" b="2532"/>
          <a:stretch/>
        </p:blipFill>
        <p:spPr>
          <a:xfrm>
            <a:off x="330720" y="642395"/>
            <a:ext cx="9053577" cy="57931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AF8B9489-651A-4DF6-872F-80D39A99DD31}"/>
              </a:ext>
            </a:extLst>
          </p:cNvPr>
          <p:cNvSpPr/>
          <p:nvPr/>
        </p:nvSpPr>
        <p:spPr>
          <a:xfrm>
            <a:off x="9384297" y="642395"/>
            <a:ext cx="238594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Durante el periodo estudiado, que comprende ejercicios de severa recesión económica general en España, se registró un moderado pero continuo descenso en el número de personas ocupadas en ámbitos culturales: en 2014 había 18.758 empleados menos que en 2008 (-18%), con una tasa de crecimiento compuesto interanual negativa del -3,2%. </a:t>
            </a:r>
          </a:p>
        </p:txBody>
      </p:sp>
    </p:spTree>
    <p:extLst>
      <p:ext uri="{BB962C8B-B14F-4D97-AF65-F5344CB8AC3E}">
        <p14:creationId xmlns="" xmlns:p14="http://schemas.microsoft.com/office/powerpoint/2010/main" val="5169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F9AA0F-4AD6-43EA-91A8-156FC61F1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DISTRIBUCIÓN Y EVOLUCIÓN DE LAS </a:t>
            </a:r>
            <a:r>
              <a:rPr lang="es-ES" b="1" dirty="0"/>
              <a:t>EMPRESAS</a:t>
            </a:r>
            <a:r>
              <a:rPr lang="es-ES" dirty="0"/>
              <a:t> ICC EN CATALUÑA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7505005-31C5-4CAA-B286-6A5720269D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188" b="3761"/>
          <a:stretch/>
        </p:blipFill>
        <p:spPr>
          <a:xfrm>
            <a:off x="197611" y="715108"/>
            <a:ext cx="9053577" cy="562707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2BA9B24-7BE2-480C-A8C4-5751396945FE}"/>
              </a:ext>
            </a:extLst>
          </p:cNvPr>
          <p:cNvSpPr/>
          <p:nvPr/>
        </p:nvSpPr>
        <p:spPr>
          <a:xfrm>
            <a:off x="9366739" y="861536"/>
            <a:ext cx="24672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arquitectura es la actividad que agrupa mayor número de empresas en SCC, el 24,5%, seguida de las artes visuales (23,4%), libros y prensa (19%), publicidad (15%), audiovisual y multimedia (6,9%), artes escénicas (6,6%) y bibliotecas, museos y patrimonio (4,6%).</a:t>
            </a:r>
          </a:p>
        </p:txBody>
      </p:sp>
    </p:spTree>
    <p:extLst>
      <p:ext uri="{BB962C8B-B14F-4D97-AF65-F5344CB8AC3E}">
        <p14:creationId xmlns="" xmlns:p14="http://schemas.microsoft.com/office/powerpoint/2010/main" val="7850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AEB0FD-78A0-4FD4-939F-8EFDB83A5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DISTRIBUCIÓN Y EVOLUCIÓN DEL </a:t>
            </a:r>
            <a:r>
              <a:rPr lang="es-ES" b="1" dirty="0"/>
              <a:t>VOLUMEN DE NEGOCIO </a:t>
            </a:r>
            <a:r>
              <a:rPr lang="es-ES" dirty="0"/>
              <a:t>ICC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6A5AE54-2748-4847-A2FE-8F608BA112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33" b="2296"/>
          <a:stretch/>
        </p:blipFill>
        <p:spPr>
          <a:xfrm>
            <a:off x="115550" y="633047"/>
            <a:ext cx="9053577" cy="578612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05F7FD54-3A06-4AAC-94E6-8EC0204DC661}"/>
              </a:ext>
            </a:extLst>
          </p:cNvPr>
          <p:cNvSpPr/>
          <p:nvPr/>
        </p:nvSpPr>
        <p:spPr>
          <a:xfrm>
            <a:off x="9308123" y="633047"/>
            <a:ext cx="23446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Como evidencia de la crisis, se advierte que los ingresos descendieron a mayor velocidad (-4,1%) de la que caía el empleo sectorial (-3,2%) o el número de empresas (-3,1%). </a:t>
            </a:r>
          </a:p>
          <a:p>
            <a:r>
              <a:rPr lang="es-ES" dirty="0"/>
              <a:t>En otras palabras, las empresas culturales y creativas son capaces de soportar los efectos de la recesión y mantener niveles de empleo a pesar del descenso de sus ingresos.</a:t>
            </a:r>
          </a:p>
        </p:txBody>
      </p:sp>
    </p:spTree>
    <p:extLst>
      <p:ext uri="{BB962C8B-B14F-4D97-AF65-F5344CB8AC3E}">
        <p14:creationId xmlns="" xmlns:p14="http://schemas.microsoft.com/office/powerpoint/2010/main" val="17222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5793C0-03CB-43D4-9885-FE96F3EF7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PROBLEMA: </a:t>
            </a:r>
            <a:r>
              <a:rPr lang="es-ES" dirty="0" smtClean="0"/>
              <a:t>LAS </a:t>
            </a:r>
            <a:r>
              <a:rPr lang="es-ES" dirty="0"/>
              <a:t>ESTADÍSTICAS ICC EN LAS CCAA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F7E0502-4DA4-498C-855E-260A1AE56C9E}"/>
              </a:ext>
            </a:extLst>
          </p:cNvPr>
          <p:cNvSpPr txBox="1"/>
          <p:nvPr/>
        </p:nvSpPr>
        <p:spPr>
          <a:xfrm>
            <a:off x="567069" y="1041991"/>
            <a:ext cx="1105786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</a:pPr>
            <a:r>
              <a:rPr lang="es-ES" dirty="0"/>
              <a:t>La Unión Europea considera a las Industrias Culturales y Creativas un sector fundamental para la generación de empleo y el crecimiento económico en el marco de su estrategia Horizonte 2020.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</a:pPr>
            <a:r>
              <a:rPr lang="es-ES" dirty="0"/>
              <a:t>Para conocer la situación de las ICC en las comunidades autónomas de España era necesario armonizar las estadísticas a los estándares europeos.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</a:pPr>
            <a:r>
              <a:rPr lang="es-ES" dirty="0"/>
              <a:t>La principal dificultad para acometer esta tarea radica en la estructura de la fuente de referencia: la </a:t>
            </a:r>
            <a:r>
              <a:rPr lang="es-ES" i="1" dirty="0"/>
              <a:t>Encuesta Anual de Servicios (EAS) elaborada por el INE</a:t>
            </a:r>
            <a:r>
              <a:rPr lang="es-ES" dirty="0"/>
              <a:t> ofrece datos a nivel nacional, pero en determinadas clases CNAE su desagregación a escala autonómica no es posible por limitaciones de la muestra. 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</a:pPr>
            <a:r>
              <a:rPr lang="es-ES" dirty="0"/>
              <a:t>Las estadísticas de la EAS específicas para la presente investigación, obtenidas mediante un convenio de suministro de datos INE-UAB, sólo incorporan dos dígitos CNAE para 5 de las 7 de las subcategorías analizadas, lo cual crea distorsiones.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</a:pPr>
            <a:r>
              <a:rPr lang="es-ES" dirty="0"/>
              <a:t>Para 2 subcategorías, los datos suministrados por el convenio INE-UAB no están desagregados por CCAA.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</a:pPr>
            <a:r>
              <a:rPr lang="es-ES" dirty="0"/>
              <a:t>Era fundamental lograr un mayor nivel de desagregación estadística y cubrir las carencias de la fuente original.</a:t>
            </a:r>
          </a:p>
        </p:txBody>
      </p:sp>
    </p:spTree>
    <p:extLst>
      <p:ext uri="{BB962C8B-B14F-4D97-AF65-F5344CB8AC3E}">
        <p14:creationId xmlns="" xmlns:p14="http://schemas.microsoft.com/office/powerpoint/2010/main" val="30945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9E878B-63C7-48F8-9201-6DBB45FE0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DISTRIBUCIÓN Y EVOLUCIÓN DEL </a:t>
            </a:r>
            <a:r>
              <a:rPr lang="es-ES" b="1" dirty="0"/>
              <a:t>VALOR AÑADIDO BRUTO </a:t>
            </a:r>
            <a:r>
              <a:rPr lang="es-ES" dirty="0"/>
              <a:t>ICC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103E9D5-AB98-47A0-BC66-A067BA580B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846" b="3023"/>
          <a:stretch/>
        </p:blipFill>
        <p:spPr>
          <a:xfrm>
            <a:off x="165714" y="693994"/>
            <a:ext cx="9053577" cy="570108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382DFA62-5B53-4D66-810E-7DE78221190B}"/>
              </a:ext>
            </a:extLst>
          </p:cNvPr>
          <p:cNvSpPr/>
          <p:nvPr/>
        </p:nvSpPr>
        <p:spPr>
          <a:xfrm>
            <a:off x="9222835" y="693994"/>
            <a:ext cx="280345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Los subsector que generan más valor añadido bruto son la publicidad (26,4%), libros y prensa (23,9%), y audiovisual y multimedia (18,4%). Cabe destacar que la publicidad, que es superada en casi seis puntos por libros y prensa en volumen de negocios, se impone por más de dos puntos a ésta actividad en valor añadido bruto, es decir: la publicidad agrega más valor que la actividad editorial a partir de una cifra de ventas inferior.</a:t>
            </a:r>
          </a:p>
        </p:txBody>
      </p:sp>
    </p:spTree>
    <p:extLst>
      <p:ext uri="{BB962C8B-B14F-4D97-AF65-F5344CB8AC3E}">
        <p14:creationId xmlns="" xmlns:p14="http://schemas.microsoft.com/office/powerpoint/2010/main" val="21266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F1F7D47-1466-4FC4-A0B4-6B3D2C96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303" y="157478"/>
            <a:ext cx="9962286" cy="366395"/>
          </a:xfrm>
        </p:spPr>
        <p:txBody>
          <a:bodyPr/>
          <a:lstStyle/>
          <a:p>
            <a:r>
              <a:rPr lang="es-ES" dirty="0"/>
              <a:t>LOS SUBSECTORES ICC EN CATALUÑA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1CBA22C-2FE9-4E16-BA21-CF663250A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7" y="2456120"/>
            <a:ext cx="3368774" cy="25518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91461F7-2674-49EB-825F-93877A952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04" y="2440600"/>
            <a:ext cx="3548616" cy="25518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8CA6152-7358-458F-A501-8503884ADC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72" y="2440600"/>
            <a:ext cx="3368773" cy="255181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4F4A08D-4A90-4202-91DB-39BC575E6C8A}"/>
              </a:ext>
            </a:extLst>
          </p:cNvPr>
          <p:cNvSpPr txBox="1"/>
          <p:nvPr/>
        </p:nvSpPr>
        <p:spPr>
          <a:xfrm>
            <a:off x="534884" y="932495"/>
            <a:ext cx="1129915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Las actividades de LIBROS Y PRENSA, PUBLICIDAD y AUDIOVISUAL Y MULTIMEDIA son los motores de la industria cultural y creativa de Cataluña; juntos representan el:</a:t>
            </a:r>
          </a:p>
          <a:p>
            <a:endParaRPr lang="es-ES" sz="800" b="1" dirty="0">
              <a:ln w="6350">
                <a:solidFill>
                  <a:schemeClr val="bg1"/>
                </a:solidFill>
                <a:prstDash val="solid"/>
              </a:ln>
              <a:solidFill>
                <a:srgbClr val="B04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r>
              <a:rPr lang="es-ES" sz="28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rgbClr val="B04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60% </a:t>
            </a:r>
            <a:r>
              <a:rPr lang="es-ES" dirty="0"/>
              <a:t>del empleo · </a:t>
            </a:r>
            <a:r>
              <a:rPr lang="es-ES" sz="28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rgbClr val="B04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77%</a:t>
            </a:r>
            <a:r>
              <a:rPr lang="es-ES" dirty="0"/>
              <a:t> del volumen de negocio · </a:t>
            </a:r>
            <a:r>
              <a:rPr lang="es-ES" sz="28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rgbClr val="B04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69%</a:t>
            </a:r>
            <a:r>
              <a:rPr lang="es-ES" dirty="0"/>
              <a:t> del valor añadido bruto · </a:t>
            </a:r>
            <a:r>
              <a:rPr lang="es-ES" sz="28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rgbClr val="B04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31%</a:t>
            </a:r>
            <a:r>
              <a:rPr lang="es-ES" dirty="0"/>
              <a:t> de las empresas</a:t>
            </a:r>
          </a:p>
          <a:p>
            <a:endParaRPr lang="es-ES" sz="2800" b="1" dirty="0">
              <a:ln w="6350">
                <a:solidFill>
                  <a:schemeClr val="bg1"/>
                </a:solidFill>
                <a:prstDash val="solid"/>
              </a:ln>
              <a:solidFill>
                <a:srgbClr val="B04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29428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D90D2B-F67F-4126-8FC2-F81F256F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SUBSECTORES ICC EN CATALUÑA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14A1AC5-D481-452E-AB0B-D44884E5F3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61" y="2678632"/>
            <a:ext cx="2710076" cy="20528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BFAAA87-6C78-4906-A7C2-BCCA1112A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105" y="2678632"/>
            <a:ext cx="2710073" cy="2052855"/>
          </a:xfrm>
          <a:prstGeom prst="rect">
            <a:avLst/>
          </a:prstGeom>
          <a:effectLst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32F24F5-050A-4A98-9525-5386938103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46" y="2678632"/>
            <a:ext cx="2853678" cy="205208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C9390FEB-F2F6-4059-A09E-36AB067F00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391" y="2678632"/>
            <a:ext cx="2709053" cy="2052082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DF28A6BF-3D6B-45F3-9839-F7E87346B54B}"/>
              </a:ext>
            </a:extLst>
          </p:cNvPr>
          <p:cNvSpPr txBox="1"/>
          <p:nvPr/>
        </p:nvSpPr>
        <p:spPr>
          <a:xfrm>
            <a:off x="534883" y="932495"/>
            <a:ext cx="1135085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Las actividades de ARQUITECTURA, ARTES ESCÉNICAS, ARTES VISUALES y BIBLIOTECAS-MUSEOS-PATRIMONIO representan juntas el:</a:t>
            </a:r>
          </a:p>
          <a:p>
            <a:endParaRPr lang="es-ES" sz="800" b="1" dirty="0">
              <a:ln w="6350">
                <a:solidFill>
                  <a:schemeClr val="bg1"/>
                </a:solidFill>
                <a:prstDash val="solid"/>
              </a:ln>
              <a:solidFill>
                <a:srgbClr val="B04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r>
              <a:rPr lang="es-ES" sz="28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rgbClr val="B04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40% </a:t>
            </a:r>
            <a:r>
              <a:rPr lang="es-ES" dirty="0"/>
              <a:t>del empleo · </a:t>
            </a:r>
            <a:r>
              <a:rPr lang="es-ES" sz="28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rgbClr val="B04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23%</a:t>
            </a:r>
            <a:r>
              <a:rPr lang="es-ES" dirty="0"/>
              <a:t> del volumen de negocio · </a:t>
            </a:r>
            <a:r>
              <a:rPr lang="es-ES" sz="28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rgbClr val="B04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31%</a:t>
            </a:r>
            <a:r>
              <a:rPr lang="es-ES" dirty="0"/>
              <a:t> del valor añadido bruto · </a:t>
            </a:r>
            <a:r>
              <a:rPr lang="es-ES" sz="2800" b="1" dirty="0">
                <a:ln w="6350">
                  <a:solidFill>
                    <a:schemeClr val="bg1"/>
                  </a:solidFill>
                  <a:prstDash val="solid"/>
                </a:ln>
                <a:solidFill>
                  <a:srgbClr val="B04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59%</a:t>
            </a:r>
            <a:r>
              <a:rPr lang="es-ES" dirty="0"/>
              <a:t> de las empresas</a:t>
            </a:r>
          </a:p>
          <a:p>
            <a:endParaRPr lang="es-ES" sz="2800" b="1" dirty="0">
              <a:ln w="6350">
                <a:solidFill>
                  <a:schemeClr val="bg1"/>
                </a:solidFill>
                <a:prstDash val="solid"/>
              </a:ln>
              <a:solidFill>
                <a:srgbClr val="B04A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77612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882A17-9F74-4848-81BF-9AA5755A7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063936A-BD07-4D7F-B593-F7C5AC066EBE}"/>
              </a:ext>
            </a:extLst>
          </p:cNvPr>
          <p:cNvSpPr txBox="1"/>
          <p:nvPr/>
        </p:nvSpPr>
        <p:spPr>
          <a:xfrm>
            <a:off x="271850" y="712477"/>
            <a:ext cx="1127070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  <a:defRPr/>
            </a:lvl1pPr>
          </a:lstStyle>
          <a:p>
            <a:r>
              <a:rPr lang="es-ES" dirty="0"/>
              <a:t>P</a:t>
            </a:r>
            <a:r>
              <a:rPr lang="es-ES" dirty="0" smtClean="0"/>
              <a:t>or </a:t>
            </a:r>
            <a:r>
              <a:rPr lang="es-ES" dirty="0"/>
              <a:t>primera vez </a:t>
            </a:r>
            <a:r>
              <a:rPr lang="es-ES" dirty="0" smtClean="0"/>
              <a:t>disponemos de un </a:t>
            </a:r>
            <a:r>
              <a:rPr lang="es-ES" b="1" dirty="0"/>
              <a:t>modelo </a:t>
            </a:r>
            <a:r>
              <a:rPr lang="es-ES" b="1" dirty="0" smtClean="0"/>
              <a:t>basado </a:t>
            </a:r>
            <a:r>
              <a:rPr lang="es-ES" b="1" dirty="0"/>
              <a:t>en estándares europeos </a:t>
            </a:r>
            <a:r>
              <a:rPr lang="es-ES" dirty="0"/>
              <a:t>para comparar las industrias culturales y creativas en las </a:t>
            </a:r>
            <a:r>
              <a:rPr lang="es-ES" dirty="0" smtClean="0"/>
              <a:t>diferentes comunidades </a:t>
            </a:r>
            <a:r>
              <a:rPr lang="es-ES" dirty="0"/>
              <a:t>autónomas de España. </a:t>
            </a:r>
          </a:p>
          <a:p>
            <a:r>
              <a:rPr lang="es-ES" dirty="0"/>
              <a:t>Aporta </a:t>
            </a:r>
            <a:r>
              <a:rPr lang="es-ES" b="1" dirty="0"/>
              <a:t>estadísticas desagregadas para cuatro </a:t>
            </a:r>
            <a:r>
              <a:rPr lang="es-ES" b="1" dirty="0" smtClean="0"/>
              <a:t>variables </a:t>
            </a:r>
            <a:r>
              <a:rPr lang="es-ES" b="1" dirty="0"/>
              <a:t>de estudio </a:t>
            </a:r>
            <a:r>
              <a:rPr lang="es-ES" dirty="0"/>
              <a:t>(Número de empresas, Personas ocupadas, Volumen de negocio y Valor añadido bruto), que pueden ayudar a </a:t>
            </a:r>
            <a:r>
              <a:rPr lang="es-ES" b="1" dirty="0"/>
              <a:t>definir políticas </a:t>
            </a:r>
            <a:r>
              <a:rPr lang="es-ES" b="1" dirty="0" smtClean="0"/>
              <a:t>autonómicas </a:t>
            </a:r>
            <a:r>
              <a:rPr lang="es-ES" dirty="0" smtClean="0"/>
              <a:t>de </a:t>
            </a:r>
            <a:r>
              <a:rPr lang="es-ES" dirty="0"/>
              <a:t>cultura y creatividad en los campos de: Arquitectura; Artes escénicas; Artes visuales; Audiovisual;  Bibliotecas, </a:t>
            </a:r>
            <a:r>
              <a:rPr lang="es-ES" dirty="0" smtClean="0"/>
              <a:t>Museos </a:t>
            </a:r>
            <a:r>
              <a:rPr lang="es-ES" dirty="0"/>
              <a:t>y patrimonio; Libros y prensa; y Publicidad.</a:t>
            </a:r>
          </a:p>
          <a:p>
            <a:r>
              <a:rPr lang="es-ES" b="1" dirty="0"/>
              <a:t>Las CCAA </a:t>
            </a:r>
            <a:r>
              <a:rPr lang="es-ES" b="1" dirty="0" smtClean="0"/>
              <a:t>líderes en riqueza </a:t>
            </a:r>
            <a:r>
              <a:rPr lang="es-ES" b="1" dirty="0"/>
              <a:t>per cápita, nivel de formación, oportunidades, infraestructuras y usos digitales, </a:t>
            </a:r>
            <a:r>
              <a:rPr lang="es-ES" b="1" dirty="0" smtClean="0"/>
              <a:t>y consumo cultural, </a:t>
            </a:r>
            <a:r>
              <a:rPr lang="es-ES" dirty="0" smtClean="0"/>
              <a:t>registran </a:t>
            </a:r>
            <a:r>
              <a:rPr lang="es-ES" dirty="0"/>
              <a:t>también los mejores resultados en </a:t>
            </a:r>
            <a:r>
              <a:rPr lang="es-ES" b="1" dirty="0"/>
              <a:t>la implantación de empresas ICC</a:t>
            </a:r>
            <a:r>
              <a:rPr lang="es-ES" dirty="0"/>
              <a:t>, en los índices de </a:t>
            </a:r>
            <a:r>
              <a:rPr lang="es-ES" b="1" dirty="0"/>
              <a:t>empleo</a:t>
            </a:r>
            <a:r>
              <a:rPr lang="es-ES" dirty="0"/>
              <a:t> en este ámbito, en el </a:t>
            </a:r>
            <a:r>
              <a:rPr lang="es-ES" b="1" dirty="0"/>
              <a:t>volumen de negocio </a:t>
            </a:r>
            <a:r>
              <a:rPr lang="es-ES" dirty="0"/>
              <a:t>y aportan mayor </a:t>
            </a:r>
            <a:r>
              <a:rPr lang="es-ES" b="1" dirty="0"/>
              <a:t>valor añadido cultural y creativo </a:t>
            </a:r>
            <a:r>
              <a:rPr lang="es-ES" dirty="0"/>
              <a:t>a la riqueza autonómica</a:t>
            </a:r>
            <a:r>
              <a:rPr lang="es-ES" dirty="0" smtClean="0"/>
              <a:t>.</a:t>
            </a:r>
          </a:p>
          <a:p>
            <a:r>
              <a:rPr lang="es-ES" b="1" dirty="0" smtClean="0"/>
              <a:t>Las ICC de Cataluña ocupan </a:t>
            </a:r>
            <a:r>
              <a:rPr lang="es-ES" b="1" dirty="0"/>
              <a:t>una posición relevante </a:t>
            </a:r>
            <a:r>
              <a:rPr lang="es-ES" b="1" dirty="0" smtClean="0"/>
              <a:t>en </a:t>
            </a:r>
            <a:r>
              <a:rPr lang="es-ES" b="1" dirty="0"/>
              <a:t>el conjunto de España</a:t>
            </a:r>
            <a:r>
              <a:rPr lang="es-ES" dirty="0"/>
              <a:t>: los sectores cultural y creativo contribuyen con destacada intensidad comparativa al PIB, al valor añadido bruto y al empleo, lo que los hace especialmente competitivos a escala autonómica. </a:t>
            </a:r>
            <a:endParaRPr lang="es-ES" dirty="0" smtClean="0"/>
          </a:p>
          <a:p>
            <a:r>
              <a:rPr lang="es-ES" dirty="0" smtClean="0"/>
              <a:t>La </a:t>
            </a:r>
            <a:r>
              <a:rPr lang="es-ES" dirty="0"/>
              <a:t>definición e implantación </a:t>
            </a:r>
            <a:r>
              <a:rPr lang="es-ES" dirty="0" smtClean="0"/>
              <a:t>por </a:t>
            </a:r>
            <a:r>
              <a:rPr lang="es-ES" dirty="0"/>
              <a:t>parte de las CCAA de </a:t>
            </a:r>
            <a:r>
              <a:rPr lang="es-ES" b="1" dirty="0"/>
              <a:t>políticas específicas </a:t>
            </a:r>
            <a:r>
              <a:rPr lang="es-ES" b="1" dirty="0" smtClean="0"/>
              <a:t>en ICC </a:t>
            </a:r>
            <a:r>
              <a:rPr lang="es-ES" dirty="0" smtClean="0"/>
              <a:t>es </a:t>
            </a:r>
            <a:r>
              <a:rPr lang="es-ES" smtClean="0"/>
              <a:t>oportuna y necesaria </a:t>
            </a:r>
            <a:r>
              <a:rPr lang="es-ES" dirty="0" smtClean="0"/>
              <a:t>para </a:t>
            </a:r>
            <a:r>
              <a:rPr lang="es-ES" dirty="0"/>
              <a:t>transformar las dinámicas negativas observadas en la investigación en círculos </a:t>
            </a:r>
            <a:r>
              <a:rPr lang="es-ES" dirty="0" smtClean="0"/>
              <a:t>virtuosos, en la dirección que marca </a:t>
            </a:r>
            <a:r>
              <a:rPr lang="es-ES" b="1" dirty="0" smtClean="0"/>
              <a:t>la estrategia europea </a:t>
            </a:r>
            <a:r>
              <a:rPr lang="es-ES" b="1" dirty="0"/>
              <a:t>Horizonte 2020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5313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24">
            <a:extLst>
              <a:ext uri="{FF2B5EF4-FFF2-40B4-BE49-F238E27FC236}">
                <a16:creationId xmlns:a16="http://schemas.microsoft.com/office/drawing/2014/main" xmlns="" id="{75061570-1895-40AD-9814-36311E811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xmlns="" id="{5D072DBB-E0F2-4BCE-9163-182D295E8BC7}"/>
              </a:ext>
            </a:extLst>
          </p:cNvPr>
          <p:cNvGrpSpPr>
            <a:grpSpLocks noChangeAspect="1"/>
          </p:cNvGrpSpPr>
          <p:nvPr/>
        </p:nvGrpSpPr>
        <p:grpSpPr>
          <a:xfrm>
            <a:off x="3103585" y="2357044"/>
            <a:ext cx="900000" cy="900000"/>
            <a:chOff x="3062177" y="202019"/>
            <a:chExt cx="5400000" cy="540000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xmlns="" id="{B6D9AE09-6D94-4716-BAAA-995F0400345D}"/>
                </a:ext>
              </a:extLst>
            </p:cNvPr>
            <p:cNvSpPr/>
            <p:nvPr/>
          </p:nvSpPr>
          <p:spPr>
            <a:xfrm>
              <a:off x="3062177" y="202019"/>
              <a:ext cx="5400000" cy="5400000"/>
            </a:xfrm>
            <a:prstGeom prst="rect">
              <a:avLst/>
            </a:prstGeom>
            <a:solidFill>
              <a:srgbClr val="1F77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FF44368B-C0FD-491C-BAF7-53C34105D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074" y="482916"/>
              <a:ext cx="4838205" cy="483820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DA5CA723-9167-43DB-B278-9DE9E73E33AE}"/>
              </a:ext>
            </a:extLst>
          </p:cNvPr>
          <p:cNvGrpSpPr>
            <a:grpSpLocks noChangeAspect="1"/>
          </p:cNvGrpSpPr>
          <p:nvPr/>
        </p:nvGrpSpPr>
        <p:grpSpPr>
          <a:xfrm>
            <a:off x="5344195" y="2357044"/>
            <a:ext cx="900000" cy="900000"/>
            <a:chOff x="3104707" y="943740"/>
            <a:chExt cx="5400000" cy="54000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xmlns="" id="{18772466-E9F5-40AE-ACDC-E49096256219}"/>
                </a:ext>
              </a:extLst>
            </p:cNvPr>
            <p:cNvSpPr/>
            <p:nvPr/>
          </p:nvSpPr>
          <p:spPr>
            <a:xfrm>
              <a:off x="3104707" y="943740"/>
              <a:ext cx="5400000" cy="5400000"/>
            </a:xfrm>
            <a:prstGeom prst="rect">
              <a:avLst/>
            </a:prstGeom>
            <a:solidFill>
              <a:srgbClr val="1F77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C79E6FDB-208F-4792-AA26-CB4C3D4FC3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707" y="1123740"/>
              <a:ext cx="5040000" cy="504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A31F7C23-D613-445F-8F0D-895E1D345964}"/>
              </a:ext>
            </a:extLst>
          </p:cNvPr>
          <p:cNvGrpSpPr>
            <a:grpSpLocks noChangeAspect="1"/>
          </p:cNvGrpSpPr>
          <p:nvPr/>
        </p:nvGrpSpPr>
        <p:grpSpPr>
          <a:xfrm>
            <a:off x="7584805" y="2335967"/>
            <a:ext cx="900000" cy="900000"/>
            <a:chOff x="3062177" y="202019"/>
            <a:chExt cx="5400000" cy="54000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A5A77F65-F4BB-42C6-B9DC-F3C74EF10637}"/>
                </a:ext>
              </a:extLst>
            </p:cNvPr>
            <p:cNvSpPr/>
            <p:nvPr/>
          </p:nvSpPr>
          <p:spPr>
            <a:xfrm>
              <a:off x="3062177" y="202019"/>
              <a:ext cx="5400000" cy="5400000"/>
            </a:xfrm>
            <a:prstGeom prst="rect">
              <a:avLst/>
            </a:prstGeom>
            <a:solidFill>
              <a:srgbClr val="1F77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xmlns="" id="{D805BD0A-DD0F-4039-B8AF-72CC152C7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177" y="490019"/>
              <a:ext cx="4824000" cy="4824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17630EBF-1B6A-4863-8326-70EE4EE6E10A}"/>
              </a:ext>
            </a:extLst>
          </p:cNvPr>
          <p:cNvGrpSpPr>
            <a:grpSpLocks noChangeAspect="1"/>
          </p:cNvGrpSpPr>
          <p:nvPr/>
        </p:nvGrpSpPr>
        <p:grpSpPr>
          <a:xfrm>
            <a:off x="8705111" y="2335967"/>
            <a:ext cx="900000" cy="900000"/>
            <a:chOff x="3062177" y="202019"/>
            <a:chExt cx="5400000" cy="5400000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27255C97-C8E4-4CE7-9C78-B4E37AEE1995}"/>
                </a:ext>
              </a:extLst>
            </p:cNvPr>
            <p:cNvSpPr/>
            <p:nvPr/>
          </p:nvSpPr>
          <p:spPr>
            <a:xfrm>
              <a:off x="3062177" y="202019"/>
              <a:ext cx="5400000" cy="5400000"/>
            </a:xfrm>
            <a:prstGeom prst="rect">
              <a:avLst/>
            </a:prstGeom>
            <a:solidFill>
              <a:srgbClr val="1F77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xmlns="" id="{89AF4D4C-208F-4F49-90B5-51C13EAC3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="" xmlns:a14="http://schemas.microsoft.com/office/drawing/2010/main">
                    <a14:imgLayer r:embed="rId9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777" y="463619"/>
              <a:ext cx="4876800" cy="4876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4DEA03A1-8BAB-440A-A9B6-BE52A2312AF5}"/>
              </a:ext>
            </a:extLst>
          </p:cNvPr>
          <p:cNvGrpSpPr>
            <a:grpSpLocks noChangeAspect="1"/>
          </p:cNvGrpSpPr>
          <p:nvPr/>
        </p:nvGrpSpPr>
        <p:grpSpPr>
          <a:xfrm>
            <a:off x="1983280" y="2357044"/>
            <a:ext cx="900000" cy="900000"/>
            <a:chOff x="3040912" y="637954"/>
            <a:chExt cx="5400000" cy="5400000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8215679D-2AA7-42C5-805B-E61C981EE0AF}"/>
                </a:ext>
              </a:extLst>
            </p:cNvPr>
            <p:cNvSpPr/>
            <p:nvPr/>
          </p:nvSpPr>
          <p:spPr>
            <a:xfrm>
              <a:off x="3040912" y="637954"/>
              <a:ext cx="5400000" cy="5400000"/>
            </a:xfrm>
            <a:prstGeom prst="rect">
              <a:avLst/>
            </a:prstGeom>
            <a:solidFill>
              <a:srgbClr val="1F77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EC58217A-0DFB-41A8-A213-306DA7D67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="" xmlns:a14="http://schemas.microsoft.com/office/drawing/2010/main">
                    <a14:imgLayer r:embed="rId11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912" y="997954"/>
              <a:ext cx="4680000" cy="46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xmlns="" id="{2C906FE5-D743-4E60-8CE2-924C43DF484B}"/>
              </a:ext>
            </a:extLst>
          </p:cNvPr>
          <p:cNvGrpSpPr>
            <a:grpSpLocks noChangeAspect="1"/>
          </p:cNvGrpSpPr>
          <p:nvPr/>
        </p:nvGrpSpPr>
        <p:grpSpPr>
          <a:xfrm>
            <a:off x="4223890" y="2357044"/>
            <a:ext cx="900000" cy="900000"/>
            <a:chOff x="2957429" y="552870"/>
            <a:chExt cx="5400000" cy="5400000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xmlns="" id="{542DD643-C429-4EB9-A657-3C58EBA802A0}"/>
                </a:ext>
              </a:extLst>
            </p:cNvPr>
            <p:cNvSpPr/>
            <p:nvPr/>
          </p:nvSpPr>
          <p:spPr>
            <a:xfrm>
              <a:off x="2957429" y="552870"/>
              <a:ext cx="5400000" cy="5400000"/>
            </a:xfrm>
            <a:prstGeom prst="rect">
              <a:avLst/>
            </a:prstGeom>
            <a:solidFill>
              <a:srgbClr val="1F77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xmlns="" id="{06E4A589-27A0-4A09-A081-9B444586C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="" xmlns:a14="http://schemas.microsoft.com/office/drawing/2010/main">
                    <a14:imgLayer r:embed="rId1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7429" y="732870"/>
              <a:ext cx="5040000" cy="504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974C13A2-14CE-4522-8879-DF30169D6392}"/>
              </a:ext>
            </a:extLst>
          </p:cNvPr>
          <p:cNvGrpSpPr>
            <a:grpSpLocks noChangeAspect="1"/>
          </p:cNvGrpSpPr>
          <p:nvPr/>
        </p:nvGrpSpPr>
        <p:grpSpPr>
          <a:xfrm>
            <a:off x="6464500" y="2357044"/>
            <a:ext cx="900000" cy="900000"/>
            <a:chOff x="3062177" y="202019"/>
            <a:chExt cx="5400000" cy="5400000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xmlns="" id="{975C2117-449C-4BC7-85D5-F90D88764C29}"/>
                </a:ext>
              </a:extLst>
            </p:cNvPr>
            <p:cNvSpPr/>
            <p:nvPr/>
          </p:nvSpPr>
          <p:spPr>
            <a:xfrm>
              <a:off x="3062177" y="202019"/>
              <a:ext cx="5400000" cy="5400000"/>
            </a:xfrm>
            <a:prstGeom prst="rect">
              <a:avLst/>
            </a:prstGeom>
            <a:solidFill>
              <a:srgbClr val="1F77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xmlns="" id="{64C9C3AA-A4B0-42AB-8B1A-9A275ED60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="" xmlns:a14="http://schemas.microsoft.com/office/drawing/2010/main">
                    <a14:imgLayer r:embed="rId15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177" y="382019"/>
              <a:ext cx="5040000" cy="504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05D184EF-1F34-40DE-AA0E-9639E4B3AF83}"/>
              </a:ext>
            </a:extLst>
          </p:cNvPr>
          <p:cNvSpPr/>
          <p:nvPr/>
        </p:nvSpPr>
        <p:spPr>
          <a:xfrm>
            <a:off x="1180731" y="1358283"/>
            <a:ext cx="933930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800" b="1" kern="0" dirty="0" smtClean="0">
                <a:ln w="6350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MUCHAS GRACIAS POR SU ATENCIÓN</a:t>
            </a:r>
            <a:endParaRPr lang="es-ES" sz="3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Marcador de texto 3">
            <a:extLst>
              <a:ext uri="{FF2B5EF4-FFF2-40B4-BE49-F238E27FC236}">
                <a16:creationId xmlns:a16="http://schemas.microsoft.com/office/drawing/2014/main" xmlns="" id="{51855BB7-36B3-4B91-9B9C-55F1F9752DF3}"/>
              </a:ext>
            </a:extLst>
          </p:cNvPr>
          <p:cNvSpPr txBox="1">
            <a:spLocks/>
          </p:cNvSpPr>
          <p:nvPr/>
        </p:nvSpPr>
        <p:spPr>
          <a:xfrm>
            <a:off x="531764" y="3594894"/>
            <a:ext cx="11029617" cy="5986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b="1" dirty="0">
                <a:solidFill>
                  <a:srgbClr val="0070C0"/>
                </a:solidFill>
                <a:hlinkClick r:id="rId16"/>
              </a:rPr>
              <a:t>Marcial.Murciano@uab.cat</a:t>
            </a:r>
            <a:r>
              <a:rPr lang="es-ES" sz="1600" b="1" dirty="0">
                <a:solidFill>
                  <a:srgbClr val="0070C0"/>
                </a:solidFill>
              </a:rPr>
              <a:t> / </a:t>
            </a:r>
            <a:r>
              <a:rPr lang="es-ES" sz="1600" b="1" dirty="0">
                <a:solidFill>
                  <a:srgbClr val="0070C0"/>
                </a:solidFill>
                <a:hlinkClick r:id="rId17"/>
              </a:rPr>
              <a:t>CarlosAlberto.Gonzalez@uab.cat</a:t>
            </a:r>
            <a:endParaRPr lang="es-ES" sz="1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s-ES" sz="1600" b="1" dirty="0">
                <a:solidFill>
                  <a:srgbClr val="0070C0"/>
                </a:solidFill>
                <a:hlinkClick r:id="rId18"/>
              </a:rPr>
              <a:t>http://centresderecerca.uab.cat/oic/content/icc-estadisticas-resumen</a:t>
            </a:r>
            <a:r>
              <a:rPr lang="es-ES" sz="16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2" name="Imagen 3" descr="localcom-icono-letras">
            <a:extLst>
              <a:ext uri="{FF2B5EF4-FFF2-40B4-BE49-F238E27FC236}">
                <a16:creationId xmlns:a16="http://schemas.microsoft.com/office/drawing/2014/main" xmlns="" id="{9F578D4A-BB42-45F2-B832-E728BF93C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56" y="5090215"/>
            <a:ext cx="4162156" cy="1112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agen 9" descr="Proyecto_CSO2013-42822-R_financiado_por_MINENCO">
            <a:extLst>
              <a:ext uri="{FF2B5EF4-FFF2-40B4-BE49-F238E27FC236}">
                <a16:creationId xmlns:a16="http://schemas.microsoft.com/office/drawing/2014/main" xmlns="" id="{A729C8AE-5B55-49E4-B5EB-25CA1FC83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280" y="5090214"/>
            <a:ext cx="2469671" cy="1112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936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5793C0-03CB-43D4-9885-FE96F3EF7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PROPUESTA: </a:t>
            </a:r>
            <a:r>
              <a:rPr lang="es-ES" dirty="0"/>
              <a:t>MODELO ESTADÍSTICO LOCALCOM DE LAS ICC - </a:t>
            </a:r>
            <a:r>
              <a:rPr lang="es-ES" b="1" dirty="0"/>
              <a:t>MELICC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F7E0502-4DA4-498C-855E-260A1AE56C9E}"/>
              </a:ext>
            </a:extLst>
          </p:cNvPr>
          <p:cNvSpPr txBox="1"/>
          <p:nvPr/>
        </p:nvSpPr>
        <p:spPr>
          <a:xfrm>
            <a:off x="567069" y="1041991"/>
            <a:ext cx="110578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285750" indent="-285750">
              <a:spcBef>
                <a:spcPts val="1200"/>
              </a:spcBef>
              <a:spcAft>
                <a:spcPts val="1200"/>
              </a:spcAft>
              <a:buClr>
                <a:schemeClr val="tx2">
                  <a:lumMod val="75000"/>
                </a:schemeClr>
              </a:buClr>
              <a:buSzPct val="130000"/>
              <a:buFont typeface="Wingdings" panose="05000000000000000000" pitchFamily="2" charset="2"/>
              <a:buChar char="§"/>
              <a:defRPr/>
            </a:lvl1pPr>
          </a:lstStyle>
          <a:p>
            <a:r>
              <a:rPr lang="es-ES" dirty="0"/>
              <a:t>Para cumplir con los objetivos de la investigación ha sido necesario ajustar los dígitos CNAE y establecer los datos faltantes con una </a:t>
            </a:r>
            <a:r>
              <a:rPr lang="es-ES" b="1" dirty="0"/>
              <a:t>operación estadística de reasignación de valores</a:t>
            </a:r>
            <a:r>
              <a:rPr lang="es-ES" dirty="0"/>
              <a:t>. </a:t>
            </a:r>
          </a:p>
          <a:p>
            <a:r>
              <a:rPr lang="es-ES" dirty="0"/>
              <a:t>Esta operación ha contado con el trabajo especializado del </a:t>
            </a:r>
            <a:r>
              <a:rPr lang="es-ES" b="1" dirty="0"/>
              <a:t>Servicio de Estadística Aplicada </a:t>
            </a:r>
            <a:r>
              <a:rPr lang="es-ES" dirty="0"/>
              <a:t>de la Universidad Autónoma de Barcelona, que ha dotado de rigor estadístico a los resultados.</a:t>
            </a:r>
          </a:p>
          <a:p>
            <a:r>
              <a:rPr lang="es-ES" dirty="0"/>
              <a:t>Para cada una de las subcategorías se ha ajustado un </a:t>
            </a:r>
            <a:r>
              <a:rPr lang="es-ES" b="1" dirty="0"/>
              <a:t>Modelo Aditivo Generalizado (GAM)</a:t>
            </a:r>
            <a:r>
              <a:rPr lang="es-ES" dirty="0"/>
              <a:t> que permite describir la evolución de los datos de referencia disponibles a lo largo de los años, tanto de la fuente de referencia como de fuentes auxiliares, y que se ha utilizado para re-escalar o reasignar los datos a todas las CCAA. </a:t>
            </a:r>
          </a:p>
          <a:p>
            <a:r>
              <a:rPr lang="es-ES" dirty="0"/>
              <a:t>Se ha procedido a imputar los valores resultantes en cada variable de estudio (Número de empresas, Personas ocupadas, Volumen de negocio y Valor añadido bruto) y en las siete subcategorías analizadas (Arquitectura; Artes escénicas; Artes visuales; Audiovisual;  Bibliotecas, museos y patrimonio; Libros y prensa; y Publicidad).</a:t>
            </a:r>
          </a:p>
        </p:txBody>
      </p:sp>
    </p:spTree>
    <p:extLst>
      <p:ext uri="{BB962C8B-B14F-4D97-AF65-F5344CB8AC3E}">
        <p14:creationId xmlns="" xmlns:p14="http://schemas.microsoft.com/office/powerpoint/2010/main" val="19732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4E716C04-AA27-47A1-8786-6CD35DBD20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2172" y="2796654"/>
            <a:ext cx="3382211" cy="3289056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xmlns="" id="{C3C2053B-6857-4839-86C2-A358D3C4E530}"/>
              </a:ext>
            </a:extLst>
          </p:cNvPr>
          <p:cNvSpPr/>
          <p:nvPr/>
        </p:nvSpPr>
        <p:spPr>
          <a:xfrm>
            <a:off x="322646" y="742949"/>
            <a:ext cx="11230798" cy="824917"/>
          </a:xfrm>
          <a:prstGeom prst="rect">
            <a:avLst/>
          </a:prstGeom>
          <a:solidFill>
            <a:srgbClr val="1F77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7200" spc="1200" dirty="0">
                <a:solidFill>
                  <a:srgbClr val="8DB5E0"/>
                </a:solidFill>
                <a:latin typeface="Franklin Gothic Demi" panose="020B0703020102020204" pitchFamily="34" charset="0"/>
              </a:rPr>
              <a:t>MEL</a:t>
            </a:r>
            <a:r>
              <a:rPr lang="es-ES" sz="7200" spc="1200" dirty="0">
                <a:solidFill>
                  <a:srgbClr val="C6D3F9"/>
                </a:solidFill>
                <a:latin typeface="Franklin Gothic Demi" panose="020B0703020102020204" pitchFamily="34" charset="0"/>
              </a:rPr>
              <a:t>ICC</a:t>
            </a: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xmlns="" id="{19986F9F-B7B5-47B1-B471-B2EA451A3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5201126"/>
              </p:ext>
            </p:extLst>
          </p:nvPr>
        </p:nvGraphicFramePr>
        <p:xfrm>
          <a:off x="336718" y="2245230"/>
          <a:ext cx="3539526" cy="3840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181">
                  <a:extLst>
                    <a:ext uri="{9D8B030D-6E8A-4147-A177-3AD203B41FA5}">
                      <a16:colId xmlns:a16="http://schemas.microsoft.com/office/drawing/2014/main" xmlns="" val="3649497011"/>
                    </a:ext>
                  </a:extLst>
                </a:gridCol>
                <a:gridCol w="2650345">
                  <a:extLst>
                    <a:ext uri="{9D8B030D-6E8A-4147-A177-3AD203B41FA5}">
                      <a16:colId xmlns:a16="http://schemas.microsoft.com/office/drawing/2014/main" xmlns="" val="3784803012"/>
                    </a:ext>
                  </a:extLst>
                </a:gridCol>
              </a:tblGrid>
              <a:tr h="695259">
                <a:tc gridSpan="2">
                  <a:txBody>
                    <a:bodyPr/>
                    <a:lstStyle/>
                    <a:p>
                      <a:pPr algn="ctr"/>
                      <a:r>
                        <a:rPr lang="es-ES" sz="3600" dirty="0"/>
                        <a:t>ALCANCE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23433392"/>
                  </a:ext>
                </a:extLst>
              </a:tr>
              <a:tr h="629044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3200" b="1" kern="1200" cap="none" spc="0" dirty="0">
                          <a:ln w="635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B04A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/>
                        <a:t>Dígitos CNAE-2009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39585900"/>
                  </a:ext>
                </a:extLst>
              </a:tr>
              <a:tr h="629044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3200" b="1" kern="1200" cap="none" spc="0" dirty="0">
                          <a:ln w="635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B04A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/>
                        <a:t>Comunidades Autónomas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61636994"/>
                  </a:ext>
                </a:extLst>
              </a:tr>
              <a:tr h="629044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3200" b="1" kern="1200" cap="none" spc="0" dirty="0">
                          <a:ln w="635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B04A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/>
                        <a:t>Subcategorías ICC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93690391"/>
                  </a:ext>
                </a:extLst>
              </a:tr>
              <a:tr h="629044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3200" b="1" kern="1200" cap="none" spc="0" dirty="0">
                          <a:ln w="635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B04A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/>
                        <a:t>Indicadores de estudio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58828713"/>
                  </a:ext>
                </a:extLst>
              </a:tr>
              <a:tr h="629044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3200" b="1" kern="1200" cap="none" spc="0" dirty="0">
                          <a:ln w="635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B04A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/>
                        <a:t>Años de serie histórica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11389940"/>
                  </a:ext>
                </a:extLst>
              </a:tr>
            </a:tbl>
          </a:graphicData>
        </a:graphic>
      </p:graphicFrame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xmlns="" id="{0ECC98B5-5531-42ED-8B9F-D39783570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1880040"/>
              </p:ext>
            </p:extLst>
          </p:nvPr>
        </p:nvGraphicFramePr>
        <p:xfrm>
          <a:off x="7399860" y="2245230"/>
          <a:ext cx="4153584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188">
                  <a:extLst>
                    <a:ext uri="{9D8B030D-6E8A-4147-A177-3AD203B41FA5}">
                      <a16:colId xmlns:a16="http://schemas.microsoft.com/office/drawing/2014/main" xmlns="" val="3649497011"/>
                    </a:ext>
                  </a:extLst>
                </a:gridCol>
                <a:gridCol w="2399396">
                  <a:extLst>
                    <a:ext uri="{9D8B030D-6E8A-4147-A177-3AD203B41FA5}">
                      <a16:colId xmlns:a16="http://schemas.microsoft.com/office/drawing/2014/main" xmlns="" val="37848030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sz="3600" dirty="0"/>
                        <a:t>RESULTADOS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es-E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39585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3200" b="1" kern="1200" cap="none" spc="0" dirty="0">
                          <a:ln w="635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B04A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26.300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/>
                        <a:t>Datos estadísticos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64856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2400" b="1" i="0" kern="1200" cap="none" spc="0" dirty="0">
                          <a:ln w="635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B04A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18.300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/>
                        <a:t>Datos originales sobre las ICC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61636994"/>
                  </a:ext>
                </a:extLst>
              </a:tr>
              <a:tr h="256162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2400" b="1" i="0" kern="1200" cap="none" spc="0" dirty="0">
                          <a:ln w="6350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rgbClr val="B04A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8.000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dirty="0"/>
                        <a:t>Datos de fuentes externas hasta ahora dispersos en múltiples entidades (institutos de estadística, ministerios, asociaciones, gremios profesionales, etc.).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93690391"/>
                  </a:ext>
                </a:extLst>
              </a:tr>
            </a:tbl>
          </a:graphicData>
        </a:graphic>
      </p:graphicFrame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4647537C-3552-4B8F-B102-6710CD83BDD4}"/>
              </a:ext>
            </a:extLst>
          </p:cNvPr>
          <p:cNvSpPr/>
          <p:nvPr/>
        </p:nvSpPr>
        <p:spPr>
          <a:xfrm>
            <a:off x="322646" y="1602344"/>
            <a:ext cx="11230798" cy="523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spc="50" dirty="0">
                <a:solidFill>
                  <a:schemeClr val="bg1"/>
                </a:solidFill>
              </a:rPr>
              <a:t>Modelo Estadístico LOCALCOM de las Industrias Culturales y Creativas 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A75E159D-C695-496D-A638-38EE783D2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ALCANCE Y RESULTADOS DEL MODELO ESTADÍSTICO</a:t>
            </a:r>
          </a:p>
        </p:txBody>
      </p:sp>
    </p:spTree>
    <p:extLst>
      <p:ext uri="{BB962C8B-B14F-4D97-AF65-F5344CB8AC3E}">
        <p14:creationId xmlns="" xmlns:p14="http://schemas.microsoft.com/office/powerpoint/2010/main" val="14344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0D3CA43F-D089-4C73-8ED4-41FCF62FD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34587289"/>
              </p:ext>
            </p:extLst>
          </p:nvPr>
        </p:nvGraphicFramePr>
        <p:xfrm>
          <a:off x="264701" y="604605"/>
          <a:ext cx="11258552" cy="5678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340">
                  <a:extLst>
                    <a:ext uri="{9D8B030D-6E8A-4147-A177-3AD203B41FA5}">
                      <a16:colId xmlns:a16="http://schemas.microsoft.com/office/drawing/2014/main" xmlns="" val="3972268114"/>
                    </a:ext>
                  </a:extLst>
                </a:gridCol>
                <a:gridCol w="4120896">
                  <a:extLst>
                    <a:ext uri="{9D8B030D-6E8A-4147-A177-3AD203B41FA5}">
                      <a16:colId xmlns:a16="http://schemas.microsoft.com/office/drawing/2014/main" xmlns="" val="2538609669"/>
                    </a:ext>
                  </a:extLst>
                </a:gridCol>
                <a:gridCol w="1853184">
                  <a:extLst>
                    <a:ext uri="{9D8B030D-6E8A-4147-A177-3AD203B41FA5}">
                      <a16:colId xmlns:a16="http://schemas.microsoft.com/office/drawing/2014/main" xmlns="" val="4092061750"/>
                    </a:ext>
                  </a:extLst>
                </a:gridCol>
                <a:gridCol w="3715132">
                  <a:extLst>
                    <a:ext uri="{9D8B030D-6E8A-4147-A177-3AD203B41FA5}">
                      <a16:colId xmlns:a16="http://schemas.microsoft.com/office/drawing/2014/main" xmlns="" val="1102756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CATEGORÍAS </a:t>
                      </a:r>
                      <a:r>
                        <a:rPr lang="es-ES" sz="1200" u="none" strike="noStrike" dirty="0" smtClean="0">
                          <a:effectLst/>
                        </a:rPr>
                        <a:t>MELICC </a:t>
                      </a:r>
                    </a:p>
                    <a:p>
                      <a:pPr algn="ctr" fontAlgn="ctr"/>
                      <a:r>
                        <a:rPr lang="es-ES" sz="1200" u="none" strike="noStrike" dirty="0" smtClean="0">
                          <a:effectLst/>
                        </a:rPr>
                        <a:t>Y</a:t>
                      </a:r>
                      <a:r>
                        <a:rPr lang="es-ES" sz="1200" u="none" strike="noStrike" baseline="0" dirty="0" smtClean="0">
                          <a:effectLst/>
                        </a:rPr>
                        <a:t> U.E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EMPCULT-IDESCAT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EAS-INE (convenio INE-UAB)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EAS-INE (Actividades incluidas en la encuesta)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18338499"/>
                  </a:ext>
                </a:extLst>
              </a:tr>
              <a:tr h="245914">
                <a:tc>
                  <a:txBody>
                    <a:bodyPr/>
                    <a:lstStyle/>
                    <a:p>
                      <a:r>
                        <a:rPr lang="es-ES" sz="1400" dirty="0"/>
                        <a:t>ARQUITECTURA</a:t>
                      </a:r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7111 </a:t>
                      </a:r>
                      <a:r>
                        <a:rPr lang="es-ES" sz="1200" noProof="0" dirty="0"/>
                        <a:t>Servicios técnicos de arquitectura</a:t>
                      </a:r>
                    </a:p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71. Servicios técnicos de arquitectura e ingeniería; ensayos y análisis técnicos</a:t>
                      </a:r>
                    </a:p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7111 Servicios técnicos de arquitectura</a:t>
                      </a:r>
                    </a:p>
                    <a:p>
                      <a:r>
                        <a:rPr lang="es-ES" sz="1200" dirty="0"/>
                        <a:t>7112 Servicios técnicos de ingeniería y otras actividades relacionadas con el asesoramiento técnico</a:t>
                      </a:r>
                    </a:p>
                    <a:p>
                      <a:r>
                        <a:rPr lang="es-ES" sz="1200" dirty="0"/>
                        <a:t>7120 Ensayos y análisis técnicos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6827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ARTES  ESCÉNICAS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9001 Artes escénicas</a:t>
                      </a:r>
                    </a:p>
                    <a:p>
                      <a:r>
                        <a:rPr lang="es-ES" sz="1200" dirty="0"/>
                        <a:t>9002 Actividades auxiliares a las artes escénicas</a:t>
                      </a:r>
                    </a:p>
                    <a:p>
                      <a:r>
                        <a:rPr lang="es-ES" sz="1200" dirty="0"/>
                        <a:t>9004 Gestión de salas de espectáculos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90. Actividades de creación, artísticas y espectáculos</a:t>
                      </a:r>
                    </a:p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9001 Artes escénicas</a:t>
                      </a:r>
                    </a:p>
                    <a:p>
                      <a:r>
                        <a:rPr lang="es-ES" sz="1200" dirty="0"/>
                        <a:t>9002 Actividades auxiliares a las artes escénicas</a:t>
                      </a:r>
                    </a:p>
                    <a:p>
                      <a:r>
                        <a:rPr lang="es-ES" sz="1200" dirty="0"/>
                        <a:t>9003 Creación artística y literaria</a:t>
                      </a:r>
                    </a:p>
                    <a:p>
                      <a:r>
                        <a:rPr lang="es-ES" sz="1200" dirty="0"/>
                        <a:t>9004 Gestión de salas de espectáculos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8382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ARTES VISUALES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7410 Actividades de diseño especializado</a:t>
                      </a:r>
                    </a:p>
                    <a:p>
                      <a:r>
                        <a:rPr lang="es-ES" sz="1200" dirty="0"/>
                        <a:t>7420 Actividades de fotografía</a:t>
                      </a:r>
                    </a:p>
                    <a:p>
                      <a:r>
                        <a:rPr lang="es-ES" sz="1200" dirty="0"/>
                        <a:t>9003 Creación artística y literaria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74. Otras actividades profesionales, científicas y técnicas</a:t>
                      </a:r>
                    </a:p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7410 Actividades de diseño especializado</a:t>
                      </a:r>
                    </a:p>
                    <a:p>
                      <a:r>
                        <a:rPr lang="es-ES" sz="1200" dirty="0"/>
                        <a:t>7420 Actividades de fotografía</a:t>
                      </a:r>
                    </a:p>
                    <a:p>
                      <a:r>
                        <a:rPr lang="es-ES" sz="1200" dirty="0"/>
                        <a:t>7430 Actividades de traducción e interpretación</a:t>
                      </a:r>
                    </a:p>
                    <a:p>
                      <a:r>
                        <a:rPr lang="es-ES" sz="1200" dirty="0"/>
                        <a:t>7490 Otras actividades profesionales, científicas y técnicas </a:t>
                      </a:r>
                      <a:r>
                        <a:rPr lang="es-ES" sz="1200" dirty="0" err="1"/>
                        <a:t>n.c.o.p</a:t>
                      </a:r>
                      <a:r>
                        <a:rPr lang="es-ES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1347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AUDIOVISUAL Y MULTIMEDIA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5911 Actividades de producción cinematográfica, de vídeo y de programas de televisión</a:t>
                      </a:r>
                    </a:p>
                    <a:p>
                      <a:r>
                        <a:rPr lang="es-ES" sz="1200" dirty="0"/>
                        <a:t>5912 Actividades de postproducción cinematográfica, de vídeo y de programas de televisión</a:t>
                      </a:r>
                    </a:p>
                    <a:p>
                      <a:r>
                        <a:rPr lang="es-ES" sz="1200" dirty="0"/>
                        <a:t>5913 Actividades de distribución cinematográfica, de vídeo y de programas de televisión</a:t>
                      </a:r>
                    </a:p>
                    <a:p>
                      <a:r>
                        <a:rPr lang="es-ES" sz="1200" dirty="0"/>
                        <a:t>5914 Actividades de exhibición cinematográfica</a:t>
                      </a:r>
                    </a:p>
                    <a:p>
                      <a:r>
                        <a:rPr lang="es-ES" sz="1200" dirty="0"/>
                        <a:t>5920 Actividades de grabación de sonido y edición musical</a:t>
                      </a:r>
                    </a:p>
                    <a:p>
                      <a:r>
                        <a:rPr lang="es-ES" sz="1200" dirty="0"/>
                        <a:t>6010 Actividades de radiodifusión</a:t>
                      </a:r>
                    </a:p>
                    <a:p>
                      <a:r>
                        <a:rPr lang="es-ES" sz="1200" dirty="0"/>
                        <a:t>6020 Actividades de programación y emisión de televisión</a:t>
                      </a:r>
                    </a:p>
                    <a:p>
                      <a:r>
                        <a:rPr lang="es-ES" sz="1200" dirty="0"/>
                        <a:t>5821 Edición de videojuegos</a:t>
                      </a:r>
                    </a:p>
                    <a:p>
                      <a:r>
                        <a:rPr lang="es-ES" sz="1200" dirty="0"/>
                        <a:t>4763 Comercio al por menor de grabaciones de música y vídeo en establecimientos especializados</a:t>
                      </a:r>
                    </a:p>
                    <a:p>
                      <a:r>
                        <a:rPr lang="es-ES" sz="1200" dirty="0"/>
                        <a:t>7722 Alquiler de cintas de vídeo y discos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59. Actividades cinematográficas</a:t>
                      </a:r>
                    </a:p>
                    <a:p>
                      <a:r>
                        <a:rPr lang="es-ES" sz="1200" dirty="0"/>
                        <a:t>60. Actividades de radiodifusión</a:t>
                      </a:r>
                    </a:p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5911 Actividades de producción cinematográfica, de vídeo y de programas de televisión</a:t>
                      </a:r>
                    </a:p>
                    <a:p>
                      <a:r>
                        <a:rPr lang="es-ES" sz="1200" dirty="0"/>
                        <a:t>5912 Actividades de postproducción cinematográfica, de vídeo y de programas de televisión</a:t>
                      </a:r>
                    </a:p>
                    <a:p>
                      <a:r>
                        <a:rPr lang="es-ES" sz="1200" dirty="0"/>
                        <a:t>5913 Actividades de distribución cinematográfica, de vídeo y de programas de televisión</a:t>
                      </a:r>
                    </a:p>
                    <a:p>
                      <a:r>
                        <a:rPr lang="es-ES" sz="1200" dirty="0"/>
                        <a:t>5914 Actividades de exhibición cinematográfica</a:t>
                      </a:r>
                    </a:p>
                    <a:p>
                      <a:r>
                        <a:rPr lang="es-ES" sz="1200" dirty="0"/>
                        <a:t>5920 Actividades de grabación de sonido y edición musical</a:t>
                      </a:r>
                    </a:p>
                    <a:p>
                      <a:r>
                        <a:rPr lang="es-ES" sz="1200" dirty="0"/>
                        <a:t>6010 Actividades de radiodifusión</a:t>
                      </a:r>
                    </a:p>
                    <a:p>
                      <a:r>
                        <a:rPr lang="es-ES" sz="1200" dirty="0"/>
                        <a:t>6020 Actividades de programación y emisión de televisión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3607406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5447CA4-3AE9-43FE-AAA0-63CCA14388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529" y="1241298"/>
            <a:ext cx="508435" cy="50843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0B12ABB-FC94-4C73-8360-A45FA123C9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529" y="2062315"/>
            <a:ext cx="508435" cy="5051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B7C64E8-B156-4B04-A9B8-DA87F1B5595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529" y="2959943"/>
            <a:ext cx="508435" cy="50519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B945E170-D186-4D5D-846B-7B375689A8B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529" y="4231886"/>
            <a:ext cx="508435" cy="50843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439253-3E3A-4C16-B585-FD086101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CLASIFICACIÓN DE LAS ACTIVIDADES ICC</a:t>
            </a:r>
          </a:p>
        </p:txBody>
      </p:sp>
    </p:spTree>
    <p:extLst>
      <p:ext uri="{BB962C8B-B14F-4D97-AF65-F5344CB8AC3E}">
        <p14:creationId xmlns="" xmlns:p14="http://schemas.microsoft.com/office/powerpoint/2010/main" val="3981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xmlns="" id="{0D3CA43F-D089-4C73-8ED4-41FCF62FD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85885130"/>
              </p:ext>
            </p:extLst>
          </p:nvPr>
        </p:nvGraphicFramePr>
        <p:xfrm>
          <a:off x="272414" y="867495"/>
          <a:ext cx="11258552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340">
                  <a:extLst>
                    <a:ext uri="{9D8B030D-6E8A-4147-A177-3AD203B41FA5}">
                      <a16:colId xmlns:a16="http://schemas.microsoft.com/office/drawing/2014/main" xmlns="" val="3972268114"/>
                    </a:ext>
                  </a:extLst>
                </a:gridCol>
                <a:gridCol w="3438906">
                  <a:extLst>
                    <a:ext uri="{9D8B030D-6E8A-4147-A177-3AD203B41FA5}">
                      <a16:colId xmlns:a16="http://schemas.microsoft.com/office/drawing/2014/main" xmlns="" val="2538609669"/>
                    </a:ext>
                  </a:extLst>
                </a:gridCol>
                <a:gridCol w="2045970">
                  <a:extLst>
                    <a:ext uri="{9D8B030D-6E8A-4147-A177-3AD203B41FA5}">
                      <a16:colId xmlns:a16="http://schemas.microsoft.com/office/drawing/2014/main" xmlns="" val="4092061750"/>
                    </a:ext>
                  </a:extLst>
                </a:gridCol>
                <a:gridCol w="4204336">
                  <a:extLst>
                    <a:ext uri="{9D8B030D-6E8A-4147-A177-3AD203B41FA5}">
                      <a16:colId xmlns:a16="http://schemas.microsoft.com/office/drawing/2014/main" xmlns="" val="1102756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CATEGORÍAS MELICC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EMPCULT-IDESCAT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</a:rPr>
                        <a:t>EAS-INE (convenio INE-UAB)</a:t>
                      </a:r>
                      <a:endParaRPr lang="es-E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dirty="0">
                          <a:effectLst/>
                        </a:rPr>
                        <a:t>EAS-INE (Actividades incluidas en la encuesta)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18338499"/>
                  </a:ext>
                </a:extLst>
              </a:tr>
              <a:tr h="245914">
                <a:tc>
                  <a:txBody>
                    <a:bodyPr/>
                    <a:lstStyle/>
                    <a:p>
                      <a:r>
                        <a:rPr lang="es-ES" sz="1400" dirty="0"/>
                        <a:t>BIBLIOTECAS, MUSEOS Y PATRIMONIO</a:t>
                      </a:r>
                    </a:p>
                    <a:p>
                      <a:endParaRPr lang="es-ES" dirty="0"/>
                    </a:p>
                    <a:p>
                      <a:endParaRPr lang="es-ES" dirty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noProof="0" dirty="0"/>
                        <a:t>9102 Actividades de museos</a:t>
                      </a:r>
                    </a:p>
                    <a:p>
                      <a:r>
                        <a:rPr lang="es-ES" sz="1200" noProof="0" dirty="0"/>
                        <a:t>9103 Gestión de lugares y edificios históricos</a:t>
                      </a:r>
                    </a:p>
                    <a:p>
                      <a:r>
                        <a:rPr lang="es-ES" sz="1200" noProof="0" dirty="0"/>
                        <a:t>9105 Actividades de bibliotecas</a:t>
                      </a:r>
                    </a:p>
                    <a:p>
                      <a:r>
                        <a:rPr lang="es-ES" sz="1200" noProof="0" dirty="0"/>
                        <a:t>9106 Actividades de archivos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91. Actividades de bibliotecas, archivos, museos y otras actividades culturales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9102 Actividades de museos</a:t>
                      </a:r>
                    </a:p>
                    <a:p>
                      <a:r>
                        <a:rPr lang="es-ES" sz="1200" dirty="0"/>
                        <a:t>9103 Gestión de lugares y edificios históricos</a:t>
                      </a:r>
                    </a:p>
                    <a:p>
                      <a:r>
                        <a:rPr lang="es-ES" sz="1200" dirty="0"/>
                        <a:t>9104 Actividades de los jardines botánicos, parques zoológicos y reservas naturales</a:t>
                      </a:r>
                    </a:p>
                    <a:p>
                      <a:r>
                        <a:rPr lang="es-ES" sz="1200" dirty="0"/>
                        <a:t>9105 Actividades de bibliotecas</a:t>
                      </a:r>
                    </a:p>
                    <a:p>
                      <a:r>
                        <a:rPr lang="es-ES" sz="1200" dirty="0"/>
                        <a:t>9106 Actividades de archivos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6827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LIBROS Y PRENSA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5811 Edición de libros</a:t>
                      </a:r>
                    </a:p>
                    <a:p>
                      <a:r>
                        <a:rPr lang="es-ES" sz="1200" dirty="0"/>
                        <a:t>5813 Edición de periódicos</a:t>
                      </a:r>
                    </a:p>
                    <a:p>
                      <a:r>
                        <a:rPr lang="es-ES" sz="1200" dirty="0"/>
                        <a:t>5814 Edición de revistas</a:t>
                      </a:r>
                    </a:p>
                    <a:p>
                      <a:r>
                        <a:rPr lang="es-ES" sz="1200" dirty="0"/>
                        <a:t>6391 Actividades de las agencias de noticias</a:t>
                      </a:r>
                    </a:p>
                    <a:p>
                      <a:r>
                        <a:rPr lang="es-ES" sz="1200" dirty="0"/>
                        <a:t>7430 Actividades de traducción e interpretación</a:t>
                      </a:r>
                    </a:p>
                    <a:p>
                      <a:r>
                        <a:rPr lang="es-ES" sz="1200" dirty="0"/>
                        <a:t>4761 Comercio al por menor de libros en establecimientos especializados</a:t>
                      </a:r>
                    </a:p>
                    <a:p>
                      <a:r>
                        <a:rPr lang="es-ES" sz="1200" dirty="0"/>
                        <a:t>4762 Comercio al por menor de periódicos y artículos de papelería en establecimientos especializados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58. Edición</a:t>
                      </a:r>
                    </a:p>
                    <a:p>
                      <a:r>
                        <a:rPr lang="es-ES" sz="1200" dirty="0"/>
                        <a:t>63. Servicios de información</a:t>
                      </a:r>
                    </a:p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5811 Edición de libros</a:t>
                      </a:r>
                    </a:p>
                    <a:p>
                      <a:r>
                        <a:rPr lang="es-ES" sz="1200" dirty="0"/>
                        <a:t>5812 Edición de directorios y guías de direcciones postales</a:t>
                      </a:r>
                    </a:p>
                    <a:p>
                      <a:r>
                        <a:rPr lang="es-ES" sz="1200" dirty="0"/>
                        <a:t>5813 Edición de periódicos</a:t>
                      </a:r>
                    </a:p>
                    <a:p>
                      <a:r>
                        <a:rPr lang="es-ES" sz="1200" dirty="0"/>
                        <a:t>5814 Edición de revistas</a:t>
                      </a:r>
                    </a:p>
                    <a:p>
                      <a:r>
                        <a:rPr lang="es-ES" sz="1200" dirty="0"/>
                        <a:t>5819 Otras actividades editoriales</a:t>
                      </a:r>
                    </a:p>
                    <a:p>
                      <a:r>
                        <a:rPr lang="es-ES" sz="1200" dirty="0"/>
                        <a:t>5821 Edición de videojuegos</a:t>
                      </a:r>
                    </a:p>
                    <a:p>
                      <a:r>
                        <a:rPr lang="es-ES" sz="1200" dirty="0"/>
                        <a:t>5829 Edición de otros programas informáticos</a:t>
                      </a:r>
                    </a:p>
                    <a:p>
                      <a:r>
                        <a:rPr lang="es-ES" sz="1200" dirty="0"/>
                        <a:t>6311 Proceso de datos, hosting y actividades relacionadas</a:t>
                      </a:r>
                    </a:p>
                    <a:p>
                      <a:r>
                        <a:rPr lang="es-ES" sz="1200" dirty="0"/>
                        <a:t>6312 Portales web</a:t>
                      </a:r>
                    </a:p>
                    <a:p>
                      <a:r>
                        <a:rPr lang="es-ES" sz="1200" dirty="0"/>
                        <a:t>6391 Actividades de las agencias de noticias</a:t>
                      </a:r>
                    </a:p>
                    <a:p>
                      <a:r>
                        <a:rPr lang="es-ES" sz="1200" dirty="0"/>
                        <a:t>6399 Otros servicios de información </a:t>
                      </a:r>
                      <a:r>
                        <a:rPr lang="es-ES" sz="1200" dirty="0" err="1"/>
                        <a:t>n.c.o.p</a:t>
                      </a:r>
                      <a:r>
                        <a:rPr lang="es-ES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8382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/>
                        <a:t>PUBLICIDAD</a:t>
                      </a:r>
                    </a:p>
                    <a:p>
                      <a:endParaRPr lang="es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7311 Agencias de publicidad</a:t>
                      </a:r>
                    </a:p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73. Publicidad y estudios de mercado</a:t>
                      </a:r>
                    </a:p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7311 Agencias de publicidad</a:t>
                      </a:r>
                    </a:p>
                    <a:p>
                      <a:r>
                        <a:rPr lang="es-ES" sz="1200" dirty="0"/>
                        <a:t>7312 Servicios de representación de medios de comunicación</a:t>
                      </a:r>
                    </a:p>
                    <a:p>
                      <a:r>
                        <a:rPr lang="es-ES" sz="1200" dirty="0"/>
                        <a:t>7320 Estudio de mercado y realización de encuestas de opinión pública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1347239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C764CB23-18A3-47B8-B708-E00F9EDE6B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259" y="1949917"/>
            <a:ext cx="508435" cy="5084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6DA0E25-02EC-472B-80E0-1B81C51895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259" y="3178262"/>
            <a:ext cx="508435" cy="50843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F65F46F-9277-475E-96A1-E7E834736ED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213" y="5210460"/>
            <a:ext cx="511694" cy="508435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C72B449D-C7B3-47C1-A556-1A776F3F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CLASIFICACIÓN DE LAS ACTIVIDADES ICC</a:t>
            </a:r>
          </a:p>
        </p:txBody>
      </p:sp>
    </p:spTree>
    <p:extLst>
      <p:ext uri="{BB962C8B-B14F-4D97-AF65-F5344CB8AC3E}">
        <p14:creationId xmlns="" xmlns:p14="http://schemas.microsoft.com/office/powerpoint/2010/main" val="288282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/>
          <a:srcRect l="16295" t="2307" r="18591" b="6416"/>
          <a:stretch/>
        </p:blipFill>
        <p:spPr>
          <a:xfrm>
            <a:off x="2996627" y="1207337"/>
            <a:ext cx="6323524" cy="4986222"/>
          </a:xfrm>
          <a:prstGeom prst="rect">
            <a:avLst/>
          </a:prstGeom>
        </p:spPr>
      </p:pic>
      <p:sp>
        <p:nvSpPr>
          <p:cNvPr id="11" name="Flecha derecha 10"/>
          <p:cNvSpPr/>
          <p:nvPr/>
        </p:nvSpPr>
        <p:spPr>
          <a:xfrm flipV="1">
            <a:off x="2152975" y="1481721"/>
            <a:ext cx="918233" cy="45719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>
            <a:off x="1899914" y="2247940"/>
            <a:ext cx="2664000" cy="3600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>
            <a:off x="1641050" y="3176069"/>
            <a:ext cx="2556000" cy="3600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4606290" y="1685266"/>
            <a:ext cx="3482822" cy="610968"/>
          </a:xfrm>
          <a:prstGeom prst="roundRect">
            <a:avLst/>
          </a:prstGeom>
          <a:noFill/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redondeado 14"/>
          <p:cNvSpPr/>
          <p:nvPr/>
        </p:nvSpPr>
        <p:spPr>
          <a:xfrm>
            <a:off x="4175505" y="2408770"/>
            <a:ext cx="3891660" cy="1131451"/>
          </a:xfrm>
          <a:prstGeom prst="roundRect">
            <a:avLst/>
          </a:prstGeom>
          <a:noFill/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/>
          <p:cNvSpPr/>
          <p:nvPr/>
        </p:nvSpPr>
        <p:spPr>
          <a:xfrm>
            <a:off x="3071208" y="1386452"/>
            <a:ext cx="1323975" cy="826929"/>
          </a:xfrm>
          <a:prstGeom prst="roundRect">
            <a:avLst/>
          </a:prstGeom>
          <a:noFill/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redondeado 16"/>
          <p:cNvSpPr/>
          <p:nvPr/>
        </p:nvSpPr>
        <p:spPr>
          <a:xfrm rot="5400000">
            <a:off x="6691516" y="3289450"/>
            <a:ext cx="3982353" cy="1025357"/>
          </a:xfrm>
          <a:prstGeom prst="roundRect">
            <a:avLst/>
          </a:prstGeom>
          <a:noFill/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redondeado 17"/>
          <p:cNvSpPr/>
          <p:nvPr/>
        </p:nvSpPr>
        <p:spPr>
          <a:xfrm>
            <a:off x="8160947" y="1263740"/>
            <a:ext cx="1032462" cy="444116"/>
          </a:xfrm>
          <a:prstGeom prst="roundRect">
            <a:avLst/>
          </a:prstGeom>
          <a:noFill/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redondeado 18"/>
          <p:cNvSpPr/>
          <p:nvPr/>
        </p:nvSpPr>
        <p:spPr>
          <a:xfrm>
            <a:off x="3337560" y="3612574"/>
            <a:ext cx="4712751" cy="1033629"/>
          </a:xfrm>
          <a:prstGeom prst="roundRect">
            <a:avLst/>
          </a:prstGeom>
          <a:noFill/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redondeado 19"/>
          <p:cNvSpPr/>
          <p:nvPr/>
        </p:nvSpPr>
        <p:spPr>
          <a:xfrm>
            <a:off x="3337560" y="4789555"/>
            <a:ext cx="4712751" cy="1220237"/>
          </a:xfrm>
          <a:prstGeom prst="roundRect">
            <a:avLst/>
          </a:prstGeom>
          <a:noFill/>
          <a:ln w="190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663763" y="840869"/>
            <a:ext cx="153330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ES"/>
            </a:defPPr>
          </a:lstStyle>
          <a:p>
            <a:pPr algn="ctr"/>
            <a:r>
              <a:rPr lang="es-ES" dirty="0"/>
              <a:t>Datos para 17 </a:t>
            </a:r>
          </a:p>
          <a:p>
            <a:pPr algn="ctr"/>
            <a:r>
              <a:rPr lang="es-ES" dirty="0"/>
              <a:t>Comunidades </a:t>
            </a:r>
          </a:p>
          <a:p>
            <a:pPr algn="ctr"/>
            <a:r>
              <a:rPr lang="es-ES" dirty="0"/>
              <a:t>Autónomas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79678" y="1937316"/>
            <a:ext cx="153330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pPr algn="ctr"/>
            <a:r>
              <a:rPr lang="es-ES" dirty="0"/>
              <a:t>Personal </a:t>
            </a:r>
          </a:p>
          <a:p>
            <a:pPr algn="ctr"/>
            <a:r>
              <a:rPr lang="es-ES" dirty="0"/>
              <a:t>ocupado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66586" y="2954610"/>
            <a:ext cx="153330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pPr algn="ctr"/>
            <a:r>
              <a:rPr lang="es-ES" dirty="0"/>
              <a:t>Número </a:t>
            </a:r>
          </a:p>
          <a:p>
            <a:pPr algn="ctr"/>
            <a:r>
              <a:rPr lang="es-ES" dirty="0"/>
              <a:t>de empresas </a:t>
            </a:r>
          </a:p>
        </p:txBody>
      </p:sp>
      <p:sp>
        <p:nvSpPr>
          <p:cNvPr id="27" name="Flecha derecha 26"/>
          <p:cNvSpPr/>
          <p:nvPr/>
        </p:nvSpPr>
        <p:spPr>
          <a:xfrm>
            <a:off x="1993772" y="4431156"/>
            <a:ext cx="1332000" cy="3600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79678" y="4143224"/>
            <a:ext cx="153330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pPr algn="ctr"/>
            <a:r>
              <a:rPr lang="es-ES" dirty="0"/>
              <a:t>Volumen </a:t>
            </a:r>
          </a:p>
          <a:p>
            <a:pPr algn="ctr"/>
            <a:r>
              <a:rPr lang="es-ES" dirty="0"/>
              <a:t>de negocio</a:t>
            </a:r>
          </a:p>
        </p:txBody>
      </p:sp>
      <p:sp>
        <p:nvSpPr>
          <p:cNvPr id="29" name="Flecha derecha 28"/>
          <p:cNvSpPr/>
          <p:nvPr/>
        </p:nvSpPr>
        <p:spPr>
          <a:xfrm>
            <a:off x="1993771" y="5595219"/>
            <a:ext cx="1332000" cy="3600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679678" y="5370800"/>
            <a:ext cx="153330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pPr algn="ctr"/>
            <a:r>
              <a:rPr lang="es-ES" dirty="0"/>
              <a:t>Valor Añadido </a:t>
            </a:r>
          </a:p>
          <a:p>
            <a:pPr algn="ctr"/>
            <a:r>
              <a:rPr lang="es-ES" dirty="0"/>
              <a:t>Bruto</a:t>
            </a:r>
          </a:p>
        </p:txBody>
      </p:sp>
      <p:sp>
        <p:nvSpPr>
          <p:cNvPr id="24" name="Flecha derecha 23"/>
          <p:cNvSpPr/>
          <p:nvPr/>
        </p:nvSpPr>
        <p:spPr>
          <a:xfrm flipV="1">
            <a:off x="9238833" y="1426140"/>
            <a:ext cx="504000" cy="3600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9693600" y="1213987"/>
            <a:ext cx="161544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pPr algn="ctr"/>
            <a:r>
              <a:rPr lang="es-ES" dirty="0"/>
              <a:t>7 años de serie histórica</a:t>
            </a:r>
          </a:p>
        </p:txBody>
      </p:sp>
      <p:sp>
        <p:nvSpPr>
          <p:cNvPr id="31" name="Flecha derecha 30"/>
          <p:cNvSpPr/>
          <p:nvPr/>
        </p:nvSpPr>
        <p:spPr>
          <a:xfrm flipV="1">
            <a:off x="9262557" y="2879999"/>
            <a:ext cx="504000" cy="36000"/>
          </a:xfrm>
          <a:prstGeom prst="rightArrow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/>
          <p:cNvSpPr txBox="1"/>
          <p:nvPr/>
        </p:nvSpPr>
        <p:spPr>
          <a:xfrm>
            <a:off x="9659974" y="2157990"/>
            <a:ext cx="1669971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</a:lstStyle>
          <a:p>
            <a:pPr algn="ctr"/>
            <a:r>
              <a:rPr lang="es-ES" dirty="0"/>
              <a:t>Peso relativo de cada indicador con respecto al resto de sectores ICC</a:t>
            </a:r>
          </a:p>
        </p:txBody>
      </p:sp>
      <p:grpSp>
        <p:nvGrpSpPr>
          <p:cNvPr id="32" name="Grupo 31"/>
          <p:cNvGrpSpPr>
            <a:grpSpLocks noChangeAspect="1"/>
          </p:cNvGrpSpPr>
          <p:nvPr/>
        </p:nvGrpSpPr>
        <p:grpSpPr>
          <a:xfrm>
            <a:off x="10143909" y="5469305"/>
            <a:ext cx="324000" cy="324000"/>
            <a:chOff x="3062177" y="202019"/>
            <a:chExt cx="5400000" cy="5400000"/>
          </a:xfrm>
        </p:grpSpPr>
        <p:sp>
          <p:nvSpPr>
            <p:cNvPr id="33" name="Rectángulo 32"/>
            <p:cNvSpPr/>
            <p:nvPr/>
          </p:nvSpPr>
          <p:spPr>
            <a:xfrm>
              <a:off x="3062177" y="202019"/>
              <a:ext cx="5400000" cy="5400000"/>
            </a:xfrm>
            <a:prstGeom prst="rect">
              <a:avLst/>
            </a:prstGeom>
            <a:solidFill>
              <a:srgbClr val="1F77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4" name="Imagen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074" y="482916"/>
              <a:ext cx="4838205" cy="483820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5" name="Grupo 34"/>
          <p:cNvGrpSpPr>
            <a:grpSpLocks noChangeAspect="1"/>
          </p:cNvGrpSpPr>
          <p:nvPr/>
        </p:nvGrpSpPr>
        <p:grpSpPr>
          <a:xfrm>
            <a:off x="9720933" y="5891810"/>
            <a:ext cx="324000" cy="324000"/>
            <a:chOff x="3104707" y="943740"/>
            <a:chExt cx="5400000" cy="5400000"/>
          </a:xfrm>
        </p:grpSpPr>
        <p:sp>
          <p:nvSpPr>
            <p:cNvPr id="36" name="Rectángulo 35"/>
            <p:cNvSpPr/>
            <p:nvPr/>
          </p:nvSpPr>
          <p:spPr>
            <a:xfrm>
              <a:off x="3104707" y="943740"/>
              <a:ext cx="5400000" cy="5400000"/>
            </a:xfrm>
            <a:prstGeom prst="rect">
              <a:avLst/>
            </a:prstGeom>
            <a:solidFill>
              <a:srgbClr val="1F77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37" name="Imagen 3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707" y="1123740"/>
              <a:ext cx="5040000" cy="504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8" name="Grupo 37"/>
          <p:cNvGrpSpPr>
            <a:grpSpLocks noChangeAspect="1"/>
          </p:cNvGrpSpPr>
          <p:nvPr/>
        </p:nvGrpSpPr>
        <p:grpSpPr>
          <a:xfrm>
            <a:off x="10515154" y="5891810"/>
            <a:ext cx="324000" cy="324000"/>
            <a:chOff x="3062177" y="202019"/>
            <a:chExt cx="5400000" cy="5400000"/>
          </a:xfrm>
        </p:grpSpPr>
        <p:sp>
          <p:nvSpPr>
            <p:cNvPr id="39" name="Rectángulo 38"/>
            <p:cNvSpPr/>
            <p:nvPr/>
          </p:nvSpPr>
          <p:spPr>
            <a:xfrm>
              <a:off x="3062177" y="202019"/>
              <a:ext cx="5400000" cy="5400000"/>
            </a:xfrm>
            <a:prstGeom prst="rect">
              <a:avLst/>
            </a:prstGeom>
            <a:solidFill>
              <a:srgbClr val="1F77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0" name="Imagen 3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177" y="490019"/>
              <a:ext cx="4824000" cy="4824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1" name="Grupo 40"/>
          <p:cNvGrpSpPr>
            <a:grpSpLocks noChangeAspect="1"/>
          </p:cNvGrpSpPr>
          <p:nvPr/>
        </p:nvGrpSpPr>
        <p:grpSpPr>
          <a:xfrm>
            <a:off x="10967667" y="5480105"/>
            <a:ext cx="324000" cy="324000"/>
            <a:chOff x="3062177" y="202019"/>
            <a:chExt cx="5400000" cy="5400000"/>
          </a:xfrm>
        </p:grpSpPr>
        <p:sp>
          <p:nvSpPr>
            <p:cNvPr id="42" name="Rectángulo 41"/>
            <p:cNvSpPr/>
            <p:nvPr/>
          </p:nvSpPr>
          <p:spPr>
            <a:xfrm>
              <a:off x="3062177" y="202019"/>
              <a:ext cx="5400000" cy="5400000"/>
            </a:xfrm>
            <a:prstGeom prst="rect">
              <a:avLst/>
            </a:prstGeom>
            <a:solidFill>
              <a:srgbClr val="1F77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="" xmlns:a14="http://schemas.microsoft.com/office/drawing/2010/main">
                    <a14:imgLayer r:embed="rId10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777" y="463619"/>
              <a:ext cx="4876800" cy="4876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9742833" y="5480105"/>
            <a:ext cx="324000" cy="324000"/>
            <a:chOff x="3040912" y="637954"/>
            <a:chExt cx="5400000" cy="5400000"/>
          </a:xfrm>
        </p:grpSpPr>
        <p:sp>
          <p:nvSpPr>
            <p:cNvPr id="45" name="Rectángulo 44"/>
            <p:cNvSpPr/>
            <p:nvPr/>
          </p:nvSpPr>
          <p:spPr>
            <a:xfrm>
              <a:off x="3040912" y="637954"/>
              <a:ext cx="5400000" cy="5400000"/>
            </a:xfrm>
            <a:prstGeom prst="rect">
              <a:avLst/>
            </a:prstGeom>
            <a:solidFill>
              <a:srgbClr val="1F77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6" name="Imagen 45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0912" y="997954"/>
              <a:ext cx="4680000" cy="468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7" name="Grupo 46"/>
          <p:cNvGrpSpPr>
            <a:grpSpLocks noChangeAspect="1"/>
          </p:cNvGrpSpPr>
          <p:nvPr/>
        </p:nvGrpSpPr>
        <p:grpSpPr>
          <a:xfrm>
            <a:off x="10550922" y="5480105"/>
            <a:ext cx="324000" cy="324000"/>
            <a:chOff x="2957429" y="552870"/>
            <a:chExt cx="5400000" cy="5400000"/>
          </a:xfrm>
        </p:grpSpPr>
        <p:sp>
          <p:nvSpPr>
            <p:cNvPr id="48" name="Rectángulo 47"/>
            <p:cNvSpPr/>
            <p:nvPr/>
          </p:nvSpPr>
          <p:spPr>
            <a:xfrm>
              <a:off x="2957429" y="552870"/>
              <a:ext cx="5400000" cy="5400000"/>
            </a:xfrm>
            <a:prstGeom prst="rect">
              <a:avLst/>
            </a:prstGeom>
            <a:solidFill>
              <a:srgbClr val="1F77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9" name="Imagen 48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="" xmlns:a14="http://schemas.microsoft.com/office/drawing/2010/main">
                    <a14:imgLayer r:embed="rId14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7429" y="732870"/>
              <a:ext cx="5040000" cy="504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0" name="Grupo 49"/>
          <p:cNvGrpSpPr>
            <a:grpSpLocks noChangeAspect="1"/>
          </p:cNvGrpSpPr>
          <p:nvPr/>
        </p:nvGrpSpPr>
        <p:grpSpPr>
          <a:xfrm>
            <a:off x="10138746" y="5891810"/>
            <a:ext cx="324000" cy="324000"/>
            <a:chOff x="3062177" y="202019"/>
            <a:chExt cx="5400000" cy="5400000"/>
          </a:xfrm>
        </p:grpSpPr>
        <p:sp>
          <p:nvSpPr>
            <p:cNvPr id="51" name="Rectángulo 50"/>
            <p:cNvSpPr/>
            <p:nvPr/>
          </p:nvSpPr>
          <p:spPr>
            <a:xfrm>
              <a:off x="3062177" y="202019"/>
              <a:ext cx="5400000" cy="5400000"/>
            </a:xfrm>
            <a:prstGeom prst="rect">
              <a:avLst/>
            </a:prstGeom>
            <a:solidFill>
              <a:srgbClr val="1F77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2" name="Imagen 51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="" xmlns:a14="http://schemas.microsoft.com/office/drawing/2010/main">
                    <a14:imgLayer r:embed="rId16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177" y="382019"/>
              <a:ext cx="5040000" cy="5040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3" name="CuadroTexto 52">
            <a:extLst>
              <a:ext uri="{FF2B5EF4-FFF2-40B4-BE49-F238E27FC236}">
                <a16:creationId xmlns:a16="http://schemas.microsoft.com/office/drawing/2014/main" xmlns="" id="{71A5C359-93A0-424A-A68D-ECD8246F4E5F}"/>
              </a:ext>
            </a:extLst>
          </p:cNvPr>
          <p:cNvSpPr txBox="1"/>
          <p:nvPr/>
        </p:nvSpPr>
        <p:spPr>
          <a:xfrm>
            <a:off x="9693600" y="3893472"/>
            <a:ext cx="1669971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 algn="ctr"/>
          </a:lstStyle>
          <a:p>
            <a:r>
              <a:rPr lang="es-ES" dirty="0"/>
              <a:t>Presentación de resultados desagregados para 7 sectores ICC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2AC6C270-9664-4EA5-B6DB-1A9D72999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VISUALIZACIÓN INTERACTIVA DE LOS DATOS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BC3BA10-99A9-44E1-B2B4-54164BA1CB21}"/>
              </a:ext>
            </a:extLst>
          </p:cNvPr>
          <p:cNvSpPr/>
          <p:nvPr/>
        </p:nvSpPr>
        <p:spPr>
          <a:xfrm>
            <a:off x="4197050" y="739712"/>
            <a:ext cx="3632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http://centresderecerca.uab.cat/oic/</a:t>
            </a:r>
          </a:p>
        </p:txBody>
      </p:sp>
    </p:spTree>
    <p:extLst>
      <p:ext uri="{BB962C8B-B14F-4D97-AF65-F5344CB8AC3E}">
        <p14:creationId xmlns="" xmlns:p14="http://schemas.microsoft.com/office/powerpoint/2010/main" val="42519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4205548404"/>
              </p:ext>
            </p:extLst>
          </p:nvPr>
        </p:nvGraphicFramePr>
        <p:xfrm>
          <a:off x="1870635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CFCE551D-A694-4105-9C24-FF5BD67A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CONTEXTO SOCIOECONÓMICO E IMPLANTACIÓN DE LAS ICC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03802" y="4843849"/>
            <a:ext cx="335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Correlaciones estadísticas entre contexto socioeconómico, infraestructuras y consumo cultural.	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6206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2587298298"/>
              </p:ext>
            </p:extLst>
          </p:nvPr>
        </p:nvGraphicFramePr>
        <p:xfrm>
          <a:off x="2217006" y="85523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6BC0D521-17F0-43F3-8486-CD91BA582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CORRELACIÓN ENTRE VARIABLES ICC Y BIENESTAR SOCIAL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3802" y="4843849"/>
            <a:ext cx="335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Correlaciones estadísticas entre bienestar socioeconómico y las variables culturales estudiadas.	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6935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1986</Words>
  <Application>Microsoft Office PowerPoint</Application>
  <PresentationFormat>Personalizado</PresentationFormat>
  <Paragraphs>249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PROBLEMA: LAS ESTADÍSTICAS ICC EN LAS CCAA</vt:lpstr>
      <vt:lpstr>PROPUESTA: MODELO ESTADÍSTICO LOCALCOM DE LAS ICC - MELICC</vt:lpstr>
      <vt:lpstr>ALCANCE Y RESULTADOS DEL MODELO ESTADÍSTICO</vt:lpstr>
      <vt:lpstr>CLASIFICACIÓN DE LAS ACTIVIDADES ICC</vt:lpstr>
      <vt:lpstr>CLASIFICACIÓN DE LAS ACTIVIDADES ICC</vt:lpstr>
      <vt:lpstr>VISUALIZACIÓN INTERACTIVA DE LOS DATOS</vt:lpstr>
      <vt:lpstr>CONTEXTO SOCIOECONÓMICO E IMPLANTACIÓN DE LAS ICC</vt:lpstr>
      <vt:lpstr>CORRELACIÓN ENTRE VARIABLES ICC Y BIENESTAR SOCIAL</vt:lpstr>
      <vt:lpstr>ICC Y BIENESTAR SOCIAL: CÍRCULOS VIRTUOSOS</vt:lpstr>
      <vt:lpstr>CONTEXTO: CONSUMO CULTURAL Y PIB PER CAPITA</vt:lpstr>
      <vt:lpstr>CONTEXTO: CONSUMO CULTURAL</vt:lpstr>
      <vt:lpstr>CONTEXTO: ÍNDICE LOCALCOM </vt:lpstr>
      <vt:lpstr>CONTEXTO: ÍNDICE LOCALCOM</vt:lpstr>
      <vt:lpstr>RESUMEN DE INDICADORES MELICC PARA CATALUÑA</vt:lpstr>
      <vt:lpstr>VARIABLES DE ESTUDIO SEGÚN ICC</vt:lpstr>
      <vt:lpstr>DISTRIBUCIÓN Y EVOLUCIÓN DEL EMPLEO ICC EN CATALUÑA</vt:lpstr>
      <vt:lpstr>DISTRIBUCIÓN Y EVOLUCIÓN DE LAS EMPRESAS ICC EN CATALUÑA</vt:lpstr>
      <vt:lpstr>DISTRIBUCIÓN Y EVOLUCIÓN DEL VOLUMEN DE NEGOCIO ICC</vt:lpstr>
      <vt:lpstr>DISTRIBUCIÓN Y EVOLUCIÓN DEL VALOR AÑADIDO BRUTO ICC</vt:lpstr>
      <vt:lpstr>LOS SUBSECTORES ICC EN CATALUÑA</vt:lpstr>
      <vt:lpstr>LOS SUBSECTORES ICC EN CATALUÑA</vt:lpstr>
      <vt:lpstr>CONCLUSIONES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Alberto González Saavedra</dc:creator>
  <cp:lastModifiedBy>User</cp:lastModifiedBy>
  <cp:revision>90</cp:revision>
  <cp:lastPrinted>2017-11-22T11:13:48Z</cp:lastPrinted>
  <dcterms:created xsi:type="dcterms:W3CDTF">2017-02-07T19:31:08Z</dcterms:created>
  <dcterms:modified xsi:type="dcterms:W3CDTF">2017-11-26T23:19:00Z</dcterms:modified>
</cp:coreProperties>
</file>