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88" r:id="rId2"/>
    <p:sldId id="327" r:id="rId3"/>
    <p:sldId id="328" r:id="rId4"/>
    <p:sldId id="329" r:id="rId5"/>
    <p:sldId id="330" r:id="rId6"/>
    <p:sldId id="296" r:id="rId7"/>
    <p:sldId id="285" r:id="rId8"/>
    <p:sldId id="257" r:id="rId9"/>
    <p:sldId id="298" r:id="rId10"/>
    <p:sldId id="261" r:id="rId11"/>
    <p:sldId id="258" r:id="rId12"/>
    <p:sldId id="263" r:id="rId13"/>
    <p:sldId id="264" r:id="rId14"/>
    <p:sldId id="265" r:id="rId15"/>
    <p:sldId id="291" r:id="rId16"/>
    <p:sldId id="267" r:id="rId17"/>
    <p:sldId id="260" r:id="rId18"/>
    <p:sldId id="305" r:id="rId19"/>
    <p:sldId id="262" r:id="rId20"/>
    <p:sldId id="304" r:id="rId21"/>
    <p:sldId id="259" r:id="rId22"/>
    <p:sldId id="270" r:id="rId23"/>
    <p:sldId id="271" r:id="rId24"/>
    <p:sldId id="272" r:id="rId25"/>
    <p:sldId id="282" r:id="rId26"/>
    <p:sldId id="274" r:id="rId27"/>
    <p:sldId id="275" r:id="rId28"/>
    <p:sldId id="309" r:id="rId29"/>
    <p:sldId id="310" r:id="rId30"/>
    <p:sldId id="286" r:id="rId31"/>
    <p:sldId id="320" r:id="rId32"/>
    <p:sldId id="279" r:id="rId33"/>
    <p:sldId id="324" r:id="rId34"/>
    <p:sldId id="323" r:id="rId35"/>
    <p:sldId id="276" r:id="rId36"/>
    <p:sldId id="277" r:id="rId37"/>
    <p:sldId id="293" r:id="rId38"/>
    <p:sldId id="315" r:id="rId39"/>
    <p:sldId id="294" r:id="rId40"/>
    <p:sldId id="284" r:id="rId41"/>
    <p:sldId id="316" r:id="rId42"/>
    <p:sldId id="312" r:id="rId43"/>
    <p:sldId id="278" r:id="rId44"/>
    <p:sldId id="300" r:id="rId45"/>
  </p:sldIdLst>
  <p:sldSz cx="9144000" cy="6858000" type="screen4x3"/>
  <p:notesSz cx="6797675" cy="987425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9512" autoAdjust="0"/>
  </p:normalViewPr>
  <p:slideViewPr>
    <p:cSldViewPr>
      <p:cViewPr varScale="1">
        <p:scale>
          <a:sx n="115" d="100"/>
          <a:sy n="115" d="100"/>
        </p:scale>
        <p:origin x="89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77B17-D261-437A-910F-DB0ED8BFA613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4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CBB95-CCF4-43F0-9083-9B3A32FAB71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5969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A1CA8-77DC-464A-A95D-BCA3F41559EF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4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A32A4-09DE-492A-86A9-634E25BA161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0291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32A4-09DE-492A-86A9-634E25BA1612}" type="slidenum">
              <a:rPr lang="ca-ES" smtClean="0"/>
              <a:t>6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96952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32A4-09DE-492A-86A9-634E25BA161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629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32A4-09DE-492A-86A9-634E25BA161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4168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32A4-09DE-492A-86A9-634E25BA1612}" type="slidenum">
              <a:rPr lang="ca-ES" smtClean="0"/>
              <a:t>28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9695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32A4-09DE-492A-86A9-634E25BA1612}" type="slidenum">
              <a:rPr lang="ca-ES" smtClean="0"/>
              <a:t>29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9695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32A4-09DE-492A-86A9-634E25BA1612}" type="slidenum">
              <a:rPr lang="ca-ES" smtClean="0"/>
              <a:t>38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9695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323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663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73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492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582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5162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289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628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474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91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385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DCA46-BF11-40CF-B440-02DA64399CA4}" type="datetimeFigureOut">
              <a:rPr lang="ca-ES" smtClean="0"/>
              <a:t>23/10/2018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2AEB4-4632-4A5F-8EE2-610A5B757CD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3610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.m.wikipedia.org/wiki/Fitxer:Wikipedia_mini_globe_handheld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ca.wikipedia.org/wiki/Especial:Crea_compte" TargetMode="External"/><Relationship Id="rId4" Type="http://schemas.openxmlformats.org/officeDocument/2006/relationships/hyperlink" Target="https://ca.wikipedia.org/wiki/Especial:Usuari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ca.wikipedia.org/wiki/Viquip%C3%A8dia:P%C3%A0gina_d'usuari" TargetMode="External"/><Relationship Id="rId7" Type="http://schemas.openxmlformats.org/officeDocument/2006/relationships/hyperlink" Target="https://ca.wikipedia.org/wiki/Viquip%C3%A8dia:Raons_per_a_crear_un_compte" TargetMode="External"/><Relationship Id="rId2" Type="http://schemas.openxmlformats.org/officeDocument/2006/relationships/hyperlink" Target="https://ca.wikipedia.org/wiki/Adre%C3%A7a_I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.wikipedia.org/wiki/Ajuda:Prefer%C3%A8ncies" TargetMode="External"/><Relationship Id="rId5" Type="http://schemas.openxmlformats.org/officeDocument/2006/relationships/hyperlink" Target="https://ca.wikipedia.org/wiki/Ajuda:Canviar_el_nom_o_traslladar_una_p%C3%A0gina" TargetMode="External"/><Relationship Id="rId4" Type="http://schemas.openxmlformats.org/officeDocument/2006/relationships/hyperlink" Target="https://ca.wikipedia.org/wiki/Ajuda:Llista_de_seguimen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Ajuda:Prefer%C3%A8ncie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Ajuda:Contribucions_d'usuari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Usuari:Vallue/prove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Estructura_d'un_articl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Ajuda:Contribucions_d'usuari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.wikipedia.org/wiki/Plantilla:Tradu%C3%AFt_de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ca.wikipedia.org/wiki/Viquip%C3%A8dia:P%C3%A0gines_de_discussi%C3%B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Ajuda:Contribucions_d'usuar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ca.wikipedia.org/wiki/Ajuda:Historial_de_la_p%C3%A0gin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Apunts_d'ajuda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ca.wikipedia.org/wiki/Viquip%C3%A8dia:Llibre_d'estil" TargetMode="External"/><Relationship Id="rId4" Type="http://schemas.openxmlformats.org/officeDocument/2006/relationships/hyperlink" Target="https://ca.wikipedia.org/wiki/Ajuda:Com_es_modifica_una_p%C3%A0gin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Ajuda" TargetMode="External"/><Relationship Id="rId2" Type="http://schemas.openxmlformats.org/officeDocument/2006/relationships/hyperlink" Target="https://ca.wikipedia.org/wiki/Viquip%C3%A8dia:Guia_b%C3%A0sic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hyperlink" Target="https://ca.wikipedia.org/wiki/Menescali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Ajuda:Enlla%C3%A7o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ca.wikipedia.org/wiki/Viquip%C3%A8dia:Llibre_d'estil#Enlla.C3.A7os_externs" TargetMode="External"/><Relationship Id="rId4" Type="http://schemas.openxmlformats.org/officeDocument/2006/relationships/hyperlink" Target="https://ca.wikipedia.org/wiki/Viquip%C3%A8dia:Enlla%C3%A7os_extern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Guia_per_referenciar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ca.wikipedia.org/wiki/Viquip%C3%A8dia:Verificabilita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ca.wikipedia.org/wiki/Usuari:Xavier_Dengra/Manual_1Lib1Ref" TargetMode="External"/><Relationship Id="rId4" Type="http://schemas.openxmlformats.org/officeDocument/2006/relationships/hyperlink" Target="https://ca.wikipedia.org/wiki/Viquip%C3%A8dia:Citau_les_font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Especial:Categoria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hyperlink" Target="https://ca.wikipedia.org/wiki/Viquip%C3%A8dia:Categoritzaci%C3%B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L'article_perfect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ca.wikipedia.org/wiki/Viquip%C3%A8dia:Com_escriure_un_bon_article" TargetMode="External"/><Relationship Id="rId4" Type="http://schemas.openxmlformats.org/officeDocument/2006/relationships/hyperlink" Target="https://ca.wikipedia.org/wiki/Viquip%C3%A8dia:Articles_de_qualita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P%C3%A0gines_%C3%B2rfene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Enlla%C3%A7os_entre_viquip%C3%A8dies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a.wikipedia.org/wiki/Viquip%C3%A8dia:Traduccions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ikipedia:Good_articles" TargetMode="External"/><Relationship Id="rId5" Type="http://schemas.openxmlformats.org/officeDocument/2006/relationships/hyperlink" Target="https://es.wikipedia.org/wiki/Wikipedia:Art%C3%ADculos_buenos" TargetMode="External"/><Relationship Id="rId4" Type="http://schemas.openxmlformats.org/officeDocument/2006/relationships/hyperlink" Target="https://ca.wikipedia.org/wiki/Viquip%C3%A8dia:Articles_de_qualita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Plantilles" TargetMode="External"/><Relationship Id="rId2" Type="http://schemas.openxmlformats.org/officeDocument/2006/relationships/hyperlink" Target="https://ca.wikipedia.org/wiki/Ajuda:Plantill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ca.wikipedia.org/wiki/Plantilla:Tradu%C3%AFt_de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ca.wikipedia.org/wiki/Plantilla:Inacabat" TargetMode="External"/><Relationship Id="rId4" Type="http://schemas.openxmlformats.org/officeDocument/2006/relationships/hyperlink" Target="https://ca.wikipedia.org/wiki/Viquip%C3%A8dia:Plantilles_de_manteniment" TargetMode="External"/><Relationship Id="rId9" Type="http://schemas.openxmlformats.org/officeDocument/2006/relationships/hyperlink" Target="https://ca.wikipedia.org/wiki/Plantilla:Desambiguaci%C3%B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Plantilla:Infotaula_d'%C3%A9sser_viu" TargetMode="External"/><Relationship Id="rId2" Type="http://schemas.openxmlformats.org/officeDocument/2006/relationships/hyperlink" Target="https://ca.wikipedia.org/wiki/Viquip%C3%A8dia:Infotau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hyperlink" Target="https://ca.wikipedia.org/wiki/Viquiprojecte:Adaptaci%C3%B3_de_plantilles_a_Wikidata/infotaule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Ajuda:Contribucions_d'usuari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ca.wikipedia.org/wiki/Wikidata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Conflicte_d'interessos" TargetMode="External"/><Relationship Id="rId7" Type="http://schemas.openxmlformats.org/officeDocument/2006/relationships/image" Target="../media/image47.png"/><Relationship Id="rId2" Type="http://schemas.openxmlformats.org/officeDocument/2006/relationships/hyperlink" Target="https://www.wikidata.org/wiki/Wikidata:Introduction/c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Ajuda:Carregar_imatges_i_altres_fitxers_multim%C3%A8dia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.wikipedia.org/wiki/Ajuda:%C3%9As_d'imatges" TargetMode="External"/><Relationship Id="rId5" Type="http://schemas.openxmlformats.org/officeDocument/2006/relationships/hyperlink" Target="https://commons.wikimedia.org/wiki/Special:UploadWizard" TargetMode="External"/><Relationship Id="rId4" Type="http://schemas.openxmlformats.org/officeDocument/2006/relationships/hyperlink" Target="https://commons.wikimedia.org/wiki/Commons:Upload/ca?uselang=c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ikipedia:Public_domain_image_resources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commons.wikimedia.org/wiki/Commons:Licensing/ca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.wikipedia.org/wiki/Viquip%C3%A8dia:Conflicte_d'interessos" TargetMode="Externa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lay.google.com/store/apps/details?id=org.wikipedia" TargetMode="External"/><Relationship Id="rId5" Type="http://schemas.openxmlformats.org/officeDocument/2006/relationships/hyperlink" Target="https://itunes.apple.com/app/wikipedia/id324715238?mt=8" TargetMode="Externa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ca.wikipedia.org/wiki/Viquiprojecte:Els_1.000" TargetMode="External"/><Relationship Id="rId13" Type="http://schemas.openxmlformats.org/officeDocument/2006/relationships/hyperlink" Target="https://ca.wikipedia.org/wiki/Portal:Portada" TargetMode="External"/><Relationship Id="rId3" Type="http://schemas.openxmlformats.org/officeDocument/2006/relationships/hyperlink" Target="https://ca.wikipedia.org/wiki/Viquiprojecte:PESCAR/2018" TargetMode="External"/><Relationship Id="rId7" Type="http://schemas.openxmlformats.org/officeDocument/2006/relationships/hyperlink" Target="https://ca.wikipedia.org/wiki/Viquip%C3%A8dia:Articles_de_qualitat" TargetMode="External"/><Relationship Id="rId12" Type="http://schemas.openxmlformats.org/officeDocument/2006/relationships/hyperlink" Target="https://ca.wikipedia.org/wiki/Viquip%C3%A8dia:Petici%C3%B3_d'imatges" TargetMode="External"/><Relationship Id="rId2" Type="http://schemas.openxmlformats.org/officeDocument/2006/relationships/hyperlink" Target="https://ca.wikipedia.org/wiki/Categoria:Viquiproject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.wikipedia.org/wiki/Viquiprojecte:Viquidones_Wikimujeres" TargetMode="External"/><Relationship Id="rId11" Type="http://schemas.openxmlformats.org/officeDocument/2006/relationships/hyperlink" Target="https://ca.wikipedia.org/wiki/Categoria:Traducci%C3%B3_d'articles_de_qualitat" TargetMode="External"/><Relationship Id="rId5" Type="http://schemas.openxmlformats.org/officeDocument/2006/relationships/hyperlink" Target="https://ca.wikipedia.org/wiki/Viquiprojecte:Patrimoni_natural" TargetMode="External"/><Relationship Id="rId10" Type="http://schemas.openxmlformats.org/officeDocument/2006/relationships/hyperlink" Target="https://ca.wikipedia.org/wiki/Viquip%C3%A8dia:Articles_demanats" TargetMode="External"/><Relationship Id="rId4" Type="http://schemas.openxmlformats.org/officeDocument/2006/relationships/hyperlink" Target="https://ca.wikipedia.org/wiki/Categoria:Viquiprojectes_GLAM" TargetMode="External"/><Relationship Id="rId9" Type="http://schemas.openxmlformats.org/officeDocument/2006/relationships/hyperlink" Target="https://ca.wikipedia.org/wiki/Viquiprojecte:Els_1000_Articles_sobre_la_cultura_catalana_que_tota_viquip%C3%A8dia_hauria_de_tenir" TargetMode="External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en.wikipedia.org/wiki/Altmetrics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La_taverna/Ajuda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ca.wikipedia.org/wiki/Viquip%C3%A8dia:La_taverna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Guia_b%C3%A0sica/Resum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ca.wikipedia.org/wiki/Viquip%C3%A8dia:Guia_b%C3%A0sica/Criteri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ca.wikipedia.org/wiki/Ajuda:Com_es_modifica_una_p%C3%A0gina" TargetMode="External"/><Relationship Id="rId13" Type="http://schemas.openxmlformats.org/officeDocument/2006/relationships/hyperlink" Target="https://ca.wikipedia.org/wiki/Viquip%C3%A8dia:Guia_b%C3%A0sica" TargetMode="External"/><Relationship Id="rId18" Type="http://schemas.openxmlformats.org/officeDocument/2006/relationships/hyperlink" Target="https://www.wikimedia.cat/" TargetMode="External"/><Relationship Id="rId3" Type="http://schemas.openxmlformats.org/officeDocument/2006/relationships/hyperlink" Target="https://ca.wikipedia.org/wiki/Ajuda:Registrar-se" TargetMode="External"/><Relationship Id="rId21" Type="http://schemas.openxmlformats.org/officeDocument/2006/relationships/hyperlink" Target="https://ca.wikipedia.org/wiki/Viquip%C3%A8dia:Citau_les_fonts" TargetMode="External"/><Relationship Id="rId7" Type="http://schemas.openxmlformats.org/officeDocument/2006/relationships/hyperlink" Target="https://ca.wikipedia.org/wiki/Viquip%C3%A8dia:P%C3%A0gina_d'usuari" TargetMode="External"/><Relationship Id="rId12" Type="http://schemas.openxmlformats.org/officeDocument/2006/relationships/hyperlink" Target="https://ca.wikipedia.org/wiki/Ajuda:Barra_d'eines_d'edici%C3%B3" TargetMode="External"/><Relationship Id="rId17" Type="http://schemas.openxmlformats.org/officeDocument/2006/relationships/hyperlink" Target="https://upload.wikimedia.org/wikipedia/commons/6/68/Welcome2WP_Catalan_PROD.pdf" TargetMode="External"/><Relationship Id="rId25" Type="http://schemas.openxmlformats.org/officeDocument/2006/relationships/image" Target="../media/image1.png"/><Relationship Id="rId2" Type="http://schemas.openxmlformats.org/officeDocument/2006/relationships/hyperlink" Target="https://ca.wikipedia.org/wiki/Viquip%C3%A8dia:Ajuda" TargetMode="External"/><Relationship Id="rId16" Type="http://schemas.openxmlformats.org/officeDocument/2006/relationships/hyperlink" Target="https://ca.wikipedia.org/wiki/Viquip%C3%A8dia:Llibre_d'estil" TargetMode="External"/><Relationship Id="rId20" Type="http://schemas.openxmlformats.org/officeDocument/2006/relationships/hyperlink" Target="https://ca.wikipedia.org/wiki/Ajuda:Enlla%C3%A7o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.wikipedia.org/wiki/Ajuda:Contribucions_d'usuari" TargetMode="External"/><Relationship Id="rId11" Type="http://schemas.openxmlformats.org/officeDocument/2006/relationships/hyperlink" Target="https://ca.wikipedia.org/wiki/Ajuda:Sintaxi_wiki" TargetMode="External"/><Relationship Id="rId24" Type="http://schemas.openxmlformats.org/officeDocument/2006/relationships/hyperlink" Target="https://ca.wikipedia.org/wiki/Viquip%C3%A8dia:Sobre_les_proves" TargetMode="External"/><Relationship Id="rId5" Type="http://schemas.openxmlformats.org/officeDocument/2006/relationships/hyperlink" Target="https://ca.wikipedia.org/wiki/Ajuda:Vigilar_p%C3%A0gines" TargetMode="External"/><Relationship Id="rId15" Type="http://schemas.openxmlformats.org/officeDocument/2006/relationships/hyperlink" Target="https://ca.wikipedia.org/wiki/Viquip%C3%A8dia:El_meu_primer_article" TargetMode="External"/><Relationship Id="rId23" Type="http://schemas.openxmlformats.org/officeDocument/2006/relationships/hyperlink" Target="https://ca.wikipedia.org/wiki/Ajuda:Categoria" TargetMode="External"/><Relationship Id="rId10" Type="http://schemas.openxmlformats.org/officeDocument/2006/relationships/hyperlink" Target="https://ca.wikipedia.org/wiki/Ajuda:Revertir_canvis" TargetMode="External"/><Relationship Id="rId19" Type="http://schemas.openxmlformats.org/officeDocument/2006/relationships/hyperlink" Target="https://ca.wikipedia.org/wiki/Ajuda:Redirecci%C3%B3" TargetMode="External"/><Relationship Id="rId4" Type="http://schemas.openxmlformats.org/officeDocument/2006/relationships/hyperlink" Target="https://ca.wikipedia.org/wiki/Ajuda:Prefer%C3%A8ncies" TargetMode="External"/><Relationship Id="rId9" Type="http://schemas.openxmlformats.org/officeDocument/2006/relationships/hyperlink" Target="https://ca.wikipedia.org/wiki/Ajuda:Historial_de_la_p%C3%A0gina" TargetMode="External"/><Relationship Id="rId14" Type="http://schemas.openxmlformats.org/officeDocument/2006/relationships/hyperlink" Target="https://ca.wikipedia.org/wiki/Viquip%C3%A8dia:Creador_d'articles" TargetMode="External"/><Relationship Id="rId22" Type="http://schemas.openxmlformats.org/officeDocument/2006/relationships/hyperlink" Target="https://ca.wikipedia.org/wiki/Ajuda:Anotacions_a_peu_de_p%C3%A0gina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png"/><Relationship Id="rId7" Type="http://schemas.openxmlformats.org/officeDocument/2006/relationships/image" Target="../media/image61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hyperlink" Target="https://ddd.uab.cat/record/196854" TargetMode="External"/><Relationship Id="rId10" Type="http://schemas.openxmlformats.org/officeDocument/2006/relationships/image" Target="../media/image64.png"/><Relationship Id="rId4" Type="http://schemas.openxmlformats.org/officeDocument/2006/relationships/hyperlink" Target="https://commons.wikimedia.org/wiki/File:Las_cuatro_columnas_en_la_UAB.jpg" TargetMode="External"/><Relationship Id="rId9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.wikimedia.org/CA/Sitemap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.wikipedia.org/wiki/Viquip%C3%A8dia:Pol%C3%ADtica_i_normes" TargetMode="External"/><Relationship Id="rId2" Type="http://schemas.openxmlformats.org/officeDocument/2006/relationships/hyperlink" Target="https://ca.wikipedia.org/wiki/Viquip%C3%A8dia:Els_cinc_pila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a.wikipedia.org/wiki/Viquip%C3%A8dia:Porta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a.wikipedia.org/wiki/Viquip%C3%A8dia:Conflicte_d'interesso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4938"/>
            <a:ext cx="9144000" cy="96508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Taller </a:t>
            </a:r>
            <a:r>
              <a:rPr lang="ca-ES" sz="3600" dirty="0" err="1" smtClean="0">
                <a:latin typeface="Arial Black" pitchFamily="34" charset="0"/>
                <a:cs typeface="Arial" pitchFamily="34" charset="0"/>
              </a:rPr>
              <a:t>Viquimarató</a:t>
            </a:r>
            <a:r>
              <a:rPr lang="ca-ES" sz="3600" dirty="0" smtClean="0">
                <a:latin typeface="Arial Black" pitchFamily="34" charset="0"/>
                <a:cs typeface="Arial" pitchFamily="34" charset="0"/>
              </a:rPr>
              <a:t> Patrimoni Cultural UAB 2018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3946" y="6151259"/>
            <a:ext cx="4412624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ES" sz="1200" b="1" dirty="0" err="1" smtClean="0"/>
              <a:t>Dimarts</a:t>
            </a:r>
            <a:r>
              <a:rPr lang="es-ES" sz="1200" b="1" dirty="0" smtClean="0"/>
              <a:t>, 3-10-17 i </a:t>
            </a:r>
            <a:r>
              <a:rPr lang="es-ES" sz="1200" b="1" dirty="0" err="1" smtClean="0"/>
              <a:t>dijous</a:t>
            </a:r>
            <a:r>
              <a:rPr lang="es-ES" sz="1200" b="1" dirty="0" smtClean="0"/>
              <a:t> 26 de </a:t>
            </a:r>
            <a:r>
              <a:rPr lang="es-ES" sz="1200" b="1" dirty="0" err="1" smtClean="0"/>
              <a:t>juliol</a:t>
            </a:r>
            <a:endParaRPr lang="es-ES" sz="1200" b="1" dirty="0" smtClean="0"/>
          </a:p>
          <a:p>
            <a:r>
              <a:rPr lang="es-ES" sz="1200" b="1" dirty="0" smtClean="0"/>
              <a:t>Biblioteca </a:t>
            </a:r>
            <a:r>
              <a:rPr lang="es-ES" sz="1200" b="1" dirty="0" err="1" smtClean="0"/>
              <a:t>d’Humanitats</a:t>
            </a:r>
            <a:r>
              <a:rPr lang="es-ES" sz="1200" b="1" dirty="0" smtClean="0"/>
              <a:t> UAB</a:t>
            </a:r>
            <a:endParaRPr lang="es-ES" sz="1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4" name="AutoShape 2" descr="Resultat d'imatges de u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026" name="Picture 2" descr="Fitxer:Wikipedia mini globe handhe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" y="898496"/>
            <a:ext cx="9144001" cy="59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6838929" y="6520087"/>
            <a:ext cx="2304256" cy="32448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700" dirty="0" smtClean="0">
                <a:latin typeface="Arial Black" pitchFamily="34" charset="0"/>
                <a:cs typeface="Arial" pitchFamily="34" charset="0"/>
              </a:rPr>
              <a:t>Font imatge: </a:t>
            </a:r>
            <a:r>
              <a:rPr lang="ca-ES" sz="700" dirty="0" err="1" smtClean="0">
                <a:latin typeface="Arial Black" pitchFamily="34" charset="0"/>
                <a:cs typeface="Arial" pitchFamily="34" charset="0"/>
                <a:hlinkClick r:id="rId4"/>
              </a:rPr>
              <a:t>Wikipedia</a:t>
            </a:r>
            <a:r>
              <a:rPr lang="ca-ES" sz="700" dirty="0" smtClean="0">
                <a:latin typeface="Arial Black" pitchFamily="34" charset="0"/>
                <a:cs typeface="Arial" pitchFamily="34" charset="0"/>
                <a:hlinkClick r:id="rId4"/>
              </a:rPr>
              <a:t> mini-</a:t>
            </a:r>
            <a:r>
              <a:rPr lang="ca-ES" sz="700" dirty="0" err="1" smtClean="0">
                <a:latin typeface="Arial Black" pitchFamily="34" charset="0"/>
                <a:cs typeface="Arial" pitchFamily="34" charset="0"/>
                <a:hlinkClick r:id="rId4"/>
              </a:rPr>
              <a:t>globe</a:t>
            </a:r>
            <a:r>
              <a:rPr lang="ca-ES" sz="700" dirty="0" smtClean="0">
                <a:latin typeface="Arial Black" pitchFamily="34" charset="0"/>
                <a:cs typeface="Arial" pitchFamily="34" charset="0"/>
                <a:hlinkClick r:id="rId4"/>
              </a:rPr>
              <a:t> </a:t>
            </a:r>
            <a:r>
              <a:rPr lang="ca-ES" sz="700" dirty="0" err="1" smtClean="0">
                <a:latin typeface="Arial Black" pitchFamily="34" charset="0"/>
                <a:cs typeface="Arial" pitchFamily="34" charset="0"/>
                <a:hlinkClick r:id="rId4"/>
              </a:rPr>
              <a:t>handled</a:t>
            </a:r>
            <a:endParaRPr lang="ca-ES" sz="7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 rot="20227996">
            <a:off x="113939" y="4799079"/>
            <a:ext cx="1842332" cy="1730434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smtClean="0">
                <a:latin typeface="Arial Black" pitchFamily="34" charset="0"/>
                <a:cs typeface="Arial" pitchFamily="34" charset="0"/>
              </a:rPr>
              <a:t>24/10/18</a:t>
            </a:r>
            <a:endParaRPr lang="ca-ES" sz="1200" dirty="0"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ca-ES" sz="1200" dirty="0" smtClean="0">
                <a:latin typeface="Arial Black" pitchFamily="34" charset="0"/>
                <a:cs typeface="Arial" pitchFamily="34" charset="0"/>
              </a:rPr>
              <a:t>Biblioteca d’Humanitats UAB</a:t>
            </a:r>
            <a:endParaRPr lang="ca-ES" sz="12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4" b="4339"/>
          <a:stretch/>
        </p:blipFill>
        <p:spPr bwMode="auto">
          <a:xfrm>
            <a:off x="0" y="1196752"/>
            <a:ext cx="8830879" cy="56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372" r="31288" b="11695"/>
          <a:stretch/>
        </p:blipFill>
        <p:spPr bwMode="auto">
          <a:xfrm>
            <a:off x="4360472" y="2528284"/>
            <a:ext cx="4464496" cy="4044492"/>
          </a:xfrm>
          <a:prstGeom prst="rect">
            <a:avLst/>
          </a:prstGeom>
          <a:noFill/>
          <a:ln w="3175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88024" y="2559386"/>
            <a:ext cx="331236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https://ca.wikipedia.org/wiki/Especial:Usuaris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6581001"/>
            <a:ext cx="567037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 un compte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ca.wikipedia.org/wiki/Especial:Crea_compte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9807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CREAR COMPTE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39248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a-ES" b="1" dirty="0" smtClean="0"/>
              <a:t>Tindreu un historial d'edicions</a:t>
            </a:r>
            <a:r>
              <a:rPr lang="ca-ES" dirty="0" smtClean="0"/>
              <a:t>: amb el llistat de canvis que realitzeu canvis en qualsevol pàgina. Si no us hi registreu serà la vostra </a:t>
            </a:r>
            <a:r>
              <a:rPr lang="ca-ES" b="1" dirty="0" smtClean="0">
                <a:hlinkClick r:id="rId2" tooltip="Adreça IP"/>
              </a:rPr>
              <a:t>adreça IP</a:t>
            </a:r>
            <a:r>
              <a:rPr lang="ca-ES" b="1" dirty="0" smtClean="0"/>
              <a:t> </a:t>
            </a:r>
            <a:r>
              <a:rPr lang="ca-ES" dirty="0" smtClean="0"/>
              <a:t>la que identificarà les vostres contribucions.</a:t>
            </a:r>
          </a:p>
          <a:p>
            <a:r>
              <a:rPr lang="ca-ES" baseline="30000" dirty="0" smtClean="0"/>
              <a:t> </a:t>
            </a:r>
            <a:r>
              <a:rPr lang="ca-ES" b="1" dirty="0" smtClean="0"/>
              <a:t>Tindreu la vostra pròpia </a:t>
            </a:r>
            <a:r>
              <a:rPr lang="ca-ES" b="1" dirty="0" smtClean="0">
                <a:solidFill>
                  <a:srgbClr val="0070C0"/>
                </a:solidFill>
                <a:hlinkClick r:id="rId3" tooltip="Viquipèdia:Pàgina d'usuari"/>
              </a:rPr>
              <a:t>pàgina d'usuari</a:t>
            </a:r>
            <a:r>
              <a:rPr lang="ca-ES" dirty="0" smtClean="0"/>
              <a:t>: on, si voleu, podreu escriure sobre vosaltres perquè d'altres puguin conèixer-vos una mica més.</a:t>
            </a:r>
          </a:p>
          <a:p>
            <a:r>
              <a:rPr lang="ca-ES" b="1" dirty="0" smtClean="0"/>
              <a:t>Tindreu la vostra </a:t>
            </a:r>
            <a:r>
              <a:rPr lang="ca-ES" b="1" u="sng" dirty="0" smtClean="0">
                <a:solidFill>
                  <a:srgbClr val="0000FF"/>
                </a:solidFill>
              </a:rPr>
              <a:t>pàgina de discussió</a:t>
            </a:r>
            <a:r>
              <a:rPr lang="ca-ES" u="sng" dirty="0" smtClean="0">
                <a:solidFill>
                  <a:srgbClr val="0000FF"/>
                </a:solidFill>
              </a:rPr>
              <a:t> </a:t>
            </a:r>
            <a:r>
              <a:rPr lang="ca-ES" dirty="0" smtClean="0"/>
              <a:t>per poder comunicar-vos amb altres usuaris.</a:t>
            </a:r>
          </a:p>
          <a:p>
            <a:r>
              <a:rPr lang="ca-ES" b="1" dirty="0" smtClean="0"/>
              <a:t>Podreu crear una </a:t>
            </a:r>
            <a:r>
              <a:rPr lang="ca-ES" b="1" dirty="0" smtClean="0">
                <a:hlinkClick r:id="rId4" tooltip="Ajuda:Llista de seguiment"/>
              </a:rPr>
              <a:t>llista de seguiment</a:t>
            </a:r>
            <a:r>
              <a:rPr lang="ca-ES" dirty="0" smtClean="0"/>
              <a:t>: Serveix per vigilar els canvis fets a les pàgines que més us interessin.</a:t>
            </a:r>
          </a:p>
          <a:p>
            <a:r>
              <a:rPr lang="ca-ES" dirty="0" smtClean="0"/>
              <a:t>Podreu </a:t>
            </a:r>
            <a:r>
              <a:rPr lang="ca-ES" b="1" dirty="0" err="1" smtClean="0">
                <a:hlinkClick r:id="rId5" tooltip="Ajuda:Canviar el nom o traslladar una pàgina"/>
              </a:rPr>
              <a:t>reanomenar</a:t>
            </a:r>
            <a:r>
              <a:rPr lang="ca-ES" b="1" dirty="0" smtClean="0">
                <a:hlinkClick r:id="rId5" tooltip="Ajuda:Canviar el nom o traslladar una pàgina"/>
              </a:rPr>
              <a:t> pàgines</a:t>
            </a:r>
            <a:r>
              <a:rPr lang="ca-ES" dirty="0" smtClean="0"/>
              <a:t>.</a:t>
            </a:r>
          </a:p>
          <a:p>
            <a:r>
              <a:rPr lang="ca-ES" dirty="0" smtClean="0"/>
              <a:t>Podreu configurar l'aspecte del web a la pàgina de </a:t>
            </a:r>
            <a:r>
              <a:rPr lang="ca-ES" b="1" dirty="0" smtClean="0">
                <a:hlinkClick r:id="rId6" tooltip="Ajuda:Preferències"/>
              </a:rPr>
              <a:t>preferències</a:t>
            </a:r>
            <a:r>
              <a:rPr lang="ca-ES" dirty="0" smtClean="0"/>
              <a:t>, pujar fitxers </a:t>
            </a:r>
            <a:r>
              <a:rPr lang="ca-ES" dirty="0"/>
              <a:t>à</a:t>
            </a:r>
            <a:r>
              <a:rPr lang="ca-ES" dirty="0" smtClean="0"/>
              <a:t>udio, imatges ...</a:t>
            </a:r>
          </a:p>
          <a:p>
            <a:endParaRPr lang="ca-ES" dirty="0"/>
          </a:p>
        </p:txBody>
      </p:sp>
      <p:sp>
        <p:nvSpPr>
          <p:cNvPr id="4" name="3 Rectángulo"/>
          <p:cNvSpPr/>
          <p:nvPr/>
        </p:nvSpPr>
        <p:spPr>
          <a:xfrm>
            <a:off x="439051" y="6165304"/>
            <a:ext cx="6912768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Raons per crear un compte</a:t>
            </a:r>
          </a:p>
          <a:p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https://ca.wikipedia.org/wiki/Viquip%C3%A8dia:Raons_per_a_crear_un_compte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9807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PERQUÈ CREAR COMPTE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11348" r="1732" b="11913"/>
          <a:stretch/>
        </p:blipFill>
        <p:spPr bwMode="auto">
          <a:xfrm>
            <a:off x="251520" y="1268760"/>
            <a:ext cx="6724245" cy="482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07904" y="2132856"/>
            <a:ext cx="5328592" cy="352839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a-ES" sz="4000" b="1" dirty="0" smtClean="0"/>
              <a:t>Permet canviar les preferències de visualització de la </a:t>
            </a:r>
            <a:r>
              <a:rPr lang="ca-ES" sz="4000" b="1" dirty="0" err="1" smtClean="0"/>
              <a:t>viquipèdia</a:t>
            </a:r>
            <a:r>
              <a:rPr lang="ca-ES" sz="4000" b="1" dirty="0" smtClean="0"/>
              <a:t> i dona informació addicional sobre cada usuari.</a:t>
            </a:r>
          </a:p>
          <a:p>
            <a:endParaRPr lang="ca-ES" sz="35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ca-ES" sz="3500" b="1" dirty="0" smtClean="0"/>
              <a:t>Per exemple, a la secció notificacions podrem escollir com volem que se’ns notifiquin els canvis dels nostres “seguiments” </a:t>
            </a:r>
            <a:endParaRPr lang="ca-ES" sz="3500" b="1" dirty="0"/>
          </a:p>
          <a:p>
            <a:pPr marL="0" indent="0">
              <a:buNone/>
            </a:pPr>
            <a:endParaRPr lang="ca-ES" sz="35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ca-ES" sz="3500" b="1" dirty="0" smtClean="0"/>
              <a:t>Escollir alguns ginys com </a:t>
            </a:r>
          </a:p>
          <a:p>
            <a:pPr marL="0" indent="0">
              <a:buNone/>
            </a:pPr>
            <a:endParaRPr lang="ca-ES" sz="3500" b="1" dirty="0" smtClean="0"/>
          </a:p>
          <a:p>
            <a:pPr marL="400050" lvl="1" indent="0">
              <a:buNone/>
            </a:pPr>
            <a:r>
              <a:rPr lang="ca-ES" sz="3500" b="1" dirty="0" err="1" smtClean="0"/>
              <a:t>HotCat</a:t>
            </a:r>
            <a:r>
              <a:rPr lang="ca-ES" sz="3500" dirty="0"/>
              <a:t>: afegeix, suprimeix i modifica categories amb suggeriments</a:t>
            </a:r>
          </a:p>
          <a:p>
            <a:pPr marL="0" indent="0">
              <a:buNone/>
            </a:pPr>
            <a:endParaRPr lang="ca-ES" sz="3500" dirty="0" smtClean="0"/>
          </a:p>
          <a:p>
            <a:pPr marL="400050" lvl="1" indent="0">
              <a:buNone/>
            </a:pPr>
            <a:r>
              <a:rPr lang="ca-ES" sz="3500" b="1" dirty="0" err="1" smtClean="0"/>
              <a:t>refToolbar</a:t>
            </a:r>
            <a:r>
              <a:rPr lang="ca-ES" sz="3500" b="1" dirty="0" smtClean="0"/>
              <a:t>: </a:t>
            </a:r>
            <a:r>
              <a:rPr lang="ca-ES" sz="3500" dirty="0"/>
              <a:t>afegeix un botó "Cita </a:t>
            </a:r>
            <a:r>
              <a:rPr lang="ca-ES" sz="3500" dirty="0" err="1"/>
              <a:t>ref</a:t>
            </a:r>
            <a:r>
              <a:rPr lang="ca-ES" sz="3500" dirty="0"/>
              <a:t>" a la barra d'edició que ajuda a inserir les plantilles de referències més habituals</a:t>
            </a:r>
            <a:r>
              <a:rPr lang="ca-ES" sz="3500" dirty="0" smtClean="0"/>
              <a:t>.</a:t>
            </a:r>
          </a:p>
          <a:p>
            <a:pPr marL="0" indent="0">
              <a:buNone/>
            </a:pPr>
            <a:endParaRPr lang="ca-ES" dirty="0" smtClean="0"/>
          </a:p>
          <a:p>
            <a:pPr marL="0" indent="0">
              <a:buNone/>
            </a:pPr>
            <a:r>
              <a:rPr lang="ca-ES" dirty="0" smtClean="0"/>
              <a:t>Ajuda </a:t>
            </a:r>
            <a:r>
              <a:rPr lang="ca-ES" dirty="0"/>
              <a:t>preferències</a:t>
            </a:r>
            <a:r>
              <a:rPr lang="ca-ES" dirty="0" smtClean="0"/>
              <a:t>:</a:t>
            </a:r>
          </a:p>
          <a:p>
            <a:pPr marL="0" indent="0">
              <a:buNone/>
            </a:pPr>
            <a:r>
              <a:rPr lang="ca-ES" sz="4000" dirty="0" smtClean="0"/>
              <a:t> </a:t>
            </a:r>
            <a:r>
              <a:rPr lang="ca-ES" sz="4000" dirty="0">
                <a:hlinkClick r:id="rId3"/>
              </a:rPr>
              <a:t>https://</a:t>
            </a:r>
            <a:r>
              <a:rPr lang="ca-ES" sz="4000" dirty="0" smtClean="0">
                <a:hlinkClick r:id="rId3"/>
              </a:rPr>
              <a:t>ca.wikipedia.org/wiki/Ajuda:Prefer%C3%A8ncies</a:t>
            </a:r>
            <a:endParaRPr lang="ca-ES" sz="4000" dirty="0" smtClean="0"/>
          </a:p>
          <a:p>
            <a:pPr marL="0" indent="0">
              <a:buNone/>
            </a:pP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>
            <a:off x="4932040" y="1289491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9807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PREFERÈNCIES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28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8701" r="1176" b="4500"/>
          <a:stretch/>
        </p:blipFill>
        <p:spPr>
          <a:xfrm>
            <a:off x="251520" y="885077"/>
            <a:ext cx="8712968" cy="5835051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6804248" y="1196752"/>
            <a:ext cx="36004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131840" y="3573016"/>
            <a:ext cx="4320480" cy="238072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a-ES" sz="3500" b="1" dirty="0" smtClean="0"/>
              <a:t>	</a:t>
            </a:r>
            <a:r>
              <a:rPr lang="ca-E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opcions</a:t>
            </a:r>
          </a:p>
          <a:p>
            <a:endParaRPr lang="ca-ES" sz="5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a-E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Quan visualitzem una pàgina marquem l’ “estrella” que trobarem al costat de </a:t>
            </a:r>
            <a:r>
              <a:rPr lang="ca-ES" sz="5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“Mostra l’Historial”. </a:t>
            </a:r>
            <a:r>
              <a:rPr lang="ca-E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Un cop marcada quedarà en </a:t>
            </a:r>
            <a:r>
              <a:rPr lang="ca-ES" sz="5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blau. </a:t>
            </a:r>
          </a:p>
          <a:p>
            <a:pPr>
              <a:buFont typeface="Wingdings" panose="05000000000000000000" pitchFamily="2" charset="2"/>
              <a:buChar char="ü"/>
            </a:pPr>
            <a:endParaRPr lang="ca-ES" sz="56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a-E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O seleccionem l’opció “Seguiment” del menú principal superior dret.</a:t>
            </a:r>
            <a:endParaRPr lang="ca-ES" sz="5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671896" y="885077"/>
            <a:ext cx="40402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-11975" y="0"/>
            <a:ext cx="9155975" cy="760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SEGUIMENTS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5562" r="536" b="51884"/>
          <a:stretch/>
        </p:blipFill>
        <p:spPr bwMode="auto">
          <a:xfrm>
            <a:off x="467544" y="1046500"/>
            <a:ext cx="8101724" cy="267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3501008"/>
            <a:ext cx="3960440" cy="316835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a-ES" sz="1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a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pcions</a:t>
            </a:r>
          </a:p>
          <a:p>
            <a:endParaRPr lang="ca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Permet veure el treball editat o creat de nou per cada usuari registrat i també tots aquells que han fet contribucions posteriors.</a:t>
            </a:r>
          </a:p>
          <a:p>
            <a:pPr>
              <a:buFont typeface="Wingdings" panose="05000000000000000000" pitchFamily="2" charset="2"/>
              <a:buChar char="ü"/>
            </a:pP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 l’actualitat hi ha l’opció beta de “traduccions automàtiques del castellà i angles. </a:t>
            </a:r>
          </a:p>
          <a:p>
            <a:pPr>
              <a:buFont typeface="Wingdings" panose="05000000000000000000" pitchFamily="2" charset="2"/>
              <a:buChar char="ü"/>
            </a:pP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També incorpora els registres multimèdia  carregats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652120" y="1484784"/>
            <a:ext cx="291714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3 Rectángulo"/>
          <p:cNvSpPr/>
          <p:nvPr/>
        </p:nvSpPr>
        <p:spPr>
          <a:xfrm>
            <a:off x="2987824" y="6352125"/>
            <a:ext cx="5112568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Contribucions de l’usuari</a:t>
            </a:r>
            <a:endParaRPr lang="ca-ES" sz="1200" b="1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a-E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ca.wikipedia.org/wiki/Ajuda:Contribucions_d%27usuari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9807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CONTRIBUCIONS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1418" b="4114"/>
          <a:stretch/>
        </p:blipFill>
        <p:spPr bwMode="auto">
          <a:xfrm>
            <a:off x="323528" y="1124744"/>
            <a:ext cx="8280920" cy="539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742130" y="1484784"/>
            <a:ext cx="36004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3995936" y="2420888"/>
            <a:ext cx="4536504" cy="23042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Podem crear pàgines de “proves” i/o “</a:t>
            </a:r>
            <a:r>
              <a:rPr lang="ca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-pàgines” amb l’estructura següent</a:t>
            </a:r>
          </a:p>
          <a:p>
            <a:pPr marL="0" indent="0">
              <a:buNone/>
            </a:pPr>
            <a:endParaRPr lang="ca-E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ca-E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Usuari:</a:t>
            </a:r>
            <a:r>
              <a:rPr lang="ca-ES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</a:t>
            </a:r>
            <a:r>
              <a:rPr lang="ca-ES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d'usuari</a:t>
            </a:r>
            <a:r>
              <a:rPr lang="ca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a-ES" sz="1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Subpàgina</a:t>
            </a:r>
            <a:r>
              <a:rPr lang="ca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Exemple:</a:t>
            </a:r>
            <a:endParaRPr lang="ca-ES" sz="1400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0" indent="0">
              <a:buNone/>
            </a:pP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a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://ca.wikipedia.org/wiki/Usuari:Vallue/proves</a:t>
            </a:r>
            <a:r>
              <a:rPr lang="ca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4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ca-E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subpàgines</a:t>
            </a:r>
            <a:r>
              <a:rPr lang="ca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dirty="0">
                <a:latin typeface="Arial" panose="020B0604020202020204" pitchFamily="34" charset="0"/>
                <a:cs typeface="Arial" panose="020B0604020202020204" pitchFamily="34" charset="0"/>
              </a:rPr>
              <a:t>d'usuari</a:t>
            </a:r>
            <a:r>
              <a:rPr lang="ca-ES" sz="1400" dirty="0">
                <a:latin typeface="Arial" panose="020B0604020202020204" pitchFamily="34" charset="0"/>
                <a:cs typeface="Arial" panose="020B0604020202020204" pitchFamily="34" charset="0"/>
              </a:rPr>
              <a:t> són les pàgines amb la 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forma. Podeu veure totes les vostres </a:t>
            </a:r>
            <a:r>
              <a:rPr lang="ca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subpàgines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des de “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Contribucions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” al final de la pàgina.</a:t>
            </a:r>
          </a:p>
          <a:p>
            <a:pPr marL="0" indent="0">
              <a:buNone/>
            </a:pP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0232" t="78699" r="49606" b="13601"/>
          <a:stretch/>
        </p:blipFill>
        <p:spPr>
          <a:xfrm>
            <a:off x="1475656" y="5733256"/>
            <a:ext cx="6840760" cy="7200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555776" y="6216864"/>
            <a:ext cx="720080" cy="146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9 Rectángulo"/>
          <p:cNvSpPr/>
          <p:nvPr/>
        </p:nvSpPr>
        <p:spPr>
          <a:xfrm>
            <a:off x="7236296" y="1484784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9807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PROVES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5659" r="3489" b="9547"/>
          <a:stretch/>
        </p:blipFill>
        <p:spPr bwMode="auto">
          <a:xfrm>
            <a:off x="251520" y="887624"/>
            <a:ext cx="8480420" cy="584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4581248" y="1523778"/>
            <a:ext cx="2808312" cy="464368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GENÈRICA </a:t>
            </a: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[Navegació] automàtica a partir de +3 seccions</a:t>
            </a:r>
          </a:p>
          <a:p>
            <a:pPr marL="0" indent="0">
              <a:buNone/>
            </a:pPr>
            <a:endParaRPr lang="ca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Introducció</a:t>
            </a:r>
          </a:p>
          <a:p>
            <a:pPr marL="0" indent="0">
              <a:buNone/>
            </a:pPr>
            <a:endParaRPr lang="ca-E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a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Seccions del cos de l'article</a:t>
            </a: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a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Seccions</a:t>
            </a:r>
            <a:endParaRPr lang="ca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2.2 </a:t>
            </a:r>
            <a:r>
              <a:rPr lang="ca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Paràgrafs</a:t>
            </a:r>
          </a:p>
          <a:p>
            <a:pPr marL="0" indent="0">
              <a:buNone/>
            </a:pPr>
            <a:endParaRPr lang="ca-E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a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Seccions finals </a:t>
            </a: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complementàries</a:t>
            </a:r>
            <a:endParaRPr lang="ca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a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</a:t>
            </a: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Referències o notes</a:t>
            </a:r>
            <a:endParaRPr lang="ca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3.2 </a:t>
            </a: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Vegeu també</a:t>
            </a:r>
            <a:endParaRPr lang="ca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3.3 </a:t>
            </a: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Enllaços externs</a:t>
            </a:r>
            <a:endParaRPr lang="ca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Categories</a:t>
            </a:r>
          </a:p>
          <a:p>
            <a:pPr marL="0" indent="0">
              <a:buNone/>
            </a:pPr>
            <a:endParaRPr lang="ca-E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Enllaços altres projectes </a:t>
            </a:r>
            <a:r>
              <a:rPr lang="ca-ES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wikimèdia</a:t>
            </a: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(opcional)</a:t>
            </a:r>
          </a:p>
          <a:p>
            <a:pPr marL="0" indent="0">
              <a:buNone/>
            </a:pPr>
            <a:endParaRPr lang="ca-E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Imatges (opcional)</a:t>
            </a:r>
            <a:endParaRPr lang="ca-ES" sz="1200" b="1" dirty="0">
              <a:solidFill>
                <a:srgbClr val="FF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1520" y="6276449"/>
            <a:ext cx="489654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smtClean="0"/>
              <a:t>Estructura d’un article</a:t>
            </a:r>
          </a:p>
          <a:p>
            <a:r>
              <a:rPr lang="ca-ES" sz="1200" dirty="0" smtClean="0">
                <a:hlinkClick r:id="rId3"/>
              </a:rPr>
              <a:t>https</a:t>
            </a:r>
            <a:r>
              <a:rPr lang="ca-ES" sz="1200" dirty="0">
                <a:hlinkClick r:id="rId3"/>
              </a:rPr>
              <a:t>://</a:t>
            </a:r>
            <a:r>
              <a:rPr lang="ca-ES" sz="1200" dirty="0" smtClean="0">
                <a:hlinkClick r:id="rId3"/>
              </a:rPr>
              <a:t>ca.wikipedia.org/wiki/Viquip%C3%A8dia:Estructura_d%27un_article</a:t>
            </a:r>
            <a:r>
              <a:rPr lang="ca-ES" sz="1200" dirty="0" smtClean="0"/>
              <a:t> </a:t>
            </a:r>
            <a:endParaRPr lang="ca-ES" sz="12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ETRUCTURA ARTICLE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216860" y="1539909"/>
            <a:ext cx="3067108" cy="462755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</a:t>
            </a:r>
            <a:r>
              <a:rPr lang="ca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APLICADA OBRA D’ART</a:t>
            </a:r>
            <a:endParaRPr lang="ca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Anàlisi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Funció</a:t>
            </a:r>
            <a:r>
              <a: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Significat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Referències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=================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localització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pPr marL="0" indent="0">
              <a:buNone/>
            </a:pPr>
            <a:r>
              <a:rPr lang="es-E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Referències</a:t>
            </a: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es-E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Exemples</a:t>
            </a:r>
            <a:r>
              <a:rPr lang="es-E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s-ES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>
                <a:solidFill>
                  <a:schemeClr val="bg1"/>
                </a:solidFill>
              </a:rPr>
              <a:t>https://</a:t>
            </a:r>
            <a:r>
              <a:rPr lang="ca-ES" sz="1200" b="1" dirty="0" smtClean="0">
                <a:solidFill>
                  <a:schemeClr val="bg1"/>
                </a:solidFill>
              </a:rPr>
              <a:t>ca.wikipedia.org/wiki/El_pensador</a:t>
            </a:r>
            <a:endParaRPr lang="ca-ES" sz="1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a-ES" sz="1200" b="1" dirty="0">
                <a:solidFill>
                  <a:schemeClr val="bg1"/>
                </a:solidFill>
              </a:rPr>
              <a:t>https://</a:t>
            </a:r>
            <a:r>
              <a:rPr lang="ca-ES" sz="1200" b="1" dirty="0" smtClean="0">
                <a:solidFill>
                  <a:schemeClr val="bg1"/>
                </a:solidFill>
              </a:rPr>
              <a:t>ca.wikipedia.org/wiki/Ca%C3%A7ador_de_lleons</a:t>
            </a:r>
            <a:endParaRPr lang="ca-E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2" r="1675" b="12019"/>
          <a:stretch/>
        </p:blipFill>
        <p:spPr bwMode="auto">
          <a:xfrm>
            <a:off x="251520" y="836712"/>
            <a:ext cx="8496944" cy="58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267744" y="1261348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195736" y="6027569"/>
            <a:ext cx="617160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Pàgina de discussió</a:t>
            </a:r>
            <a:endParaRPr lang="ca-ES" sz="1200" b="1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ca.wikipedia.org/wiki/Viquip%C3%A8dia:P%C3%A0gines_de_discussi%C3%B3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4499992" y="1412776"/>
            <a:ext cx="4464496" cy="1440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a-ES" sz="1400" dirty="0" smtClean="0"/>
              <a:t>Permet fer aportacions o comentaris sobre un article determinat i debatre amb altres editors sobre el tema. També es el lloc en el que introduirem la plantilla </a:t>
            </a:r>
          </a:p>
          <a:p>
            <a:pPr marL="0" indent="0" algn="ctr">
              <a:buNone/>
            </a:pPr>
            <a:r>
              <a:rPr lang="ca-ES" sz="1400" b="1" dirty="0" smtClean="0"/>
              <a:t>Traduït </a:t>
            </a:r>
            <a:r>
              <a:rPr lang="ca-ES" sz="1400" b="1" dirty="0"/>
              <a:t>de </a:t>
            </a:r>
            <a:r>
              <a:rPr lang="ca-ES" sz="1400" dirty="0"/>
              <a:t>{{Traduït de|1|2|3|4}}</a:t>
            </a:r>
            <a:endParaRPr lang="ca-ES" sz="1400" dirty="0" smtClean="0"/>
          </a:p>
          <a:p>
            <a:pPr marL="0" indent="0" algn="ctr">
              <a:buNone/>
            </a:pPr>
            <a:r>
              <a:rPr lang="ca-ES" sz="1400" dirty="0">
                <a:hlinkClick r:id="rId6"/>
              </a:rPr>
              <a:t>https://</a:t>
            </a:r>
            <a:r>
              <a:rPr lang="ca-ES" sz="1400" dirty="0" smtClean="0">
                <a:hlinkClick r:id="rId6"/>
              </a:rPr>
              <a:t>ca.wikipedia.org/wiki/Plantilla:Tradu%C3%AFt_de</a:t>
            </a:r>
            <a:r>
              <a:rPr lang="ca-ES" sz="1400" dirty="0" smtClean="0"/>
              <a:t> </a:t>
            </a:r>
          </a:p>
          <a:p>
            <a:endParaRPr lang="ca-E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{{Traduït de|1|2|3|4}}</a:t>
            </a:r>
            <a:r>
              <a:rPr kumimoji="0" lang="ca-ES" altLang="ca-E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a-ES" altLang="ca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DISCUSSIÓ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 r="1099" b="17891"/>
          <a:stretch/>
        </p:blipFill>
        <p:spPr bwMode="auto">
          <a:xfrm>
            <a:off x="238257" y="960896"/>
            <a:ext cx="879196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5580112" y="1369360"/>
            <a:ext cx="75608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3080520" y="5867960"/>
            <a:ext cx="55446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Historial de la pàgina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ca-E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ca.wikipedia.org/wiki/Ajuda:Historial_de_la_p%C3%A0gina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HISTORIAL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1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11887" r="2867" b="3895"/>
          <a:stretch/>
        </p:blipFill>
        <p:spPr bwMode="auto">
          <a:xfrm>
            <a:off x="251520" y="836712"/>
            <a:ext cx="849694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5157192"/>
            <a:ext cx="75608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smtClean="0"/>
              <a:t>Apunts guia ràpida d’edició</a:t>
            </a:r>
          </a:p>
          <a:p>
            <a:r>
              <a:rPr lang="ca-ES" sz="1200" dirty="0">
                <a:hlinkClick r:id="rId3"/>
              </a:rPr>
              <a:t>https://</a:t>
            </a:r>
            <a:r>
              <a:rPr lang="ca-ES" sz="1200" dirty="0" smtClean="0">
                <a:hlinkClick r:id="rId3"/>
              </a:rPr>
              <a:t>ca.wikipedia.org/wiki/Viquip%C3%A8dia:Apunts_d%27ajuda</a:t>
            </a:r>
            <a:endParaRPr lang="ca-ES" sz="1200" dirty="0" smtClean="0"/>
          </a:p>
          <a:p>
            <a:r>
              <a:rPr lang="ca-ES" sz="1200" b="1" dirty="0" smtClean="0"/>
              <a:t>Modificació de pàgina avançat</a:t>
            </a:r>
          </a:p>
          <a:p>
            <a:r>
              <a:rPr lang="ca-ES" sz="1200" dirty="0" smtClean="0">
                <a:hlinkClick r:id="rId4"/>
              </a:rPr>
              <a:t>https</a:t>
            </a:r>
            <a:r>
              <a:rPr lang="ca-ES" sz="1200" dirty="0">
                <a:hlinkClick r:id="rId4"/>
              </a:rPr>
              <a:t>://</a:t>
            </a:r>
            <a:r>
              <a:rPr lang="ca-ES" sz="1200" dirty="0" smtClean="0">
                <a:hlinkClick r:id="rId4"/>
              </a:rPr>
              <a:t>ca.wikipedia.org/wiki/Ajuda:Com_es_modifica_una_p%C3%A0gina</a:t>
            </a:r>
            <a:endParaRPr lang="ca-ES" sz="1200" dirty="0" smtClean="0"/>
          </a:p>
          <a:p>
            <a:r>
              <a:rPr lang="ca-ES" sz="1200" b="1" dirty="0" smtClean="0"/>
              <a:t>Llibre d’estil</a:t>
            </a:r>
          </a:p>
          <a:p>
            <a:r>
              <a:rPr lang="ca-ES" sz="1200" dirty="0">
                <a:hlinkClick r:id="rId5"/>
              </a:rPr>
              <a:t>https://</a:t>
            </a:r>
            <a:r>
              <a:rPr lang="ca-ES" sz="1200" dirty="0" smtClean="0">
                <a:hlinkClick r:id="rId5"/>
              </a:rPr>
              <a:t>ca.wikipedia.org/wiki/Viquip%C3%A8dia:Llibre_d%27estil</a:t>
            </a:r>
            <a:r>
              <a:rPr lang="ca-ES" sz="1200" dirty="0" smtClean="0"/>
              <a:t>  </a:t>
            </a:r>
            <a:endParaRPr lang="ca-ES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APUNTS BÀSICS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96508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Perquè la </a:t>
            </a:r>
            <a:r>
              <a:rPr lang="ca-ES" sz="3600" dirty="0" err="1" smtClean="0">
                <a:latin typeface="Arial Black" pitchFamily="34" charset="0"/>
                <a:cs typeface="Arial" pitchFamily="34" charset="0"/>
              </a:rPr>
              <a:t>viquipèdia</a:t>
            </a:r>
            <a:r>
              <a:rPr lang="ca-ES" sz="3600" dirty="0" smtClean="0">
                <a:latin typeface="Arial Black" pitchFamily="34" charset="0"/>
                <a:cs typeface="Arial" pitchFamily="34" charset="0"/>
              </a:rPr>
              <a:t> a la </a:t>
            </a:r>
            <a:r>
              <a:rPr lang="ca-ES" sz="3600" dirty="0" err="1" smtClean="0">
                <a:latin typeface="Arial Black" pitchFamily="34" charset="0"/>
                <a:cs typeface="Arial" pitchFamily="34" charset="0"/>
              </a:rPr>
              <a:t>Uni</a:t>
            </a:r>
            <a:r>
              <a:rPr lang="ca-ES" sz="3600" dirty="0" smtClean="0">
                <a:latin typeface="Arial Black" pitchFamily="34" charset="0"/>
                <a:cs typeface="Arial" pitchFamily="34" charset="0"/>
              </a:rPr>
              <a:t> ?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07975" y="2102368"/>
            <a:ext cx="1245734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ES" sz="1200" b="1" dirty="0" smtClean="0"/>
              <a:t>FUNCIÓ SOCIAL</a:t>
            </a:r>
            <a:endParaRPr lang="es-ES" sz="1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4" name="AutoShape 2" descr="Resultat d'imatges de u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1766721" y="1916832"/>
            <a:ext cx="5400600" cy="6480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dirty="0" smtClean="0">
                <a:latin typeface="Arial Black" pitchFamily="34" charset="0"/>
                <a:cs typeface="Arial" pitchFamily="34" charset="0"/>
              </a:rPr>
              <a:t>TRANSFERÈNCIA DE CONEIXEMENT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766270" y="3212976"/>
            <a:ext cx="5400600" cy="6480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dirty="0" smtClean="0">
                <a:latin typeface="Arial Black" pitchFamily="34" charset="0"/>
                <a:cs typeface="Arial" pitchFamily="34" charset="0"/>
              </a:rPr>
              <a:t>VISIBILITAT PRODUCCIÓ CIENTÍFICA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1798230" y="4437112"/>
            <a:ext cx="5400600" cy="6480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dirty="0" smtClean="0">
                <a:latin typeface="Arial Black" pitchFamily="34" charset="0"/>
                <a:cs typeface="Arial" pitchFamily="34" charset="0"/>
              </a:rPr>
              <a:t>INNOVACIÓ DOCÈNCIA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07975" y="3398512"/>
            <a:ext cx="1245734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/>
              <a:t>FUNCIÓ INVESTIGADORA</a:t>
            </a:r>
            <a:endParaRPr lang="es-ES" sz="1200" b="1" dirty="0"/>
          </a:p>
        </p:txBody>
      </p:sp>
      <p:sp>
        <p:nvSpPr>
          <p:cNvPr id="14" name="13 Rectángulo"/>
          <p:cNvSpPr/>
          <p:nvPr/>
        </p:nvSpPr>
        <p:spPr>
          <a:xfrm>
            <a:off x="338932" y="4622648"/>
            <a:ext cx="1245734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ES" sz="1200" b="1" dirty="0" smtClean="0"/>
              <a:t>FUNCIÓ DOCENT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42522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2674640" cy="1036711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a-ES" dirty="0" smtClean="0"/>
              <a:t>1- Botó editar</a:t>
            </a:r>
          </a:p>
          <a:p>
            <a:endParaRPr lang="ca-E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611560" y="3284984"/>
            <a:ext cx="2674640" cy="1440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a-ES" dirty="0"/>
              <a:t>2</a:t>
            </a:r>
            <a:r>
              <a:rPr lang="ca-ES" dirty="0" smtClean="0"/>
              <a:t>- Escriure text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a-ES" b="1" dirty="0" smtClean="0"/>
              <a:t>Editor visual </a:t>
            </a:r>
            <a:r>
              <a:rPr lang="ca-ES" dirty="0" smtClean="0"/>
              <a:t>o codi font </a:t>
            </a:r>
          </a:p>
          <a:p>
            <a:endParaRPr lang="ca-ES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148064" y="1556792"/>
            <a:ext cx="3096344" cy="10367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a-ES" dirty="0" smtClean="0"/>
              <a:t>3- </a:t>
            </a:r>
            <a:r>
              <a:rPr lang="ca-ES" dirty="0" err="1" smtClean="0"/>
              <a:t>Pre</a:t>
            </a:r>
            <a:r>
              <a:rPr lang="ca-ES" dirty="0" smtClean="0"/>
              <a:t>-visualitzar resultats</a:t>
            </a:r>
          </a:p>
          <a:p>
            <a:endParaRPr lang="ca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5117495" y="3558470"/>
            <a:ext cx="3528392" cy="7200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a-ES" dirty="0"/>
              <a:t>4</a:t>
            </a:r>
            <a:r>
              <a:rPr lang="ca-ES" dirty="0" smtClean="0"/>
              <a:t>- Guardar canvis</a:t>
            </a:r>
          </a:p>
          <a:p>
            <a:endParaRPr lang="ca-ES" dirty="0"/>
          </a:p>
        </p:txBody>
      </p:sp>
      <p:sp>
        <p:nvSpPr>
          <p:cNvPr id="9" name="8 Rectángulo"/>
          <p:cNvSpPr/>
          <p:nvPr/>
        </p:nvSpPr>
        <p:spPr>
          <a:xfrm>
            <a:off x="1043608" y="5661248"/>
            <a:ext cx="583264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b="1" dirty="0"/>
              <a:t>Guia d’ús: </a:t>
            </a:r>
            <a:r>
              <a:rPr lang="ca-ES" sz="1400" dirty="0" smtClean="0">
                <a:hlinkClick r:id="rId2"/>
              </a:rPr>
              <a:t>ttps</a:t>
            </a:r>
            <a:r>
              <a:rPr lang="ca-ES" sz="1400" dirty="0">
                <a:hlinkClick r:id="rId2"/>
              </a:rPr>
              <a:t>://ca.wikipedia.org/wiki/Viquip%C3%A8dia:Guia_b%C3%A0sica</a:t>
            </a:r>
            <a:r>
              <a:rPr lang="ca-ES" sz="1400" dirty="0"/>
              <a:t> </a:t>
            </a:r>
          </a:p>
          <a:p>
            <a:endParaRPr lang="ca-ES" sz="1400" dirty="0" smtClean="0"/>
          </a:p>
          <a:p>
            <a:r>
              <a:rPr lang="ca-ES" sz="1400" b="1" dirty="0" smtClean="0"/>
              <a:t>Ajuda: </a:t>
            </a:r>
            <a:r>
              <a:rPr lang="ca-ES" sz="1400" dirty="0" smtClean="0">
                <a:hlinkClick r:id="rId3"/>
              </a:rPr>
              <a:t>https</a:t>
            </a:r>
            <a:r>
              <a:rPr lang="ca-ES" sz="1400" dirty="0">
                <a:hlinkClick r:id="rId3"/>
              </a:rPr>
              <a:t>://</a:t>
            </a:r>
            <a:r>
              <a:rPr lang="ca-ES" sz="1400" dirty="0" smtClean="0">
                <a:hlinkClick r:id="rId3"/>
              </a:rPr>
              <a:t>ca.wikipedia.org/wiki/Viquip%C3%A8dia:Ajuda</a:t>
            </a:r>
            <a:r>
              <a:rPr lang="ca-ES" sz="1400" dirty="0" smtClean="0"/>
              <a:t> </a:t>
            </a:r>
          </a:p>
          <a:p>
            <a:endParaRPr lang="ca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4 PASSES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11656" r="8014" b="40985"/>
          <a:stretch/>
        </p:blipFill>
        <p:spPr bwMode="auto">
          <a:xfrm>
            <a:off x="5120044" y="1444137"/>
            <a:ext cx="3888855" cy="26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377" y="1196752"/>
            <a:ext cx="5103695" cy="554461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a-ES" sz="8000" b="1" dirty="0"/>
              <a:t>Pas previ</a:t>
            </a:r>
          </a:p>
          <a:p>
            <a:endParaRPr lang="ca-ES" sz="4500" dirty="0"/>
          </a:p>
          <a:p>
            <a:r>
              <a:rPr lang="ca-ES" sz="7200" b="1" dirty="0" smtClean="0"/>
              <a:t>Escollir el terme a ampliar/crear</a:t>
            </a:r>
            <a:r>
              <a:rPr lang="ca-ES" sz="7200" dirty="0" smtClean="0"/>
              <a:t>. Assegurar-nos que estem editant un terme prèviament tractat. Buscar </a:t>
            </a:r>
            <a:r>
              <a:rPr lang="ca-ES" sz="7200" dirty="0"/>
              <a:t>diferents noms que tinguin el mateix significat</a:t>
            </a:r>
          </a:p>
          <a:p>
            <a:r>
              <a:rPr lang="ca-ES" sz="7200" b="1" dirty="0" smtClean="0"/>
              <a:t>Documentar-se</a:t>
            </a:r>
            <a:r>
              <a:rPr lang="ca-ES" sz="7200" dirty="0" smtClean="0"/>
              <a:t>. Utilitzar </a:t>
            </a:r>
            <a:r>
              <a:rPr lang="ca-ES" sz="7200" dirty="0"/>
              <a:t>fonts bibliogràfiques diverses per cercar neutralitat</a:t>
            </a:r>
          </a:p>
          <a:p>
            <a:r>
              <a:rPr lang="ca-ES" sz="7200" b="1" dirty="0" smtClean="0"/>
              <a:t>Articles han de basar-se en fonts publicades</a:t>
            </a:r>
            <a:r>
              <a:rPr lang="ca-ES" sz="7200" dirty="0" smtClean="0"/>
              <a:t>. No </a:t>
            </a:r>
            <a:r>
              <a:rPr lang="ca-ES" sz="7200" dirty="0"/>
              <a:t>copiar textos de les fonts</a:t>
            </a:r>
          </a:p>
          <a:p>
            <a:r>
              <a:rPr lang="ca-ES" sz="7200" b="1" dirty="0" smtClean="0"/>
              <a:t>Incorporar referències que justifiquin el que estem editant</a:t>
            </a:r>
            <a:r>
              <a:rPr lang="ca-ES" sz="7200" dirty="0" smtClean="0"/>
              <a:t>. Referenciar </a:t>
            </a:r>
            <a:r>
              <a:rPr lang="ca-ES" sz="7200" dirty="0"/>
              <a:t>les fonts d'on </a:t>
            </a:r>
            <a:r>
              <a:rPr lang="ca-ES" sz="7200" dirty="0" smtClean="0"/>
              <a:t>traiem </a:t>
            </a:r>
            <a:r>
              <a:rPr lang="ca-ES" sz="7200" dirty="0"/>
              <a:t>la informació</a:t>
            </a:r>
          </a:p>
          <a:p>
            <a:endParaRPr lang="ca-ES" sz="4500" dirty="0"/>
          </a:p>
          <a:p>
            <a:pPr marL="0" indent="0">
              <a:buNone/>
            </a:pPr>
            <a:r>
              <a:rPr lang="ca-ES" sz="6400" b="1" dirty="0" smtClean="0"/>
              <a:t>Creació</a:t>
            </a:r>
            <a:endParaRPr lang="ca-ES" sz="6400" b="1" dirty="0"/>
          </a:p>
          <a:p>
            <a:endParaRPr lang="ca-ES" sz="6400" dirty="0"/>
          </a:p>
          <a:p>
            <a:r>
              <a:rPr lang="ca-ES" sz="6400" b="1" dirty="0"/>
              <a:t>Des d'un enllaç en </a:t>
            </a:r>
            <a:r>
              <a:rPr lang="ca-ES" sz="6400" b="1" dirty="0" smtClean="0">
                <a:solidFill>
                  <a:srgbClr val="FF0000"/>
                </a:solidFill>
              </a:rPr>
              <a:t>vermell [[---]]  </a:t>
            </a:r>
            <a:r>
              <a:rPr lang="ca-ES" sz="6400" dirty="0" smtClean="0"/>
              <a:t>(</a:t>
            </a:r>
            <a:r>
              <a:rPr lang="ca-ES" sz="6400" dirty="0"/>
              <a:t>text dins una pagina existent)</a:t>
            </a:r>
          </a:p>
          <a:p>
            <a:r>
              <a:rPr lang="ca-ES" sz="6400" b="1" dirty="0"/>
              <a:t>Escriure </a:t>
            </a:r>
            <a:r>
              <a:rPr lang="ca-ES" sz="6400" b="1" dirty="0" err="1"/>
              <a:t>url</a:t>
            </a:r>
            <a:r>
              <a:rPr lang="ca-ES" sz="6400" b="1" dirty="0"/>
              <a:t> de la pàgina possible </a:t>
            </a:r>
            <a:r>
              <a:rPr lang="ca-ES" sz="6400" dirty="0"/>
              <a:t>-- &gt; "enter" --&gt; </a:t>
            </a:r>
            <a:r>
              <a:rPr lang="ca-ES" sz="6400" dirty="0" smtClean="0"/>
              <a:t>“Crea“ (1</a:t>
            </a:r>
            <a:r>
              <a:rPr lang="ca-ES" sz="6400" dirty="0"/>
              <a:t>) </a:t>
            </a:r>
            <a:r>
              <a:rPr lang="ca-ES" sz="6400" dirty="0">
                <a:hlinkClick r:id="rId4"/>
              </a:rPr>
              <a:t>https://</a:t>
            </a:r>
            <a:r>
              <a:rPr lang="ca-ES" sz="6400" dirty="0" smtClean="0">
                <a:hlinkClick r:id="rId4"/>
              </a:rPr>
              <a:t>ca.wikipedia.org/wiki/Menescalia</a:t>
            </a:r>
            <a:r>
              <a:rPr lang="ca-ES" sz="6400" dirty="0" smtClean="0"/>
              <a:t> </a:t>
            </a:r>
          </a:p>
          <a:p>
            <a:r>
              <a:rPr lang="ca-ES" sz="6400" dirty="0" smtClean="0"/>
              <a:t>Des dels resultats no recuperats en vermell al cercador </a:t>
            </a:r>
            <a:r>
              <a:rPr lang="ca-ES" sz="6400" dirty="0" err="1" smtClean="0"/>
              <a:t>wiki</a:t>
            </a:r>
            <a:r>
              <a:rPr lang="ca-ES" sz="6400" dirty="0" smtClean="0"/>
              <a:t> (2)</a:t>
            </a:r>
            <a:endParaRPr lang="ca-ES" sz="6400" dirty="0"/>
          </a:p>
          <a:p>
            <a:r>
              <a:rPr lang="ca-ES" sz="6400" b="1" dirty="0"/>
              <a:t>Des d'una pàgina de "</a:t>
            </a:r>
            <a:r>
              <a:rPr lang="ca-ES" sz="6400" b="1" dirty="0" smtClean="0"/>
              <a:t>proves</a:t>
            </a:r>
            <a:r>
              <a:rPr lang="ca-ES" sz="6400" b="1" dirty="0"/>
              <a:t> "</a:t>
            </a:r>
          </a:p>
        </p:txBody>
      </p:sp>
      <p:sp>
        <p:nvSpPr>
          <p:cNvPr id="5" name="4 Rectángulo"/>
          <p:cNvSpPr/>
          <p:nvPr/>
        </p:nvSpPr>
        <p:spPr>
          <a:xfrm>
            <a:off x="8790773" y="1196752"/>
            <a:ext cx="190108" cy="1440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ca-E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791454" y="170230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12825" r="31499" b="35313"/>
          <a:stretch/>
        </p:blipFill>
        <p:spPr bwMode="auto">
          <a:xfrm>
            <a:off x="5148064" y="4149080"/>
            <a:ext cx="3832817" cy="23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969814" y="5219656"/>
            <a:ext cx="414924" cy="153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8 Rectángulo"/>
          <p:cNvSpPr/>
          <p:nvPr/>
        </p:nvSpPr>
        <p:spPr>
          <a:xfrm>
            <a:off x="8753065" y="4077071"/>
            <a:ext cx="190108" cy="1440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COM COMENÇAR ARTICLE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8" r="1583" b="4194"/>
          <a:stretch/>
        </p:blipFill>
        <p:spPr bwMode="auto">
          <a:xfrm>
            <a:off x="395536" y="1124744"/>
            <a:ext cx="756084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1520" y="5229200"/>
            <a:ext cx="849694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dirty="0" smtClean="0"/>
              <a:t>Enllaços</a:t>
            </a:r>
          </a:p>
          <a:p>
            <a:r>
              <a:rPr lang="ca-ES" sz="1200" dirty="0">
                <a:hlinkClick r:id="rId3"/>
              </a:rPr>
              <a:t>https://</a:t>
            </a:r>
            <a:r>
              <a:rPr lang="ca-ES" sz="1200" dirty="0" smtClean="0">
                <a:hlinkClick r:id="rId3"/>
              </a:rPr>
              <a:t>ca.wikipedia.org/wiki/Ajuda:Enlla%C3%A7os</a:t>
            </a:r>
            <a:endParaRPr lang="ca-ES" sz="1200" dirty="0" smtClean="0"/>
          </a:p>
          <a:p>
            <a:r>
              <a:rPr lang="ca-ES" sz="1200" b="1" dirty="0" smtClean="0"/>
              <a:t>Enllaços externs</a:t>
            </a:r>
          </a:p>
          <a:p>
            <a:r>
              <a:rPr lang="ca-ES" sz="1200" dirty="0">
                <a:hlinkClick r:id="rId4"/>
              </a:rPr>
              <a:t>https://</a:t>
            </a:r>
            <a:r>
              <a:rPr lang="ca-ES" sz="1200" dirty="0" smtClean="0">
                <a:hlinkClick r:id="rId4"/>
              </a:rPr>
              <a:t>ca.wikipedia.org/wiki/Viquip%C3%A8dia:Enlla%C3%A7os_externs</a:t>
            </a:r>
            <a:r>
              <a:rPr lang="ca-ES" sz="1200" dirty="0" smtClean="0"/>
              <a:t> </a:t>
            </a:r>
          </a:p>
          <a:p>
            <a:r>
              <a:rPr lang="ca-ES" sz="1200" b="1" dirty="0" smtClean="0"/>
              <a:t>Ajuda enllaços externs:</a:t>
            </a:r>
          </a:p>
          <a:p>
            <a:r>
              <a:rPr lang="ca-ES" sz="1200" dirty="0">
                <a:hlinkClick r:id="rId5"/>
              </a:rPr>
              <a:t>https://</a:t>
            </a:r>
            <a:r>
              <a:rPr lang="ca-ES" sz="1200" dirty="0" smtClean="0">
                <a:hlinkClick r:id="rId5"/>
              </a:rPr>
              <a:t>ca.wikipedia.org/wiki/Viquip%C3%A8dia:Llibre_d%27estil#Enlla.C3.A7os_externs</a:t>
            </a:r>
            <a:r>
              <a:rPr lang="ca-ES" sz="1200" dirty="0" smtClean="0"/>
              <a:t>  </a:t>
            </a:r>
            <a:endParaRPr lang="ca-ES" sz="1200" dirty="0"/>
          </a:p>
        </p:txBody>
      </p:sp>
      <p:sp>
        <p:nvSpPr>
          <p:cNvPr id="3" name="2 Rectángulo"/>
          <p:cNvSpPr/>
          <p:nvPr/>
        </p:nvSpPr>
        <p:spPr>
          <a:xfrm>
            <a:off x="4283968" y="2924944"/>
            <a:ext cx="4464496" cy="2304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600" dirty="0">
                <a:solidFill>
                  <a:schemeClr val="tx1"/>
                </a:solidFill>
              </a:rPr>
              <a:t>Es poden crear enllaços interns a altres projectes de </a:t>
            </a:r>
            <a:r>
              <a:rPr lang="ca-ES" sz="1600" dirty="0" err="1" smtClean="0">
                <a:solidFill>
                  <a:schemeClr val="tx1"/>
                </a:solidFill>
              </a:rPr>
              <a:t>Wikimèdia</a:t>
            </a:r>
            <a:r>
              <a:rPr lang="ca-ES" sz="1600" dirty="0" smtClean="0">
                <a:solidFill>
                  <a:schemeClr val="tx1"/>
                </a:solidFill>
              </a:rPr>
              <a:t> </a:t>
            </a:r>
            <a:r>
              <a:rPr lang="ca-ES" sz="1600" dirty="0">
                <a:solidFill>
                  <a:schemeClr val="tx1"/>
                </a:solidFill>
              </a:rPr>
              <a:t>afegint el prefix del projecte. Per exemple, en: es refereix a la </a:t>
            </a:r>
            <a:r>
              <a:rPr lang="ca-ES" sz="1600" dirty="0" err="1">
                <a:solidFill>
                  <a:schemeClr val="tx1"/>
                </a:solidFill>
              </a:rPr>
              <a:t>Viquipèdia</a:t>
            </a:r>
            <a:r>
              <a:rPr lang="ca-ES" sz="1600" dirty="0">
                <a:solidFill>
                  <a:schemeClr val="tx1"/>
                </a:solidFill>
              </a:rPr>
              <a:t> en anglès, així l'enllaç </a:t>
            </a:r>
            <a:r>
              <a:rPr lang="ca-ES" sz="1600" b="1" dirty="0">
                <a:solidFill>
                  <a:srgbClr val="FF0000"/>
                </a:solidFill>
              </a:rPr>
              <a:t>[[</a:t>
            </a:r>
            <a:r>
              <a:rPr lang="ca-ES" sz="1600" b="1" dirty="0" err="1">
                <a:solidFill>
                  <a:srgbClr val="FF0000"/>
                </a:solidFill>
              </a:rPr>
              <a:t>en:Apple</a:t>
            </a:r>
            <a:r>
              <a:rPr lang="ca-ES" sz="1600" b="1" dirty="0">
                <a:solidFill>
                  <a:srgbClr val="FF0000"/>
                </a:solidFill>
              </a:rPr>
              <a:t>]] porta a </a:t>
            </a:r>
            <a:r>
              <a:rPr lang="ca-ES" sz="1600" b="1" dirty="0" err="1">
                <a:solidFill>
                  <a:srgbClr val="FF0000"/>
                </a:solidFill>
              </a:rPr>
              <a:t>en:Apple</a:t>
            </a:r>
            <a:r>
              <a:rPr lang="ca-ES" sz="1600" b="1" dirty="0">
                <a:solidFill>
                  <a:srgbClr val="FF0000"/>
                </a:solidFill>
              </a:rPr>
              <a:t>, </a:t>
            </a:r>
            <a:r>
              <a:rPr lang="ca-ES" sz="1600" dirty="0">
                <a:solidFill>
                  <a:schemeClr val="tx1"/>
                </a:solidFill>
              </a:rPr>
              <a:t>l'article "</a:t>
            </a:r>
            <a:r>
              <a:rPr lang="ca-ES" sz="1600" dirty="0" err="1">
                <a:solidFill>
                  <a:schemeClr val="tx1"/>
                </a:solidFill>
              </a:rPr>
              <a:t>Apple</a:t>
            </a:r>
            <a:r>
              <a:rPr lang="ca-ES" sz="1600" dirty="0">
                <a:solidFill>
                  <a:schemeClr val="tx1"/>
                </a:solidFill>
              </a:rPr>
              <a:t>" en </a:t>
            </a:r>
            <a:r>
              <a:rPr lang="ca-ES" sz="1600" dirty="0" smtClean="0">
                <a:solidFill>
                  <a:schemeClr val="tx1"/>
                </a:solidFill>
              </a:rPr>
              <a:t>anglès.</a:t>
            </a:r>
          </a:p>
          <a:p>
            <a:endParaRPr lang="ca-ES" sz="1600" dirty="0">
              <a:solidFill>
                <a:schemeClr val="tx1"/>
              </a:solidFill>
            </a:endParaRPr>
          </a:p>
          <a:p>
            <a:r>
              <a:rPr lang="ca-ES" sz="1600" dirty="0" smtClean="0">
                <a:solidFill>
                  <a:schemeClr val="tx1"/>
                </a:solidFill>
              </a:rPr>
              <a:t>No obstant, es recomana enllaçar a pàgines de l’edició lingüística de la </a:t>
            </a:r>
            <a:r>
              <a:rPr lang="ca-ES" sz="1600" dirty="0" err="1" smtClean="0">
                <a:solidFill>
                  <a:schemeClr val="tx1"/>
                </a:solidFill>
              </a:rPr>
              <a:t>viquipèdia</a:t>
            </a:r>
            <a:r>
              <a:rPr lang="ca-ES" sz="1600" dirty="0" smtClean="0">
                <a:solidFill>
                  <a:schemeClr val="tx1"/>
                </a:solidFill>
              </a:rPr>
              <a:t> que estem treballant.</a:t>
            </a:r>
            <a:endParaRPr lang="ca-ES" sz="1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ENLLAÇOS INTERNS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092174" y="4629696"/>
            <a:ext cx="2555776" cy="20162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400" dirty="0">
                <a:solidFill>
                  <a:schemeClr val="tx1"/>
                </a:solidFill>
              </a:rPr>
              <a:t>A la </a:t>
            </a:r>
            <a:r>
              <a:rPr lang="ca-ES" sz="1400" dirty="0" err="1">
                <a:solidFill>
                  <a:schemeClr val="tx1"/>
                </a:solidFill>
              </a:rPr>
              <a:t>Viquipèdia</a:t>
            </a:r>
            <a:r>
              <a:rPr lang="ca-ES" sz="1400" dirty="0">
                <a:solidFill>
                  <a:schemeClr val="tx1"/>
                </a:solidFill>
              </a:rPr>
              <a:t> cal </a:t>
            </a:r>
            <a:r>
              <a:rPr lang="ca-ES" sz="1400" b="1" dirty="0">
                <a:solidFill>
                  <a:schemeClr val="tx1"/>
                </a:solidFill>
              </a:rPr>
              <a:t>citar les fonts</a:t>
            </a:r>
            <a:r>
              <a:rPr lang="ca-ES" sz="1400" dirty="0">
                <a:solidFill>
                  <a:schemeClr val="tx1"/>
                </a:solidFill>
              </a:rPr>
              <a:t>, és a dir, donar referències que puguin ajudar el lector a </a:t>
            </a:r>
            <a:r>
              <a:rPr lang="ca-ES" sz="1400" dirty="0">
                <a:solidFill>
                  <a:schemeClr val="tx1"/>
                </a:solidFill>
                <a:hlinkClick r:id="rId2" tooltip="Viquipèdia:Verificabilitat"/>
              </a:rPr>
              <a:t>verificar la veracitat</a:t>
            </a:r>
            <a:r>
              <a:rPr lang="ca-ES" sz="1400" dirty="0">
                <a:solidFill>
                  <a:schemeClr val="tx1"/>
                </a:solidFill>
              </a:rPr>
              <a:t> de l'article i a </a:t>
            </a:r>
            <a:r>
              <a:rPr lang="ca-ES" sz="1400" b="1" dirty="0">
                <a:solidFill>
                  <a:schemeClr val="tx1"/>
                </a:solidFill>
              </a:rPr>
              <a:t>trobar més informació</a:t>
            </a:r>
            <a:r>
              <a:rPr lang="ca-ES" sz="1400" dirty="0">
                <a:solidFill>
                  <a:schemeClr val="tx1"/>
                </a:solidFill>
              </a:rPr>
              <a:t>. Les bones citacions són </a:t>
            </a:r>
            <a:r>
              <a:rPr lang="ca-ES" sz="1400" dirty="0" smtClean="0">
                <a:solidFill>
                  <a:schemeClr val="tx1"/>
                </a:solidFill>
              </a:rPr>
              <a:t>fonamentals </a:t>
            </a:r>
            <a:r>
              <a:rPr lang="ca-ES" sz="1400" dirty="0">
                <a:solidFill>
                  <a:schemeClr val="tx1"/>
                </a:solidFill>
              </a:rPr>
              <a:t>per ajudar a fer una </a:t>
            </a:r>
            <a:r>
              <a:rPr lang="ca-ES" sz="1400" dirty="0" err="1" smtClean="0">
                <a:solidFill>
                  <a:schemeClr val="tx1"/>
                </a:solidFill>
              </a:rPr>
              <a:t>Viquipèdia</a:t>
            </a:r>
            <a:r>
              <a:rPr lang="ca-ES" sz="1400" dirty="0" smtClean="0">
                <a:solidFill>
                  <a:schemeClr val="tx1"/>
                </a:solidFill>
              </a:rPr>
              <a:t> fiable</a:t>
            </a:r>
            <a:endParaRPr lang="ca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9512" y="5239323"/>
            <a:ext cx="4556507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100" b="1" dirty="0" smtClean="0"/>
              <a:t>Notes article</a:t>
            </a:r>
          </a:p>
          <a:p>
            <a:r>
              <a:rPr lang="ca-ES" sz="1100" dirty="0">
                <a:hlinkClick r:id="rId3"/>
              </a:rPr>
              <a:t>https://</a:t>
            </a:r>
            <a:r>
              <a:rPr lang="ca-ES" sz="1100" dirty="0" smtClean="0">
                <a:hlinkClick r:id="rId3"/>
              </a:rPr>
              <a:t>ca.wikipedia.org/wiki/Viquip%C3%A8dia:Guia_per_referenciar</a:t>
            </a:r>
            <a:r>
              <a:rPr lang="ca-ES" sz="1100" dirty="0" smtClean="0"/>
              <a:t> </a:t>
            </a:r>
          </a:p>
          <a:p>
            <a:r>
              <a:rPr lang="ca-ES" sz="1100" b="1" dirty="0" smtClean="0"/>
              <a:t>Citeu les fonts</a:t>
            </a:r>
          </a:p>
          <a:p>
            <a:r>
              <a:rPr lang="ca-ES" sz="1100" dirty="0">
                <a:hlinkClick r:id="rId4"/>
              </a:rPr>
              <a:t>https://</a:t>
            </a:r>
            <a:r>
              <a:rPr lang="ca-ES" sz="1100" dirty="0" smtClean="0">
                <a:hlinkClick r:id="rId4"/>
              </a:rPr>
              <a:t>ca.wikipedia.org/wiki/Viquip%C3%A8dia:Citau_les_fonts</a:t>
            </a:r>
            <a:r>
              <a:rPr lang="ca-ES" sz="1100" dirty="0" smtClean="0"/>
              <a:t> </a:t>
            </a:r>
          </a:p>
          <a:p>
            <a:r>
              <a:rPr lang="ca-ES" sz="1100" b="1" dirty="0" smtClean="0"/>
              <a:t>Guia per referenciar  </a:t>
            </a:r>
          </a:p>
          <a:p>
            <a:r>
              <a:rPr lang="ca-ES" sz="1100" dirty="0">
                <a:hlinkClick r:id="rId3"/>
              </a:rPr>
              <a:t>https://</a:t>
            </a:r>
            <a:r>
              <a:rPr lang="ca-ES" sz="1100" dirty="0" smtClean="0">
                <a:hlinkClick r:id="rId3"/>
              </a:rPr>
              <a:t>ca.wikipedia.org/wiki/Viquip%C3%A8dia:Guia_per_referenciar</a:t>
            </a:r>
            <a:endParaRPr lang="ca-ES" sz="1100" dirty="0" smtClean="0"/>
          </a:p>
          <a:p>
            <a:r>
              <a:rPr lang="ca-ES" sz="1100" b="1" dirty="0" smtClean="0"/>
              <a:t>Manual x referenciar (Xavier </a:t>
            </a:r>
            <a:r>
              <a:rPr lang="ca-ES" sz="1100" b="1" dirty="0" err="1" smtClean="0"/>
              <a:t>Dengra</a:t>
            </a:r>
            <a:r>
              <a:rPr lang="ca-ES" sz="1100" b="1" dirty="0" smtClean="0"/>
              <a:t>)</a:t>
            </a:r>
          </a:p>
          <a:p>
            <a:r>
              <a:rPr lang="ca-ES" sz="1100" dirty="0">
                <a:hlinkClick r:id="rId5"/>
              </a:rPr>
              <a:t>https://</a:t>
            </a:r>
            <a:r>
              <a:rPr lang="ca-ES" sz="1100" dirty="0" smtClean="0">
                <a:hlinkClick r:id="rId5"/>
              </a:rPr>
              <a:t>ca.wikipedia.org/wiki/Usuari:Xavier_Dengra/Manual_1Lib1Ref</a:t>
            </a:r>
            <a:r>
              <a:rPr lang="ca-ES" sz="1100" dirty="0" smtClean="0"/>
              <a:t>  </a:t>
            </a:r>
            <a:endParaRPr lang="ca-ES" sz="1100" dirty="0"/>
          </a:p>
        </p:txBody>
      </p:sp>
      <p:sp>
        <p:nvSpPr>
          <p:cNvPr id="12" name="11 Rectángulo"/>
          <p:cNvSpPr/>
          <p:nvPr/>
        </p:nvSpPr>
        <p:spPr>
          <a:xfrm>
            <a:off x="5220072" y="3217592"/>
            <a:ext cx="2448272" cy="2715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REFERÈNCIES 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t="12393" r="19108" b="40078"/>
          <a:stretch/>
        </p:blipFill>
        <p:spPr>
          <a:xfrm>
            <a:off x="214287" y="1254516"/>
            <a:ext cx="7986375" cy="3143395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062294" y="3279140"/>
            <a:ext cx="2038097" cy="941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10 Rectángulo"/>
          <p:cNvSpPr/>
          <p:nvPr/>
        </p:nvSpPr>
        <p:spPr>
          <a:xfrm>
            <a:off x="2843808" y="1708896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0249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07504" y="5877272"/>
            <a:ext cx="529208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b="1" dirty="0" smtClean="0"/>
              <a:t>Cerca categories</a:t>
            </a:r>
          </a:p>
          <a:p>
            <a:r>
              <a:rPr lang="ca-ES" sz="1400" dirty="0">
                <a:hlinkClick r:id="rId3"/>
              </a:rPr>
              <a:t>https://</a:t>
            </a:r>
            <a:r>
              <a:rPr lang="ca-ES" sz="1400" dirty="0" smtClean="0">
                <a:hlinkClick r:id="rId3"/>
              </a:rPr>
              <a:t>ca.wikipedia.org/wiki/Especial:Categorias</a:t>
            </a:r>
            <a:endParaRPr lang="ca-ES" sz="1400" dirty="0" smtClean="0"/>
          </a:p>
          <a:p>
            <a:r>
              <a:rPr lang="ca-ES" sz="1400" b="1" dirty="0" smtClean="0"/>
              <a:t>Llibre estil categorització</a:t>
            </a:r>
          </a:p>
          <a:p>
            <a:r>
              <a:rPr lang="ca-ES" sz="1400" dirty="0">
                <a:hlinkClick r:id="rId4"/>
              </a:rPr>
              <a:t>https://</a:t>
            </a:r>
            <a:r>
              <a:rPr lang="ca-ES" sz="1400" dirty="0" smtClean="0">
                <a:hlinkClick r:id="rId4"/>
              </a:rPr>
              <a:t>ca.wikipedia.org/wiki/Viquip%C3%A8dia:Categoritzaci%C3%B3</a:t>
            </a:r>
            <a:r>
              <a:rPr lang="ca-ES" sz="1400" dirty="0" smtClean="0"/>
              <a:t> </a:t>
            </a:r>
            <a:endParaRPr lang="ca-ES" sz="14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r="1357" b="3924"/>
          <a:stretch/>
        </p:blipFill>
        <p:spPr bwMode="auto">
          <a:xfrm>
            <a:off x="215516" y="884562"/>
            <a:ext cx="8280920" cy="5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9584" y="3573016"/>
            <a:ext cx="3744416" cy="28562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a-ES" dirty="0" smtClean="0">
                <a:solidFill>
                  <a:schemeClr val="tx1"/>
                </a:solidFill>
              </a:rPr>
              <a:t>mínim </a:t>
            </a:r>
            <a:r>
              <a:rPr lang="ca-ES" dirty="0">
                <a:solidFill>
                  <a:schemeClr val="tx1"/>
                </a:solidFill>
              </a:rPr>
              <a:t>5 articles --&gt; crear categoria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a-ES" dirty="0">
                <a:solidFill>
                  <a:schemeClr val="tx1"/>
                </a:solidFill>
              </a:rPr>
              <a:t>+ 15 articles categoritzats --&gt; nova </a:t>
            </a:r>
            <a:r>
              <a:rPr lang="ca-ES" dirty="0" smtClean="0">
                <a:solidFill>
                  <a:schemeClr val="tx1"/>
                </a:solidFill>
              </a:rPr>
              <a:t>categoria</a:t>
            </a:r>
            <a:endParaRPr lang="ca-ES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a-ES" dirty="0" smtClean="0">
              <a:solidFill>
                <a:schemeClr val="tx1"/>
              </a:solidFill>
            </a:endParaRPr>
          </a:p>
          <a:p>
            <a:endParaRPr lang="ca-ES" sz="1400" dirty="0">
              <a:solidFill>
                <a:schemeClr val="tx1"/>
              </a:solidFill>
            </a:endParaRPr>
          </a:p>
          <a:p>
            <a:r>
              <a:rPr lang="ca-ES" sz="1400" dirty="0">
                <a:solidFill>
                  <a:schemeClr val="tx1"/>
                </a:solidFill>
              </a:rPr>
              <a:t>Cal categoritzar els articles a la categoria més concreta possible, i evitar la categorització redundant.</a:t>
            </a:r>
          </a:p>
          <a:p>
            <a:endParaRPr lang="ca-ES" sz="1400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CATEGORIES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03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t="14274" r="3374" b="14274"/>
          <a:stretch/>
        </p:blipFill>
        <p:spPr bwMode="auto">
          <a:xfrm>
            <a:off x="427111" y="692696"/>
            <a:ext cx="7992888" cy="549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197257" y="4581128"/>
            <a:ext cx="6264696" cy="22048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Articles de qualitat</a:t>
            </a:r>
          </a:p>
          <a:p>
            <a:pPr marL="0" indent="0">
              <a:buNone/>
            </a:pP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Bona </a:t>
            </a:r>
            <a:r>
              <a:rPr lang="es-E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redacció</a:t>
            </a: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Llibre</a:t>
            </a: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d'estil</a:t>
            </a: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viquipèdia</a:t>
            </a: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Imatges</a:t>
            </a:r>
            <a:endParaRPr lang="es-ES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Viquipèdia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L'article </a:t>
            </a:r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perfecte</a:t>
            </a:r>
          </a:p>
          <a:p>
            <a:pPr marL="0" indent="0">
              <a:buNone/>
            </a:pP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ca.wikipedia.org/wiki/Viquip%C3%A8dia:L%27article_perfecte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a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Viquipèdia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Què </a:t>
            </a:r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és un article de qualitat</a:t>
            </a:r>
          </a:p>
          <a:p>
            <a:pPr marL="0" indent="0">
              <a:buNone/>
            </a:pP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ca.wikipedia.org/wiki/Viquip%C3%A8dia:Articles_de_qualitat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Viquipèdia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Com escriure </a:t>
            </a:r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un bon article</a:t>
            </a:r>
          </a:p>
          <a:p>
            <a:pPr marL="0" indent="0">
              <a:buNone/>
            </a:pP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ca.wikipedia.org/wiki/Viquip%C3%A8dia:Com_escriure_un_bon_article</a:t>
            </a: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ARTICLES DE QUALITAT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10649"/>
          <a:stretch/>
        </p:blipFill>
        <p:spPr>
          <a:xfrm>
            <a:off x="208460" y="1196753"/>
            <a:ext cx="8755253" cy="483243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67544" y="6138882"/>
            <a:ext cx="84604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b="1" dirty="0" smtClean="0"/>
              <a:t>Pàgines orfes</a:t>
            </a:r>
          </a:p>
          <a:p>
            <a:r>
              <a:rPr lang="ca-ES" sz="1400" dirty="0">
                <a:hlinkClick r:id="rId3"/>
              </a:rPr>
              <a:t>https://ca.wikipedia.org/wiki/Viquip%C3%A8dia:P%C3%A0gines_%</a:t>
            </a:r>
            <a:r>
              <a:rPr lang="ca-ES" sz="1400" dirty="0" smtClean="0">
                <a:hlinkClick r:id="rId3"/>
              </a:rPr>
              <a:t>C3%B2rfenes</a:t>
            </a:r>
            <a:endParaRPr lang="ca-ES" sz="1400" dirty="0" smtClean="0"/>
          </a:p>
        </p:txBody>
      </p:sp>
      <p:sp>
        <p:nvSpPr>
          <p:cNvPr id="12" name="11 Rectángulo"/>
          <p:cNvSpPr/>
          <p:nvPr/>
        </p:nvSpPr>
        <p:spPr>
          <a:xfrm>
            <a:off x="6156176" y="1445531"/>
            <a:ext cx="720080" cy="224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100" b="1" dirty="0" smtClean="0">
                <a:solidFill>
                  <a:schemeClr val="tx1"/>
                </a:solidFill>
              </a:rPr>
              <a:t>1</a:t>
            </a:r>
            <a:endParaRPr lang="ca-ES" sz="1100" b="1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860032" y="2325740"/>
            <a:ext cx="3744416" cy="27363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 tenir estadístiques sobre les nostres pàgines o en general:</a:t>
            </a:r>
          </a:p>
          <a:p>
            <a:endParaRPr lang="ca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Clicar “Mostrar Historial”</a:t>
            </a:r>
          </a:p>
          <a:p>
            <a:endParaRPr lang="ca-E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ca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Clicar “</a:t>
            </a:r>
            <a:r>
              <a:rPr lang="ca-E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 de la pàgina</a:t>
            </a:r>
            <a:r>
              <a:rPr lang="ca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al menú esquerre (dades globals) i al final d’aquesta pàgina clicar “Estadístiques de l’historial” (edicions i usuaris)</a:t>
            </a:r>
          </a:p>
          <a:p>
            <a:pPr marL="342900" indent="-342900">
              <a:buAutoNum type="arabicPeriod"/>
            </a:pPr>
            <a:endParaRPr lang="ca-E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ca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Clicar “</a:t>
            </a:r>
            <a:r>
              <a:rPr lang="ca-E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 visites</a:t>
            </a:r>
            <a:r>
              <a:rPr lang="ca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al menú central (visites externes)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a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115616" y="2564904"/>
            <a:ext cx="2016224" cy="224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000" b="1" dirty="0" smtClean="0">
                <a:solidFill>
                  <a:schemeClr val="tx1"/>
                </a:solidFill>
              </a:rPr>
              <a:t>2</a:t>
            </a:r>
            <a:endParaRPr lang="ca-ES" sz="1000" b="1" dirty="0">
              <a:solidFill>
                <a:schemeClr val="tx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6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ESTADÍSTIQUES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7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1687" r="1141" b="3505"/>
          <a:stretch/>
        </p:blipFill>
        <p:spPr>
          <a:xfrm>
            <a:off x="294680" y="1245272"/>
            <a:ext cx="8280920" cy="46320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23528" y="6237312"/>
            <a:ext cx="84604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b="1" dirty="0" smtClean="0"/>
              <a:t>Enllaços entre </a:t>
            </a:r>
            <a:r>
              <a:rPr lang="ca-ES" sz="1400" b="1" dirty="0" err="1" smtClean="0"/>
              <a:t>viquipèdies</a:t>
            </a:r>
            <a:endParaRPr lang="ca-ES" sz="1400" b="1" dirty="0" smtClean="0"/>
          </a:p>
          <a:p>
            <a:r>
              <a:rPr lang="ca-ES" sz="1400" dirty="0">
                <a:hlinkClick r:id="rId3"/>
              </a:rPr>
              <a:t>https://</a:t>
            </a:r>
            <a:r>
              <a:rPr lang="ca-ES" sz="1400" dirty="0" smtClean="0">
                <a:hlinkClick r:id="rId3"/>
              </a:rPr>
              <a:t>ca.wikipedia.org/wiki/Viquip%C3%A8dia:Enlla%C3%A7os_entre_viquip%C3%A8dies</a:t>
            </a:r>
            <a:r>
              <a:rPr lang="ca-ES" sz="1400" dirty="0" smtClean="0"/>
              <a:t>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771800" y="2769184"/>
            <a:ext cx="3744416" cy="15841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fer quan editem un article en el qual existeix una </a:t>
            </a:r>
            <a:r>
              <a:rPr lang="ca-E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versió </a:t>
            </a:r>
            <a:r>
              <a:rPr lang="ca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un altre </a:t>
            </a:r>
            <a:r>
              <a:rPr lang="ca-E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idioma ?</a:t>
            </a:r>
            <a:endParaRPr lang="ca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a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accedir a l'opció del </a:t>
            </a:r>
            <a:r>
              <a:rPr lang="ca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menú esquerre “</a:t>
            </a: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 </a:t>
            </a:r>
            <a:r>
              <a:rPr lang="ca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 enllaços</a:t>
            </a:r>
            <a:r>
              <a:rPr lang="ca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dins la secció "</a:t>
            </a:r>
            <a:r>
              <a:rPr lang="ca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Altres </a:t>
            </a: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llengües</a:t>
            </a:r>
            <a:r>
              <a:rPr lang="ca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94680" y="5264109"/>
            <a:ext cx="792088" cy="528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8876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ENLLAÇOS ENTRE VIQUIPÈDIES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2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 r="2582" b="70855"/>
          <a:stretch/>
        </p:blipFill>
        <p:spPr bwMode="auto">
          <a:xfrm>
            <a:off x="74452" y="920614"/>
            <a:ext cx="8726548" cy="130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4184" y="889288"/>
            <a:ext cx="486054" cy="2850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 r="3159" b="49622"/>
          <a:stretch/>
        </p:blipFill>
        <p:spPr bwMode="auto">
          <a:xfrm>
            <a:off x="48445" y="2310443"/>
            <a:ext cx="8697796" cy="205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8" b="65504"/>
          <a:stretch/>
        </p:blipFill>
        <p:spPr bwMode="auto">
          <a:xfrm>
            <a:off x="144062" y="4509120"/>
            <a:ext cx="8567277" cy="151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22031" y="2617059"/>
            <a:ext cx="1512168" cy="2850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6696236" y="2315339"/>
            <a:ext cx="720080" cy="2850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4572000" y="4946745"/>
            <a:ext cx="1008112" cy="308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6570222" y="1388912"/>
            <a:ext cx="972108" cy="2850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16 Rectángulo"/>
          <p:cNvSpPr/>
          <p:nvPr/>
        </p:nvSpPr>
        <p:spPr>
          <a:xfrm>
            <a:off x="144062" y="2167917"/>
            <a:ext cx="486054" cy="2850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 smtClean="0">
                <a:solidFill>
                  <a:schemeClr val="tx1"/>
                </a:solidFill>
              </a:rPr>
              <a:t>2</a:t>
            </a:r>
            <a:endParaRPr lang="ca-ES" sz="1400" dirty="0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78545" y="4509120"/>
            <a:ext cx="486054" cy="2850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 smtClean="0">
                <a:solidFill>
                  <a:schemeClr val="tx1"/>
                </a:solidFill>
              </a:rPr>
              <a:t>3</a:t>
            </a:r>
            <a:endParaRPr lang="ca-ES" sz="1400" dirty="0">
              <a:solidFill>
                <a:schemeClr val="tx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22031" y="6169386"/>
            <a:ext cx="700421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dirty="0" err="1" smtClean="0"/>
              <a:t>Viquipèdia</a:t>
            </a:r>
            <a:r>
              <a:rPr lang="ca-ES" sz="1200" dirty="0" smtClean="0"/>
              <a:t> traduccions:</a:t>
            </a: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ca.wikipedia.org/wiki/Viquip%C3%A8dia:Traduccions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21" name="11 Rectángulo"/>
          <p:cNvSpPr/>
          <p:nvPr/>
        </p:nvSpPr>
        <p:spPr>
          <a:xfrm>
            <a:off x="1403648" y="1673963"/>
            <a:ext cx="2376264" cy="49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TRADUCCIONS AUTOMÀTIQUES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11135" r="34011" b="60431"/>
          <a:stretch/>
        </p:blipFill>
        <p:spPr bwMode="auto">
          <a:xfrm>
            <a:off x="232079" y="1124744"/>
            <a:ext cx="803310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397210" y="1988840"/>
            <a:ext cx="2302581" cy="262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r="33901" b="51948"/>
          <a:stretch/>
        </p:blipFill>
        <p:spPr bwMode="auto">
          <a:xfrm>
            <a:off x="25199" y="3284983"/>
            <a:ext cx="4150422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397211" y="1268760"/>
            <a:ext cx="486054" cy="2850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 smtClean="0">
                <a:solidFill>
                  <a:schemeClr val="tx1"/>
                </a:solidFill>
              </a:rPr>
              <a:t>4</a:t>
            </a:r>
            <a:endParaRPr lang="ca-ES" sz="1400" dirty="0">
              <a:solidFill>
                <a:schemeClr val="tx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r="9258" b="14904"/>
          <a:stretch/>
        </p:blipFill>
        <p:spPr bwMode="auto">
          <a:xfrm>
            <a:off x="4205665" y="3284983"/>
            <a:ext cx="4763043" cy="308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386172" y="3282975"/>
            <a:ext cx="486054" cy="2850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959964" y="4128640"/>
            <a:ext cx="1636372" cy="2180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400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7740351" y="4255082"/>
            <a:ext cx="1228357" cy="758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400" dirty="0">
              <a:solidFill>
                <a:schemeClr val="tx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TRADUCCIONS AUTOMÀTIQUES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-8" t="12493" r="1481" b="3514"/>
          <a:stretch/>
        </p:blipFill>
        <p:spPr>
          <a:xfrm>
            <a:off x="155575" y="1786249"/>
            <a:ext cx="8736905" cy="410908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96508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FUNCIÓ SOCIAL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4" name="AutoShape 2" descr="Resultat d'imatges de u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2051720" y="1040462"/>
            <a:ext cx="5400600" cy="64807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TRANSFERÈNCIA DE CONEIXEMENT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8676456" y="2060848"/>
            <a:ext cx="216024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ca-ES" sz="800" dirty="0" smtClean="0"/>
          </a:p>
          <a:p>
            <a:endParaRPr lang="es-ES" sz="800" dirty="0"/>
          </a:p>
        </p:txBody>
      </p:sp>
      <p:sp>
        <p:nvSpPr>
          <p:cNvPr id="19" name="18 Rectángulo"/>
          <p:cNvSpPr/>
          <p:nvPr/>
        </p:nvSpPr>
        <p:spPr>
          <a:xfrm>
            <a:off x="155575" y="6093296"/>
            <a:ext cx="66967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dirty="0" err="1" smtClean="0"/>
              <a:t>Articles</a:t>
            </a:r>
            <a:r>
              <a:rPr lang="es-ES" sz="1200" dirty="0" smtClean="0"/>
              <a:t> de </a:t>
            </a:r>
            <a:r>
              <a:rPr lang="es-ES" sz="1200" dirty="0" err="1" smtClean="0"/>
              <a:t>qualitat</a:t>
            </a:r>
            <a:r>
              <a:rPr lang="es-ES" sz="1200" dirty="0" smtClean="0"/>
              <a:t>: </a:t>
            </a:r>
            <a:r>
              <a:rPr lang="es-ES" sz="1200" dirty="0" smtClean="0">
                <a:hlinkClick r:id="rId4"/>
              </a:rPr>
              <a:t>https</a:t>
            </a:r>
            <a:r>
              <a:rPr lang="es-ES" sz="1200" dirty="0">
                <a:hlinkClick r:id="rId4"/>
              </a:rPr>
              <a:t>://</a:t>
            </a:r>
            <a:r>
              <a:rPr lang="es-ES" sz="1200" dirty="0" smtClean="0">
                <a:hlinkClick r:id="rId4"/>
              </a:rPr>
              <a:t>ca.wikipedia.org/wiki/Viquip%C3%A8dia:Articles_de_qualitat</a:t>
            </a:r>
            <a:endParaRPr lang="es-ES" sz="1200" dirty="0" smtClean="0"/>
          </a:p>
          <a:p>
            <a:r>
              <a:rPr lang="ca-ES" sz="1200" dirty="0" err="1" smtClean="0"/>
              <a:t>Artículos</a:t>
            </a:r>
            <a:r>
              <a:rPr lang="ca-ES" sz="1200" dirty="0" smtClean="0"/>
              <a:t> </a:t>
            </a:r>
            <a:r>
              <a:rPr lang="ca-ES" sz="1200" dirty="0" err="1" smtClean="0"/>
              <a:t>buenos</a:t>
            </a:r>
            <a:r>
              <a:rPr lang="ca-ES" sz="1200" dirty="0"/>
              <a:t>: </a:t>
            </a:r>
            <a:r>
              <a:rPr lang="ca-ES" sz="1200" dirty="0">
                <a:hlinkClick r:id="rId5"/>
              </a:rPr>
              <a:t>https://</a:t>
            </a:r>
            <a:r>
              <a:rPr lang="ca-ES" sz="1200" dirty="0" smtClean="0">
                <a:hlinkClick r:id="rId5"/>
              </a:rPr>
              <a:t>es.wikipedia.org/wiki/Wikipedia:Art%C3%ADculos_buenos</a:t>
            </a:r>
            <a:r>
              <a:rPr lang="ca-ES" sz="1200" dirty="0" smtClean="0"/>
              <a:t> </a:t>
            </a:r>
            <a:endParaRPr lang="es-ES" sz="1200" dirty="0"/>
          </a:p>
          <a:p>
            <a:r>
              <a:rPr lang="es-ES" sz="1200" dirty="0" err="1" smtClean="0"/>
              <a:t>Good</a:t>
            </a:r>
            <a:r>
              <a:rPr lang="es-ES" sz="1200" dirty="0" smtClean="0"/>
              <a:t> </a:t>
            </a:r>
            <a:r>
              <a:rPr lang="es-ES" sz="1200" dirty="0" err="1" smtClean="0"/>
              <a:t>articles</a:t>
            </a:r>
            <a:r>
              <a:rPr lang="es-ES" sz="1200" dirty="0" smtClean="0"/>
              <a:t>: </a:t>
            </a:r>
            <a:r>
              <a:rPr lang="es-ES" sz="1200" dirty="0" smtClean="0">
                <a:hlinkClick r:id="rId6"/>
              </a:rPr>
              <a:t>https</a:t>
            </a:r>
            <a:r>
              <a:rPr lang="es-ES" sz="1200" dirty="0">
                <a:hlinkClick r:id="rId6"/>
              </a:rPr>
              <a:t>://</a:t>
            </a:r>
            <a:r>
              <a:rPr lang="es-ES" sz="1200" dirty="0" smtClean="0">
                <a:hlinkClick r:id="rId6"/>
              </a:rPr>
              <a:t>en.wikipedia.org/wiki/Wikipedia:Good_articles</a:t>
            </a:r>
            <a:r>
              <a:rPr lang="es-ES" sz="1200" dirty="0" smtClean="0"/>
              <a:t> </a:t>
            </a:r>
            <a:endParaRPr lang="es-ES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t="12174" r="17860" b="5765"/>
          <a:stretch/>
        </p:blipFill>
        <p:spPr>
          <a:xfrm>
            <a:off x="2771800" y="2147317"/>
            <a:ext cx="4487657" cy="252102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3275856" y="2291680"/>
            <a:ext cx="1296144" cy="215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s-ES" sz="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7259" t="15772" r="240" b="48381"/>
          <a:stretch/>
        </p:blipFill>
        <p:spPr>
          <a:xfrm>
            <a:off x="461658" y="4544523"/>
            <a:ext cx="4955126" cy="1080120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460375" y="4581128"/>
            <a:ext cx="997765" cy="352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28450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contenido"/>
          <p:cNvSpPr txBox="1">
            <a:spLocks/>
          </p:cNvSpPr>
          <p:nvPr/>
        </p:nvSpPr>
        <p:spPr>
          <a:xfrm>
            <a:off x="539552" y="1011073"/>
            <a:ext cx="7416824" cy="22822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(</a:t>
            </a:r>
            <a:r>
              <a:rPr lang="ca-E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templates</a:t>
            </a:r>
            <a:r>
              <a:rPr lang="ca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Codi que s’insereix en una pàgina i que permet formatar articles seguint una estructura determinada a través del símbol </a:t>
            </a: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{{     }}</a:t>
            </a:r>
          </a:p>
          <a:p>
            <a:pPr marL="0" indent="0">
              <a:buNone/>
            </a:pPr>
            <a:r>
              <a:rPr lang="ca-E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Ajuda:Plantilla</a:t>
            </a:r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ca.wikipedia.org/wiki/Ajuda:Plantilla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Tipologies de plantilles</a:t>
            </a:r>
          </a:p>
          <a:p>
            <a:pPr marL="0" indent="0">
              <a:buNone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ca.wikipedia.org/wiki/Viquip%C3%A8dia:Plantilles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539552" y="3419716"/>
            <a:ext cx="7416824" cy="34248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Tipus de plantilles</a:t>
            </a:r>
          </a:p>
          <a:p>
            <a:pPr marL="0" indent="0">
              <a:buNone/>
            </a:pPr>
            <a:endParaRPr lang="ca-ES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de navegació</a:t>
            </a:r>
            <a:r>
              <a:rPr lang="ca-ES" sz="1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a-ES" sz="1400" dirty="0"/>
              <a:t>agrupació d'enllaços utilitzats en articles relacionats per facilitar la navegació entre aquests </a:t>
            </a:r>
            <a:r>
              <a:rPr lang="ca-ES" sz="1400" dirty="0" smtClean="0"/>
              <a:t>articles.</a:t>
            </a:r>
          </a:p>
          <a:p>
            <a:pPr marL="0" indent="0">
              <a:buNone/>
            </a:pPr>
            <a:r>
              <a:rPr lang="ca-ES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Infotaules</a:t>
            </a: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dirty="0" smtClean="0"/>
              <a:t>caixes amb paràmetres (camps) estandaritzats que mostren informació i dades que poden ser comunes en totes les pàgines que parlin del tema.</a:t>
            </a:r>
          </a:p>
          <a:p>
            <a:pPr marL="0" indent="0">
              <a:buNone/>
            </a:pP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de llicència: </a:t>
            </a:r>
            <a:r>
              <a:rPr lang="es-ES" sz="1400" dirty="0" smtClean="0"/>
              <a:t>indiquen </a:t>
            </a:r>
            <a:r>
              <a:rPr lang="es-ES" sz="1400" dirty="0"/>
              <a:t>el </a:t>
            </a:r>
            <a:r>
              <a:rPr lang="es-ES" sz="1400" dirty="0" err="1"/>
              <a:t>tipus</a:t>
            </a:r>
            <a:r>
              <a:rPr lang="es-ES" sz="1400" dirty="0"/>
              <a:t> de </a:t>
            </a:r>
            <a:r>
              <a:rPr lang="es-ES" sz="1400" dirty="0" err="1"/>
              <a:t>llicència</a:t>
            </a:r>
            <a:r>
              <a:rPr lang="es-ES" sz="1400" dirty="0"/>
              <a:t> </a:t>
            </a:r>
            <a:r>
              <a:rPr lang="es-ES" sz="1400" dirty="0" err="1"/>
              <a:t>d'una</a:t>
            </a:r>
            <a:r>
              <a:rPr lang="es-ES" sz="1400" dirty="0"/>
              <a:t> </a:t>
            </a:r>
            <a:r>
              <a:rPr lang="es-ES" sz="1400" dirty="0" err="1" smtClean="0"/>
              <a:t>imatge</a:t>
            </a:r>
            <a:r>
              <a:rPr lang="es-ES" sz="1400" dirty="0" smtClean="0"/>
              <a:t>.</a:t>
            </a:r>
          </a:p>
          <a:p>
            <a:pPr marL="0" indent="0">
              <a:buNone/>
            </a:pP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de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manteniment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a-ES" sz="1400" dirty="0" smtClean="0"/>
              <a:t>avisen </a:t>
            </a:r>
            <a:r>
              <a:rPr lang="ca-ES" sz="1400" dirty="0"/>
              <a:t>que la pàgina necessita d'algun tipus de </a:t>
            </a:r>
            <a:r>
              <a:rPr lang="ca-ES" sz="1400" dirty="0" smtClean="0"/>
              <a:t>revisió o sobre alguna característica circumstancial de la pàgina.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</a:t>
            </a: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orientatives: </a:t>
            </a:r>
            <a:r>
              <a:rPr lang="ca-ES" sz="1400" dirty="0" smtClean="0"/>
              <a:t>aporten </a:t>
            </a:r>
            <a:r>
              <a:rPr lang="ca-ES" sz="1400" dirty="0"/>
              <a:t>informació sobre les possibles diferències de sentit, </a:t>
            </a:r>
            <a:r>
              <a:rPr lang="ca-ES" sz="1400" dirty="0" smtClean="0"/>
              <a:t>a altres </a:t>
            </a:r>
            <a:r>
              <a:rPr lang="ca-ES" sz="1400" dirty="0"/>
              <a:t>articles </a:t>
            </a:r>
            <a:r>
              <a:rPr lang="ca-ES" sz="1400" dirty="0" smtClean="0"/>
              <a:t>i </a:t>
            </a:r>
            <a:r>
              <a:rPr lang="ca-ES" sz="1400" dirty="0"/>
              <a:t>altres projectes, i temes relacionats indirectament amb l'article</a:t>
            </a:r>
            <a:r>
              <a:rPr lang="ca-ES" sz="1400" dirty="0" smtClean="0"/>
              <a:t>.</a:t>
            </a:r>
          </a:p>
          <a:p>
            <a:pPr marL="0" indent="0">
              <a:buNone/>
            </a:pP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</a:t>
            </a: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d’avís: </a:t>
            </a:r>
            <a:r>
              <a:rPr lang="fr-FR" sz="1400" dirty="0"/>
              <a:t>identifiquen els problemes de l'article </a:t>
            </a:r>
            <a:r>
              <a:rPr lang="fr-FR" sz="1400" dirty="0" smtClean="0"/>
              <a:t>o </a:t>
            </a:r>
            <a:r>
              <a:rPr lang="fr-FR" sz="1400" dirty="0"/>
              <a:t>un </a:t>
            </a:r>
            <a:r>
              <a:rPr lang="fr-FR" sz="1400" dirty="0" smtClean="0"/>
              <a:t>avisen sobre un aspecte.</a:t>
            </a:r>
          </a:p>
          <a:p>
            <a:pPr marL="0" indent="0">
              <a:buNone/>
            </a:pP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per citar fonts: </a:t>
            </a:r>
            <a:r>
              <a:rPr lang="fr-FR" sz="1400" dirty="0"/>
              <a:t>faciliten l'addició de les citacions adequades en els apartats de referències, fonts i enllaços externs dels </a:t>
            </a:r>
            <a:r>
              <a:rPr lang="fr-FR" sz="1400" dirty="0" smtClean="0"/>
              <a:t>articles.</a:t>
            </a:r>
            <a:endParaRPr lang="ca-ES" sz="1400" dirty="0" smtClean="0"/>
          </a:p>
          <a:p>
            <a:pPr marL="0" indent="0">
              <a:buNone/>
            </a:pPr>
            <a:r>
              <a:rPr lang="ca-ES" sz="1400" dirty="0" smtClean="0"/>
              <a:t> </a:t>
            </a:r>
            <a:endParaRPr lang="ca-E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PLANTILLES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/>
          <p:nvPr/>
        </p:nvPicPr>
        <p:blipFill rotWithShape="1">
          <a:blip r:embed="rId2"/>
          <a:srcRect l="20566" t="51987" r="41196" b="35255"/>
          <a:stretch/>
        </p:blipFill>
        <p:spPr bwMode="auto">
          <a:xfrm>
            <a:off x="5255712" y="5024582"/>
            <a:ext cx="3759286" cy="997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74140" y="1105398"/>
            <a:ext cx="4795161" cy="15121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d’avís (edició)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Serveixen </a:t>
            </a: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informar que un article ha estat traduït d’una altra versió </a:t>
            </a:r>
            <a:r>
              <a:rPr lang="ca-E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wikipèdia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S’inclou a la secció “</a:t>
            </a:r>
            <a:r>
              <a:rPr lang="ca-E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Discussió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” de la pàgina que creem. </a:t>
            </a:r>
          </a:p>
          <a:p>
            <a:pPr marL="0" indent="0">
              <a:buNone/>
            </a:pP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ca.wikipedia.org/wiki/Plantilla:Tradu%C3%AFt_de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Exemple:</a:t>
            </a:r>
          </a:p>
          <a:p>
            <a:pPr marL="0" indent="0">
              <a:buNone/>
            </a:pPr>
            <a:r>
              <a:rPr lang="ca-E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Article traduït de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ca-ES" sz="1000" i="1" dirty="0"/>
              <a:t>{{Traduït </a:t>
            </a:r>
            <a:r>
              <a:rPr lang="ca-ES" sz="1000" i="1" dirty="0" err="1"/>
              <a:t>de|fr|Adalolphe</a:t>
            </a:r>
            <a:r>
              <a:rPr lang="ca-ES" sz="1000" i="1" dirty="0"/>
              <a:t> de Boulogne|04/02/18|80490901</a:t>
            </a:r>
            <a:r>
              <a:rPr lang="ca-ES" sz="1000" i="1" dirty="0" smtClean="0"/>
              <a:t>}}}</a:t>
            </a:r>
          </a:p>
          <a:p>
            <a:pPr marL="0" indent="0">
              <a:buNone/>
            </a:pPr>
            <a:endParaRPr lang="ca-E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60037" y="3026952"/>
            <a:ext cx="5040560" cy="1756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de manteniment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Entre les plantilles de manteniment estan les dels articles que estan en procés de redacció. S’inclou al principi de l’article.</a:t>
            </a:r>
          </a:p>
          <a:p>
            <a:pPr marL="0" indent="0">
              <a:buNone/>
            </a:pPr>
            <a:r>
              <a:rPr lang="ca-E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Viquipèdia</a:t>
            </a:r>
            <a:r>
              <a:rPr lang="ca-E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Plantilles de manteniment</a:t>
            </a:r>
            <a:endParaRPr lang="ca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ca.wikipedia.org/wiki/Viquip%C3%A8dia:Plantilles_de_manteniment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Exemple:</a:t>
            </a:r>
          </a:p>
          <a:p>
            <a:pPr marL="0" indent="0">
              <a:buNone/>
            </a:pPr>
            <a:r>
              <a:rPr lang="ca-E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Pàgina inacabada</a:t>
            </a: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000" dirty="0"/>
              <a:t>{{</a:t>
            </a:r>
            <a:r>
              <a:rPr lang="ca-ES" sz="1000" dirty="0">
                <a:hlinkClick r:id="rId5"/>
              </a:rPr>
              <a:t>inacabat</a:t>
            </a:r>
            <a:r>
              <a:rPr lang="ca-ES" sz="1000" dirty="0" smtClean="0"/>
              <a:t>}} o </a:t>
            </a:r>
            <a:r>
              <a:rPr lang="ca-ES" sz="1000" dirty="0"/>
              <a:t>{{</a:t>
            </a:r>
            <a:r>
              <a:rPr lang="ca-ES" sz="1000" dirty="0" err="1"/>
              <a:t>editant|data</a:t>
            </a:r>
            <a:r>
              <a:rPr lang="ca-ES" sz="1000" dirty="0"/>
              <a:t>=juny de 2018</a:t>
            </a:r>
            <a:r>
              <a:rPr lang="ca-ES" sz="1000" dirty="0" smtClean="0"/>
              <a:t>}} </a:t>
            </a:r>
            <a:endParaRPr lang="ca-E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t="48477" r="21703" b="41136"/>
          <a:stretch/>
        </p:blipFill>
        <p:spPr bwMode="auto">
          <a:xfrm>
            <a:off x="5145650" y="3329201"/>
            <a:ext cx="3831098" cy="78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8"/>
          <a:srcRect l="9557" t="17253" r="7874" b="58457"/>
          <a:stretch/>
        </p:blipFill>
        <p:spPr bwMode="auto">
          <a:xfrm>
            <a:off x="5170971" y="1182704"/>
            <a:ext cx="4032448" cy="1041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116087" y="5010269"/>
            <a:ext cx="5040560" cy="1610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Plantilles orientatives (</a:t>
            </a:r>
            <a:r>
              <a:rPr lang="ca-ES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desambiguació</a:t>
            </a:r>
            <a:r>
              <a:rPr lang="ca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Entre les plantilles orientatives estan les de “</a:t>
            </a:r>
            <a:r>
              <a:rPr lang="ca-E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desambiguació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” que resolen l’ambigüitat que poden tenir diferents articles que tenen grafia similar.</a:t>
            </a:r>
          </a:p>
          <a:p>
            <a:pPr marL="0" indent="0">
              <a:buNone/>
            </a:pPr>
            <a:r>
              <a:rPr lang="ca-E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Viquipèdia</a:t>
            </a:r>
            <a:r>
              <a:rPr lang="ca-E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Plantilles de </a:t>
            </a:r>
            <a:r>
              <a:rPr lang="ca-E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desambiguació</a:t>
            </a:r>
            <a:endParaRPr lang="ca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ca.wikipedia.org/wiki/Plantilla:Desambiguaci%C3%B3</a:t>
            </a:r>
            <a:endParaRPr lang="ca-E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Codi </a:t>
            </a:r>
            <a:r>
              <a:rPr lang="ca-E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desambiguació</a:t>
            </a: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dirty="0"/>
              <a:t>{{</a:t>
            </a:r>
            <a:r>
              <a:rPr lang="ca-ES" sz="1200" dirty="0" err="1" smtClean="0"/>
              <a:t>desambiguació|nom</a:t>
            </a:r>
            <a:r>
              <a:rPr lang="ca-ES" sz="1200" dirty="0" smtClean="0"/>
              <a:t>}} </a:t>
            </a:r>
            <a:endParaRPr lang="ca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PLANTILLES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27600" y="5436139"/>
            <a:ext cx="468052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err="1" smtClean="0"/>
              <a:t>Viquipèdia:Infotaules</a:t>
            </a:r>
            <a:endParaRPr lang="ca-ES" sz="1200" b="1" dirty="0" smtClean="0"/>
          </a:p>
          <a:p>
            <a:r>
              <a:rPr lang="ca-ES" sz="1200" dirty="0">
                <a:hlinkClick r:id="rId2"/>
              </a:rPr>
              <a:t>https://</a:t>
            </a:r>
            <a:r>
              <a:rPr lang="ca-ES" sz="1200" dirty="0" smtClean="0">
                <a:hlinkClick r:id="rId2"/>
              </a:rPr>
              <a:t>ca.wikipedia.org/wiki/Viquip%C3%A8dia:Infotaules</a:t>
            </a:r>
            <a:r>
              <a:rPr lang="ca-ES" sz="1200" dirty="0" smtClean="0"/>
              <a:t> </a:t>
            </a:r>
            <a:endParaRPr lang="ca-ES" sz="120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763688" y="1628800"/>
            <a:ext cx="2658935" cy="2952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a-E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Infotaules</a:t>
            </a:r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plantilles d'informació 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que permeten visualitzar en una taula 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estàndard 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les dades sobre l'article que s'ha editat amb un aspecte similar a la resta d'articles del seu àmbit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Les dades incloses en aquestes taules són breus i 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s’extreuen fonamentalment de </a:t>
            </a:r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wikidata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Pel que fa a biografies utilitzar sempre </a:t>
            </a:r>
            <a:r>
              <a:rPr lang="ca-ES" sz="1400" dirty="0"/>
              <a:t>{{</a:t>
            </a:r>
            <a:r>
              <a:rPr lang="ca-ES" sz="1400" dirty="0" err="1">
                <a:hlinkClick r:id="rId3"/>
              </a:rPr>
              <a:t>infotaula</a:t>
            </a:r>
            <a:r>
              <a:rPr lang="ca-ES" sz="1400" dirty="0">
                <a:hlinkClick r:id="rId3"/>
              </a:rPr>
              <a:t> </a:t>
            </a:r>
            <a:r>
              <a:rPr lang="ca-ES" sz="1400" dirty="0" smtClean="0">
                <a:hlinkClick r:id="rId3"/>
              </a:rPr>
              <a:t>ésser viu</a:t>
            </a:r>
            <a:r>
              <a:rPr lang="ca-ES" sz="1400" dirty="0" smtClean="0"/>
              <a:t>}} </a:t>
            </a:r>
            <a:endParaRPr lang="ca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6034256"/>
            <a:ext cx="619268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err="1"/>
              <a:t>Viquiprojecte:Adaptació</a:t>
            </a:r>
            <a:r>
              <a:rPr lang="ca-ES" sz="1200" b="1" dirty="0"/>
              <a:t> de plantilles a </a:t>
            </a:r>
            <a:r>
              <a:rPr lang="ca-ES" sz="1200" b="1" dirty="0" err="1" smtClean="0"/>
              <a:t>Wikidata</a:t>
            </a:r>
            <a:r>
              <a:rPr lang="ca-ES" sz="1200" b="1" dirty="0" smtClean="0"/>
              <a:t>/</a:t>
            </a:r>
            <a:r>
              <a:rPr lang="ca-ES" sz="1200" b="1" dirty="0" err="1" smtClean="0"/>
              <a:t>infotaules</a:t>
            </a:r>
            <a:r>
              <a:rPr lang="ca-ES" sz="1200" b="1" dirty="0" smtClean="0"/>
              <a:t> (tipologies </a:t>
            </a:r>
            <a:r>
              <a:rPr lang="ca-ES" sz="1200" b="1" dirty="0" err="1" smtClean="0"/>
              <a:t>d’infotaules</a:t>
            </a:r>
            <a:r>
              <a:rPr lang="ca-ES" sz="1200" b="1" dirty="0" smtClean="0"/>
              <a:t>)</a:t>
            </a:r>
            <a:endParaRPr lang="ca-ES" sz="1200" b="1" dirty="0"/>
          </a:p>
          <a:p>
            <a:r>
              <a:rPr lang="ca-ES" sz="1200" dirty="0" smtClean="0">
                <a:hlinkClick r:id="rId4"/>
              </a:rPr>
              <a:t>https</a:t>
            </a:r>
            <a:r>
              <a:rPr lang="ca-ES" sz="1200" dirty="0">
                <a:hlinkClick r:id="rId4"/>
              </a:rPr>
              <a:t>://</a:t>
            </a:r>
            <a:r>
              <a:rPr lang="ca-ES" sz="1200" dirty="0" smtClean="0">
                <a:hlinkClick r:id="rId4"/>
              </a:rPr>
              <a:t>ca.wikipedia.org/wiki/Viquiprojecte:Adaptaci%C3%B3_de_plantilles_a_Wikidata/infotaules</a:t>
            </a:r>
            <a:r>
              <a:rPr lang="ca-ES" sz="1200" dirty="0" smtClean="0"/>
              <a:t> </a:t>
            </a:r>
            <a:endParaRPr lang="ca-ES" sz="1200" dirty="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INFOTAULES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83139" t="12270" r="483" b="10791"/>
          <a:stretch/>
        </p:blipFill>
        <p:spPr>
          <a:xfrm>
            <a:off x="6444207" y="1186811"/>
            <a:ext cx="2448274" cy="517270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660230" y="3187932"/>
            <a:ext cx="2088233" cy="3168353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7" r="1346" b="4086"/>
          <a:stretch/>
        </p:blipFill>
        <p:spPr bwMode="auto">
          <a:xfrm>
            <a:off x="251520" y="871493"/>
            <a:ext cx="8463989" cy="584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67544" y="4653136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467544" y="6208979"/>
            <a:ext cx="590465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Wikidata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ca-E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ca.wikipedia.org/wiki/Wikidata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WIKIDATA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4566012" y="5677569"/>
            <a:ext cx="3792219" cy="10546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a-ES" altLang="ca-ES" sz="1400" b="1" dirty="0" smtClean="0">
                <a:latin typeface="Arial" panose="020B0604020202020204" pitchFamily="34" charset="0"/>
              </a:rPr>
              <a:t>Des de </a:t>
            </a:r>
            <a:r>
              <a:rPr lang="ca-ES" altLang="ca-ES" sz="1400" b="1" dirty="0" err="1" smtClean="0">
                <a:latin typeface="Arial" panose="020B0604020202020204" pitchFamily="34" charset="0"/>
              </a:rPr>
              <a:t>Wikidata</a:t>
            </a:r>
            <a:r>
              <a:rPr lang="ca-ES" altLang="ca-ES" sz="1400" b="1" dirty="0" smtClean="0">
                <a:latin typeface="Arial" panose="020B0604020202020204" pitchFamily="34" charset="0"/>
              </a:rPr>
              <a:t> -- &gt; Crea un element nou i entrem a un formulari que permetrà afegir els camps que identifiquen a aquest nou element (</a:t>
            </a:r>
            <a:r>
              <a:rPr lang="ca-ES" altLang="ca-ES" sz="1400" b="1" dirty="0" smtClean="0">
                <a:latin typeface="Arial" panose="020B0604020202020204" pitchFamily="34" charset="0"/>
              </a:rPr>
              <a:t>etiquetes-àlies-descripcions</a:t>
            </a:r>
            <a:r>
              <a:rPr lang="ca-ES" altLang="ca-ES" sz="1400" b="1" dirty="0" smtClean="0">
                <a:latin typeface="Arial" panose="020B0604020202020204" pitchFamily="34" charset="0"/>
              </a:rPr>
              <a:t>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a-ES" altLang="ca-ES" sz="1100" b="1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a-ES" altLang="ca-ES" sz="11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6522119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Inrtroducció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Wikidata</a:t>
            </a:r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www.wikidata.org/wiki/Wikidata:Introduction/ca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Exemple </a:t>
            </a:r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wikidata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Gat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https://www.wikidata.org/wiki/Q146</a:t>
            </a: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8264" t="3800" r="39762" b="3800"/>
          <a:stretch/>
        </p:blipFill>
        <p:spPr>
          <a:xfrm>
            <a:off x="827584" y="1193527"/>
            <a:ext cx="6480720" cy="53285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8263" t="50000" r="40156" b="7291"/>
          <a:stretch/>
        </p:blipFill>
        <p:spPr>
          <a:xfrm>
            <a:off x="827584" y="1193527"/>
            <a:ext cx="6336704" cy="2520280"/>
          </a:xfrm>
          <a:prstGeom prst="rect">
            <a:avLst/>
          </a:prstGeom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4904925" y="5057964"/>
            <a:ext cx="3792219" cy="7135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a-ES" altLang="ca-ES" sz="1100" b="1" dirty="0" smtClean="0">
                <a:latin typeface="Arial" panose="020B0604020202020204" pitchFamily="34" charset="0"/>
              </a:rPr>
              <a:t>Un cop editada l’etiqueta i el seu identificador cal anar complimentant les propietats, valors i qualificadors de cada Declaració (</a:t>
            </a:r>
            <a:r>
              <a:rPr lang="ca-ES" altLang="ca-ES" sz="1100" b="1" dirty="0" err="1" smtClean="0">
                <a:latin typeface="Arial" panose="020B0604020202020204" pitchFamily="34" charset="0"/>
              </a:rPr>
              <a:t>Statement</a:t>
            </a:r>
            <a:r>
              <a:rPr lang="ca-ES" altLang="ca-ES" sz="1100" b="1" dirty="0" smtClean="0">
                <a:latin typeface="Arial" panose="020B0604020202020204" pitchFamily="34" charset="0"/>
              </a:rPr>
              <a:t>)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a-ES" altLang="ca-ES" sz="1100" dirty="0" smtClean="0"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5982" t="18500" r="26769" b="21301"/>
          <a:stretch/>
        </p:blipFill>
        <p:spPr>
          <a:xfrm>
            <a:off x="3972842" y="1152007"/>
            <a:ext cx="5124290" cy="3672408"/>
          </a:xfrm>
          <a:prstGeom prst="rect">
            <a:avLst/>
          </a:prstGeom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ESTRUCTURA WIKIDATA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38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 txBox="1">
            <a:spLocks/>
          </p:cNvSpPr>
          <p:nvPr/>
        </p:nvSpPr>
        <p:spPr>
          <a:xfrm>
            <a:off x="4852538" y="1042986"/>
            <a:ext cx="3960440" cy="34349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a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a-E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Wikimedia</a:t>
            </a:r>
            <a:r>
              <a:rPr lang="ca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ca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podeu carregar contingut audiovisual (imatges, sons, vídeos) que tinguin contingut cultural o educatiu amb una llicència lliure.</a:t>
            </a:r>
          </a:p>
          <a:p>
            <a:pPr marL="0" indent="0" algn="ctr">
              <a:buNone/>
            </a:pPr>
            <a:endParaRPr lang="ca-ES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a-E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Tots els continguts de </a:t>
            </a:r>
            <a:r>
              <a:rPr lang="ca-ES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wikimedia</a:t>
            </a:r>
            <a:r>
              <a:rPr lang="ca-E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ca-E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son reutilitzables a qualsevol </a:t>
            </a:r>
            <a:r>
              <a:rPr lang="ca-ES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wikipèdia</a:t>
            </a:r>
            <a:endParaRPr lang="ca-ES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Qualsevol arxiu pugui ser utilitzat per tothom i amb qualsevol finalitat (inclosa la comercial)</a:t>
            </a:r>
          </a:p>
          <a:p>
            <a:pPr marL="0" indent="0">
              <a:buNone/>
            </a:pP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Obres pròpies o amb permís de l’autor</a:t>
            </a:r>
            <a:endParaRPr lang="ca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upload.wikimedia.org/wikipedia/commons/thumb/a/a2/Licensing_tutorial_ca.svg/720px-Licensing_tutorial_c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7" y="1042987"/>
            <a:ext cx="3960440" cy="563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abajo"/>
          <p:cNvSpPr/>
          <p:nvPr/>
        </p:nvSpPr>
        <p:spPr>
          <a:xfrm>
            <a:off x="6688742" y="2339256"/>
            <a:ext cx="288032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8 Flecha abajo"/>
          <p:cNvSpPr/>
          <p:nvPr/>
        </p:nvSpPr>
        <p:spPr>
          <a:xfrm>
            <a:off x="6716076" y="3498576"/>
            <a:ext cx="288032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4283968" y="4617132"/>
            <a:ext cx="4320480" cy="20882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Ajuda:Carregar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imatges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altres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fitxers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multimèdia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ca.wikipedia.org/wiki/Ajuda:Carregar_imatges_i_altres_fitxers_multim%C3%A8dia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pt-BR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Commons:Upload</a:t>
            </a:r>
            <a:r>
              <a:rPr lang="pt-B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lang="pt-B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commons.wikimedia.org/wiki/Commons:Upload/ca?uselang=ca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 </a:t>
            </a:r>
            <a:r>
              <a:rPr lang="pt-BR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Wizard</a:t>
            </a:r>
            <a:endParaRPr lang="pt-B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commons.wikimedia.org/wiki/Special:UploadWizard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Ajuda: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pt-B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Imatges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</a:t>
            </a:r>
            <a:r>
              <a:rPr lang="ca-E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://ca.wikipedia.org/wiki/Ajuda:%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C3%9As_d%27imatges</a:t>
            </a:r>
            <a:r>
              <a:rPr lang="ca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661248"/>
            <a:ext cx="677814" cy="1183320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COMMONS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9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FJuJe65ckVo/UA7sE2Md9UI/AAAAAAAAANA/qbvWylTwuj4/s1600/cc-licenses-ter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9" y="1767884"/>
            <a:ext cx="4358508" cy="37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4499992" y="1354806"/>
            <a:ext cx="4536502" cy="38884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CC-BY</a:t>
            </a:r>
            <a:endParaRPr lang="ca-E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Amb la llicència </a:t>
            </a:r>
            <a:r>
              <a:rPr lang="ca-E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ca-E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ca-E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Reconeixement (CC-BY), </a:t>
            </a:r>
            <a:r>
              <a:rPr lang="ca-E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els usuaris </a:t>
            </a:r>
            <a:r>
              <a:rPr lang="ca-ES" sz="1000" b="1" dirty="0">
                <a:latin typeface="Arial" panose="020B0604020202020204" pitchFamily="34" charset="0"/>
                <a:cs typeface="Arial" panose="020B0604020202020204" pitchFamily="34" charset="0"/>
              </a:rPr>
              <a:t>són lliures de fer obres derivades i copiar, </a:t>
            </a:r>
            <a:r>
              <a:rPr lang="ca-E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distribuir</a:t>
            </a:r>
            <a:r>
              <a:rPr lang="ca-ES" sz="1000" b="1" dirty="0">
                <a:latin typeface="Arial" panose="020B0604020202020204" pitchFamily="34" charset="0"/>
                <a:cs typeface="Arial" panose="020B0604020202020204" pitchFamily="34" charset="0"/>
              </a:rPr>
              <a:t>, mostrar i reproduir l'obra, fins i tot </a:t>
            </a:r>
            <a:r>
              <a:rPr lang="ca-E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comercialment</a:t>
            </a:r>
            <a:r>
              <a:rPr lang="ca-E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Heu d'atribuir l'obra al seu autor o autors, i en utilitzar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l'obra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o distribuir-la, heu d'esmentar les condicions de la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llicència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enllaçar-les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. Podeu decidir si feu futures versions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modificades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disponibles sota CC-BY.</a:t>
            </a:r>
          </a:p>
          <a:p>
            <a:pPr marL="0" indent="0" algn="just">
              <a:buNone/>
            </a:pP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a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CC-BY-SA</a:t>
            </a:r>
            <a:endParaRPr lang="ca-E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Amb la llicència </a:t>
            </a: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err="1"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 Reconeixement i </a:t>
            </a:r>
            <a:r>
              <a:rPr lang="ca-E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Compartir </a:t>
            </a:r>
          </a:p>
          <a:p>
            <a:pPr marL="0" indent="0" algn="just">
              <a:buNone/>
            </a:pPr>
            <a:r>
              <a:rPr lang="ca-E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 </a:t>
            </a:r>
            <a:r>
              <a:rPr lang="ca-E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(CC-BY-SA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a-ES" sz="1000" b="1" dirty="0">
                <a:latin typeface="Arial" panose="020B0604020202020204" pitchFamily="34" charset="0"/>
                <a:cs typeface="Arial" panose="020B0604020202020204" pitchFamily="34" charset="0"/>
              </a:rPr>
              <a:t>els usuaris són lliures de fer obres </a:t>
            </a:r>
            <a:r>
              <a:rPr lang="ca-E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derivades </a:t>
            </a:r>
            <a:r>
              <a:rPr lang="ca-ES" sz="1000" b="1" dirty="0">
                <a:latin typeface="Arial" panose="020B0604020202020204" pitchFamily="34" charset="0"/>
                <a:cs typeface="Arial" panose="020B0604020202020204" pitchFamily="34" charset="0"/>
              </a:rPr>
              <a:t>i copiar, distribuir, mostrar i reproduir l'obra, </a:t>
            </a:r>
            <a:r>
              <a:rPr lang="ca-E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fins </a:t>
            </a:r>
            <a:r>
              <a:rPr lang="ca-ES" sz="1000" b="1" dirty="0">
                <a:latin typeface="Arial" panose="020B0604020202020204" pitchFamily="34" charset="0"/>
                <a:cs typeface="Arial" panose="020B0604020202020204" pitchFamily="34" charset="0"/>
              </a:rPr>
              <a:t>i tot comercialment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En utilitzar l'obra o distribuir-la, heu d'atribuir l'obra 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l'autor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o autors i heu d'esmentar les condicions de la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llicència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o enllaçar-les. La vostra versió ha d'estar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disponible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sota CC-BY-SA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25964" y="1767885"/>
            <a:ext cx="1277684" cy="1373083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2 Rectángulo"/>
          <p:cNvSpPr/>
          <p:nvPr/>
        </p:nvSpPr>
        <p:spPr>
          <a:xfrm>
            <a:off x="224878" y="5842093"/>
            <a:ext cx="7227441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300" b="1" dirty="0" smtClean="0"/>
              <a:t>Fonts Imatges Domini Públic</a:t>
            </a:r>
          </a:p>
          <a:p>
            <a:r>
              <a:rPr lang="ca-ES" sz="1300" dirty="0">
                <a:hlinkClick r:id="rId3"/>
              </a:rPr>
              <a:t>https://</a:t>
            </a:r>
            <a:r>
              <a:rPr lang="ca-ES" sz="1300" dirty="0" smtClean="0">
                <a:hlinkClick r:id="rId3"/>
              </a:rPr>
              <a:t>en.wikipedia.org/wiki/Wikipedia:Public_domain_image_resources</a:t>
            </a:r>
            <a:endParaRPr lang="ca-ES" sz="1300" dirty="0" smtClean="0"/>
          </a:p>
          <a:p>
            <a:r>
              <a:rPr lang="ca-ES" sz="1300" b="1" dirty="0" smtClean="0"/>
              <a:t>Sobre les llicències</a:t>
            </a:r>
          </a:p>
          <a:p>
            <a:r>
              <a:rPr lang="ca-ES" sz="1300" dirty="0">
                <a:hlinkClick r:id="rId4"/>
              </a:rPr>
              <a:t>https://</a:t>
            </a:r>
            <a:r>
              <a:rPr lang="ca-ES" sz="1300" dirty="0" smtClean="0">
                <a:hlinkClick r:id="rId4"/>
              </a:rPr>
              <a:t>commons.wikimedia.org/wiki/Commons:Licensing/ca</a:t>
            </a:r>
            <a:r>
              <a:rPr lang="ca-ES" sz="1300" dirty="0" smtClean="0"/>
              <a:t> </a:t>
            </a:r>
            <a:endParaRPr lang="ca-ES" sz="13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LLICÈNCIES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944192" cy="28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110" r="1628" b="4110"/>
          <a:stretch/>
        </p:blipFill>
        <p:spPr>
          <a:xfrm>
            <a:off x="195603" y="1124744"/>
            <a:ext cx="8136904" cy="4824536"/>
          </a:xfrm>
          <a:prstGeom prst="rect">
            <a:avLst/>
          </a:prstGeom>
        </p:spPr>
      </p:pic>
      <p:sp>
        <p:nvSpPr>
          <p:cNvPr id="8" name="3 Rectángulo"/>
          <p:cNvSpPr/>
          <p:nvPr/>
        </p:nvSpPr>
        <p:spPr>
          <a:xfrm>
            <a:off x="0" y="6522119"/>
            <a:ext cx="91440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https://search.creativecommons.org/</a:t>
            </a: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5220072" y="2292770"/>
            <a:ext cx="4032448" cy="15682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a-ES" altLang="ca-ES" sz="1400" b="1" dirty="0" smtClean="0">
                <a:latin typeface="Arial" panose="020B0604020202020204" pitchFamily="34" charset="0"/>
              </a:rPr>
              <a:t>Per cercar imatges lliure de drets (que es puguin utilitzar per </a:t>
            </a:r>
            <a:r>
              <a:rPr lang="ca-ES" altLang="ca-ES" sz="1400" b="1" dirty="0" err="1" smtClean="0">
                <a:latin typeface="Arial" panose="020B0604020202020204" pitchFamily="34" charset="0"/>
              </a:rPr>
              <a:t>Commons</a:t>
            </a:r>
            <a:r>
              <a:rPr lang="ca-ES" altLang="ca-ES" sz="1400" b="1" dirty="0" smtClean="0">
                <a:latin typeface="Arial" panose="020B0604020202020204" pitchFamily="34" charset="0"/>
              </a:rPr>
              <a:t> </a:t>
            </a:r>
            <a:r>
              <a:rPr lang="ca-ES" altLang="ca-ES" sz="1400" b="1" dirty="0" err="1" smtClean="0">
                <a:latin typeface="Arial" panose="020B0604020202020204" pitchFamily="34" charset="0"/>
              </a:rPr>
              <a:t>Wikimedia</a:t>
            </a:r>
            <a:r>
              <a:rPr lang="ca-ES" altLang="ca-ES" sz="1400" b="1" dirty="0" smtClean="0">
                <a:latin typeface="Arial" panose="020B0604020202020204" pitchFamily="34" charset="0"/>
              </a:rPr>
              <a:t> cal cercar algun dels cercadors de </a:t>
            </a:r>
            <a:r>
              <a:rPr lang="ca-ES" altLang="ca-ES" sz="1400" b="1" dirty="0" err="1" smtClean="0">
                <a:latin typeface="Arial" panose="020B0604020202020204" pitchFamily="34" charset="0"/>
              </a:rPr>
              <a:t>Search</a:t>
            </a:r>
            <a:r>
              <a:rPr lang="ca-ES" altLang="ca-ES" sz="1400" b="1" dirty="0" smtClean="0">
                <a:latin typeface="Arial" panose="020B0604020202020204" pitchFamily="34" charset="0"/>
              </a:rPr>
              <a:t> </a:t>
            </a:r>
            <a:r>
              <a:rPr lang="ca-ES" altLang="ca-ES" sz="1400" b="1" dirty="0" err="1" smtClean="0">
                <a:latin typeface="Arial" panose="020B0604020202020204" pitchFamily="34" charset="0"/>
              </a:rPr>
              <a:t>Creativecomons</a:t>
            </a:r>
            <a:r>
              <a:rPr lang="ca-ES" altLang="ca-ES" sz="1400" b="1" dirty="0" smtClean="0">
                <a:latin typeface="Arial" panose="020B0604020202020204" pitchFamily="34" charset="0"/>
              </a:rPr>
              <a:t> o utilitzar alguna imatge feta per nosaltres i autoritzar-ne </a:t>
            </a:r>
            <a:r>
              <a:rPr lang="ca-ES" altLang="ca-ES" sz="1400" b="1" dirty="0" smtClean="0">
                <a:latin typeface="Arial" panose="020B0604020202020204" pitchFamily="34" charset="0"/>
              </a:rPr>
              <a:t>l’ús </a:t>
            </a:r>
            <a:r>
              <a:rPr lang="ca-ES" altLang="ca-ES" sz="1400" b="1" dirty="0" smtClean="0">
                <a:latin typeface="Arial" panose="020B0604020202020204" pitchFamily="34" charset="0"/>
              </a:rPr>
              <a:t>a </a:t>
            </a:r>
            <a:r>
              <a:rPr lang="ca-ES" altLang="ca-ES" sz="1400" b="1" dirty="0" err="1" smtClean="0">
                <a:latin typeface="Arial" panose="020B0604020202020204" pitchFamily="34" charset="0"/>
              </a:rPr>
              <a:t>commons</a:t>
            </a:r>
            <a:r>
              <a:rPr lang="ca-ES" altLang="ca-ES" sz="1400" b="1" dirty="0" smtClean="0">
                <a:latin typeface="Arial" panose="020B0604020202020204" pitchFamily="34" charset="0"/>
              </a:rPr>
              <a:t> a través de llicències cc-</a:t>
            </a:r>
            <a:r>
              <a:rPr lang="ca-ES" altLang="ca-ES" sz="1400" b="1" dirty="0" err="1" smtClean="0">
                <a:latin typeface="Arial" panose="020B0604020202020204" pitchFamily="34" charset="0"/>
              </a:rPr>
              <a:t>by</a:t>
            </a:r>
            <a:r>
              <a:rPr lang="ca-ES" altLang="ca-ES" sz="1400" b="1" dirty="0" smtClean="0">
                <a:latin typeface="Arial" panose="020B0604020202020204" pitchFamily="34" charset="0"/>
              </a:rPr>
              <a:t> o cc-</a:t>
            </a:r>
            <a:r>
              <a:rPr lang="ca-ES" altLang="ca-ES" sz="1400" b="1" dirty="0" err="1" smtClean="0">
                <a:latin typeface="Arial" panose="020B0604020202020204" pitchFamily="34" charset="0"/>
              </a:rPr>
              <a:t>by</a:t>
            </a:r>
            <a:r>
              <a:rPr lang="ca-ES" altLang="ca-ES" sz="1400" b="1" dirty="0" smtClean="0">
                <a:latin typeface="Arial" panose="020B0604020202020204" pitchFamily="34" charset="0"/>
              </a:rPr>
              <a:t>-sa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a-ES" altLang="ca-ES" sz="1100" b="1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a-ES" altLang="ca-ES" sz="1100" dirty="0" smtClean="0">
              <a:latin typeface="Arial" panose="020B0604020202020204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SEARCH CREATIVE COMMONS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667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8" r="10412" b="7796"/>
          <a:stretch/>
        </p:blipFill>
        <p:spPr bwMode="auto">
          <a:xfrm>
            <a:off x="3563888" y="875074"/>
            <a:ext cx="5342446" cy="384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2" r="21868" b="15860"/>
          <a:stretch/>
        </p:blipFill>
        <p:spPr bwMode="auto">
          <a:xfrm>
            <a:off x="251521" y="2420888"/>
            <a:ext cx="5128120" cy="382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23528" y="5652516"/>
            <a:ext cx="734481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b="1" dirty="0" err="1" smtClean="0"/>
              <a:t>App</a:t>
            </a:r>
            <a:r>
              <a:rPr lang="ca-ES" sz="1400" b="1" dirty="0" smtClean="0"/>
              <a:t> IOS</a:t>
            </a:r>
            <a:endParaRPr lang="ca-ES" sz="1400" b="1" dirty="0"/>
          </a:p>
          <a:p>
            <a:r>
              <a:rPr lang="ca-ES" sz="1400" dirty="0">
                <a:hlinkClick r:id="rId5"/>
              </a:rPr>
              <a:t>https://</a:t>
            </a:r>
            <a:r>
              <a:rPr lang="ca-ES" sz="1400" dirty="0" smtClean="0">
                <a:hlinkClick r:id="rId5"/>
              </a:rPr>
              <a:t>itunes.apple.com/app/wikipedia/id324715238?mt=8</a:t>
            </a:r>
            <a:endParaRPr lang="ca-ES" sz="1400" dirty="0" smtClean="0"/>
          </a:p>
          <a:p>
            <a:r>
              <a:rPr lang="ca-ES" sz="1400" b="1" dirty="0" err="1" smtClean="0"/>
              <a:t>App</a:t>
            </a:r>
            <a:r>
              <a:rPr lang="ca-ES" sz="1400" b="1" dirty="0" smtClean="0"/>
              <a:t> </a:t>
            </a:r>
            <a:r>
              <a:rPr lang="ca-ES" sz="1400" b="1" dirty="0" err="1" smtClean="0"/>
              <a:t>Android</a:t>
            </a:r>
            <a:endParaRPr lang="ca-ES" sz="1400" b="1" dirty="0" smtClean="0"/>
          </a:p>
          <a:p>
            <a:r>
              <a:rPr lang="ca-ES" sz="1400" dirty="0">
                <a:hlinkClick r:id="rId6"/>
              </a:rPr>
              <a:t>https://</a:t>
            </a:r>
            <a:r>
              <a:rPr lang="ca-ES" sz="1400" dirty="0" smtClean="0">
                <a:hlinkClick r:id="rId6"/>
              </a:rPr>
              <a:t>play.google.com/store/apps/details?id=org.wikipedia</a:t>
            </a:r>
            <a:r>
              <a:rPr lang="ca-ES" sz="1400" dirty="0" smtClean="0"/>
              <a:t> </a:t>
            </a:r>
            <a:endParaRPr lang="ca-E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VERSIÓ MÒBIL/TABLET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95536" y="1975888"/>
            <a:ext cx="3312368" cy="28212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Llista de </a:t>
            </a:r>
            <a:r>
              <a:rPr lang="ca-E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Viquiprojectes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Viquiprojecte</a:t>
            </a: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PESCAR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Viquiprojecte</a:t>
            </a: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GLAM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Viquiprojecte</a:t>
            </a: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Patrimoni Natural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Viquiprojecte</a:t>
            </a: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lang="ca-E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Viquidones-Wikimujeres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100" dirty="0" smtClean="0">
              <a:solidFill>
                <a:schemeClr val="tx1"/>
              </a:solidFill>
            </a:endParaRPr>
          </a:p>
          <a:p>
            <a:pPr algn="ctr"/>
            <a:endParaRPr lang="ca-ES" sz="1100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141466" y="1975888"/>
            <a:ext cx="4347286" cy="40680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Articles de Qualitat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Mil articles fonamentals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1000 articles cultura catalana admissibles en tota </a:t>
            </a:r>
            <a:r>
              <a:rPr lang="ca-E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viquipèdia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Articles demanats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Traducció articles de </a:t>
            </a: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qualitat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Petició d’Imatges</a:t>
            </a: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a-E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a-E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Portals temàtics</a:t>
            </a:r>
            <a:endParaRPr lang="ca-E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100" dirty="0" smtClean="0">
              <a:solidFill>
                <a:schemeClr val="tx1"/>
              </a:solidFill>
            </a:endParaRPr>
          </a:p>
          <a:p>
            <a:pPr algn="ctr"/>
            <a:endParaRPr lang="ca-ES" sz="1100" dirty="0">
              <a:solidFill>
                <a:schemeClr val="tx1"/>
              </a:solidFill>
            </a:endParaRPr>
          </a:p>
          <a:p>
            <a:pPr algn="ctr"/>
            <a:endParaRPr lang="ca-ES" sz="1100" dirty="0" smtClean="0">
              <a:solidFill>
                <a:schemeClr val="tx1"/>
              </a:solidFill>
            </a:endParaRPr>
          </a:p>
          <a:p>
            <a:pPr algn="ctr"/>
            <a:endParaRPr lang="ca-ES" sz="1100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INICIATIVES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7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0649" r="1182" b="7076"/>
          <a:stretch/>
        </p:blipFill>
        <p:spPr>
          <a:xfrm>
            <a:off x="207739" y="1766334"/>
            <a:ext cx="8728521" cy="49068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96508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FUNCIÓ INVESTIGADORA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4" name="AutoShape 2" descr="Resultat d'imatges de u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751287" y="1088740"/>
            <a:ext cx="5400600" cy="64807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VISIBILITAT PRODUCCIÓ CIENTÍFICA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8548475" y="2276872"/>
            <a:ext cx="491655" cy="215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s-ES" sz="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0" t="33721" r="44368" b="32297"/>
          <a:stretch/>
        </p:blipFill>
        <p:spPr bwMode="auto">
          <a:xfrm>
            <a:off x="307975" y="4962681"/>
            <a:ext cx="2162046" cy="150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647230" y="4656160"/>
            <a:ext cx="110405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dirty="0" err="1" smtClean="0">
                <a:hlinkClick r:id="rId5"/>
              </a:rPr>
              <a:t>Altmètriques</a:t>
            </a:r>
            <a:endParaRPr lang="es-ES" sz="1200" dirty="0"/>
          </a:p>
        </p:txBody>
      </p:sp>
      <p:sp>
        <p:nvSpPr>
          <p:cNvPr id="20" name="19 Rectángulo"/>
          <p:cNvSpPr/>
          <p:nvPr/>
        </p:nvSpPr>
        <p:spPr>
          <a:xfrm>
            <a:off x="935678" y="5661248"/>
            <a:ext cx="683994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ca-ES" sz="800" dirty="0" smtClean="0"/>
          </a:p>
          <a:p>
            <a:endParaRPr lang="ca-ES" sz="800" dirty="0"/>
          </a:p>
          <a:p>
            <a:endParaRPr lang="es-ES" sz="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8257" t="50347" r="1461" b="7535"/>
          <a:stretch/>
        </p:blipFill>
        <p:spPr>
          <a:xfrm>
            <a:off x="955005" y="2757880"/>
            <a:ext cx="7233987" cy="1898280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955005" y="2763580"/>
            <a:ext cx="952699" cy="215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748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t="14836" r="2282" b="6432"/>
          <a:stretch/>
        </p:blipFill>
        <p:spPr bwMode="auto">
          <a:xfrm>
            <a:off x="540125" y="915339"/>
            <a:ext cx="7707160" cy="576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540125" y="5327848"/>
            <a:ext cx="5976664" cy="13822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a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Taverna + Ajuda</a:t>
            </a:r>
          </a:p>
          <a:p>
            <a:pPr marL="0" indent="0">
              <a:buNone/>
            </a:pP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Viquipèdia:La</a:t>
            </a:r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taverna/Ajuda</a:t>
            </a:r>
            <a:endParaRPr lang="ca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ca.wikipedia.org/wiki/Viquip%C3%A8dia:La_taverna/Ajuda</a:t>
            </a: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Viquipèdia:La</a:t>
            </a:r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 taverna</a:t>
            </a:r>
          </a:p>
          <a:p>
            <a:pPr marL="0" indent="0">
              <a:buNone/>
            </a:pP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ca.wikipedia.org/wiki/Viquip%C3%A8dia:La_taverna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TAVERNA: FORUM I AJUDA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t="29052" r="12225" b="19952"/>
          <a:stretch/>
        </p:blipFill>
        <p:spPr bwMode="auto">
          <a:xfrm>
            <a:off x="1043608" y="1236181"/>
            <a:ext cx="6505390" cy="425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48867" y="6049767"/>
            <a:ext cx="74327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b="1" dirty="0" smtClean="0"/>
              <a:t>Guia bàsica/Resum:</a:t>
            </a:r>
          </a:p>
          <a:p>
            <a:r>
              <a:rPr lang="ca-ES" sz="1400" dirty="0" smtClean="0">
                <a:hlinkClick r:id="rId3"/>
              </a:rPr>
              <a:t>https</a:t>
            </a:r>
            <a:r>
              <a:rPr lang="ca-ES" sz="1400" dirty="0">
                <a:hlinkClick r:id="rId3"/>
              </a:rPr>
              <a:t>://</a:t>
            </a:r>
            <a:r>
              <a:rPr lang="ca-ES" sz="1400" dirty="0" smtClean="0">
                <a:hlinkClick r:id="rId3"/>
              </a:rPr>
              <a:t>ca.wikipedia.org/wiki/Viquip%C3%A8dia:Guia_b%C3%A0sica/Resum</a:t>
            </a:r>
            <a:r>
              <a:rPr lang="ca-ES" sz="1400" dirty="0" smtClean="0"/>
              <a:t> </a:t>
            </a:r>
            <a:endParaRPr lang="ca-E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TOT </a:t>
            </a:r>
            <a:r>
              <a:rPr lang="ca-ES" sz="3600" dirty="0" smtClean="0">
                <a:latin typeface="Arial Black" pitchFamily="34" charset="0"/>
                <a:cs typeface="Arial" pitchFamily="34" charset="0"/>
              </a:rPr>
              <a:t>ÉS </a:t>
            </a:r>
            <a:r>
              <a:rPr lang="ca-ES" sz="3600" dirty="0" smtClean="0">
                <a:latin typeface="Arial Black" pitchFamily="34" charset="0"/>
                <a:cs typeface="Arial" pitchFamily="34" charset="0"/>
              </a:rPr>
              <a:t>COMENÇAR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34028" y="6090816"/>
            <a:ext cx="74327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b="1" dirty="0" smtClean="0"/>
              <a:t>Guia bàsica/Resum:</a:t>
            </a:r>
          </a:p>
          <a:p>
            <a:r>
              <a:rPr lang="ca-ES" sz="1400" dirty="0">
                <a:hlinkClick r:id="rId2"/>
              </a:rPr>
              <a:t>https://</a:t>
            </a:r>
            <a:r>
              <a:rPr lang="ca-ES" sz="1400" dirty="0" smtClean="0">
                <a:hlinkClick r:id="rId2"/>
              </a:rPr>
              <a:t>ca.wikipedia.org/wiki/Viquip%C3%A8dia:Guia_b%C3%A0sica/Criteris</a:t>
            </a:r>
            <a:r>
              <a:rPr lang="ca-ES" sz="1400" dirty="0" smtClean="0"/>
              <a:t> </a:t>
            </a:r>
            <a:endParaRPr lang="ca-ES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t="46668" r="18407" b="15007"/>
          <a:stretch/>
        </p:blipFill>
        <p:spPr bwMode="auto">
          <a:xfrm>
            <a:off x="2271753" y="1011545"/>
            <a:ext cx="6768752" cy="322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2420888"/>
            <a:ext cx="4572000" cy="34163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err="1"/>
              <a:t>Projecte</a:t>
            </a:r>
            <a:r>
              <a:rPr lang="es-ES" b="1" dirty="0"/>
              <a:t> </a:t>
            </a:r>
            <a:r>
              <a:rPr lang="es-ES" b="1" dirty="0" err="1" smtClean="0"/>
              <a:t>participatiu</a:t>
            </a:r>
            <a:r>
              <a:rPr lang="es-ES" b="1" dirty="0" smtClean="0"/>
              <a:t> i </a:t>
            </a:r>
            <a:r>
              <a:rPr lang="es-ES" b="1" dirty="0" err="1" smtClean="0"/>
              <a:t>amb</a:t>
            </a:r>
            <a:r>
              <a:rPr lang="es-ES" b="1" dirty="0" smtClean="0"/>
              <a:t> </a:t>
            </a:r>
            <a:r>
              <a:rPr lang="es-ES" b="1" dirty="0" err="1" smtClean="0"/>
              <a:t>qualitat</a:t>
            </a:r>
            <a:r>
              <a:rPr lang="es-ES" b="1" dirty="0" smtClean="0"/>
              <a:t> </a:t>
            </a:r>
            <a:r>
              <a:rPr lang="es-ES" b="1" dirty="0" err="1" smtClean="0"/>
              <a:t>d'abast</a:t>
            </a:r>
            <a:r>
              <a:rPr lang="es-ES" b="1" dirty="0" smtClean="0"/>
              <a:t> mundial.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rgbClr val="FF0000"/>
                </a:solidFill>
              </a:rPr>
              <a:t>En </a:t>
            </a:r>
            <a:r>
              <a:rPr lang="es-ES" b="1" dirty="0">
                <a:solidFill>
                  <a:srgbClr val="FF0000"/>
                </a:solidFill>
              </a:rPr>
              <a:t>la </a:t>
            </a:r>
            <a:r>
              <a:rPr lang="es-ES" b="1" dirty="0" err="1">
                <a:solidFill>
                  <a:srgbClr val="FF0000"/>
                </a:solidFill>
              </a:rPr>
              <a:t>teva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llengua</a:t>
            </a:r>
            <a:r>
              <a:rPr lang="es-ES" b="1" dirty="0">
                <a:solidFill>
                  <a:srgbClr val="FF0000"/>
                </a:solidFill>
              </a:rPr>
              <a:t> i en totes </a:t>
            </a:r>
            <a:r>
              <a:rPr lang="es-ES" b="1" dirty="0" err="1">
                <a:solidFill>
                  <a:srgbClr val="FF0000"/>
                </a:solidFill>
              </a:rPr>
              <a:t>aquelles</a:t>
            </a:r>
            <a:r>
              <a:rPr lang="es-ES" b="1" dirty="0">
                <a:solidFill>
                  <a:srgbClr val="FF0000"/>
                </a:solidFill>
              </a:rPr>
              <a:t> que </a:t>
            </a:r>
            <a:r>
              <a:rPr lang="es-ES" b="1" dirty="0" err="1" smtClean="0">
                <a:solidFill>
                  <a:srgbClr val="FF0000"/>
                </a:solidFill>
              </a:rPr>
              <a:t>vulguis</a:t>
            </a:r>
            <a:r>
              <a:rPr lang="es-E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rgbClr val="7030A0"/>
                </a:solidFill>
              </a:rPr>
              <a:t>Tota </a:t>
            </a:r>
            <a:r>
              <a:rPr lang="es-ES" b="1" dirty="0" err="1">
                <a:solidFill>
                  <a:srgbClr val="7030A0"/>
                </a:solidFill>
              </a:rPr>
              <a:t>participació</a:t>
            </a:r>
            <a:r>
              <a:rPr lang="es-ES" b="1" dirty="0">
                <a:solidFill>
                  <a:srgbClr val="7030A0"/>
                </a:solidFill>
              </a:rPr>
              <a:t> per </a:t>
            </a:r>
            <a:r>
              <a:rPr lang="es-ES" b="1" dirty="0" err="1">
                <a:solidFill>
                  <a:srgbClr val="7030A0"/>
                </a:solidFill>
              </a:rPr>
              <a:t>petita</a:t>
            </a:r>
            <a:r>
              <a:rPr lang="es-ES" b="1" dirty="0">
                <a:solidFill>
                  <a:srgbClr val="7030A0"/>
                </a:solidFill>
              </a:rPr>
              <a:t> que </a:t>
            </a:r>
            <a:r>
              <a:rPr lang="es-ES" b="1" dirty="0" err="1">
                <a:solidFill>
                  <a:srgbClr val="7030A0"/>
                </a:solidFill>
              </a:rPr>
              <a:t>sigui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és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rellevant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smtClean="0">
                <a:solidFill>
                  <a:srgbClr val="7030A0"/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 err="1">
                <a:solidFill>
                  <a:srgbClr val="0070C0"/>
                </a:solidFill>
              </a:rPr>
              <a:t>Col·labores</a:t>
            </a:r>
            <a:r>
              <a:rPr lang="es-ES" b="1" dirty="0">
                <a:solidFill>
                  <a:srgbClr val="0070C0"/>
                </a:solidFill>
              </a:rPr>
              <a:t> en la </a:t>
            </a:r>
            <a:r>
              <a:rPr lang="es-ES" b="1" dirty="0" err="1">
                <a:solidFill>
                  <a:srgbClr val="0070C0"/>
                </a:solidFill>
              </a:rPr>
              <a:t>difusió</a:t>
            </a:r>
            <a:r>
              <a:rPr lang="es-ES" b="1" dirty="0">
                <a:solidFill>
                  <a:srgbClr val="0070C0"/>
                </a:solidFill>
              </a:rPr>
              <a:t> de la cultura i </a:t>
            </a:r>
            <a:r>
              <a:rPr lang="es-ES" b="1" dirty="0" err="1">
                <a:solidFill>
                  <a:srgbClr val="0070C0"/>
                </a:solidFill>
              </a:rPr>
              <a:t>llengua</a:t>
            </a:r>
            <a:r>
              <a:rPr lang="es-ES" b="1" dirty="0">
                <a:solidFill>
                  <a:srgbClr val="0070C0"/>
                </a:solidFill>
              </a:rPr>
              <a:t> del </a:t>
            </a:r>
            <a:r>
              <a:rPr lang="es-ES" b="1" dirty="0" err="1">
                <a:solidFill>
                  <a:srgbClr val="0070C0"/>
                </a:solidFill>
              </a:rPr>
              <a:t>teu</a:t>
            </a:r>
            <a:r>
              <a:rPr lang="es-ES" b="1" dirty="0">
                <a:solidFill>
                  <a:srgbClr val="0070C0"/>
                </a:solidFill>
              </a:rPr>
              <a:t> país, comarca, o </a:t>
            </a:r>
            <a:r>
              <a:rPr lang="es-ES" b="1" dirty="0" err="1">
                <a:solidFill>
                  <a:srgbClr val="0070C0"/>
                </a:solidFill>
              </a:rPr>
              <a:t>poble</a:t>
            </a:r>
            <a:endParaRPr lang="es-ES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b="1" dirty="0">
              <a:solidFill>
                <a:srgbClr val="0070C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29648" r="45593" b="33900"/>
          <a:stretch/>
        </p:blipFill>
        <p:spPr bwMode="auto">
          <a:xfrm>
            <a:off x="5126111" y="4065870"/>
            <a:ext cx="2380766" cy="190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-11975" y="-1"/>
            <a:ext cx="9155975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PARTICIPEU !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5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268760"/>
            <a:ext cx="4320480" cy="5400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a-ES" sz="2500" b="1" dirty="0">
                <a:latin typeface="Arial" panose="020B0604020202020204" pitchFamily="34" charset="0"/>
                <a:cs typeface="Arial" panose="020B0604020202020204" pitchFamily="34" charset="0"/>
              </a:rPr>
              <a:t>Pàgines </a:t>
            </a:r>
            <a:r>
              <a:rPr lang="ca-E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d'ajuda ...</a:t>
            </a:r>
            <a:endParaRPr lang="ca-E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ca.wikipedia.org/wiki/Viquip%C3%A8dia:Ajuda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Ajuda </a:t>
            </a: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ca.wikipedia.org/wiki/Ajuda:Registrar-se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Registrar-se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ca.wikipedia.org/wiki/Ajuda:Prefer%C3%A8ncies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Preferències </a:t>
            </a: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</a:rPr>
              <a:t>visualització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ca.wikipedia.org/wiki/Ajuda:Vigilar_p%C3%A0gines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Seguiment </a:t>
            </a: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</a:rPr>
              <a:t>pàgines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ca.wikipedia.org/wiki/Ajuda:Contribucions_d%27usuari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Contribucions </a:t>
            </a: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</a:rPr>
              <a:t>d'usuari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ca.wikipedia.org/wiki/Viquip%C3%A8dia:P%C3%A0gina_d%27usuari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Pàgines </a:t>
            </a: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</a:rPr>
              <a:t>d'usuari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ca.wikipedia.org/wiki/Ajuda:Com_es_modifica_una_p%C3%A0gina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Editar </a:t>
            </a: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</a:rPr>
              <a:t>pàgina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ca.wikipedia.org/wiki/Ajuda:Historial_de_la_p%C3%A0gina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Historial </a:t>
            </a: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</a:rPr>
              <a:t>pàgina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ca.wikipedia.org/wiki/Ajuda:Revertir_canvis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Revertir </a:t>
            </a: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</a:rPr>
              <a:t>canvis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ca.wikipedia.org/wiki/Ajuda:Sintaxi_wiki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Sintaxi </a:t>
            </a:r>
            <a:r>
              <a:rPr lang="ca-ES" sz="2500" dirty="0" err="1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</a:t>
            </a: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ca.wikipedia.org/wiki/Ajuda:Barra_d%27eines_d%27edici%C3%B3</a:t>
            </a:r>
            <a:endParaRPr lang="ca-E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None/>
            </a:pPr>
            <a:r>
              <a:rPr lang="ca-E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Barra </a:t>
            </a:r>
            <a:r>
              <a:rPr lang="ca-ES" sz="2500" dirty="0">
                <a:latin typeface="Arial" panose="020B0604020202020204" pitchFamily="34" charset="0"/>
                <a:cs typeface="Arial" panose="020B0604020202020204" pitchFamily="34" charset="0"/>
              </a:rPr>
              <a:t>eines d'edició</a:t>
            </a:r>
          </a:p>
          <a:p>
            <a:endParaRPr lang="ca-E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509947" y="4101319"/>
            <a:ext cx="4415184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Tutorials</a:t>
            </a:r>
            <a:r>
              <a:rPr lang="ca-E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 manuals</a:t>
            </a:r>
          </a:p>
          <a:p>
            <a:pPr marL="0" indent="0">
              <a:buNone/>
            </a:pPr>
            <a:endParaRPr lang="ca-E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https://ca.wikipedia.org/wiki/Viquip%C3%A8dia:Guia_b%C3%A0sica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Guia bàsica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https://ca.wikipedia.org/wiki/Viquip%C3%A8dia:Creador_d%27articles</a:t>
            </a:r>
            <a:endParaRPr lang="ca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Creador d'articles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https://ca.wikipedia.org/wiki/Viquip%C3%A8dia:El_meu_primer_article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El meu primer article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https://ca.wikipedia.org/wiki/Viquip%C3%A8dia:Llibre_d%27estil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Llibre d'estil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</a:t>
            </a: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://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upload.wikimedia.org/wikipedia/commons/6/68/Welcome2WP_Catalan_PROD.pdf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Benvinguts a la </a:t>
            </a:r>
            <a:r>
              <a:rPr lang="ca-ES" sz="1200" dirty="0" err="1">
                <a:latin typeface="Arial" panose="020B0604020202020204" pitchFamily="34" charset="0"/>
                <a:cs typeface="Arial" panose="020B0604020202020204" pitchFamily="34" charset="0"/>
              </a:rPr>
              <a:t>viquipèdia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79512" y="6046971"/>
            <a:ext cx="3672408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 estar al dia ...</a:t>
            </a:r>
          </a:p>
          <a:p>
            <a:pPr marL="0" indent="0"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Amical </a:t>
            </a:r>
            <a:r>
              <a:rPr lang="ca-E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wikimedia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</a:t>
            </a: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://www.wikimedia.cat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499992" y="188640"/>
            <a:ext cx="4644008" cy="38884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a-E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 Pàgines d'ajuda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endParaRPr lang="ca-E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Barra eines d'edició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https://ca.wikipedia.org/wiki/Ajuda:Redirecci%C3%B3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Redireccionaments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pàgina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https://ca.wikipedia.org/wiki/Ajuda:Enlla%C3%A7os</a:t>
            </a:r>
            <a:endParaRPr lang="ca-E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Enllaços interns i externs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https://ca.wikipedia.org/wiki/Viquip%C3%A8dia:Citau_les_fonts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- Citar fonts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https://ca.wikipedia.org/wiki/Ajuda:Anotacions_a_peu_de_p%C3%A0gina</a:t>
            </a:r>
            <a:endParaRPr lang="ca-E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Notes a peu de plana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https://ca.wikipedia.org/wiki/Ajuda:Categoria</a:t>
            </a:r>
            <a:endParaRPr lang="ca-E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https://ca.wikipedia.org/wiki/Viquip%C3%A8dia:Sobre_les_proves</a:t>
            </a: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Pàgina de proves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https://ca.wikipedia.org/wiki/Viquip%C3%A8dia:El_meu_primer_article</a:t>
            </a:r>
            <a:endParaRPr lang="ca-E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ca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El meu primer article</a:t>
            </a:r>
          </a:p>
          <a:p>
            <a:endParaRPr lang="ca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0" y="0"/>
            <a:ext cx="4499992" cy="8876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WEBS ÚTILS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mical Wikim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412" y="6249951"/>
            <a:ext cx="518432" cy="5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51520" y="6438116"/>
            <a:ext cx="44140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b="1" dirty="0" smtClean="0"/>
              <a:t>Oriol Vicente &amp; Vicenç Allué</a:t>
            </a:r>
            <a:endParaRPr lang="ca-ES" sz="1400" dirty="0">
              <a:solidFill>
                <a:srgbClr val="0000FF"/>
              </a:solidFill>
            </a:endParaRPr>
          </a:p>
        </p:txBody>
      </p:sp>
      <p:sp>
        <p:nvSpPr>
          <p:cNvPr id="3" name="AutoShape 2" descr="Creative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5" name="AutoShape 4" descr="Creative Comm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" name="AutoShape 6" descr="Resultat d'imatges de creative commons b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6154" name="Picture 10" descr="File:CC-BY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71" y="6433926"/>
            <a:ext cx="884459" cy="31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8492412" y="5274881"/>
            <a:ext cx="572157" cy="2995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7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Amb el suport</a:t>
            </a:r>
            <a:endParaRPr lang="ca-ES" sz="7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Elipse 11"/>
          <p:cNvSpPr/>
          <p:nvPr/>
        </p:nvSpPr>
        <p:spPr>
          <a:xfrm rot="20227996">
            <a:off x="6377715" y="972088"/>
            <a:ext cx="2100134" cy="1441532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>
            <a:normAutofit/>
          </a:bodyPr>
          <a:lstStyle/>
          <a:p>
            <a:pPr algn="ctr"/>
            <a:r>
              <a:rPr lang="ca-ES" dirty="0" smtClean="0">
                <a:latin typeface="Arial Black" pitchFamily="34" charset="0"/>
                <a:cs typeface="Arial" pitchFamily="34" charset="0"/>
              </a:rPr>
              <a:t>T’HI APUNTES ?</a:t>
            </a:r>
            <a:endParaRPr lang="ca-ES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0" y="5400869"/>
            <a:ext cx="2304256" cy="32448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700" dirty="0" smtClean="0">
                <a:latin typeface="Arial Black" pitchFamily="34" charset="0"/>
                <a:cs typeface="Arial" pitchFamily="34" charset="0"/>
              </a:rPr>
              <a:t>Font imatge: </a:t>
            </a:r>
            <a:r>
              <a:rPr lang="ca-ES" sz="700" dirty="0" smtClean="0">
                <a:latin typeface="Arial Black" pitchFamily="34" charset="0"/>
                <a:cs typeface="Arial" pitchFamily="34" charset="0"/>
                <a:hlinkClick r:id="rId4"/>
              </a:rPr>
              <a:t>Quatre columnes de la UAB</a:t>
            </a:r>
            <a:r>
              <a:rPr lang="ca-ES" sz="700" dirty="0" smtClean="0">
                <a:latin typeface="Arial Black" pitchFamily="34" charset="0"/>
                <a:cs typeface="Arial" pitchFamily="34" charset="0"/>
              </a:rPr>
              <a:t> </a:t>
            </a:r>
            <a:endParaRPr lang="ca-ES" sz="7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9 Rectángulo"/>
          <p:cNvSpPr/>
          <p:nvPr/>
        </p:nvSpPr>
        <p:spPr>
          <a:xfrm>
            <a:off x="251520" y="6011407"/>
            <a:ext cx="497361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400" b="1" dirty="0" smtClean="0"/>
              <a:t>Presentació disponible </a:t>
            </a:r>
            <a:r>
              <a:rPr lang="ca-ES" sz="1400" b="1" dirty="0"/>
              <a:t>a: </a:t>
            </a:r>
            <a:r>
              <a:rPr lang="ca-ES" sz="1400" b="1" dirty="0">
                <a:hlinkClick r:id="rId5"/>
              </a:rPr>
              <a:t>https://</a:t>
            </a:r>
            <a:r>
              <a:rPr lang="ca-ES" sz="1400" b="1" dirty="0" smtClean="0">
                <a:hlinkClick r:id="rId5"/>
              </a:rPr>
              <a:t>ddd.uab.cat/record/196854</a:t>
            </a:r>
            <a:r>
              <a:rPr lang="ca-ES" sz="1400" b="1" dirty="0" smtClean="0"/>
              <a:t> </a:t>
            </a:r>
            <a:endParaRPr lang="ca-ES" sz="1400" dirty="0">
              <a:solidFill>
                <a:srgbClr val="0000FF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5940152" cy="54167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85" y="6264269"/>
            <a:ext cx="914041" cy="5147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412" y="5681238"/>
            <a:ext cx="518432" cy="5184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42" y="5683060"/>
            <a:ext cx="923414" cy="517915"/>
          </a:xfrm>
          <a:prstGeom prst="rect">
            <a:avLst/>
          </a:prstGeom>
        </p:spPr>
      </p:pic>
      <p:sp>
        <p:nvSpPr>
          <p:cNvPr id="17" name="AutoShape 2" descr="data:image/jpeg;base64,/9j/4AAQSkZJRgABAgAAZABkAAD/7AARRHVja3kAAQAEAAAAPAAA/+4ADkFkb2JlAGTAAAAAAf/bAIQABgQEBAUEBgUFBgkGBQYJCwgGBggLDAoKCwoKDBAMDAwMDAwQDA4PEA8ODBMTFBQTExwbGxscHx8fHx8fHx8fHwEHBwcNDA0YEBAYGhURFRofHx8fHx8fHx8fHx8fHx8fHx8fHx8fHx8fHx8fHx8fHx8fHx8fHx8fHx8fHx8fHx8f/8AAEQgBDgHgAwERAAIRAQMRAf/EAMYAAQACAgMBAQAAAAAAAAAAAAAFBwQGAgMIAQkBAQACAwEAAAAAAAAAAAAAAAADBAECBQYQAAEDAwIDAwYHCAwKCAcAAAEAAgMRBAUSBiExB0FRE2FxgSIUCJGhsTJCUnLRYoKSsiMVN8HSM3OTszR0lDUWNuGiwmO0dVYXGDjw8UNTVCVVhYOjw9N2hkgRAQACAQIEAggDBgYDAAAAAAABAgMRBCExEgVBUWFxgbHBIjITkaEG8NFCcjMU4ZKDNBU18WIj/9oADAMBAAIRAxEAPwD1S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VCD5rCD5rCahWvag+jV3oPqAgICAgICAgICAgICAgICAgICAgICAgICAgICAgICAgICAgICAgICAgICAgICAgICAgICAgE0FTyQY7rtrqtjoac3dlf2Vr1MavhPDVI6gbzJNP8Cwxq6BkrSpEeuWnMsY5w+GlFr9yGOqGDc7nw1u+lzMWH6mkk/A2pUGTe46c5YnJWGHJvzBtNI453dmrRpH+OWqv/AMpj8It+Gnvaznq6v7f24oWWkr2eVzB8hT/ko8Kz+MMffjydjeouJBpPbzReX1HD4nLE92x1+qJqf3EJCx3pty8eI4rxrJHcGslBjJPndwU2HueDJOlbcW9ctZTQcCARxB7VfSPqAgICAgICAgICAgICAgICAgICAgICAgICAgICAgICAgICAgICAgICAgICAgICAgICDjJI1jS5x0tHMlYmdBCXd6bpwa12iKvI8OXa77igtfVHM6u+N8cTNZcG6RxceAp28SttYiNWYlFZDdttQxWUQung8ZHcIgfJX51FUybyJ4U4+5HbL5IG8yGSuwfablxjPDw2HSz0Ac1Vva1vqn4Qjm0zzR73wsLWxD1jzJ5qvMxE6RzaOue5t4+ErmAn5za8VHlz0p9UsasGTJ2VT4Yc37I+6QqF+44vDVjV0nI2hB1wF7uypFPgUE7/ABzzrqxq6RJZTOAf+Yr2sbUfL+wovu4rzx+T1R/iJ3D5rN4pzTZXjb21HzrSR1QR972tPmXT2+bNi/p3jJXylJW81WPgc/ZZi1M0BLJWUE9u758bu4+TuK9JtN5TNXWOExzjxhbpeLQk1bbCAgICAgICAgICAgICAgICAgICAgICAgICAgICAgICAgICAgICAgICAgICAgICASAKngBzKCHvJpLh4aOEYJoD28OZUFp1R24oS/z1lYDxXua5zQWtbXhXydriqWfeY8Ua2lHN4hqN7uHIZB+ktJhqS2Jx0sHoHNcPJvsmWeFeHp4QgteZdIub4+r4oaO5rafATVItlnhNtI9EMaum5u5Yx68xc7sFBxHwKHPuPt87Tqxqw5chcvBGrSDxJAAPwrnZN9ktGmvA1Yx4mp4k86qqwLEsiMCyy7IJjE+ulrgeBa4fJTiD5lviy9E8tYNW07bhyz/HyWLcXXdnpEsJP7pG6paOzVUdh49y9DsvuW1vTjav5x4etLjiecLDwWbtsvZNuIfUkadFxAfnRyDm1wXo9nu656dVfbHlK1S0TCSVpsICAgICAgICAgICAgICAgICAgICAgICAgICAgICAgICAgICAgICAgICAgICAgwL+6Y2rHGkbADIfKeTVHezW0tJ3HuhzS62tR6wq1w7j99TmfJ8K4m97hp8tOavfJ4NYZbve/x7kmSU9pNeC5VMGs9eTjZA5husk8v8CniNeIxbrIUOmHn2v+4udud9pwp+IwCSTU8T3rmTMywLA5xRSyytiiY6SV5o2NgJcT5AFvWs2nSI1khtmJ6aZi6a2S9e2yjPHQfXl/FHAfCu5tuwZb8bzFPzlPXDM802zpVjA2jr6cu7wGD4qFdGP05i8bW/Jv8A28eaPyPSy8jYX4+8bORyimboJ8zhUfEqmf8ATlojWltfRPD82s4J8JaXeWV3ZXLra7hdDOznG8UNO8d48oXn82C+O3TeNJQTExPFv/St0JtL9lazeIwkH6gadNPTVeo/TkxNL+esLO38WbueKXBX7NyWDfUe5sWTtxwbI13Br+HJwParPcKztrxuKcuV48/S2yR0z1Q2fHX1vfWkd1bu1RSioPaOwg+ULsYssXrFo5SlrMTGrJUjIgICAgICAgICAgICAgICAgICAgICAgICAgICAgICAgICAgICAgICAgICAg6rqdkED5XmjWCvp7AtbW0jViZaNn81JV0Ubi2UfPeP+z1dg/zju/sC5G63E8ax7f3R6Ve92rRxcdRHEcu4LmUx6cUBLMzjqPLs70yZIjmI66vHSeoz1Y+3yrj7rdzfhHJhiqiCCX27tnIZu4LIB4dtGaT3Lh6rfIPrO8iv7Dt99zb5fp8Zb0xzaVrYPbWKw0Om0i/OkfnLh9DI709g8gXttp2/Ft4+SOPn4rdKRXklQFdbiAght0bet8zjJIXNHtTAXWsva1/dXuPIqh3HZV3GOa/xeE+lpkp1Q0rpoJm5S/h4sd4I1NPY5j6cfNVef/T0TGS9eXD4q+HnLfTCzKY2aC6YDBcNdGQORby1jzniF6a1IzY5i3KeCzprHFq/Ta4ljfk8aXeJFayDRJ2E1cw/DpBXH7FkmOvHPKkocHjDeV6FYEBAQEBAqgICAgICAgICAgICAgICAgICAgICAgICAgICAgICAgICAgICAgINe3RknQsigi4zyEmNp5AjhrPkb8qp7vLpERHOf21RZLNJkj1uIrqaOZPNzjzcfKVyZp4K2jGneyMeXlTvUWS0VYlD3sji/jzPH0Lh7zJOujRiqgCyJTbmAuc3kmWsVWRD1rib6jPunkFd2GytuMnTHLxn0N6Um0rlx+PtMfZx2lrGI4IhRrR8pPaT2r3+HDXHWK1jSIXoiIjSGSpWRAQEA8kGgW1jeRb+ydpZtDILpjZLqXjVkb6Odo++c7gF5nHivG+yUpwraImZ8o9HrV4ieudG+sYxjGsa0Na0ANA7AF6WI0jRYfWsY2uloFedBRIiINH1ZBAQEA8kGhbx37Pa3D8biSPGYdM91TVpd9RgPCo7SvNd07zNLfbxc/GfhCDJl04Qhodpb5yTBdTzPYX+s0XE7muP4La0VCvbd7ljqmZ9tp+COMd5dL77em1rljbiWTw3H1WSu8aF4HMAmtPiKinNvNnaItM+2dYk1vVY+3M/bZvHNu4hoeDoniJqWPHZ5u5es2G9ruMfXHthZpfqjVK1CuthAqEGldS8jkLKCwNncyW5kfIHmNxbUBopWi893/cZMdadEzXjPuQZ7TGmia2dcXFxtqxnuJHSzPYS+R5q4nWRxJXR7Xe19vSbTrMx8W+OdaxqgYN85STdf6HMEItvaXQeINWvSCePOleC5lO8ZJ3X2tK9PVMelpGWZto3moXo05UICBUIFQgVCBVAqECoQEBAqECqBUBAqECqBVBFbqx2QyW28nY467kschc20sdneQu0SRTFh8N7XDlR1EHlD3dOse+ZOq0O3t25q7vrfIsmshBeSF4iu4/XZQHk4mMs9KD2IgoH3tOp2a2phMNitv5CXHZXJTvnluLdxZI22gbSlRyD3yD8VBj7Hb1YyPu3ZLLw5TI5LeGad7RiH+MTPHA2eONrYnOI06mMe88eRQbJ7uNt1Zt8Xmh1GdfG6dPCcf7fIJHeHodr0ULqCtKoLiqEBAqEBAQcJpBGxziaACpJ5BYmdBoeWuXT3Ety750o0RA/RibyHnceJXJyTrM28/cq3nWUTPIyKOp7eQ7yq17RWGkzowgwubJcS8Q0Vp2V7Aq3TztZog5XOklcebnHiV5zLM3vLVzMfhsBPFx5VU04opXWeY5WlpPdTshgYZJZXBjGDtceSxhw2vPCNZlmI1XHtrA2+FxzLZlHTuo+5l+u+nyDkF7vY7Ou3x9Mc/H0yvUp0xollcbiAgICAeRQRuIiZI+5yJZpfevBae0xRjRHXz0LvSqu3prNr+Np/KOENax4pJWmwgICAgII/cGQdj8Le3jfnwxOLPtHg34yqu9z/aw2v5Q1vOkTKuOnWLjv84+5uB4jbNvi+txrK80aT5uJXk+xbaMmebW49PH2yrYa621WuBwXtltG7hwkGYxkllK7QXEOjlpqLHtNQ4Dh5lU3u0ruMc0n8fJrevVGiO2ptJ2AfckXhuGXAaCzRooW148z3qp23tn9rNvm6uprjx9KCh3fnHb0/RRkj9j9rdBp8MatArT1vQudXumad59rWOjq05I4yT1aLA7F6dYV/Fu/OO3n+ijJH7H7W6DT4Y1aATw1LzFe6Zp3f2tY6OrTkrxknq0c+q/8mxv75L+SE/Un009c+43Hg7bG4z0GxMU/CReLdE0e3SH+pqfU0JHbRS4b567LHOGNbfDizE26I0aRDNmRuLxo4/8Azjx3O8LSP3bjUaeS85S+aNxrEf8A16vzV4mer0rHw+R3P+gsldZeLwbuBr32wLGtFGx1rQE19Zes2ufc/YvbLGlq66cPQtVm2k6sDYW6cxmb25iv3seyKJr2BjAziXU7FW7N3DLuL2reY0iPJriyTaeLbspPJb427niNJIYZJGEio1NaSOC7m4vNcdrRziJlNPJqWwt0ZjM3tzFfvY5kUTXs0MDOJdTsXD7N3DLuL2i8xwjyQ4ck25sbcW8cvjt0+wsljZYMdDr1MBIY4Av4+aqi3/dMuLc9ETHR8vh4eLF8sxbTwR19vPduVuJXYWGWO0jJ0iGLxHEDkXuIdxPcFUzd13Wa0/ZiYpHlGrWctp5Ng3RvSXDWttbQsEmSmhbJIZPmxgjiXAU4k14Lqdw7tO3pWscck18fBJfL0x6UHDe9T72EXcIkEThqYAyFgI7w13Gi51MvcskdUa6eyEcTknizNtb7yf6VZi83GBJI/wAJsunw3skPANe0cOKn2Hecn3YxZo4zw15aT6W1Ms66SsAL1Cwid17ow21tv3uezM3s+OsIzJM/m49jWMHa57iA0d6DyvL146/9SMvdQdOMY6yx1u7g2CKGV7Wn5vj3NwPCa5w7G09KDnjveH619O9wQYzqdjH3lnLxcJYoobjw60L7eaGkMunuNe6oQepLPcWPy+12Z/DztuLK5tXXVnOBwI0FwqD2g8CO9B5R2T73W/DLfszcEWXvJYGxYPG2tv4ZlvZJGtbrcyrtIbq9UCpPAIOe6N9e99hrN+58pBNjcTHSSSOO2s3xQsJ/7SMCWVrePEv+FBbnu69dLjqPZ3uOzMEcG4cYxkkj4QWxXEDzp8RrTXS5ruDhWnEUQXMg8Ide8Nd7A66zZfHt8Jk9xDnMeRwGpz9cg4f55j/Qg9w4TLWuYw1jlrQ6rXIW8VzCa19SVgePlQeI+vWTu+oXXt2CxzvEbBcQYOxoagPD9Mru791e/wBAQeqepeUvOn3Ry/u9uaIZ8BZ20Nh4jA9gaySKHi08/UJQav7snVPd3ULEZy63JLDJLYXEMVv4EQiAa9jnOrTnxCDS/wDf31E/4gv7D+PbfoH9NewaPZ2+J4GvTTxK1rTtQenexB5itevnUST3gjsd09t+gRm5bAMFu3xfAbI5oHiVrWg5oPTqAgi85LWOO1aaOnJL6fUbzUGeddK+bS8tKvZA6aR3KNpdTuoCubktxVplGkOnm1vFGN5DuCqadU6tHHLuEdnFCz58p16fJyFVFvbdNOmOcluSHjgaCSOQAAPeT2rm4sERPqaOEtXvJ7BwChyfPbXwFh9PdvNhtRlZ2/nZQRbA/RYebvO7s8i9J2fZ9NfuW5+C3hx6cW6rupxAQEBAQEAADlwQEBAQEBAQQe9onybWyLWipEYf6GODj8QXO7tWZ219PJHl+mWqdKp2C7yMJ+e+ON7fKGkg/lBcT9N2jqvHoj4otvzlY4XrFl03t3b2drJdXL/DghaXyPoTQDyBR5ctcdZtadKwxM6MHE7kw+XlkisJzK+IB0g0ObQE0HzgFW22/wAWeZjHOujFbxPJXNv+sn/3B/yleUp/2P8AqSrR9a2uxe4W1SwfrJ/9wf8AKV4en/Yf6kqdfr9qd6r/AMmxv75L+SF0v1J9NPXPuSbjwT+xv7qY797P5bl0+z/7anq+KTF9MNCs/wBY4/n7/wDKXmsX/Yf6k/FXj6/as3Pf1Jf/AM3l/IK9fvP6N/5Z9y1blLQOlH9ZXv8AN2flrzH6b/qW/l+Ktt+fsWBnP6lv/wCby/kFeo3n9G/8s+5atyaB0o/rK9/eGflrzH6b/qX/AJfirbdG79YZN33EYNC/wWg+VzQFU7xGu7mP5WuX6lq42wtrCyhs7dgZFC0NaB205k+Ur2mDBXFSKV5QtxGkaNc3WzZNvdNuszH4t7I0aI2l5eWt4D1WkADzrldyjZ0t15o1v7dfwR5OmJ1lhO6n2bvVssbcT9g+aPN83Wq8/qGvKlLT+3ta/fjwhqU19eX274Lq8h9nuJLmDVBQgtALQ0EHj81cO2a+Xdxa8dMzavBDMzNtVzL36681++1mbqDbG3MRG4tt7+7nnuAPpezMaGA+mYlBqHSb3ldt7D2NYbeg2reXE0WuW8vIpGNE88jiXScWk8qNFewII/rZ1/wHUjaAwzdsXdnkLe4ZcWV9K9jxGR6sgo1oNHsJHwILL903K39z0fzmOug7RjLm4Za6wRSOaASFor3PLj6UFRe5/jLK96utluYhK+wx1zc2uoA6ZdUcQdx7Q2V1EHtDdNtDc7Yy9tOwPhmsriORh5FronAj4EHj/wBy5xHU7IivA4mWo808KD2qg84++js8X20cVumFlZsRcG2unDn7PdU0k/Zla0fhIMjoD1ShtPd7yV9ePDrjZrLiLS7m5mky2o9Jf4Y8yCsPdI2xPuPqjebovgZmYaKS5fK7jqvLwuY0ny6TI5B6K95H9SO6f3iH/SokFZe4/wD3c3R/PLf+KcgrX/8Ar7/9l/8AqIPcSDw5Y/8AN67/APJpv41yD3GgFBreRuzLczllCQ7wWHuDOLz8JVK99Zn8EVpajfurcOt29jjq/YC52WdZ6YV7c3DRxbH9dwB8y10jkwxMqNc7pXcuTPNyHwBVNzGszaWLsJ7SyAH6Tvmjyu/wKvb5aetqWdg+6uYLSIHXO9sYP2jSvwLXFgm0xWPEiNZXTbwRwQRwRikcTQxg8jRQL2dKxWIiOUOjEaOxbAgICAgICAgICAgICAg4TwxzQyQyjVHI0se3va4UIWt6RaJieUmioHx5HZ25Gv062Rk+GTwbNA7mK9/yFeEmMmw3GvhH51U+NLLDst87ZuoWyG8ZA6lXRTeo5p7uPA+hepw9421669UV9E8FiMtZ8Wrb63tZX1m7GY1/iRPINzccQ0taa6G158eZXH7x3amSn28c6x4z8EWXLExpCZ6dYKawxkl5cMLJ70tc1hFCImj1K+epK6HYtnOLHNrRpN/c3w00jVp+Sm/RO/Zbq4adEV547qczG/jUegrgbi/2d9Nrcovr7JQzwusibdu3YrU3Lr+F0enUGtcHPPkDB61V62/csFa9XXVZ+5XzVlg7t15ve1u3N0G4vDLpPZrqQPgXj9nkm+8rafG+qrSdbatn6r/ybG/vkv5IXY/Un009c+5LuPBP7H/upjvsH8ty6fZ/9rT1fFJi+mFfG4hst/vuLl3hxRXz3SOPINJIr8a8vOSMe+m1uERkV9dLrLlvrLL4q9jx9wy51RPiJjOoBzmGgXrrZqZ8VopPVwmOHqWpnWOCuOn2Ys8XmJW3rxDHcReF4j+DWva6oDu7tXk+ybquHNMX4dUae1VwzpPFuW7N24iHD3MFvcx3F3cRuiiiicHn1xTUdNaAVXoO5dyxVxWrWYta0aaRx5p8mSIhrnSr+s76n/cM/LXJ/Tn9S/8ALHvR7fnLA3t/fZ/27f5Gqt3X/eT66tMv1rbC9wuKf3M+P+29wckHG2bcR+KONfAAbSnk0rwncJj+9n7n06x/l/cp5Pr4rHi3Dta2sw+G9to7do9Vsbmjh3BjePxL1dd9tqU1rasV/bwWeusKwvMrb327hkWnw7d93G8F9BRjS0Vd3cBVePy7muTd/cj6ZvH5Ks21tquWCeG4ibNBI2WJ/FsjCHNPmIXvqXi0axOsLqi/e+2TfZ7p9bZiwiM0+3rh1xPG0Vd7LM0MlcB94WscfJVbCG92vrdsYbHs9rbivrbFZXE6oYJLwtiingLi5hbK6jdTdWktJ7KoJnrH7y209rY6K32fPYZ7PSyDWGHxrWGIcXOkfEWguPJrQ7ynyhu/TfP7r3D0wOd3PY2+Ov8AIQTzQWtsx8YFsWEROc17nnU8DV5iEHmT3Mv1sXf+qLj+PgQey9w/1Dkv5rP/ABbkHjn3L/1n5D/VM38fCg9rINf3/taLdWys1t6QD/zG1kijJ5Nlpqid+DIGlB+dNpuPOYXC53bDSYbbLvgZk4XVDg+ylL2t9DiaoPZ/uobOO3+lVtfzM03mfldfyE8/B/c4B5tDdX4SCd95H9SO6f3iH/SokFY+5B/dzdH88t/4pyCquod6/ZPvO3WayETvZ7XMQ5JwA4vtpS2Qlnf6rj6Qg9ZXvXTpJaYU5d26LCW20eIyKGVslw/hXQ2AfnNXZQt86Dx707z0m4PePxWdfGYXZTOOuxC7m1sz3Pa0+YFB79QdV3Oy3tpbh/zYWOkd5mglaZL9NZt5QxM6Q0mymfHi4r2fi+RrpHDtq/1gPSVy8FpjHFp/bVWieGqGDXVkml4vlJfXz8VXiNNZnnLQsx4l6yvzW1cfMAVinG7Ec2Dlnl5He88fSqm7nh62tnVds1TxsH0GAnzlaZa62ivlBLYNiWPjZ0zEeraRl34T/VHxVV/t2PXLr5R70uGvzLHC762ICAgICAgICAgICAgICAgw8piMdlLf2e+gbNHzFeBae9rhxBUG422PNXpvGsMWrE82qT9K8U55MN3PEzsYdL6ekgLiW/TmKZ4WtH4IZwR5pDEdPsFj5mzua+7nYatdMQWg94YAB8KtbXsmDFPV9Ux5tq4aw2enBdhKhM9tLE5stkumuZcMGltxGdLqdxrUEedc7edsxbjjbhbzhpfHFkTY9McHb3Alnklug01bE/S1pp9bSKlUsP6fw0nW0zZpGCqQZsjDMzAyzfFFyJfGDQ4eGHeRtOStR2jDGb7sa9WuvPg2+1GurLz22sfnGQsvTIBAXOZ4bg35woa8D3Kbe7DHuIiL68PJm9ItzZeLxtvjbCGxt9RhgFGazV1Ca8Tw71Pt8FcVIpXlDatdI0ROa2Pg8tdOupmyRXD6a5IXadVBQEghwqqO77Phz26p1i3oaWxVlmYDbtjg4JILN0jmyv1vMrg41Ap2AKxstjTbxNaa8fNmlIryRmY6e4TI3L7ppktZ5Dqk8IjS4nmdLgefkVPddkw5bdXGsz5NbYYmdTE9PcHj9bj4lxO9jmCWQj1A8aSWACgNDzTbdkw4tedp9JXDEM3A7RxeEmlmsjKXSsDH+I8O4A1FKAKxs+2Y9vMzTXj5tqY4rydWT2Th8jkzkbgze0EsJDHgNrHSnCh7lpuO04suT7lterh4+TFsUTOrYAuokQme2jic2WyXTHMuGjS24iOl9O41BBHnXP3vbMW442j5vOGlscWQ1v0swkcmua4nnaPoVawHzloqudj/AE7hidbTaWkYKsrKdOsHeyRvh12XhtDC2GmkhvKocDx8qn3HY8OSYmPl08mbYaynsRjIMXjoLCBznRQDS1z6Fxqa8aU710trt64ccUryqkrXSNGVIxr2OY5oc1wIc0ioIPMEKwypbd/uldLs/fSX1mLnBTzO1SRWL2ezknmRFI14Z5mkDyIOzZvuodLtuXsV/csuM5dQuD4hfvaYGuHEHwY2sa78OoQXDPbMmtpLdwpFKx0bg3hRrhp4ehBXnTvoDsLYGdfm8B7Z7bJbvtXe0TCRnhyOa8+qGN41jCCxLu2jurWa1lr4U8bopKGh0vGk0PmKCvenXQPYfT/Ny5nAe2e2TQOtn+0TCRnhvc159UNbxqwILHQDyQU9n/dW6VZzN32Zu476K6yM77m4ZBcNZGJJHanaW6DQEmqC2cdj7THY+1x9mwRWlnEy3t4xybHE0Ma30AII7eO1MVu3bd7t3LeJ+j8g1rLjwXaJKMe2QaXUdT1mDsQQvTXpPtXp1aX1rt72jwshIyW49plEp1RtLW6aNbTmgxupnRXY3URkL87byRZC3bot8laPEc7WVroJIc17ank5pp2UQaJtv3O+meKybL2/uL3MxxODmWVy6NkJINfzgja1zx5K070G1Qe710+h323e0TbtmZZde2sYJmi3EnY1sYZwYOwVQWagid1B7sFcQMNH3Oi3H/xXhh+Iql3CJnDNY520j8Z0aZPpQGbiAt7e0ibQPINB9VnJRZ68IrCK8eCKyrWsLAOwaafGPlVbPwR2YtjwdKRzMbwPOSGqPFz9jFWJesHiRdwcOKr7ivGPW1l1wDxJHyHs9X8XgtMXzTMsN82FZeDjpbpwo65kNPsM9UfHVdrt2PSsz5ytYa6Rq2ddBMICAgICAgICAgICAgICAgxm5PHPlETLqF0pNBGJGl1R2UBqgyQg4TTRQxmSV7Y4xze8hoHpKDhBeWlxq9nmjm001eG9rqV76VQdyDHmyNhBJ4c9zFE+ldL3taaHyEoO6ORkjA9jg5jhVrgagg9oIQciaCp5IMT9MYn/AMbB/Cs+6gfpfE/+Ng/hWfdQd8Nzbzt1QSslbyLmODh8IQdgQEBAQEBAQEBAQEBAQEBAQEBAQEBAQEBAQEEfmGa22rewTtcfwWucPjCgzxr0/wA372tkORrzDS75tvCXEHvoB/lKHnf1Qj/ia/lWh9zI2vD6PmPEKnnjWZRW5sOx4TMB7QW+lQ4ucNYdGRYWvqOQcCotxDWzHxzwTI3mXVLfOoNrOurELXxVsLXHW0AFPDjaD56VPxr02GvTWIXqxpDMUrYQEBAQEBAQEBBiZHJ2tjEJJnEuedMULBqkkf2NY0cSVDnz1xxrPsjxn1QxadHzHvycoMt5GyAO/c7dp1OaPv3cifs8POsYZyTxtGno/eRr4sxTsiAgIPAnSn/mRxv+u7n8qVB77QVb7zn6ktx/Zt/9JjQVX7jv7ju37Vl8kyD1HNLHFE6WRwZGwFz3ngA1oqSfQg/OrqLmsv1F35ujctnE+4tLcPuajlDj4HsgicfJRzK+UoPVvum74/tD0yjxVxJqv9uyexvrzNu6r7d3obVn4KC57r+TS/Yd8iD82unWwr3fm9LfbNldR2dxdiZ7LiYOcweCx0hqG8eIaguj/gi3f/tHj/4Of7iDQN5bM6m9D9xWMsWVdbm5DpLDIWEr/Bl8OmuOSN4by1DU1zSCCg9o9Jd7P3t09w25JmNjuryItu2M4NE8LzFLpHYC5hIQbegICAgICAgICAgICAgICAgICAgICAgICAgxMgf5PXtkI/8AluUWTnHr+EsShXtpe3p5ERcD+KoP4p9SPxlrmTafFB7dAI8qpZo4obMR1WtbMzmwglQ24cYayZDTJC6VnIkH5CmfjWZgsirEk6C352oU+FUNtyhpC5gKNHfQL1sOg5LIICAgICAgIFUEdf5cQzex2sftWReKtt2mga0/Tld9BvxnsVXNuememvzX8vjPlDWbacPF8x+J8KY3l3J7TkXijpiKNY0/Qib9FvxntTDttJ67T1X8/L0R5QRXxnmkhyVpsICAgIPAnSn/AJkcb/rq6/KlQe+0FXe85+pLcf2bf/SYkFU+47+4bu+1ZfJMgs/3mt8f2W6VZBkMnh5DNH9GWlDR1JgfGcPsxB3HvIQVx7pnTS0vunm5MplIqxbmbJi4iefssbC2RzftSPP4qCv/AHdM9d9P+t1xtfKO8KK/llw14DwaLmJ58B9D3yN0j7SD21c/yWX7DvkKD89ehO8cFs/qnYZ/OzPgxts25bLIxjpXAywvY31WAn5zgg9Wj3s+in/qlz/Q7j9qgorrl1Ki6z7owO2tlWck0No6UQTXGmB000+gONHu9SNjY+bjU9yD1X0q2T/YjYOI206QTT2URN1K2ul08rjLKW1+jreQPIg2xAQEBAQEBAQEBAQEBAQEBAQEBAQEBAQEBBi5Jv5lkn/dSMf6K0PxFRZo4RPlLEoLLONrdyuPzJYhU+StD+wq+aem0yitOiCyenRE/wCjQtPo4qrmnkiswmE14cnChChhqeF+bkZSoADqdwHNOnhMGiIsfzd2GO4aJBXzalzdv8ttJ8JaRzXPzXr3QfQgICAgICDi+SNjC97g1jRVziaABYmdOI0HdHUGhfaYiWhB0uuGjj+CSKAeVed7j3mK60xzxV8mbyNu3G48tEWwXMhDyPbcpKKtaWinh2zOAJHa6nNY2GXcZq6VtP8A7Xnl6qR8Sk2t4t1xuLtMfCY4GmrzqlledUkj+1z3Hi4ru4NvXFGlfbPjPrT1roy1OyICAgICDwH0vcIfeRx3i+rTO3DDXh6znytA+EoPfiCqvegnji6Jbg1mniezMb9o3Mf3EFXe4813s+7jThrsxXy0mQaX73+9/wBNdQ4dv28mqy27D4cgB4G6no+U/gt0N84KDN2Z73L9p7Vxe3LHaMT7bGW7YGym9c0yOHF8hHgmhe8lx86CqeofUH+1m+5t4WWPGFvJ3QzOiilMoFxCAPFa4tjoToB5c0HvvYe7rfd/T/GbihIrkLMPnaOTZ2gsmZ+DI1wQeHegO1MDurqxjsJnrUXmMuGXTprcueypjge9vrMLXcHNHag9cf8ADH0Rp/dtv9Juv/uoKa95D3e9m7T2mN2bVZLjzbTxRXli6R0sbmTHS18ZeXPa5rqdtKILI907f+X3T0/uLHLzvurzA3AtY7qQlz3272aog9x4uLKObXuogu9AQEBAQEBAQEBAQEBAQEBAQEBAQEBAQEBB1XMTZYXxuNA8FtfOKLW9dY0Jhrtw45DEOe4VvLB7oruMc6t4P4dzm0eFQi/3cfH6q8J+P70M8Y9SDZF7RbSW9fzjD6h7+HD4QoIjqrp4wi01hDxXOmR0TxpewkFp5ggqnTLx0lpqyHTOBD2Ehw5HyhSzZnVgX8cT3+0QjTq/dGDy93xqnnrGvVDWVqYa69qxdpcVqZImEny0ofjXpdvfqpE+hdpOsM1TNn1AQEBBh5PLWONtXXN5KI4m8q83HuaO0qHPuKYq9Vp0hi1ojmqrcu8L3LzPYwuis60jgBrw73U5krxu/wC8WzaxXhVSvkm0pPavT64vHMvMu0w2ho5lrykk+19Vvxqx27slsnz5eFfLxlJjw68ZWXBBDbwshhYI4owGsjaKAAdgAXrqUisaRwiFqIcyQFsFe5AQEBAQCg8Pe8R053FsLqTJvPDxvZib+7GRsb+IEttrzWJHxvPJp8T1m14EHyFBY23ffZwhxkTdxYC5bkmtAmksXRvhe4c3NbI5jmV7uNO9BWXWr3gst1RjtNuYbGS2OIEzZBa18W6up+IjDgwUAbXgwV48aoL66M7S/wBz3R3J5vcTRDk5Y5MpkoCRWMRx0gtuH0/8p1EFC+7pt653/wBan53Ls9pis3zZnIueNTXzvf8Ammmv+dk1U7moPbX6Bwf/AKda/wADH9xBUPvR9PLDLdK7u/x9nFFf4KRt+wxMaxxhHqTt9UDhodr/AAUGi+5rvjxcTntl3Mnr27Tksc0n6Dx4dw0fZdod6SgofpLv222H1AtNz3No++itBOw20bxG53jROjBDnAjhqqg9Cf8AHBgP9lbr+lR/tEFZ9YveIzfVGxt9s4nDusMa+dkr7djjc3NzK3hG31Gto0E10gGpQehfdj6ZZbY2xZTmozb5jMzi7ntT86GJrQyKN/39KucOytEFwoCAgICAgICAgICAgICAgICAgICAgICAgIMWa5EM7Wy8I5PmuPIHyrS06MTLXNwNusRmIs1aDVbXQbBkYDwa4jhG/wAnPTVcrdVthzRlr9NuFo90/BFfWs9Ue1G5NrbWRt/ZtLrN3qyxUOtleOlzewt7O8LXLM0nrr9PjH7eXuaW4cYY2WxAysTb/Hub7WBxA+bIKfE7uKg3e1nLH3MU/P7/APFravVxhrYvpY3uhuA6OWM0fG8UIPlBXLx7yY+W3C0IR1yCeDgKd3wrec8T4jadmbvgtD+jcg8RQlxNvMfmtLubXHsB5grobDuVaz0X4eUp8OXThKwGuDmhzSC08QRxB8y9DE68lp9qQg+1CzqOm5vbW2YXzysiaO17g35Vra8V5yxMxDU831Hx9qHRY9ntM/LxHcIwflK4u873jx8KfNZDbPEcmoiy3Nua91y6nu73cGMafJyaP+nFcOcO53lvm/8ACDS15bxtzZGNxJbcTUur4cfFcPUYfvG/sleh2PaMeD5p+a/u9SzTFEetsvHsC6yR9DHdpojLkGgLI+oCAgICAg6buztLy3ktruGO4tphplglaHse3uc1wIIQV9f+7r0WvpzNNta2Y9xqRA+eBv4kUjG/Egntq9Lunu1JfG2/gLSwuKUFy1muand4shfJ/jIJ3L4bE5mwlx2Vs4r6wnp41rcMEkb9JDhqa6oNCKoMLb+zNpbcM5wGHs8UbnSLg2kEcJforp1aAK0qaIJlB13Ntb3VtLbXMTZredjo5oZAHMex40ua4HgQQaFBA4bpzsHCXovsPt7H4+9a10YuLa2iik0PFHN1NaDQjmgwv9z3Sn/ZHEf0OD9qg+f7nelP+yOI/ocH7VBL4TZm0cE7XhcLY45/LXa28UTqH75jQUEygICAgICAgICAgICAgICAgICAgICAgICAgIMe7hZNEWPHqnkSOR71paNWJhEPfQPsrtrZYHNLCHcfVdwoe8FV7aTHTaNYlH6JYrYILZnsl8XezEaLe/8ApNaeUc/m+i48D5CoNIp8t+Xhb4W/fyn1sRGnCUTdYTNYZ/tFgW3Vq46nRAhtPvm1PD5FUybfLgnqx/NSecfGGk0mvJH3t5hssRHexmK7b6tXVbI34lXzX2+54X4X/NpMxPNCXe3pY3H2Sdtw36vFrx5xyXJzdrtWfktFo/NpNGHJico0VfbSae+nD0KnbZZ/GstemWdjMpufGAC0mlhh+o+hi+B9QPQrW3y7vD9PVEenk2ra0ck4zfG42sHjXFrX7yFz3fK1q6de47n+K1P8syk+9LEut8ZeT1BPI9x+iNMY+Bgr8ajy92vrprMz+H5Q1nNMo8W2byswZpc+R/JjQS6nlPcq848+adJ4eiGuk2bXgOnDYnMuMk/1mkEQsPH0v7PwfhXT2XY4rMWvzT0webdre0gt4mxQRtjjbyY0UFe9egrSKxpEaLERo7aLbQfaLIICAgICAgICAgICAgICAgICAgICAgICAgICAgICAgICAgICAgICAgICAgICAg4OaacDT41jQYN3Yi5H5xsZcPmu4g+mnYo7U1aTGqN8F9vVronPjHAtLtQHkIPZ3FQ6aeDXR8ZCyNtLMy2tOPhN9aL+DdUD8Gi1jHp9Otfd+AwLnC+3vBdbRl45Pa18ZH+N6voVbJtPuTxiPziWs01Ylzs3O6ybd7DF9WRwe/4aM/ZUF9jniflmNPTx/c0nDKPl2rulrtEdrGe46xx/GNFXts91HCIr+LWcdnAbP3VJ/KPAt2d8ktR6Gt1KP+x3c8+msemSMVmZZ9PjIa3E0s5PZA0QR/jyVcfQ1S07NNvrtM/y8I/NtGHzT2O2LjbahewN72sJc4+eR3H4AF0MHa8WPlGn7eaWMMNhtbO1tY/Dt4mxM7Q0Ur5+9dGlK1jSISRGjuoFuyICAgICAgICAgICAgICAgICAgICAgICAgICAgICAgICAgICAgICAgICAgICAgICAgIPhaD2IOt9u13GtCOR4LE1YmHV7LpPq8vqn9g9i16TR2sYfrHyg81tBo5lle0poy4+BGedT6SnSOTYmN5AV76cU0HKiyCAgICAgICAgICAgICAgICAgICAgICAgICAgICAgICAgICAgICAgICAgICAgICAgICAgICAgIBFUHyn/WgcfOg+o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/9k="/>
          <p:cNvSpPr>
            <a:spLocks noChangeAspect="1" noChangeArrowheads="1"/>
          </p:cNvSpPr>
          <p:nvPr/>
        </p:nvSpPr>
        <p:spPr bwMode="auto">
          <a:xfrm>
            <a:off x="612774" y="312737"/>
            <a:ext cx="1294929" cy="12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3281" y="6271223"/>
            <a:ext cx="883839" cy="49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96508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FUNCIÓ DOCENT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76" y="5740716"/>
            <a:ext cx="596024" cy="1103851"/>
          </a:xfrm>
          <a:prstGeom prst="rect">
            <a:avLst/>
          </a:prstGeom>
        </p:spPr>
      </p:pic>
      <p:sp>
        <p:nvSpPr>
          <p:cNvPr id="4" name="AutoShape 2" descr="Resultat d'imatges de u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808572" y="973022"/>
            <a:ext cx="5400600" cy="64807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INNOVACIÓ </a:t>
            </a:r>
            <a:r>
              <a:rPr lang="ca-ES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ACTIVITATS DOCENTS</a:t>
            </a:r>
          </a:p>
        </p:txBody>
      </p:sp>
      <p:sp>
        <p:nvSpPr>
          <p:cNvPr id="17" name="19 Rectángulo"/>
          <p:cNvSpPr/>
          <p:nvPr/>
        </p:nvSpPr>
        <p:spPr>
          <a:xfrm>
            <a:off x="155575" y="5877272"/>
            <a:ext cx="952405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ca-ES" sz="800" b="1" dirty="0" err="1" smtClean="0"/>
              <a:t>Viquiprojectes</a:t>
            </a:r>
            <a:r>
              <a:rPr lang="ca-ES" sz="800" b="1" dirty="0" smtClean="0"/>
              <a:t> </a:t>
            </a:r>
          </a:p>
          <a:p>
            <a:r>
              <a:rPr lang="ca-ES" sz="800" b="1" dirty="0" smtClean="0"/>
              <a:t>docents /temàtics</a:t>
            </a:r>
            <a:endParaRPr lang="es-ES" sz="8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11173" r="1086" b="4886"/>
          <a:stretch/>
        </p:blipFill>
        <p:spPr>
          <a:xfrm>
            <a:off x="755576" y="1545917"/>
            <a:ext cx="7369746" cy="377993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8066" t="18447" r="1602" b="34236"/>
          <a:stretch/>
        </p:blipFill>
        <p:spPr>
          <a:xfrm>
            <a:off x="1187624" y="5517231"/>
            <a:ext cx="4896544" cy="12532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8726" t="18346" r="42948" b="58982"/>
          <a:stretch/>
        </p:blipFill>
        <p:spPr>
          <a:xfrm>
            <a:off x="4510396" y="5534030"/>
            <a:ext cx="3654464" cy="125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442123" y="6548869"/>
            <a:ext cx="7632847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900" b="1" dirty="0" smtClean="0"/>
              <a:t>Font: </a:t>
            </a:r>
            <a:r>
              <a:rPr lang="es-ES" sz="900" b="1" dirty="0" err="1"/>
              <a:t>Estadístiques</a:t>
            </a:r>
            <a:r>
              <a:rPr lang="es-ES" sz="900" b="1" dirty="0"/>
              <a:t> de la </a:t>
            </a:r>
            <a:r>
              <a:rPr lang="es-ES" sz="900" b="1" dirty="0" err="1" smtClean="0"/>
              <a:t>Viquipèdia</a:t>
            </a:r>
            <a:r>
              <a:rPr lang="es-ES" sz="900" b="1" dirty="0" smtClean="0"/>
              <a:t>  </a:t>
            </a:r>
            <a:r>
              <a:rPr lang="es-ES" sz="900" b="1" dirty="0" err="1" smtClean="0"/>
              <a:t>Dimecres</a:t>
            </a:r>
            <a:r>
              <a:rPr lang="es-ES" sz="900" b="1" dirty="0"/>
              <a:t> 28 de </a:t>
            </a:r>
            <a:r>
              <a:rPr lang="es-ES" sz="900" b="1" dirty="0" err="1"/>
              <a:t>Febrer</a:t>
            </a:r>
            <a:r>
              <a:rPr lang="es-ES" sz="900" b="1" dirty="0"/>
              <a:t> del 2018</a:t>
            </a:r>
            <a:r>
              <a:rPr lang="en-US" sz="900" b="1" dirty="0" smtClean="0"/>
              <a:t>]</a:t>
            </a:r>
            <a:r>
              <a:rPr lang="es-ES" sz="900" b="1" dirty="0" smtClean="0"/>
              <a:t>: </a:t>
            </a:r>
            <a:r>
              <a:rPr lang="es-ES" sz="900" b="1" dirty="0">
                <a:hlinkClick r:id="rId3"/>
              </a:rPr>
              <a:t>https://</a:t>
            </a:r>
            <a:r>
              <a:rPr lang="es-ES" sz="900" b="1" dirty="0" smtClean="0">
                <a:hlinkClick r:id="rId3"/>
              </a:rPr>
              <a:t>stats.wikimedia.org/CA/Sitemap.htm</a:t>
            </a:r>
            <a:r>
              <a:rPr lang="es-ES" sz="900" b="1" dirty="0" smtClean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" t="10689" r="1212" b="3882"/>
          <a:stretch/>
        </p:blipFill>
        <p:spPr bwMode="auto">
          <a:xfrm>
            <a:off x="340360" y="826126"/>
            <a:ext cx="8227860" cy="565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258547" y="1268760"/>
            <a:ext cx="4680520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ca-ES" dirty="0" smtClean="0"/>
              <a:t>• </a:t>
            </a:r>
            <a:r>
              <a:rPr lang="ca-ES" dirty="0"/>
              <a:t>7é web més visitat del món i únic dels 10 primers no comercial i sense publicitat </a:t>
            </a:r>
            <a:endParaRPr lang="ca-ES" dirty="0" smtClean="0"/>
          </a:p>
          <a:p>
            <a:r>
              <a:rPr lang="ca-ES" dirty="0" smtClean="0"/>
              <a:t>• 298 </a:t>
            </a:r>
            <a:r>
              <a:rPr lang="ca-ES" dirty="0"/>
              <a:t>versions idiomàtiques </a:t>
            </a:r>
            <a:endParaRPr lang="ca-ES" dirty="0" smtClean="0"/>
          </a:p>
          <a:p>
            <a:r>
              <a:rPr lang="ca-ES" dirty="0" smtClean="0"/>
              <a:t>• </a:t>
            </a:r>
            <a:r>
              <a:rPr lang="ca-ES" dirty="0"/>
              <a:t>Més de 10.000.000 consultes cada hora </a:t>
            </a:r>
            <a:endParaRPr lang="ca-ES" dirty="0" smtClean="0"/>
          </a:p>
          <a:p>
            <a:r>
              <a:rPr lang="ca-ES" dirty="0" smtClean="0"/>
              <a:t>• </a:t>
            </a:r>
            <a:r>
              <a:rPr lang="ca-ES" dirty="0"/>
              <a:t>Primers resultats 99% cerques a </a:t>
            </a:r>
            <a:r>
              <a:rPr lang="ca-ES" dirty="0" err="1"/>
              <a:t>Google</a:t>
            </a:r>
            <a:r>
              <a:rPr lang="ca-ES" dirty="0"/>
              <a:t> </a:t>
            </a:r>
            <a:endParaRPr lang="ca-ES" dirty="0" smtClean="0"/>
          </a:p>
          <a:p>
            <a:r>
              <a:rPr lang="ca-ES" dirty="0"/>
              <a:t>• </a:t>
            </a:r>
            <a:r>
              <a:rPr lang="ca-ES" dirty="0" smtClean="0"/>
              <a:t>19ena mundial en número d’articles però 29ena en consultes</a:t>
            </a:r>
            <a:endParaRPr lang="ca-ES" dirty="0"/>
          </a:p>
        </p:txBody>
      </p:sp>
      <p:sp>
        <p:nvSpPr>
          <p:cNvPr id="8" name="7 Rectángulo"/>
          <p:cNvSpPr/>
          <p:nvPr/>
        </p:nvSpPr>
        <p:spPr>
          <a:xfrm>
            <a:off x="442122" y="5936794"/>
            <a:ext cx="7730277" cy="1565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0" y="7937"/>
            <a:ext cx="9144000" cy="8181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ALGUNES DADES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0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9168" y="1832336"/>
            <a:ext cx="2674640" cy="6046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ca-ES" dirty="0" smtClean="0"/>
              <a:t>Enciclopèdia</a:t>
            </a:r>
          </a:p>
          <a:p>
            <a:endParaRPr lang="ca-E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251520" y="3717032"/>
            <a:ext cx="2592288" cy="6335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a-ES" dirty="0" smtClean="0"/>
              <a:t>Neutralitat</a:t>
            </a:r>
            <a:endParaRPr lang="ca-ES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757683" y="1844824"/>
            <a:ext cx="3096344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a-ES" dirty="0" smtClean="0"/>
              <a:t>Contingut lliure</a:t>
            </a:r>
          </a:p>
          <a:p>
            <a:endParaRPr lang="ca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5672426" y="3707453"/>
            <a:ext cx="3126913" cy="590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a-ES" dirty="0" smtClean="0"/>
              <a:t>Respecte</a:t>
            </a:r>
          </a:p>
          <a:p>
            <a:endParaRPr lang="ca-ES" dirty="0"/>
          </a:p>
        </p:txBody>
      </p:sp>
      <p:sp>
        <p:nvSpPr>
          <p:cNvPr id="9" name="8 Rectángulo"/>
          <p:cNvSpPr/>
          <p:nvPr/>
        </p:nvSpPr>
        <p:spPr>
          <a:xfrm>
            <a:off x="397209" y="5838363"/>
            <a:ext cx="767428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Viquipèdia:Els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cinc pilars</a:t>
            </a: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ca.wikipedia.org/wiki/Viquip%C3%A8dia:Els_cinc_pilars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a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Viquipèdia:Polítiques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 normes</a:t>
            </a: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ca.wikipedia.org/wiki/Viquip%C3%A8dia:Pol%C3%ADtica_i_normes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670897" y="2780928"/>
            <a:ext cx="3126913" cy="576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a-ES" dirty="0" smtClean="0"/>
              <a:t>Millora continuada</a:t>
            </a:r>
          </a:p>
          <a:p>
            <a:endParaRPr lang="ca-ES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771800" y="4725144"/>
            <a:ext cx="3126913" cy="576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a-ES" dirty="0" smtClean="0"/>
              <a:t>Verificabilitat</a:t>
            </a:r>
          </a:p>
          <a:p>
            <a:endParaRPr lang="ca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589240"/>
            <a:ext cx="677814" cy="1255328"/>
          </a:xfrm>
          <a:prstGeom prst="rect">
            <a:avLst/>
          </a:prstGeom>
        </p:spPr>
      </p:pic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-28877" y="0"/>
            <a:ext cx="9155975" cy="121500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DIRECTRIUS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8910" y="1594159"/>
            <a:ext cx="5472608" cy="3960440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ca-ES" b="1" dirty="0" smtClean="0">
                <a:solidFill>
                  <a:srgbClr val="0070C0"/>
                </a:solidFill>
              </a:rPr>
              <a:t>Crear un article nou</a:t>
            </a:r>
          </a:p>
          <a:p>
            <a:r>
              <a:rPr lang="ca-ES" b="1" dirty="0" smtClean="0"/>
              <a:t>Millorar-ne un d’existent</a:t>
            </a:r>
          </a:p>
          <a:p>
            <a:r>
              <a:rPr lang="ca-ES" b="1" dirty="0" smtClean="0">
                <a:solidFill>
                  <a:srgbClr val="0070C0"/>
                </a:solidFill>
              </a:rPr>
              <a:t>Traduir d’una altra </a:t>
            </a:r>
            <a:r>
              <a:rPr lang="ca-ES" b="1" dirty="0" err="1" smtClean="0">
                <a:solidFill>
                  <a:srgbClr val="0070C0"/>
                </a:solidFill>
              </a:rPr>
              <a:t>viquipèdia</a:t>
            </a:r>
            <a:r>
              <a:rPr lang="ca-ES" b="1" dirty="0" smtClean="0">
                <a:solidFill>
                  <a:srgbClr val="0070C0"/>
                </a:solidFill>
              </a:rPr>
              <a:t> </a:t>
            </a:r>
            <a:r>
              <a:rPr lang="ca-ES" b="1" dirty="0" smtClean="0">
                <a:solidFill>
                  <a:srgbClr val="FF0000"/>
                </a:solidFill>
              </a:rPr>
              <a:t>(Adv.)</a:t>
            </a:r>
          </a:p>
          <a:p>
            <a:r>
              <a:rPr lang="ca-ES" b="1" dirty="0" smtClean="0"/>
              <a:t>Correccions ortogràfiques i gramaticals</a:t>
            </a:r>
          </a:p>
          <a:p>
            <a:r>
              <a:rPr lang="ca-ES" b="1" dirty="0" smtClean="0">
                <a:solidFill>
                  <a:srgbClr val="0070C0"/>
                </a:solidFill>
              </a:rPr>
              <a:t>Referenciar articles</a:t>
            </a:r>
          </a:p>
          <a:p>
            <a:r>
              <a:rPr lang="ca-ES" b="1" dirty="0" smtClean="0"/>
              <a:t>Afegir Imatges (</a:t>
            </a:r>
            <a:r>
              <a:rPr lang="ca-ES" b="1" dirty="0" err="1" smtClean="0"/>
              <a:t>Wikimedia</a:t>
            </a:r>
            <a:r>
              <a:rPr lang="ca-ES" b="1" dirty="0" smtClean="0"/>
              <a:t> </a:t>
            </a:r>
            <a:r>
              <a:rPr lang="ca-ES" b="1" dirty="0" err="1" smtClean="0"/>
              <a:t>Commons</a:t>
            </a:r>
            <a:r>
              <a:rPr lang="ca-ES" b="1" dirty="0" smtClean="0"/>
              <a:t>) </a:t>
            </a:r>
            <a:r>
              <a:rPr lang="ca-ES" b="1" dirty="0" smtClean="0">
                <a:solidFill>
                  <a:srgbClr val="FF0000"/>
                </a:solidFill>
              </a:rPr>
              <a:t>(Adv.)</a:t>
            </a:r>
          </a:p>
          <a:p>
            <a:r>
              <a:rPr lang="ca-ES" b="1" dirty="0" smtClean="0">
                <a:solidFill>
                  <a:srgbClr val="0070C0"/>
                </a:solidFill>
              </a:rPr>
              <a:t>Promoure o contribuir a </a:t>
            </a:r>
            <a:r>
              <a:rPr lang="ca-ES" b="1" dirty="0" err="1" smtClean="0">
                <a:solidFill>
                  <a:srgbClr val="0070C0"/>
                </a:solidFill>
              </a:rPr>
              <a:t>Viquiprojectes</a:t>
            </a:r>
            <a:r>
              <a:rPr lang="ca-ES" b="1" dirty="0" smtClean="0">
                <a:solidFill>
                  <a:srgbClr val="0070C0"/>
                </a:solidFill>
              </a:rPr>
              <a:t> </a:t>
            </a:r>
            <a:r>
              <a:rPr lang="ca-ES" b="1" dirty="0" smtClean="0">
                <a:solidFill>
                  <a:srgbClr val="FF0000"/>
                </a:solidFill>
              </a:rPr>
              <a:t>(Adv.)</a:t>
            </a:r>
          </a:p>
          <a:p>
            <a:r>
              <a:rPr lang="ca-ES" b="1" dirty="0" smtClean="0"/>
              <a:t>Comentar dades i suggerir canvis. Participar fòrums ...</a:t>
            </a:r>
          </a:p>
          <a:p>
            <a:r>
              <a:rPr lang="ca-ES" b="1" dirty="0" smtClean="0">
                <a:solidFill>
                  <a:srgbClr val="0070C0"/>
                </a:solidFill>
              </a:rPr>
              <a:t>Fer donacions econòmiques</a:t>
            </a:r>
            <a:endParaRPr lang="ca-ES" b="1" dirty="0">
              <a:solidFill>
                <a:srgbClr val="0070C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51520" y="6165305"/>
            <a:ext cx="3600400" cy="4703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smtClean="0"/>
              <a:t>Portal </a:t>
            </a:r>
            <a:r>
              <a:rPr lang="ca-ES" sz="1200" b="1" dirty="0" err="1" smtClean="0"/>
              <a:t>viquipedista</a:t>
            </a:r>
            <a:endParaRPr lang="ca-ES" sz="1200" b="1" dirty="0">
              <a:hlinkClick r:id="rId2"/>
            </a:endParaRPr>
          </a:p>
          <a:p>
            <a:r>
              <a:rPr lang="ca-ES" sz="1200" dirty="0" smtClean="0">
                <a:hlinkClick r:id="rId2"/>
              </a:rPr>
              <a:t>https</a:t>
            </a:r>
            <a:r>
              <a:rPr lang="ca-ES" sz="1200" dirty="0">
                <a:hlinkClick r:id="rId2"/>
              </a:rPr>
              <a:t>://</a:t>
            </a:r>
            <a:r>
              <a:rPr lang="ca-ES" sz="1200" dirty="0" smtClean="0">
                <a:hlinkClick r:id="rId2"/>
              </a:rPr>
              <a:t>ca.wikipedia.org/wiki/Viquip%C3%A8dia:Portal</a:t>
            </a:r>
            <a:r>
              <a:rPr lang="ca-ES" sz="1200" dirty="0" smtClean="0"/>
              <a:t> </a:t>
            </a:r>
            <a:endParaRPr lang="ca-ES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2" t="19369" r="2583" b="19642"/>
          <a:stretch/>
        </p:blipFill>
        <p:spPr bwMode="auto">
          <a:xfrm>
            <a:off x="5724128" y="1393665"/>
            <a:ext cx="338437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-28877" y="0"/>
            <a:ext cx="9155975" cy="121500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COM COL·LABORAR-HI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7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3788" y="6216904"/>
            <a:ext cx="709228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a-E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Viquimarató</a:t>
            </a:r>
            <a:r>
              <a:rPr lang="ca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Patrimoni Cultural UAB</a:t>
            </a:r>
            <a:r>
              <a:rPr lang="ca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https://ca.wikipedia.org/wiki/Viquip%C3%A8dia:Viquimarat%C3%B3_Patrimoni_Cultural_UAB_2018</a:t>
            </a:r>
            <a:endParaRPr lang="ca-ES" sz="12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86" y="5589240"/>
            <a:ext cx="677814" cy="1255328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-11975" y="-1"/>
            <a:ext cx="9155975" cy="121500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a-ES" sz="3600" dirty="0" smtClean="0">
                <a:latin typeface="Arial Black" pitchFamily="34" charset="0"/>
                <a:cs typeface="Arial" pitchFamily="34" charset="0"/>
              </a:rPr>
              <a:t>PÀGINA VIQUIMARATÓ PATRIMONI UAB</a:t>
            </a:r>
            <a:endParaRPr lang="ca-ES" sz="36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 rot="20227996">
            <a:off x="6871036" y="1542373"/>
            <a:ext cx="1980323" cy="186310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ca-ES" sz="900" dirty="0" smtClean="0">
                <a:latin typeface="Arial Black" pitchFamily="34" charset="0"/>
                <a:cs typeface="Arial" pitchFamily="34" charset="0"/>
              </a:rPr>
              <a:t>1er VP VETERINARI A L’ESTAT ESPANYOL I DE DOCÈNCIA VETERINÀRIA</a:t>
            </a:r>
            <a:endParaRPr lang="ca-ES" sz="9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10968" r="593" b="8954"/>
          <a:stretch/>
        </p:blipFill>
        <p:spPr>
          <a:xfrm>
            <a:off x="263788" y="1452678"/>
            <a:ext cx="8604448" cy="44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44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4582</TotalTime>
  <Words>2283</Words>
  <Application>Microsoft Office PowerPoint</Application>
  <PresentationFormat>Presentación en pantalla (4:3)</PresentationFormat>
  <Paragraphs>485</Paragraphs>
  <Slides>44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Arial Unicode MS</vt:lpstr>
      <vt:lpstr>Calibri</vt:lpstr>
      <vt:lpstr>Wingdings</vt:lpstr>
      <vt:lpstr>Tema de Office</vt:lpstr>
      <vt:lpstr>Taller Viquimarató Patrimoni Cultural UAB 2018</vt:lpstr>
      <vt:lpstr>Perquè la viquipèdia a la Uni ?</vt:lpstr>
      <vt:lpstr>FUNCIÓ SOCIAL</vt:lpstr>
      <vt:lpstr>FUNCIÓ INVESTIGADORA</vt:lpstr>
      <vt:lpstr>FUNCIÓ DOCENT</vt:lpstr>
      <vt:lpstr>Presentación de PowerPoint</vt:lpstr>
      <vt:lpstr>DIRECTRIUS</vt:lpstr>
      <vt:lpstr>COM COL·LABORAR-HI</vt:lpstr>
      <vt:lpstr>PÀGINA VIQUIMARATÓ PATRIMONI UAB</vt:lpstr>
      <vt:lpstr>CREAR COMPTE</vt:lpstr>
      <vt:lpstr>PERQUÈ CREAR COMPTE</vt:lpstr>
      <vt:lpstr>PREFERÈNCIES</vt:lpstr>
      <vt:lpstr>SEGUIMENTS</vt:lpstr>
      <vt:lpstr>CONTRIBUCIONS</vt:lpstr>
      <vt:lpstr>PROVES</vt:lpstr>
      <vt:lpstr>ETRUCTURA ARTICLE</vt:lpstr>
      <vt:lpstr>DISCUSSIÓ</vt:lpstr>
      <vt:lpstr>HISTORIAL</vt:lpstr>
      <vt:lpstr>APUNTS BÀSICS</vt:lpstr>
      <vt:lpstr>4 PASSES</vt:lpstr>
      <vt:lpstr>COM COMENÇAR ARTICLE</vt:lpstr>
      <vt:lpstr>ENLLAÇOS INTERNS</vt:lpstr>
      <vt:lpstr>REFERÈNCIES </vt:lpstr>
      <vt:lpstr>CATEGORIES</vt:lpstr>
      <vt:lpstr>ARTICLES DE QUALITAT</vt:lpstr>
      <vt:lpstr>ESTADÍSTIQUES</vt:lpstr>
      <vt:lpstr>ENLLAÇOS ENTRE VIQUIPÈDIES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Edició sense registre usuari</dc:title>
  <dc:creator>Vicenç Allue</dc:creator>
  <cp:lastModifiedBy>Cristina Andreu Nebot</cp:lastModifiedBy>
  <cp:revision>239</cp:revision>
  <cp:lastPrinted>2018-07-25T09:06:16Z</cp:lastPrinted>
  <dcterms:created xsi:type="dcterms:W3CDTF">2015-07-08T14:10:52Z</dcterms:created>
  <dcterms:modified xsi:type="dcterms:W3CDTF">2018-10-23T09:23:21Z</dcterms:modified>
</cp:coreProperties>
</file>