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3C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39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4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9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7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0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3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0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78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8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6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94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3405CC2-9A71-4892-B925-EA8CBA1EA63D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409CC70-280A-4C2F-8A8D-253F8B65CD8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77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31AF4-22AC-4A90-9AB5-161825BC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536936"/>
            <a:ext cx="9966960" cy="1241699"/>
          </a:xfrm>
          <a:solidFill>
            <a:srgbClr val="93CBE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Born-digital Texts in the Foreign Language Classroom</a:t>
            </a:r>
            <a:endParaRPr lang="en-GB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E80A5C-3E2C-4E85-9D1D-087EECE0B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460" y="2164715"/>
            <a:ext cx="9144000" cy="3454399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Collaborative authorship: Publishing E-Books on Fantasy and Science Fiction with BA and MA students</a:t>
            </a:r>
          </a:p>
          <a:p>
            <a:endParaRPr lang="en-US" b="1" dirty="0"/>
          </a:p>
          <a:p>
            <a:r>
              <a:rPr lang="en-US" b="1" dirty="0"/>
              <a:t>Sara Martín Alegre</a:t>
            </a:r>
          </a:p>
          <a:p>
            <a:r>
              <a:rPr lang="en-US" b="1" dirty="0"/>
              <a:t>Universitat Autònoma de Barcelona</a:t>
            </a:r>
          </a:p>
          <a:p>
            <a:r>
              <a:rPr lang="en-US" b="1" dirty="0"/>
              <a:t>16 January 2021</a:t>
            </a:r>
            <a:endParaRPr lang="en-GB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DF7F74-B251-402D-8B0A-7A469C947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6"/>
    </mc:Choice>
    <mc:Fallback>
      <p:transition spd="slow" advTm="1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203675"/>
            <a:ext cx="7038975" cy="441255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en-GB" sz="800" b="1" dirty="0"/>
          </a:p>
          <a:p>
            <a:r>
              <a:rPr lang="en-GB" b="1" dirty="0"/>
              <a:t>Presentations = draft of the essay (teacher’s sample presentation)</a:t>
            </a:r>
          </a:p>
          <a:p>
            <a:r>
              <a:rPr lang="en-GB" b="1" dirty="0"/>
              <a:t>Sample essay: credits, reasons to see the film, essay (1500 word, focus on gender issues)</a:t>
            </a:r>
          </a:p>
          <a:p>
            <a:r>
              <a:rPr lang="en-GB" b="1" dirty="0"/>
              <a:t>3 works cited: reviews, academic work (research assistant)</a:t>
            </a:r>
          </a:p>
          <a:p>
            <a:r>
              <a:rPr lang="en-GB" b="1" dirty="0"/>
              <a:t>Draft (no grade); second draft &gt; e-book publication</a:t>
            </a:r>
          </a:p>
          <a:p>
            <a:r>
              <a:rPr lang="en-GB" b="1" dirty="0"/>
              <a:t>Each student in charge of 4 films (teacher’s participation, 3 films) </a:t>
            </a:r>
          </a:p>
          <a:p>
            <a:r>
              <a:rPr lang="en-GB" b="1" dirty="0"/>
              <a:t>Self-assessment: 50% essays, 30% presentations, 20% forum contributions</a:t>
            </a:r>
          </a:p>
          <a:p>
            <a:r>
              <a:rPr lang="en-GB" b="1" dirty="0"/>
              <a:t>Total films examined: 55 (the e-book will consist of 55 essays)</a:t>
            </a:r>
            <a:endParaRPr lang="en-GB" b="1" dirty="0">
              <a:solidFill>
                <a:srgbClr val="FF00FF"/>
              </a:solidFill>
            </a:endParaRPr>
          </a:p>
          <a:p>
            <a:endParaRPr lang="en-GB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DBE658-F05B-4A61-BB4D-68D78F9BE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094" y="349950"/>
            <a:ext cx="4286956" cy="612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C5CB62-63D8-414B-A972-D74D9C70C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76"/>
    </mc:Choice>
    <mc:Fallback>
      <p:transition spd="slow" advTm="12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85AD2D8A-3C84-48F2-92A1-CB10949D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0" y="729000"/>
            <a:ext cx="3601324" cy="54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BBD6111-1A81-440A-BB2B-0FA1CC6CB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6" y="729000"/>
            <a:ext cx="3588048" cy="540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01D04707-BA94-4FB7-9ECD-B4CDEFB2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60" y="729000"/>
            <a:ext cx="3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477DB7-69A1-4793-AD34-D62500388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15"/>
    </mc:Choice>
    <mc:Fallback>
      <p:transition spd="slow" advTm="4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393787"/>
            <a:ext cx="7543799" cy="607042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endParaRPr lang="en-GB" sz="800" b="1" dirty="0"/>
          </a:p>
          <a:p>
            <a:pPr marL="45720" indent="0">
              <a:buNone/>
            </a:pPr>
            <a:r>
              <a:rPr lang="en-US" b="1" dirty="0"/>
              <a:t>NOTE: all the films can be labelled fantasy, some are SF, some Gothic; all are 21</a:t>
            </a:r>
            <a:r>
              <a:rPr lang="en-US" b="1" baseline="30000" dirty="0"/>
              <a:t>st</a:t>
            </a:r>
            <a:r>
              <a:rPr lang="en-US" b="1" dirty="0"/>
              <a:t> century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5: Monsters, Inc. (2001), Monsters University (2013)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6: Shrek (2001), Shrek 2 (2004), Shrek III (2007)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7: Ice Age (2002), Ice Age: The Meltdown (2006), Ice Age: Dawn of the Dinosaurs (2009), Ice Age: Continental Drift (2012) [Ice Age: Collision Course (2016)]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8: Lilo &amp; Stitch (2002), The </a:t>
            </a:r>
            <a:r>
              <a:rPr lang="en-US" dirty="0" err="1"/>
              <a:t>Powerpuff</a:t>
            </a:r>
            <a:r>
              <a:rPr lang="en-US" dirty="0"/>
              <a:t> Girls Movie (2002), Finding Nemo (2003), Finding Dory (2016)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9: The Incredibles (2004), The Incredibles 2 (2018) 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10: Cars (2006), Cars 2 (2011), Cars 3 (2017)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11: Kung Fu Panda (2008), Kung Fu Panda 2 (2011), Kung Fu Panda 3 (2016)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12: Ratatouille (2007), Bolt (2008), WALL-E (2008), Coraline (2009)</a:t>
            </a:r>
          </a:p>
          <a:p>
            <a:pPr>
              <a:lnSpc>
                <a:spcPct val="100000"/>
              </a:lnSpc>
            </a:pPr>
            <a:r>
              <a:rPr lang="en-US" dirty="0"/>
              <a:t>Session 13 Monsters vs. Aliens (2009), The Princess and the Frog (Tiana) (2009), Up (2009)</a:t>
            </a:r>
          </a:p>
          <a:p>
            <a:endParaRPr lang="en-US" b="1" dirty="0"/>
          </a:p>
          <a:p>
            <a:endParaRPr lang="en-GB" b="1" dirty="0"/>
          </a:p>
        </p:txBody>
      </p:sp>
      <p:pic>
        <p:nvPicPr>
          <p:cNvPr id="8" name="Imagen 7" descr="Imagen que contiene frente, computadora, pantalla, escritorio&#10;&#10;Descripción generada automáticamente">
            <a:extLst>
              <a:ext uri="{FF2B5EF4-FFF2-40B4-BE49-F238E27FC236}">
                <a16:creationId xmlns:a16="http://schemas.microsoft.com/office/drawing/2014/main" id="{8477E9FF-97EA-4586-88C8-96185C205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49" y="393787"/>
            <a:ext cx="4080000" cy="6120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49D050-135D-405F-8A80-E5253FBC9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17"/>
    </mc:Choice>
    <mc:Fallback>
      <p:transition spd="slow" advTm="6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39575"/>
            <a:ext cx="7143750" cy="607995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en-GB" sz="800" b="1" dirty="0"/>
          </a:p>
          <a:p>
            <a:r>
              <a:rPr lang="en-US" dirty="0"/>
              <a:t>Session 14: Toy Story 3 (2010), Toy Story 4 (2019)</a:t>
            </a:r>
          </a:p>
          <a:p>
            <a:r>
              <a:rPr lang="en-US" dirty="0"/>
              <a:t>Session 15: Megamind (2010), Despicable Me (2010), Despicable Me 2 (2013)</a:t>
            </a:r>
          </a:p>
          <a:p>
            <a:r>
              <a:rPr lang="en-US" dirty="0"/>
              <a:t>Session 16: How To Train Your Dragon (2010), How to Train Your Dragon 2 (2014), How to Train Your Dragon: The Hidden World (2019) </a:t>
            </a:r>
          </a:p>
          <a:p>
            <a:r>
              <a:rPr lang="en-US" dirty="0"/>
              <a:t>Session 17: Tangled (2010), Brave (2012), Frankenweenie (2012)</a:t>
            </a:r>
          </a:p>
          <a:p>
            <a:r>
              <a:rPr lang="en-US" dirty="0"/>
              <a:t>Session 18: ParaNorman (2012), Wreck-it Ralph (2012), Ralph Breaks the Internet (2018)</a:t>
            </a:r>
          </a:p>
          <a:p>
            <a:r>
              <a:rPr lang="en-US" dirty="0"/>
              <a:t>Session 19: Frozen (2013), Frozen 2 (2019)</a:t>
            </a:r>
          </a:p>
          <a:p>
            <a:r>
              <a:rPr lang="en-US" dirty="0"/>
              <a:t>Session 20: Big Hero 6 (2014), The Lego Movie (2014), The Lego Batman Movie (2017)</a:t>
            </a:r>
          </a:p>
          <a:p>
            <a:r>
              <a:rPr lang="en-US" dirty="0"/>
              <a:t>Session 21: Inside Out (2015), Moana (2016)</a:t>
            </a:r>
          </a:p>
          <a:p>
            <a:r>
              <a:rPr lang="en-US" dirty="0"/>
              <a:t>Session 22: Trolls (2016), Trolls: World Tour (2020), </a:t>
            </a:r>
            <a:r>
              <a:rPr lang="en-US" dirty="0" err="1"/>
              <a:t>Zootropolis</a:t>
            </a:r>
            <a:r>
              <a:rPr lang="en-US" dirty="0"/>
              <a:t> (2016)</a:t>
            </a:r>
          </a:p>
          <a:p>
            <a:r>
              <a:rPr lang="en-US" dirty="0"/>
              <a:t>Session 23: Coco (2018), Klaus (2019), Onward (2020)</a:t>
            </a:r>
          </a:p>
          <a:p>
            <a:endParaRPr lang="en-US" b="1" dirty="0"/>
          </a:p>
          <a:p>
            <a:endParaRPr lang="en-GB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BAF1B0-EAF6-49BC-8781-D26DC0BC5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22" y="369000"/>
            <a:ext cx="4195628" cy="612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477ECD-4AF5-4759-83D4-17B7CFC6A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90"/>
    </mc:Choice>
    <mc:Fallback>
      <p:transition spd="slow" advTm="10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337950"/>
            <a:ext cx="11410951" cy="61199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GB" sz="800" b="1" dirty="0"/>
          </a:p>
          <a:p>
            <a:pPr marL="45720" indent="0">
              <a:buNone/>
            </a:pPr>
            <a:r>
              <a:rPr lang="en-US" b="1" dirty="0"/>
              <a:t>Skills brought to the course</a:t>
            </a:r>
          </a:p>
          <a:p>
            <a:r>
              <a:rPr lang="en-US" dirty="0"/>
              <a:t>Having seen many of the films and appreciating them</a:t>
            </a:r>
          </a:p>
          <a:p>
            <a:r>
              <a:rPr lang="en-US" dirty="0"/>
              <a:t>Expressing personal ideas about Gender Studies</a:t>
            </a:r>
          </a:p>
          <a:p>
            <a:r>
              <a:rPr lang="en-US" dirty="0"/>
              <a:t>Using PowerPoint, doing class presentations</a:t>
            </a:r>
          </a:p>
          <a:p>
            <a:pPr marL="45720" indent="0">
              <a:buNone/>
            </a:pPr>
            <a:r>
              <a:rPr lang="en-US" b="1" dirty="0"/>
              <a:t>Skills acquired </a:t>
            </a:r>
          </a:p>
          <a:p>
            <a:r>
              <a:rPr lang="en-US" dirty="0"/>
              <a:t>Learning to value animated films in general, and particularly for children, as valid objects of research</a:t>
            </a:r>
          </a:p>
          <a:p>
            <a:r>
              <a:rPr lang="en-US" dirty="0"/>
              <a:t>Learning to identify key gender issues in the fantastic (SF, Gothic, fantasy) for children</a:t>
            </a:r>
          </a:p>
          <a:p>
            <a:r>
              <a:rPr lang="en-US" dirty="0"/>
              <a:t>Producing narrated PowerPoint presentations (and interacting with peers about them on the forum) &gt; teaching each other</a:t>
            </a:r>
          </a:p>
          <a:p>
            <a:r>
              <a:rPr lang="en-US" dirty="0"/>
              <a:t>Producing written work for publication (not just course assessment) &gt; understanding the importance of revision and re-writing</a:t>
            </a:r>
          </a:p>
          <a:p>
            <a:r>
              <a:rPr lang="en-US" dirty="0"/>
              <a:t>Working with reviews (and academic sources)</a:t>
            </a:r>
          </a:p>
          <a:p>
            <a:endParaRPr lang="en-US" b="1" dirty="0"/>
          </a:p>
          <a:p>
            <a:endParaRPr lang="en-GB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2F9050-DF43-49ED-B4B3-1028175E4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715"/>
    </mc:Choice>
    <mc:Fallback>
      <p:transition spd="slow" advTm="20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485776"/>
            <a:ext cx="6638925" cy="4743449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en-GB" sz="800" b="1" dirty="0"/>
          </a:p>
          <a:p>
            <a:pPr marL="45720" indent="0">
              <a:buNone/>
            </a:pPr>
            <a:r>
              <a:rPr lang="en-US" b="1" dirty="0"/>
              <a:t>Skills required from the teacher</a:t>
            </a:r>
          </a:p>
          <a:p>
            <a:r>
              <a:rPr lang="en-US" dirty="0"/>
              <a:t>Being familiar with the corpus analyzed</a:t>
            </a:r>
          </a:p>
          <a:p>
            <a:r>
              <a:rPr lang="en-US" dirty="0"/>
              <a:t>Good planning skills (number of texts analyzed, number of presentations per session)</a:t>
            </a:r>
          </a:p>
          <a:p>
            <a:r>
              <a:rPr lang="en-US" dirty="0"/>
              <a:t>Providing sample work (presentation, essays)</a:t>
            </a:r>
          </a:p>
          <a:p>
            <a:r>
              <a:rPr lang="en-US" dirty="0"/>
              <a:t>Willingness to correct each essay twice (draft, final publication)</a:t>
            </a:r>
          </a:p>
          <a:p>
            <a:r>
              <a:rPr lang="en-US" dirty="0"/>
              <a:t>Having minimally good edition skills to make the e-book look nice (Word &gt; .pdf)</a:t>
            </a:r>
          </a:p>
          <a:p>
            <a:r>
              <a:rPr lang="en-US" u="sng" dirty="0"/>
              <a:t>Most importantly</a:t>
            </a:r>
            <a:r>
              <a:rPr lang="en-US" dirty="0"/>
              <a:t>: Giving students the confidence to think they are ready for publication</a:t>
            </a:r>
          </a:p>
          <a:p>
            <a:r>
              <a:rPr lang="en-US" dirty="0"/>
              <a:t>Willingness to employ time on the edition of the e-book</a:t>
            </a:r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b="1" dirty="0"/>
          </a:p>
          <a:p>
            <a:endParaRPr lang="en-GB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51B4D7-07C3-463E-B048-0E16CB771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"/>
          <a:stretch/>
        </p:blipFill>
        <p:spPr>
          <a:xfrm>
            <a:off x="7483179" y="349950"/>
            <a:ext cx="4346871" cy="6120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E1A761B-D0ED-43EE-B736-74CC84FE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229226"/>
            <a:ext cx="6286500" cy="114299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600" dirty="0"/>
              <a:t>Thank you for your attention!!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818867-4FFF-4BBD-98D5-A6DAF21BA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4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31"/>
    </mc:Choice>
    <mc:Fallback>
      <p:transition spd="slow" advTm="9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6609B-E6C7-48B6-88BD-0C718274D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1049020"/>
            <a:ext cx="6471920" cy="475996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“</a:t>
            </a:r>
            <a:r>
              <a:rPr lang="es-ES" dirty="0" err="1"/>
              <a:t>Producing</a:t>
            </a:r>
            <a:r>
              <a:rPr lang="es-ES" dirty="0"/>
              <a:t> E-books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Fantasy</a:t>
            </a:r>
            <a:r>
              <a:rPr lang="es-ES" dirty="0"/>
              <a:t> and </a:t>
            </a: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Fiction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: </a:t>
            </a:r>
            <a:r>
              <a:rPr lang="es-ES" dirty="0" err="1"/>
              <a:t>Classroom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”. </a:t>
            </a:r>
            <a:r>
              <a:rPr lang="es-ES" i="1" dirty="0" err="1"/>
              <a:t>Mapping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Imaginative</a:t>
            </a:r>
            <a:r>
              <a:rPr lang="es-ES" i="1" dirty="0"/>
              <a:t> II</a:t>
            </a:r>
            <a:r>
              <a:rPr lang="es-ES" dirty="0"/>
              <a:t>, Christian Ludwig and Elizabeth </a:t>
            </a:r>
            <a:r>
              <a:rPr lang="es-ES" dirty="0" err="1"/>
              <a:t>Shipley</a:t>
            </a:r>
            <a:r>
              <a:rPr lang="es-ES" dirty="0"/>
              <a:t> (eds.). Heidelberg: </a:t>
            </a:r>
            <a:r>
              <a:rPr lang="es-ES" dirty="0" err="1"/>
              <a:t>Universitätsverlag</a:t>
            </a:r>
            <a:r>
              <a:rPr lang="es-ES" dirty="0"/>
              <a:t> Winter, 2020, 163-184.</a:t>
            </a:r>
            <a:endParaRPr lang="en-GB" dirty="0"/>
          </a:p>
        </p:txBody>
      </p:sp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9C5287B-4183-46F2-AD32-2354241D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37" y="404821"/>
            <a:ext cx="3786272" cy="60483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05F183-6460-4492-8EAD-2EF0B41C8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7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5"/>
    </mc:Choice>
    <mc:Fallback>
      <p:transition spd="slow" advTm="1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6609B-E6C7-48B6-88BD-0C718274D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45440"/>
            <a:ext cx="9875520" cy="701040"/>
          </a:xfrm>
        </p:spPr>
        <p:txBody>
          <a:bodyPr/>
          <a:lstStyle/>
          <a:p>
            <a:pPr algn="ctr"/>
            <a:r>
              <a:rPr lang="en-GB" dirty="0"/>
              <a:t>The Digital Repository, www.ddd.uab.cat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FF22C5-A848-4CEB-A514-3FDE43104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2" r="9375" b="6963"/>
          <a:stretch/>
        </p:blipFill>
        <p:spPr>
          <a:xfrm>
            <a:off x="1143000" y="1046480"/>
            <a:ext cx="9874357" cy="5466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C1A468-4BD4-4296-854C-98FCAD07C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3"/>
    </mc:Choice>
    <mc:Fallback>
      <p:transition spd="slow" advTm="2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C1F857-4282-463E-8B71-56238DFEE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" t="1052" b="917"/>
          <a:stretch/>
        </p:blipFill>
        <p:spPr>
          <a:xfrm>
            <a:off x="6358773" y="376050"/>
            <a:ext cx="4375033" cy="612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1C02D6-D1FD-4F68-BE5E-68022132C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1" r="1615"/>
          <a:stretch/>
        </p:blipFill>
        <p:spPr>
          <a:xfrm>
            <a:off x="1458194" y="369000"/>
            <a:ext cx="4296679" cy="6120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A6DB5C-7F56-437E-8F58-83B3683E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2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45"/>
    </mc:Choice>
    <mc:Fallback>
      <p:transition spd="slow" advTm="4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24F151-6099-4597-A0AF-D515F191D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18" y="384074"/>
            <a:ext cx="4364976" cy="61200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582084-B1E8-41A5-AC05-C5A7D87EB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7"/>
          <a:stretch/>
        </p:blipFill>
        <p:spPr>
          <a:xfrm>
            <a:off x="6438290" y="393599"/>
            <a:ext cx="4281742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877129-D7BB-4BCA-B638-368DB6EBF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9"/>
    </mc:Choice>
    <mc:Fallback>
      <p:transition spd="slow" advTm="3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6B6428-3B78-41B6-BC93-3D135F0C9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962" y="369000"/>
            <a:ext cx="4322850" cy="61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9B2091-0169-4D19-AE0A-0F8C327CF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50" y="369000"/>
            <a:ext cx="4325193" cy="612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B9D994-65CE-430E-8F1B-6BD26EA8F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9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3"/>
    </mc:Choice>
    <mc:Fallback>
      <p:transition spd="slow" advTm="5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A86EB9-87ED-439B-A52C-0D9A78493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"/>
          <a:stretch/>
        </p:blipFill>
        <p:spPr>
          <a:xfrm>
            <a:off x="1362075" y="369000"/>
            <a:ext cx="4347072" cy="61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AEAB56-51B1-440D-9A0F-83D1936CB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" b="1130"/>
          <a:stretch/>
        </p:blipFill>
        <p:spPr>
          <a:xfrm>
            <a:off x="6409039" y="369000"/>
            <a:ext cx="4328759" cy="6120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9F04F9-EED2-4FE5-BAFE-2F70B77AC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2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0"/>
    </mc:Choice>
    <mc:Fallback>
      <p:transition spd="slow" advTm="4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369000"/>
            <a:ext cx="7038975" cy="602227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GB" sz="800" b="1" dirty="0"/>
          </a:p>
          <a:p>
            <a:pPr marL="45720" indent="0">
              <a:buNone/>
            </a:pPr>
            <a:r>
              <a:rPr lang="en-GB" b="1" dirty="0"/>
              <a:t>Downloads (21 December 2020, 2014-2020)</a:t>
            </a:r>
          </a:p>
          <a:p>
            <a:r>
              <a:rPr lang="en-GB" b="1" i="1" dirty="0"/>
              <a:t>Focus on the USA: Representing the Nation in Early 21st Century Documentary Film </a:t>
            </a:r>
            <a:r>
              <a:rPr lang="en-GB" b="1" dirty="0"/>
              <a:t>(2020): </a:t>
            </a:r>
            <a:r>
              <a:rPr lang="en-GB" b="1" dirty="0">
                <a:solidFill>
                  <a:srgbClr val="FF00FF"/>
                </a:solidFill>
              </a:rPr>
              <a:t>744</a:t>
            </a:r>
          </a:p>
          <a:p>
            <a:r>
              <a:rPr lang="en-GB" b="1" i="1" dirty="0"/>
              <a:t>Frankenstein's Film Legacy </a:t>
            </a:r>
            <a:r>
              <a:rPr lang="en-GB" b="1" dirty="0"/>
              <a:t>(2019): </a:t>
            </a:r>
            <a:r>
              <a:rPr lang="en-GB" b="1" dirty="0">
                <a:solidFill>
                  <a:srgbClr val="FF00FF"/>
                </a:solidFill>
              </a:rPr>
              <a:t>820</a:t>
            </a:r>
          </a:p>
          <a:p>
            <a:r>
              <a:rPr lang="en-GB" b="1" i="1" dirty="0"/>
              <a:t>Gender in 21st Century Cinema: 50 Titles </a:t>
            </a:r>
            <a:r>
              <a:rPr lang="en-GB" b="1" dirty="0"/>
              <a:t>(2019): </a:t>
            </a:r>
            <a:r>
              <a:rPr lang="en-GB" b="1" dirty="0">
                <a:solidFill>
                  <a:srgbClr val="FF00FF"/>
                </a:solidFill>
              </a:rPr>
              <a:t>1318</a:t>
            </a:r>
          </a:p>
          <a:p>
            <a:r>
              <a:rPr lang="en-GB" b="1" i="1" dirty="0"/>
              <a:t>Reading SF Short Fiction: 50 Titles </a:t>
            </a:r>
            <a:r>
              <a:rPr lang="en-GB" b="1" dirty="0"/>
              <a:t>(2016): </a:t>
            </a:r>
            <a:r>
              <a:rPr lang="en-GB" b="1" dirty="0">
                <a:solidFill>
                  <a:srgbClr val="FF00FF"/>
                </a:solidFill>
                <a:highlight>
                  <a:srgbClr val="00FFFF"/>
                </a:highlight>
              </a:rPr>
              <a:t>9663</a:t>
            </a:r>
          </a:p>
          <a:p>
            <a:r>
              <a:rPr lang="en-GB" b="1" i="1" dirty="0"/>
              <a:t>Gender and Feminism: The Students' View, Vol 2.</a:t>
            </a:r>
            <a:r>
              <a:rPr lang="en-GB" b="1" dirty="0"/>
              <a:t> (2018) + </a:t>
            </a:r>
            <a:r>
              <a:rPr lang="en-GB" b="1" i="1" dirty="0"/>
              <a:t>Gender and Feminism: The Students' View </a:t>
            </a:r>
            <a:r>
              <a:rPr lang="en-GB" b="1" dirty="0"/>
              <a:t>(2015):</a:t>
            </a:r>
            <a:r>
              <a:rPr lang="en-GB" b="1" dirty="0">
                <a:solidFill>
                  <a:srgbClr val="FF00FF"/>
                </a:solidFill>
              </a:rPr>
              <a:t> 4118</a:t>
            </a:r>
          </a:p>
          <a:p>
            <a:r>
              <a:rPr lang="en-GB" b="1" i="1" dirty="0"/>
              <a:t>Charming and Bewitching: Considering the Harry Potter Series </a:t>
            </a:r>
            <a:r>
              <a:rPr lang="en-GB" b="1" dirty="0"/>
              <a:t>(2014): </a:t>
            </a:r>
            <a:r>
              <a:rPr lang="en-GB" b="1" dirty="0">
                <a:solidFill>
                  <a:srgbClr val="FF00FF"/>
                </a:solidFill>
              </a:rPr>
              <a:t>3975</a:t>
            </a:r>
          </a:p>
          <a:p>
            <a:r>
              <a:rPr lang="en-GB" b="1" i="1" dirty="0"/>
              <a:t>Addictive and Wonderful: The Experience of Reading the Harry Potter Series </a:t>
            </a:r>
            <a:r>
              <a:rPr lang="en-GB" b="1" dirty="0"/>
              <a:t>(2014): </a:t>
            </a:r>
            <a:r>
              <a:rPr lang="en-GB" b="1" dirty="0">
                <a:solidFill>
                  <a:srgbClr val="FF00FF"/>
                </a:solidFill>
              </a:rPr>
              <a:t>1732</a:t>
            </a:r>
          </a:p>
          <a:p>
            <a:pPr marL="45720" indent="0">
              <a:buNone/>
            </a:pPr>
            <a:r>
              <a:rPr lang="en-GB" b="1" dirty="0">
                <a:solidFill>
                  <a:srgbClr val="FF00FF"/>
                </a:solidFill>
              </a:rPr>
              <a:t>TOTAL: 22370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19559A-BC65-465F-8E71-A0FEFF1A8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200" y="369000"/>
            <a:ext cx="4322850" cy="612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6681C-6619-44E2-A3B2-AD07C418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1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6"/>
    </mc:Choice>
    <mc:Fallback>
      <p:transition spd="slow" advTm="3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C270-F8A8-4413-B0AB-EC81EC06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79425"/>
            <a:ext cx="7038975" cy="595947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en-GB" sz="800" b="1" dirty="0"/>
          </a:p>
          <a:p>
            <a:r>
              <a:rPr lang="en-GB" b="1" dirty="0"/>
              <a:t>MA Advanced English Studies, Universitat Autònoma de Barcelona</a:t>
            </a:r>
          </a:p>
          <a:p>
            <a:r>
              <a:rPr lang="en-GB" b="1" dirty="0"/>
              <a:t>Course: Gender Studies: New Sexualities/New Textualities (September 2020-January 2021)</a:t>
            </a:r>
          </a:p>
          <a:p>
            <a:r>
              <a:rPr lang="en-GB" b="1" dirty="0"/>
              <a:t>13 students (8 Spanish, 2 China, 1 USA, 1 Vietnam, 1 Italian / 10 women, 3 men)</a:t>
            </a:r>
          </a:p>
          <a:p>
            <a:r>
              <a:rPr lang="en-GB" b="1" dirty="0"/>
              <a:t>C1/C2 level, or native</a:t>
            </a:r>
          </a:p>
          <a:p>
            <a:r>
              <a:rPr lang="en-GB" b="1" dirty="0"/>
              <a:t>10 weeks, 30 hours (3 hours a weeks face-to-face, 2 90 minute sessions; the rest online semi-synchronous)</a:t>
            </a:r>
          </a:p>
          <a:p>
            <a:r>
              <a:rPr lang="en-GB" b="1" dirty="0"/>
              <a:t>4 introductory sessions (introduction to Gender Studies, introduction to animation)</a:t>
            </a:r>
          </a:p>
          <a:p>
            <a:r>
              <a:rPr lang="en-GB" b="1" dirty="0"/>
              <a:t>All other sessions based on students’ presentations (2 to 4 15’ presentations per session, based on my own sample presentation)</a:t>
            </a:r>
          </a:p>
          <a:p>
            <a:r>
              <a:rPr lang="en-GB" b="1" dirty="0"/>
              <a:t>All sessions included a mini-lecture (15-20 minutes) or a narrated PowerPoint presentation by the teacher</a:t>
            </a:r>
          </a:p>
          <a:p>
            <a:endParaRPr lang="en-GB" b="1" dirty="0">
              <a:solidFill>
                <a:srgbClr val="FF00FF"/>
              </a:solidFill>
            </a:endParaRPr>
          </a:p>
          <a:p>
            <a:endParaRPr lang="en-GB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E5E8C5-78CA-44E5-8A9D-42B69011E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"/>
          <a:stretch/>
        </p:blipFill>
        <p:spPr>
          <a:xfrm>
            <a:off x="7483179" y="349950"/>
            <a:ext cx="4346871" cy="612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96F794-1D44-49E5-BBF8-EDB35DDDC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49"/>
    </mc:Choice>
    <mc:Fallback>
      <p:transition spd="slow" advTm="9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234</TotalTime>
  <Words>1024</Words>
  <Application>Microsoft Office PowerPoint</Application>
  <PresentationFormat>Panorámica</PresentationFormat>
  <Paragraphs>80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Corbel</vt:lpstr>
      <vt:lpstr>Base</vt:lpstr>
      <vt:lpstr>Born-digital Texts in the Foreign Language Classroom</vt:lpstr>
      <vt:lpstr>“Producing E-books on Fantasy and Science Fiction with University Students: Classroom Projects”. Mapping the Imaginative II, Christian Ludwig and Elizabeth Shipley (eds.). Heidelberg: Universitätsverlag Winter, 2020, 163-184.</vt:lpstr>
      <vt:lpstr>The Digital Repository, www.ddd.uab.cat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Born-digital Texts in the Foreign Language Classroom</dc:title>
  <dc:creator>Sara Martín Alegre</dc:creator>
  <cp:lastModifiedBy>Sara Martín Alegre</cp:lastModifiedBy>
  <cp:revision>17</cp:revision>
  <dcterms:created xsi:type="dcterms:W3CDTF">2020-12-21T09:06:12Z</dcterms:created>
  <dcterms:modified xsi:type="dcterms:W3CDTF">2021-01-08T14:24:36Z</dcterms:modified>
</cp:coreProperties>
</file>