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8"/>
  </p:notesMasterIdLst>
  <p:sldIdLst>
    <p:sldId id="257" r:id="rId3"/>
    <p:sldId id="276" r:id="rId4"/>
    <p:sldId id="262" r:id="rId5"/>
    <p:sldId id="259" r:id="rId6"/>
    <p:sldId id="280" r:id="rId7"/>
    <p:sldId id="274" r:id="rId8"/>
    <p:sldId id="295" r:id="rId9"/>
    <p:sldId id="260" r:id="rId10"/>
    <p:sldId id="294" r:id="rId11"/>
    <p:sldId id="263" r:id="rId12"/>
    <p:sldId id="287" r:id="rId13"/>
    <p:sldId id="289" r:id="rId14"/>
    <p:sldId id="292" r:id="rId15"/>
    <p:sldId id="286" r:id="rId16"/>
    <p:sldId id="291" r:id="rId17"/>
    <p:sldId id="290" r:id="rId18"/>
    <p:sldId id="297" r:id="rId19"/>
    <p:sldId id="296" r:id="rId20"/>
    <p:sldId id="305" r:id="rId21"/>
    <p:sldId id="288" r:id="rId22"/>
    <p:sldId id="298" r:id="rId23"/>
    <p:sldId id="299" r:id="rId24"/>
    <p:sldId id="293" r:id="rId25"/>
    <p:sldId id="300" r:id="rId26"/>
    <p:sldId id="265" r:id="rId27"/>
    <p:sldId id="269" r:id="rId28"/>
    <p:sldId id="301" r:id="rId29"/>
    <p:sldId id="302" r:id="rId30"/>
    <p:sldId id="266" r:id="rId31"/>
    <p:sldId id="270" r:id="rId32"/>
    <p:sldId id="303" r:id="rId33"/>
    <p:sldId id="268" r:id="rId34"/>
    <p:sldId id="306" r:id="rId35"/>
    <p:sldId id="304" r:id="rId36"/>
    <p:sldId id="277" r:id="rId37"/>
  </p:sldIdLst>
  <p:sldSz cx="12192000" cy="6858000"/>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4" autoAdjust="0"/>
    <p:restoredTop sz="94660"/>
  </p:normalViewPr>
  <p:slideViewPr>
    <p:cSldViewPr snapToGrid="0">
      <p:cViewPr varScale="1">
        <p:scale>
          <a:sx n="54" d="100"/>
          <a:sy n="54" d="100"/>
        </p:scale>
        <p:origin x="102" y="10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7T15:57:46.447"/>
    </inkml:context>
    <inkml:brush xml:id="br0">
      <inkml:brushProperty name="width" value="0.035" units="cm"/>
      <inkml:brushProperty name="height" value="0.035" units="cm"/>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7T15:58:08.715"/>
    </inkml:context>
    <inkml:brush xml:id="br0">
      <inkml:brushProperty name="width" value="0.035" units="cm"/>
      <inkml:brushProperty name="height" value="0.035" units="cm"/>
    </inkml:brush>
  </inkml:definitions>
  <inkml:trace contextRef="#ctx0" brushRef="#br0">0 1 24575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7T15:58:51.119"/>
    </inkml:context>
    <inkml:brush xml:id="br0">
      <inkml:brushProperty name="width" value="0.035" units="cm"/>
      <inkml:brushProperty name="height" value="0.035"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7675E-29B2-48D5-99C2-234D31BBA23C}" type="datetimeFigureOut">
              <a:rPr lang="ca-ES" smtClean="0"/>
              <a:t>28/5/2025</a:t>
            </a:fld>
            <a:endParaRPr lang="ca-ES"/>
          </a:p>
        </p:txBody>
      </p:sp>
      <p:sp>
        <p:nvSpPr>
          <p:cNvPr id="4" name="Contenidor d'imatge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Contenidor de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6" name="Contenidor de peu de pà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4B531-82C8-45CE-8711-3688C5F4099A}" type="slidenum">
              <a:rPr lang="ca-ES" smtClean="0"/>
              <a:t>‹#›</a:t>
            </a:fld>
            <a:endParaRPr lang="ca-ES"/>
          </a:p>
        </p:txBody>
      </p:sp>
    </p:spTree>
    <p:extLst>
      <p:ext uri="{BB962C8B-B14F-4D97-AF65-F5344CB8AC3E}">
        <p14:creationId xmlns:p14="http://schemas.microsoft.com/office/powerpoint/2010/main" val="503883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shorts/hDeWY0AS3I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ondonschool.com/young-adults/resources/intercultural-quiz/"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dataart.team/articles/intercultural-communication-quiz"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XknEzHaxZRM&amp;ab_channel=EastMeetsWest%3APakistaniProfessionalJourney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youtube.com/watch?v=qf1ZI-O_9tU&amp;ab_channel=ErinMeyer"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a:t>https://www.youtube.com/shorts/dXkH1T_PwDM</a:t>
            </a:r>
          </a:p>
          <a:p>
            <a:r>
              <a:rPr kumimoji="0" lang="ca-E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https://www.youtube.com/shorts/hDeWY0AS3IE</a:t>
            </a:r>
            <a:endParaRPr lang="ca-ES" dirty="0"/>
          </a:p>
        </p:txBody>
      </p:sp>
      <p:sp>
        <p:nvSpPr>
          <p:cNvPr id="4" name="Contenidor de número de diapositiva 3"/>
          <p:cNvSpPr>
            <a:spLocks noGrp="1"/>
          </p:cNvSpPr>
          <p:nvPr>
            <p:ph type="sldNum" sz="quarter" idx="5"/>
          </p:nvPr>
        </p:nvSpPr>
        <p:spPr/>
        <p:txBody>
          <a:bodyPr/>
          <a:lstStyle/>
          <a:p>
            <a:fld id="{28F4B531-82C8-45CE-8711-3688C5F4099A}" type="slidenum">
              <a:rPr lang="ca-ES" smtClean="0"/>
              <a:t>7</a:t>
            </a:fld>
            <a:endParaRPr lang="ca-ES"/>
          </a:p>
        </p:txBody>
      </p:sp>
    </p:spTree>
    <p:extLst>
      <p:ext uri="{BB962C8B-B14F-4D97-AF65-F5344CB8AC3E}">
        <p14:creationId xmlns:p14="http://schemas.microsoft.com/office/powerpoint/2010/main" val="3960899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sz="1200" dirty="0">
                <a:hlinkClick r:id="rId3"/>
              </a:rPr>
              <a:t>https://www.londonschool.com/young-adults/resources/intercultural-quiz/</a:t>
            </a:r>
            <a:r>
              <a:rPr lang="ca-ES" sz="1200" dirty="0"/>
              <a:t> </a:t>
            </a:r>
          </a:p>
          <a:p>
            <a:r>
              <a:rPr kumimoji="0" lang="ca-E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https://www.dataart.team/articles/intercultural-communication-quiz</a:t>
            </a:r>
            <a:r>
              <a:rPr kumimoji="0" lang="ca-ES"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ca-ES" sz="1200" dirty="0"/>
          </a:p>
          <a:p>
            <a:endParaRPr lang="ca-ES" dirty="0"/>
          </a:p>
        </p:txBody>
      </p:sp>
      <p:sp>
        <p:nvSpPr>
          <p:cNvPr id="4" name="Contenidor de número de diapositiva 3"/>
          <p:cNvSpPr>
            <a:spLocks noGrp="1"/>
          </p:cNvSpPr>
          <p:nvPr>
            <p:ph type="sldNum" sz="quarter" idx="5"/>
          </p:nvPr>
        </p:nvSpPr>
        <p:spPr/>
        <p:txBody>
          <a:bodyPr/>
          <a:lstStyle/>
          <a:p>
            <a:fld id="{28F4B531-82C8-45CE-8711-3688C5F4099A}" type="slidenum">
              <a:rPr lang="ca-ES" smtClean="0"/>
              <a:t>9</a:t>
            </a:fld>
            <a:endParaRPr lang="ca-ES"/>
          </a:p>
        </p:txBody>
      </p:sp>
    </p:spTree>
    <p:extLst>
      <p:ext uri="{BB962C8B-B14F-4D97-AF65-F5344CB8AC3E}">
        <p14:creationId xmlns:p14="http://schemas.microsoft.com/office/powerpoint/2010/main" val="1458816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err="1"/>
              <a:t>Could</a:t>
            </a:r>
            <a:r>
              <a:rPr lang="ca-ES" dirty="0"/>
              <a:t> </a:t>
            </a:r>
            <a:r>
              <a:rPr lang="ca-ES" dirty="0" err="1"/>
              <a:t>use</a:t>
            </a:r>
            <a:r>
              <a:rPr lang="ca-ES" dirty="0"/>
              <a:t> article </a:t>
            </a:r>
            <a:r>
              <a:rPr lang="ca-ES" dirty="0" err="1"/>
              <a:t>from</a:t>
            </a:r>
            <a:r>
              <a:rPr lang="ca-ES" dirty="0"/>
              <a:t> </a:t>
            </a:r>
            <a:r>
              <a:rPr lang="ca-ES" dirty="0" err="1"/>
              <a:t>Commisceo</a:t>
            </a:r>
            <a:r>
              <a:rPr lang="ca-ES" dirty="0"/>
              <a:t>-global &amp; </a:t>
            </a:r>
            <a:r>
              <a:rPr lang="ca-ES" dirty="0" err="1"/>
              <a:t>project</a:t>
            </a:r>
            <a:r>
              <a:rPr lang="ca-ES" dirty="0"/>
              <a:t> </a:t>
            </a:r>
            <a:r>
              <a:rPr lang="ca-ES" dirty="0" err="1"/>
              <a:t>summary</a:t>
            </a:r>
            <a:r>
              <a:rPr lang="ca-ES" dirty="0"/>
              <a:t> </a:t>
            </a:r>
            <a:r>
              <a:rPr lang="ca-ES" dirty="0" err="1"/>
              <a:t>slide</a:t>
            </a:r>
            <a:endParaRPr lang="ca-ES" dirty="0"/>
          </a:p>
        </p:txBody>
      </p:sp>
      <p:sp>
        <p:nvSpPr>
          <p:cNvPr id="4" name="Contenidor de número de diapositiva 3"/>
          <p:cNvSpPr>
            <a:spLocks noGrp="1"/>
          </p:cNvSpPr>
          <p:nvPr>
            <p:ph type="sldNum" sz="quarter" idx="5"/>
          </p:nvPr>
        </p:nvSpPr>
        <p:spPr/>
        <p:txBody>
          <a:bodyPr/>
          <a:lstStyle/>
          <a:p>
            <a:fld id="{28F4B531-82C8-45CE-8711-3688C5F4099A}" type="slidenum">
              <a:rPr lang="ca-ES" smtClean="0"/>
              <a:t>10</a:t>
            </a:fld>
            <a:endParaRPr lang="ca-ES"/>
          </a:p>
        </p:txBody>
      </p:sp>
    </p:spTree>
    <p:extLst>
      <p:ext uri="{BB962C8B-B14F-4D97-AF65-F5344CB8AC3E}">
        <p14:creationId xmlns:p14="http://schemas.microsoft.com/office/powerpoint/2010/main" val="2720487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1200" dirty="0">
                <a:hlinkClick r:id="rId3"/>
              </a:rPr>
              <a:t>https://www.youtube.com/watch?v=XknEzHaxZRM&amp;ab_channel=EastMeetsWest%3APakistaniProfessionalJourneys</a:t>
            </a:r>
            <a:endParaRPr lang="ca-E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ca-ES" sz="1200" dirty="0">
                <a:hlinkClick r:id="rId4"/>
              </a:rPr>
              <a:t>https://www.youtube.com/watch?v=qf1ZI-O_9tU&amp;ab_channel=ErinMeyer</a:t>
            </a:r>
            <a:endParaRPr lang="ca-E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a-ES" sz="1200" dirty="0"/>
          </a:p>
          <a:p>
            <a:endParaRPr lang="ca-ES" dirty="0"/>
          </a:p>
        </p:txBody>
      </p:sp>
      <p:sp>
        <p:nvSpPr>
          <p:cNvPr id="4" name="Contenidor de número de diapositiva 3"/>
          <p:cNvSpPr>
            <a:spLocks noGrp="1"/>
          </p:cNvSpPr>
          <p:nvPr>
            <p:ph type="sldNum" sz="quarter" idx="5"/>
          </p:nvPr>
        </p:nvSpPr>
        <p:spPr/>
        <p:txBody>
          <a:bodyPr/>
          <a:lstStyle/>
          <a:p>
            <a:fld id="{28F4B531-82C8-45CE-8711-3688C5F4099A}" type="slidenum">
              <a:rPr lang="ca-ES" smtClean="0"/>
              <a:t>13</a:t>
            </a:fld>
            <a:endParaRPr lang="ca-ES"/>
          </a:p>
        </p:txBody>
      </p:sp>
    </p:spTree>
    <p:extLst>
      <p:ext uri="{BB962C8B-B14F-4D97-AF65-F5344CB8AC3E}">
        <p14:creationId xmlns:p14="http://schemas.microsoft.com/office/powerpoint/2010/main" val="245372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a:t>https://www.youtube.com/watch?v=M2NFhwHyNhc&amp;ab_channel=WIRED </a:t>
            </a:r>
          </a:p>
          <a:p>
            <a:r>
              <a:rPr lang="ca-ES" dirty="0"/>
              <a:t>https://www.youtube.com/watch?v=HG68Ymazo18&amp;ab_channel=Indeed </a:t>
            </a:r>
          </a:p>
        </p:txBody>
      </p:sp>
      <p:sp>
        <p:nvSpPr>
          <p:cNvPr id="4" name="Contenidor de número de diapositiva 3"/>
          <p:cNvSpPr>
            <a:spLocks noGrp="1"/>
          </p:cNvSpPr>
          <p:nvPr>
            <p:ph type="sldNum" sz="quarter" idx="5"/>
          </p:nvPr>
        </p:nvSpPr>
        <p:spPr/>
        <p:txBody>
          <a:bodyPr/>
          <a:lstStyle/>
          <a:p>
            <a:fld id="{28F4B531-82C8-45CE-8711-3688C5F4099A}" type="slidenum">
              <a:rPr lang="ca-ES" smtClean="0"/>
              <a:t>20</a:t>
            </a:fld>
            <a:endParaRPr lang="ca-ES"/>
          </a:p>
        </p:txBody>
      </p:sp>
    </p:spTree>
    <p:extLst>
      <p:ext uri="{BB962C8B-B14F-4D97-AF65-F5344CB8AC3E}">
        <p14:creationId xmlns:p14="http://schemas.microsoft.com/office/powerpoint/2010/main" val="495947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a:t>https://www.youtube.com/shorts/3w6L-YncmwI</a:t>
            </a:r>
          </a:p>
        </p:txBody>
      </p:sp>
      <p:sp>
        <p:nvSpPr>
          <p:cNvPr id="4" name="Contenidor de número de diapositiva 3"/>
          <p:cNvSpPr>
            <a:spLocks noGrp="1"/>
          </p:cNvSpPr>
          <p:nvPr>
            <p:ph type="sldNum" sz="quarter" idx="5"/>
          </p:nvPr>
        </p:nvSpPr>
        <p:spPr/>
        <p:txBody>
          <a:bodyPr/>
          <a:lstStyle/>
          <a:p>
            <a:fld id="{28F4B531-82C8-45CE-8711-3688C5F4099A}" type="slidenum">
              <a:rPr lang="ca-ES" smtClean="0"/>
              <a:t>24</a:t>
            </a:fld>
            <a:endParaRPr lang="ca-ES"/>
          </a:p>
        </p:txBody>
      </p:sp>
    </p:spTree>
    <p:extLst>
      <p:ext uri="{BB962C8B-B14F-4D97-AF65-F5344CB8AC3E}">
        <p14:creationId xmlns:p14="http://schemas.microsoft.com/office/powerpoint/2010/main" val="662130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15EC1-92AA-0B46-A472-A4739840F9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L"/>
          </a:p>
        </p:txBody>
      </p:sp>
      <p:sp>
        <p:nvSpPr>
          <p:cNvPr id="3" name="Subtitle 2">
            <a:extLst>
              <a:ext uri="{FF2B5EF4-FFF2-40B4-BE49-F238E27FC236}">
                <a16:creationId xmlns:a16="http://schemas.microsoft.com/office/drawing/2014/main" id="{A3C7ACFE-4725-7E4D-8D0F-7E31F3D618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L"/>
          </a:p>
        </p:txBody>
      </p:sp>
      <p:sp>
        <p:nvSpPr>
          <p:cNvPr id="4" name="Date Placeholder 3">
            <a:extLst>
              <a:ext uri="{FF2B5EF4-FFF2-40B4-BE49-F238E27FC236}">
                <a16:creationId xmlns:a16="http://schemas.microsoft.com/office/drawing/2014/main" id="{88BCAE01-04DD-3842-AB9B-63658D84A4B6}"/>
              </a:ext>
            </a:extLst>
          </p:cNvPr>
          <p:cNvSpPr>
            <a:spLocks noGrp="1"/>
          </p:cNvSpPr>
          <p:nvPr>
            <p:ph type="dt" sz="half" idx="10"/>
          </p:nvPr>
        </p:nvSpPr>
        <p:spPr/>
        <p:txBody>
          <a:bodyPr/>
          <a:lstStyle/>
          <a:p>
            <a:fld id="{DE41AE09-57F9-F349-87C6-AC01C74622EC}" type="datetimeFigureOut">
              <a:rPr lang="en-CL" smtClean="0"/>
              <a:t>05/28/2025</a:t>
            </a:fld>
            <a:endParaRPr lang="en-CL"/>
          </a:p>
        </p:txBody>
      </p:sp>
      <p:sp>
        <p:nvSpPr>
          <p:cNvPr id="5" name="Footer Placeholder 4">
            <a:extLst>
              <a:ext uri="{FF2B5EF4-FFF2-40B4-BE49-F238E27FC236}">
                <a16:creationId xmlns:a16="http://schemas.microsoft.com/office/drawing/2014/main" id="{A78F6F00-D560-EF4F-A015-8F5AB32AE693}"/>
              </a:ext>
            </a:extLst>
          </p:cNvPr>
          <p:cNvSpPr>
            <a:spLocks noGrp="1"/>
          </p:cNvSpPr>
          <p:nvPr>
            <p:ph type="ftr" sz="quarter" idx="11"/>
          </p:nvPr>
        </p:nvSpPr>
        <p:spPr/>
        <p:txBody>
          <a:bodyPr/>
          <a:lstStyle/>
          <a:p>
            <a:endParaRPr lang="en-CL"/>
          </a:p>
        </p:txBody>
      </p:sp>
      <p:sp>
        <p:nvSpPr>
          <p:cNvPr id="6" name="Slide Number Placeholder 5">
            <a:extLst>
              <a:ext uri="{FF2B5EF4-FFF2-40B4-BE49-F238E27FC236}">
                <a16:creationId xmlns:a16="http://schemas.microsoft.com/office/drawing/2014/main" id="{57F06517-0EA0-504B-861F-41E46FE84DE6}"/>
              </a:ext>
            </a:extLst>
          </p:cNvPr>
          <p:cNvSpPr>
            <a:spLocks noGrp="1"/>
          </p:cNvSpPr>
          <p:nvPr>
            <p:ph type="sldNum" sz="quarter" idx="12"/>
          </p:nvPr>
        </p:nvSpPr>
        <p:spPr/>
        <p:txBody>
          <a:bodyPr/>
          <a:lstStyle/>
          <a:p>
            <a:fld id="{43A547F5-095E-114B-A71F-11D60FBD48F6}" type="slidenum">
              <a:rPr lang="en-CL" smtClean="0"/>
              <a:t>‹#›</a:t>
            </a:fld>
            <a:endParaRPr lang="en-CL"/>
          </a:p>
        </p:txBody>
      </p:sp>
    </p:spTree>
    <p:extLst>
      <p:ext uri="{BB962C8B-B14F-4D97-AF65-F5344CB8AC3E}">
        <p14:creationId xmlns:p14="http://schemas.microsoft.com/office/powerpoint/2010/main" val="29258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6F49E-6E08-A14E-9AD8-1C150D76C45F}"/>
              </a:ext>
            </a:extLst>
          </p:cNvPr>
          <p:cNvSpPr>
            <a:spLocks noGrp="1"/>
          </p:cNvSpPr>
          <p:nvPr>
            <p:ph type="title"/>
          </p:nvPr>
        </p:nvSpPr>
        <p:spPr/>
        <p:txBody>
          <a:bodyPr/>
          <a:lstStyle/>
          <a:p>
            <a:r>
              <a:rPr lang="en-US"/>
              <a:t>Click to edit Master title style</a:t>
            </a:r>
            <a:endParaRPr lang="en-CL"/>
          </a:p>
        </p:txBody>
      </p:sp>
      <p:sp>
        <p:nvSpPr>
          <p:cNvPr id="3" name="Vertical Text Placeholder 2">
            <a:extLst>
              <a:ext uri="{FF2B5EF4-FFF2-40B4-BE49-F238E27FC236}">
                <a16:creationId xmlns:a16="http://schemas.microsoft.com/office/drawing/2014/main" id="{330C9E37-050F-C349-8E07-AADF036792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Date Placeholder 3">
            <a:extLst>
              <a:ext uri="{FF2B5EF4-FFF2-40B4-BE49-F238E27FC236}">
                <a16:creationId xmlns:a16="http://schemas.microsoft.com/office/drawing/2014/main" id="{722B1583-CC4D-6C48-8A5B-5D1D23F87B0C}"/>
              </a:ext>
            </a:extLst>
          </p:cNvPr>
          <p:cNvSpPr>
            <a:spLocks noGrp="1"/>
          </p:cNvSpPr>
          <p:nvPr>
            <p:ph type="dt" sz="half" idx="10"/>
          </p:nvPr>
        </p:nvSpPr>
        <p:spPr/>
        <p:txBody>
          <a:bodyPr/>
          <a:lstStyle/>
          <a:p>
            <a:fld id="{DE41AE09-57F9-F349-87C6-AC01C74622EC}" type="datetimeFigureOut">
              <a:rPr lang="en-CL" smtClean="0"/>
              <a:t>05/28/2025</a:t>
            </a:fld>
            <a:endParaRPr lang="en-CL"/>
          </a:p>
        </p:txBody>
      </p:sp>
      <p:sp>
        <p:nvSpPr>
          <p:cNvPr id="5" name="Footer Placeholder 4">
            <a:extLst>
              <a:ext uri="{FF2B5EF4-FFF2-40B4-BE49-F238E27FC236}">
                <a16:creationId xmlns:a16="http://schemas.microsoft.com/office/drawing/2014/main" id="{F065FD62-FCCB-2A41-AE7F-B66EC885A101}"/>
              </a:ext>
            </a:extLst>
          </p:cNvPr>
          <p:cNvSpPr>
            <a:spLocks noGrp="1"/>
          </p:cNvSpPr>
          <p:nvPr>
            <p:ph type="ftr" sz="quarter" idx="11"/>
          </p:nvPr>
        </p:nvSpPr>
        <p:spPr/>
        <p:txBody>
          <a:bodyPr/>
          <a:lstStyle/>
          <a:p>
            <a:endParaRPr lang="en-CL"/>
          </a:p>
        </p:txBody>
      </p:sp>
      <p:sp>
        <p:nvSpPr>
          <p:cNvPr id="6" name="Slide Number Placeholder 5">
            <a:extLst>
              <a:ext uri="{FF2B5EF4-FFF2-40B4-BE49-F238E27FC236}">
                <a16:creationId xmlns:a16="http://schemas.microsoft.com/office/drawing/2014/main" id="{96D8DE5D-C4C3-E04E-A61A-4E91FB43E652}"/>
              </a:ext>
            </a:extLst>
          </p:cNvPr>
          <p:cNvSpPr>
            <a:spLocks noGrp="1"/>
          </p:cNvSpPr>
          <p:nvPr>
            <p:ph type="sldNum" sz="quarter" idx="12"/>
          </p:nvPr>
        </p:nvSpPr>
        <p:spPr/>
        <p:txBody>
          <a:bodyPr/>
          <a:lstStyle/>
          <a:p>
            <a:fld id="{43A547F5-095E-114B-A71F-11D60FBD48F6}" type="slidenum">
              <a:rPr lang="en-CL" smtClean="0"/>
              <a:t>‹#›</a:t>
            </a:fld>
            <a:endParaRPr lang="en-CL"/>
          </a:p>
        </p:txBody>
      </p:sp>
    </p:spTree>
    <p:extLst>
      <p:ext uri="{BB962C8B-B14F-4D97-AF65-F5344CB8AC3E}">
        <p14:creationId xmlns:p14="http://schemas.microsoft.com/office/powerpoint/2010/main" val="2952851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87F4C6-9DFF-5E4A-AE2E-152158372F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L"/>
          </a:p>
        </p:txBody>
      </p:sp>
      <p:sp>
        <p:nvSpPr>
          <p:cNvPr id="3" name="Vertical Text Placeholder 2">
            <a:extLst>
              <a:ext uri="{FF2B5EF4-FFF2-40B4-BE49-F238E27FC236}">
                <a16:creationId xmlns:a16="http://schemas.microsoft.com/office/drawing/2014/main" id="{C13DAAE0-DB6E-8F4A-B8FD-41028317FB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Date Placeholder 3">
            <a:extLst>
              <a:ext uri="{FF2B5EF4-FFF2-40B4-BE49-F238E27FC236}">
                <a16:creationId xmlns:a16="http://schemas.microsoft.com/office/drawing/2014/main" id="{B157F6BB-52BF-0B49-8666-1A511AA27784}"/>
              </a:ext>
            </a:extLst>
          </p:cNvPr>
          <p:cNvSpPr>
            <a:spLocks noGrp="1"/>
          </p:cNvSpPr>
          <p:nvPr>
            <p:ph type="dt" sz="half" idx="10"/>
          </p:nvPr>
        </p:nvSpPr>
        <p:spPr/>
        <p:txBody>
          <a:bodyPr/>
          <a:lstStyle/>
          <a:p>
            <a:fld id="{DE41AE09-57F9-F349-87C6-AC01C74622EC}" type="datetimeFigureOut">
              <a:rPr lang="en-CL" smtClean="0"/>
              <a:t>05/28/2025</a:t>
            </a:fld>
            <a:endParaRPr lang="en-CL"/>
          </a:p>
        </p:txBody>
      </p:sp>
      <p:sp>
        <p:nvSpPr>
          <p:cNvPr id="5" name="Footer Placeholder 4">
            <a:extLst>
              <a:ext uri="{FF2B5EF4-FFF2-40B4-BE49-F238E27FC236}">
                <a16:creationId xmlns:a16="http://schemas.microsoft.com/office/drawing/2014/main" id="{F6789E39-9B7C-924F-9BA6-BDD24D285223}"/>
              </a:ext>
            </a:extLst>
          </p:cNvPr>
          <p:cNvSpPr>
            <a:spLocks noGrp="1"/>
          </p:cNvSpPr>
          <p:nvPr>
            <p:ph type="ftr" sz="quarter" idx="11"/>
          </p:nvPr>
        </p:nvSpPr>
        <p:spPr/>
        <p:txBody>
          <a:bodyPr/>
          <a:lstStyle/>
          <a:p>
            <a:endParaRPr lang="en-CL"/>
          </a:p>
        </p:txBody>
      </p:sp>
      <p:sp>
        <p:nvSpPr>
          <p:cNvPr id="6" name="Slide Number Placeholder 5">
            <a:extLst>
              <a:ext uri="{FF2B5EF4-FFF2-40B4-BE49-F238E27FC236}">
                <a16:creationId xmlns:a16="http://schemas.microsoft.com/office/drawing/2014/main" id="{99A21FAB-5782-A14A-9CC8-C96AF1DF1083}"/>
              </a:ext>
            </a:extLst>
          </p:cNvPr>
          <p:cNvSpPr>
            <a:spLocks noGrp="1"/>
          </p:cNvSpPr>
          <p:nvPr>
            <p:ph type="sldNum" sz="quarter" idx="12"/>
          </p:nvPr>
        </p:nvSpPr>
        <p:spPr/>
        <p:txBody>
          <a:bodyPr/>
          <a:lstStyle/>
          <a:p>
            <a:fld id="{43A547F5-095E-114B-A71F-11D60FBD48F6}" type="slidenum">
              <a:rPr lang="en-CL" smtClean="0"/>
              <a:t>‹#›</a:t>
            </a:fld>
            <a:endParaRPr lang="en-CL"/>
          </a:p>
        </p:txBody>
      </p:sp>
    </p:spTree>
    <p:extLst>
      <p:ext uri="{BB962C8B-B14F-4D97-AF65-F5344CB8AC3E}">
        <p14:creationId xmlns:p14="http://schemas.microsoft.com/office/powerpoint/2010/main" val="1366084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B835FCB9-768B-E602-E49E-99689A728908}"/>
              </a:ext>
            </a:extLst>
          </p:cNvPr>
          <p:cNvSpPr>
            <a:spLocks noGrp="1"/>
          </p:cNvSpPr>
          <p:nvPr>
            <p:ph type="ctrTitle"/>
          </p:nvPr>
        </p:nvSpPr>
        <p:spPr>
          <a:xfrm>
            <a:off x="1524000" y="1122363"/>
            <a:ext cx="9144000" cy="2387600"/>
          </a:xfrm>
        </p:spPr>
        <p:txBody>
          <a:bodyPr anchor="b"/>
          <a:lstStyle>
            <a:lvl1pPr algn="ctr">
              <a:defRPr sz="6000"/>
            </a:lvl1pPr>
          </a:lstStyle>
          <a:p>
            <a:r>
              <a:rPr lang="ca-ES"/>
              <a:t>Feu clic aquí per editar l'estil</a:t>
            </a:r>
          </a:p>
        </p:txBody>
      </p:sp>
      <p:sp>
        <p:nvSpPr>
          <p:cNvPr id="3" name="Subtítol 2">
            <a:extLst>
              <a:ext uri="{FF2B5EF4-FFF2-40B4-BE49-F238E27FC236}">
                <a16:creationId xmlns:a16="http://schemas.microsoft.com/office/drawing/2014/main" id="{1D9AEA93-0F1C-B554-3C85-D9E5C3D092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a:t>Feu clic aquí per editar l'estil de subtítols del patró</a:t>
            </a:r>
          </a:p>
        </p:txBody>
      </p:sp>
      <p:sp>
        <p:nvSpPr>
          <p:cNvPr id="4" name="Contenidor de data 3">
            <a:extLst>
              <a:ext uri="{FF2B5EF4-FFF2-40B4-BE49-F238E27FC236}">
                <a16:creationId xmlns:a16="http://schemas.microsoft.com/office/drawing/2014/main" id="{B879F6FB-9389-A7F1-7EE0-93C0F11260F5}"/>
              </a:ext>
            </a:extLst>
          </p:cNvPr>
          <p:cNvSpPr>
            <a:spLocks noGrp="1"/>
          </p:cNvSpPr>
          <p:nvPr>
            <p:ph type="dt" sz="half" idx="10"/>
          </p:nvPr>
        </p:nvSpPr>
        <p:spPr/>
        <p:txBody>
          <a:bodyPr/>
          <a:lstStyle/>
          <a:p>
            <a:fld id="{18D7AA54-1CB6-4AAA-BFF9-AFCF7885698B}" type="datetimeFigureOut">
              <a:rPr lang="ca-ES" smtClean="0"/>
              <a:t>28/5/2025</a:t>
            </a:fld>
            <a:endParaRPr lang="ca-ES"/>
          </a:p>
        </p:txBody>
      </p:sp>
      <p:sp>
        <p:nvSpPr>
          <p:cNvPr id="5" name="Contenidor de peu de pàgina 4">
            <a:extLst>
              <a:ext uri="{FF2B5EF4-FFF2-40B4-BE49-F238E27FC236}">
                <a16:creationId xmlns:a16="http://schemas.microsoft.com/office/drawing/2014/main" id="{0C59DF8B-B97A-77CC-98F6-9EF4DB53313F}"/>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E12F4112-4762-9327-9DED-6BC20848D6DD}"/>
              </a:ext>
            </a:extLst>
          </p:cNvPr>
          <p:cNvSpPr>
            <a:spLocks noGrp="1"/>
          </p:cNvSpPr>
          <p:nvPr>
            <p:ph type="sldNum" sz="quarter" idx="12"/>
          </p:nvPr>
        </p:nvSpPr>
        <p:spPr/>
        <p:txBody>
          <a:bodyPr/>
          <a:lstStyle/>
          <a:p>
            <a:fld id="{FE65A057-00D8-452E-A064-E93B9EDCA88B}" type="slidenum">
              <a:rPr lang="ca-ES" smtClean="0"/>
              <a:t>‹#›</a:t>
            </a:fld>
            <a:endParaRPr lang="ca-ES"/>
          </a:p>
        </p:txBody>
      </p:sp>
    </p:spTree>
    <p:extLst>
      <p:ext uri="{BB962C8B-B14F-4D97-AF65-F5344CB8AC3E}">
        <p14:creationId xmlns:p14="http://schemas.microsoft.com/office/powerpoint/2010/main" val="3381292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38490720-067A-33F4-B2D1-1858891C1482}"/>
              </a:ext>
            </a:extLst>
          </p:cNvPr>
          <p:cNvSpPr>
            <a:spLocks noGrp="1"/>
          </p:cNvSpPr>
          <p:nvPr>
            <p:ph type="title"/>
          </p:nvPr>
        </p:nvSpPr>
        <p:spPr/>
        <p:txBody>
          <a:bodyPr/>
          <a:lstStyle/>
          <a:p>
            <a:r>
              <a:rPr lang="ca-ES"/>
              <a:t>Feu clic aquí per editar l'estil</a:t>
            </a:r>
          </a:p>
        </p:txBody>
      </p:sp>
      <p:sp>
        <p:nvSpPr>
          <p:cNvPr id="3" name="Contenidor de contingut 2">
            <a:extLst>
              <a:ext uri="{FF2B5EF4-FFF2-40B4-BE49-F238E27FC236}">
                <a16:creationId xmlns:a16="http://schemas.microsoft.com/office/drawing/2014/main" id="{2C8DC809-4E96-4589-C4F9-CC91613BA1BE}"/>
              </a:ext>
            </a:extLst>
          </p:cNvPr>
          <p:cNvSpPr>
            <a:spLocks noGrp="1"/>
          </p:cNvSpPr>
          <p:nvPr>
            <p:ph idx="1"/>
          </p:nvPr>
        </p:nvSpPr>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D705D55C-6A8A-809A-6ED7-4757110C6FBA}"/>
              </a:ext>
            </a:extLst>
          </p:cNvPr>
          <p:cNvSpPr>
            <a:spLocks noGrp="1"/>
          </p:cNvSpPr>
          <p:nvPr>
            <p:ph type="dt" sz="half" idx="10"/>
          </p:nvPr>
        </p:nvSpPr>
        <p:spPr/>
        <p:txBody>
          <a:bodyPr/>
          <a:lstStyle/>
          <a:p>
            <a:fld id="{18D7AA54-1CB6-4AAA-BFF9-AFCF7885698B}" type="datetimeFigureOut">
              <a:rPr lang="ca-ES" smtClean="0"/>
              <a:t>28/5/2025</a:t>
            </a:fld>
            <a:endParaRPr lang="ca-ES"/>
          </a:p>
        </p:txBody>
      </p:sp>
      <p:sp>
        <p:nvSpPr>
          <p:cNvPr id="5" name="Contenidor de peu de pàgina 4">
            <a:extLst>
              <a:ext uri="{FF2B5EF4-FFF2-40B4-BE49-F238E27FC236}">
                <a16:creationId xmlns:a16="http://schemas.microsoft.com/office/drawing/2014/main" id="{1CE1E7FA-5D5E-4EC5-94C6-C9F6841E01A9}"/>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90CC6453-1875-6FFC-26EB-0BF7627CDCB1}"/>
              </a:ext>
            </a:extLst>
          </p:cNvPr>
          <p:cNvSpPr>
            <a:spLocks noGrp="1"/>
          </p:cNvSpPr>
          <p:nvPr>
            <p:ph type="sldNum" sz="quarter" idx="12"/>
          </p:nvPr>
        </p:nvSpPr>
        <p:spPr/>
        <p:txBody>
          <a:bodyPr/>
          <a:lstStyle/>
          <a:p>
            <a:fld id="{FE65A057-00D8-452E-A064-E93B9EDCA88B}" type="slidenum">
              <a:rPr lang="ca-ES" smtClean="0"/>
              <a:t>‹#›</a:t>
            </a:fld>
            <a:endParaRPr lang="ca-ES"/>
          </a:p>
        </p:txBody>
      </p:sp>
    </p:spTree>
    <p:extLst>
      <p:ext uri="{BB962C8B-B14F-4D97-AF65-F5344CB8AC3E}">
        <p14:creationId xmlns:p14="http://schemas.microsoft.com/office/powerpoint/2010/main" val="79336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07FC82E1-5C47-94A8-1751-1E08777A9617}"/>
              </a:ext>
            </a:extLst>
          </p:cNvPr>
          <p:cNvSpPr>
            <a:spLocks noGrp="1"/>
          </p:cNvSpPr>
          <p:nvPr>
            <p:ph type="title"/>
          </p:nvPr>
        </p:nvSpPr>
        <p:spPr>
          <a:xfrm>
            <a:off x="831850" y="1709738"/>
            <a:ext cx="10515600" cy="2852737"/>
          </a:xfrm>
        </p:spPr>
        <p:txBody>
          <a:bodyPr anchor="b"/>
          <a:lstStyle>
            <a:lvl1pPr>
              <a:defRPr sz="6000"/>
            </a:lvl1pPr>
          </a:lstStyle>
          <a:p>
            <a:r>
              <a:rPr lang="ca-ES"/>
              <a:t>Feu clic aquí per editar l'estil</a:t>
            </a:r>
          </a:p>
        </p:txBody>
      </p:sp>
      <p:sp>
        <p:nvSpPr>
          <p:cNvPr id="3" name="Contenidor de text 2">
            <a:extLst>
              <a:ext uri="{FF2B5EF4-FFF2-40B4-BE49-F238E27FC236}">
                <a16:creationId xmlns:a16="http://schemas.microsoft.com/office/drawing/2014/main" id="{023468D5-FE80-142D-04AF-8FC2092034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a-ES"/>
              <a:t>Feu clic per editar els estils del text del patró</a:t>
            </a:r>
          </a:p>
        </p:txBody>
      </p:sp>
      <p:sp>
        <p:nvSpPr>
          <p:cNvPr id="4" name="Contenidor de data 3">
            <a:extLst>
              <a:ext uri="{FF2B5EF4-FFF2-40B4-BE49-F238E27FC236}">
                <a16:creationId xmlns:a16="http://schemas.microsoft.com/office/drawing/2014/main" id="{206B413D-2224-5A17-9A0F-EBA1074F9E1B}"/>
              </a:ext>
            </a:extLst>
          </p:cNvPr>
          <p:cNvSpPr>
            <a:spLocks noGrp="1"/>
          </p:cNvSpPr>
          <p:nvPr>
            <p:ph type="dt" sz="half" idx="10"/>
          </p:nvPr>
        </p:nvSpPr>
        <p:spPr/>
        <p:txBody>
          <a:bodyPr/>
          <a:lstStyle/>
          <a:p>
            <a:fld id="{18D7AA54-1CB6-4AAA-BFF9-AFCF7885698B}" type="datetimeFigureOut">
              <a:rPr lang="ca-ES" smtClean="0"/>
              <a:t>28/5/2025</a:t>
            </a:fld>
            <a:endParaRPr lang="ca-ES"/>
          </a:p>
        </p:txBody>
      </p:sp>
      <p:sp>
        <p:nvSpPr>
          <p:cNvPr id="5" name="Contenidor de peu de pàgina 4">
            <a:extLst>
              <a:ext uri="{FF2B5EF4-FFF2-40B4-BE49-F238E27FC236}">
                <a16:creationId xmlns:a16="http://schemas.microsoft.com/office/drawing/2014/main" id="{9C1FCEBA-1238-F5A8-50B7-62EAEF981FC1}"/>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68051DEB-F5CB-E7A6-899F-A2A598D9B648}"/>
              </a:ext>
            </a:extLst>
          </p:cNvPr>
          <p:cNvSpPr>
            <a:spLocks noGrp="1"/>
          </p:cNvSpPr>
          <p:nvPr>
            <p:ph type="sldNum" sz="quarter" idx="12"/>
          </p:nvPr>
        </p:nvSpPr>
        <p:spPr/>
        <p:txBody>
          <a:bodyPr/>
          <a:lstStyle/>
          <a:p>
            <a:fld id="{FE65A057-00D8-452E-A064-E93B9EDCA88B}" type="slidenum">
              <a:rPr lang="ca-ES" smtClean="0"/>
              <a:t>‹#›</a:t>
            </a:fld>
            <a:endParaRPr lang="ca-ES"/>
          </a:p>
        </p:txBody>
      </p:sp>
    </p:spTree>
    <p:extLst>
      <p:ext uri="{BB962C8B-B14F-4D97-AF65-F5344CB8AC3E}">
        <p14:creationId xmlns:p14="http://schemas.microsoft.com/office/powerpoint/2010/main" val="2713343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DE43A133-19BF-C4C8-10AC-EBD8ADA819E9}"/>
              </a:ext>
            </a:extLst>
          </p:cNvPr>
          <p:cNvSpPr>
            <a:spLocks noGrp="1"/>
          </p:cNvSpPr>
          <p:nvPr>
            <p:ph type="title"/>
          </p:nvPr>
        </p:nvSpPr>
        <p:spPr/>
        <p:txBody>
          <a:bodyPr/>
          <a:lstStyle/>
          <a:p>
            <a:r>
              <a:rPr lang="ca-ES"/>
              <a:t>Feu clic aquí per editar l'estil</a:t>
            </a:r>
          </a:p>
        </p:txBody>
      </p:sp>
      <p:sp>
        <p:nvSpPr>
          <p:cNvPr id="3" name="Contenidor de contingut 2">
            <a:extLst>
              <a:ext uri="{FF2B5EF4-FFF2-40B4-BE49-F238E27FC236}">
                <a16:creationId xmlns:a16="http://schemas.microsoft.com/office/drawing/2014/main" id="{E0C614E7-B44A-542F-F351-7A6E9A7419E7}"/>
              </a:ext>
            </a:extLst>
          </p:cNvPr>
          <p:cNvSpPr>
            <a:spLocks noGrp="1"/>
          </p:cNvSpPr>
          <p:nvPr>
            <p:ph sz="half" idx="1"/>
          </p:nvPr>
        </p:nvSpPr>
        <p:spPr>
          <a:xfrm>
            <a:off x="838200" y="1825625"/>
            <a:ext cx="5181600" cy="435133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a:extLst>
              <a:ext uri="{FF2B5EF4-FFF2-40B4-BE49-F238E27FC236}">
                <a16:creationId xmlns:a16="http://schemas.microsoft.com/office/drawing/2014/main" id="{8372AFE6-C2FA-BD44-644B-0589ACAF7D16}"/>
              </a:ext>
            </a:extLst>
          </p:cNvPr>
          <p:cNvSpPr>
            <a:spLocks noGrp="1"/>
          </p:cNvSpPr>
          <p:nvPr>
            <p:ph sz="half" idx="2"/>
          </p:nvPr>
        </p:nvSpPr>
        <p:spPr>
          <a:xfrm>
            <a:off x="6172200" y="1825625"/>
            <a:ext cx="5181600" cy="435133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5" name="Contenidor de data 4">
            <a:extLst>
              <a:ext uri="{FF2B5EF4-FFF2-40B4-BE49-F238E27FC236}">
                <a16:creationId xmlns:a16="http://schemas.microsoft.com/office/drawing/2014/main" id="{6B3D0AC5-66C7-46C2-2672-DD57AB7B9F9A}"/>
              </a:ext>
            </a:extLst>
          </p:cNvPr>
          <p:cNvSpPr>
            <a:spLocks noGrp="1"/>
          </p:cNvSpPr>
          <p:nvPr>
            <p:ph type="dt" sz="half" idx="10"/>
          </p:nvPr>
        </p:nvSpPr>
        <p:spPr/>
        <p:txBody>
          <a:bodyPr/>
          <a:lstStyle/>
          <a:p>
            <a:fld id="{18D7AA54-1CB6-4AAA-BFF9-AFCF7885698B}" type="datetimeFigureOut">
              <a:rPr lang="ca-ES" smtClean="0"/>
              <a:t>28/5/2025</a:t>
            </a:fld>
            <a:endParaRPr lang="ca-ES"/>
          </a:p>
        </p:txBody>
      </p:sp>
      <p:sp>
        <p:nvSpPr>
          <p:cNvPr id="6" name="Contenidor de peu de pàgina 5">
            <a:extLst>
              <a:ext uri="{FF2B5EF4-FFF2-40B4-BE49-F238E27FC236}">
                <a16:creationId xmlns:a16="http://schemas.microsoft.com/office/drawing/2014/main" id="{362DC982-B8A1-2E95-DA33-4B3DE3A88846}"/>
              </a:ext>
            </a:extLst>
          </p:cNvPr>
          <p:cNvSpPr>
            <a:spLocks noGrp="1"/>
          </p:cNvSpPr>
          <p:nvPr>
            <p:ph type="ftr" sz="quarter" idx="11"/>
          </p:nvPr>
        </p:nvSpPr>
        <p:spPr/>
        <p:txBody>
          <a:bodyPr/>
          <a:lstStyle/>
          <a:p>
            <a:endParaRPr lang="ca-ES"/>
          </a:p>
        </p:txBody>
      </p:sp>
      <p:sp>
        <p:nvSpPr>
          <p:cNvPr id="7" name="Contenidor de número de diapositiva 6">
            <a:extLst>
              <a:ext uri="{FF2B5EF4-FFF2-40B4-BE49-F238E27FC236}">
                <a16:creationId xmlns:a16="http://schemas.microsoft.com/office/drawing/2014/main" id="{E45540D4-B522-955E-6D6E-9210EA8A0E2C}"/>
              </a:ext>
            </a:extLst>
          </p:cNvPr>
          <p:cNvSpPr>
            <a:spLocks noGrp="1"/>
          </p:cNvSpPr>
          <p:nvPr>
            <p:ph type="sldNum" sz="quarter" idx="12"/>
          </p:nvPr>
        </p:nvSpPr>
        <p:spPr/>
        <p:txBody>
          <a:bodyPr/>
          <a:lstStyle/>
          <a:p>
            <a:fld id="{FE65A057-00D8-452E-A064-E93B9EDCA88B}" type="slidenum">
              <a:rPr lang="ca-ES" smtClean="0"/>
              <a:t>‹#›</a:t>
            </a:fld>
            <a:endParaRPr lang="ca-ES"/>
          </a:p>
        </p:txBody>
      </p:sp>
    </p:spTree>
    <p:extLst>
      <p:ext uri="{BB962C8B-B14F-4D97-AF65-F5344CB8AC3E}">
        <p14:creationId xmlns:p14="http://schemas.microsoft.com/office/powerpoint/2010/main" val="1440971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D4851FE8-AF41-83F9-A4F4-4275683C3F8B}"/>
              </a:ext>
            </a:extLst>
          </p:cNvPr>
          <p:cNvSpPr>
            <a:spLocks noGrp="1"/>
          </p:cNvSpPr>
          <p:nvPr>
            <p:ph type="title"/>
          </p:nvPr>
        </p:nvSpPr>
        <p:spPr>
          <a:xfrm>
            <a:off x="839788" y="365125"/>
            <a:ext cx="10515600" cy="1325563"/>
          </a:xfrm>
        </p:spPr>
        <p:txBody>
          <a:bodyPr/>
          <a:lstStyle/>
          <a:p>
            <a:r>
              <a:rPr lang="ca-ES"/>
              <a:t>Feu clic aquí per editar l'estil</a:t>
            </a:r>
          </a:p>
        </p:txBody>
      </p:sp>
      <p:sp>
        <p:nvSpPr>
          <p:cNvPr id="3" name="Contenidor de text 2">
            <a:extLst>
              <a:ext uri="{FF2B5EF4-FFF2-40B4-BE49-F238E27FC236}">
                <a16:creationId xmlns:a16="http://schemas.microsoft.com/office/drawing/2014/main" id="{AB2B49F4-FF37-C82B-B5AC-AFA5C657DB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4" name="Contenidor de contingut 3">
            <a:extLst>
              <a:ext uri="{FF2B5EF4-FFF2-40B4-BE49-F238E27FC236}">
                <a16:creationId xmlns:a16="http://schemas.microsoft.com/office/drawing/2014/main" id="{04FD4284-DB13-A0F6-52FE-79144FA24BEE}"/>
              </a:ext>
            </a:extLst>
          </p:cNvPr>
          <p:cNvSpPr>
            <a:spLocks noGrp="1"/>
          </p:cNvSpPr>
          <p:nvPr>
            <p:ph sz="half" idx="2"/>
          </p:nvPr>
        </p:nvSpPr>
        <p:spPr>
          <a:xfrm>
            <a:off x="839788" y="2505075"/>
            <a:ext cx="5157787" cy="368458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5" name="Contenidor de text 4">
            <a:extLst>
              <a:ext uri="{FF2B5EF4-FFF2-40B4-BE49-F238E27FC236}">
                <a16:creationId xmlns:a16="http://schemas.microsoft.com/office/drawing/2014/main" id="{3F94BF99-6018-FB7A-B61D-F5FCBA0111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6" name="Contenidor de contingut 5">
            <a:extLst>
              <a:ext uri="{FF2B5EF4-FFF2-40B4-BE49-F238E27FC236}">
                <a16:creationId xmlns:a16="http://schemas.microsoft.com/office/drawing/2014/main" id="{02D7B8AB-81F3-5BEB-96A5-CB67D138D832}"/>
              </a:ext>
            </a:extLst>
          </p:cNvPr>
          <p:cNvSpPr>
            <a:spLocks noGrp="1"/>
          </p:cNvSpPr>
          <p:nvPr>
            <p:ph sz="quarter" idx="4"/>
          </p:nvPr>
        </p:nvSpPr>
        <p:spPr>
          <a:xfrm>
            <a:off x="6172200" y="2505075"/>
            <a:ext cx="5183188" cy="368458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7" name="Contenidor de data 6">
            <a:extLst>
              <a:ext uri="{FF2B5EF4-FFF2-40B4-BE49-F238E27FC236}">
                <a16:creationId xmlns:a16="http://schemas.microsoft.com/office/drawing/2014/main" id="{99890AEB-2583-8E2A-B840-75E9F809D91E}"/>
              </a:ext>
            </a:extLst>
          </p:cNvPr>
          <p:cNvSpPr>
            <a:spLocks noGrp="1"/>
          </p:cNvSpPr>
          <p:nvPr>
            <p:ph type="dt" sz="half" idx="10"/>
          </p:nvPr>
        </p:nvSpPr>
        <p:spPr/>
        <p:txBody>
          <a:bodyPr/>
          <a:lstStyle/>
          <a:p>
            <a:fld id="{18D7AA54-1CB6-4AAA-BFF9-AFCF7885698B}" type="datetimeFigureOut">
              <a:rPr lang="ca-ES" smtClean="0"/>
              <a:t>28/5/2025</a:t>
            </a:fld>
            <a:endParaRPr lang="ca-ES"/>
          </a:p>
        </p:txBody>
      </p:sp>
      <p:sp>
        <p:nvSpPr>
          <p:cNvPr id="8" name="Contenidor de peu de pàgina 7">
            <a:extLst>
              <a:ext uri="{FF2B5EF4-FFF2-40B4-BE49-F238E27FC236}">
                <a16:creationId xmlns:a16="http://schemas.microsoft.com/office/drawing/2014/main" id="{C76916E4-3467-314C-0573-C933278EB46A}"/>
              </a:ext>
            </a:extLst>
          </p:cNvPr>
          <p:cNvSpPr>
            <a:spLocks noGrp="1"/>
          </p:cNvSpPr>
          <p:nvPr>
            <p:ph type="ftr" sz="quarter" idx="11"/>
          </p:nvPr>
        </p:nvSpPr>
        <p:spPr/>
        <p:txBody>
          <a:bodyPr/>
          <a:lstStyle/>
          <a:p>
            <a:endParaRPr lang="ca-ES"/>
          </a:p>
        </p:txBody>
      </p:sp>
      <p:sp>
        <p:nvSpPr>
          <p:cNvPr id="9" name="Contenidor de número de diapositiva 8">
            <a:extLst>
              <a:ext uri="{FF2B5EF4-FFF2-40B4-BE49-F238E27FC236}">
                <a16:creationId xmlns:a16="http://schemas.microsoft.com/office/drawing/2014/main" id="{391C1F5E-FC75-26F5-5C1A-2577381A6CFB}"/>
              </a:ext>
            </a:extLst>
          </p:cNvPr>
          <p:cNvSpPr>
            <a:spLocks noGrp="1"/>
          </p:cNvSpPr>
          <p:nvPr>
            <p:ph type="sldNum" sz="quarter" idx="12"/>
          </p:nvPr>
        </p:nvSpPr>
        <p:spPr/>
        <p:txBody>
          <a:bodyPr/>
          <a:lstStyle/>
          <a:p>
            <a:fld id="{FE65A057-00D8-452E-A064-E93B9EDCA88B}" type="slidenum">
              <a:rPr lang="ca-ES" smtClean="0"/>
              <a:t>‹#›</a:t>
            </a:fld>
            <a:endParaRPr lang="ca-ES"/>
          </a:p>
        </p:txBody>
      </p:sp>
    </p:spTree>
    <p:extLst>
      <p:ext uri="{BB962C8B-B14F-4D97-AF65-F5344CB8AC3E}">
        <p14:creationId xmlns:p14="http://schemas.microsoft.com/office/powerpoint/2010/main" val="1121663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7CBC3C31-77D5-379C-58D2-3FC138B1574E}"/>
              </a:ext>
            </a:extLst>
          </p:cNvPr>
          <p:cNvSpPr>
            <a:spLocks noGrp="1"/>
          </p:cNvSpPr>
          <p:nvPr>
            <p:ph type="title"/>
          </p:nvPr>
        </p:nvSpPr>
        <p:spPr/>
        <p:txBody>
          <a:bodyPr/>
          <a:lstStyle/>
          <a:p>
            <a:r>
              <a:rPr lang="ca-ES"/>
              <a:t>Feu clic aquí per editar l'estil</a:t>
            </a:r>
          </a:p>
        </p:txBody>
      </p:sp>
      <p:sp>
        <p:nvSpPr>
          <p:cNvPr id="3" name="Contenidor de data 2">
            <a:extLst>
              <a:ext uri="{FF2B5EF4-FFF2-40B4-BE49-F238E27FC236}">
                <a16:creationId xmlns:a16="http://schemas.microsoft.com/office/drawing/2014/main" id="{7EC3501E-8BC2-A434-D868-8B63FB70610C}"/>
              </a:ext>
            </a:extLst>
          </p:cNvPr>
          <p:cNvSpPr>
            <a:spLocks noGrp="1"/>
          </p:cNvSpPr>
          <p:nvPr>
            <p:ph type="dt" sz="half" idx="10"/>
          </p:nvPr>
        </p:nvSpPr>
        <p:spPr/>
        <p:txBody>
          <a:bodyPr/>
          <a:lstStyle/>
          <a:p>
            <a:fld id="{18D7AA54-1CB6-4AAA-BFF9-AFCF7885698B}" type="datetimeFigureOut">
              <a:rPr lang="ca-ES" smtClean="0"/>
              <a:t>28/5/2025</a:t>
            </a:fld>
            <a:endParaRPr lang="ca-ES"/>
          </a:p>
        </p:txBody>
      </p:sp>
      <p:sp>
        <p:nvSpPr>
          <p:cNvPr id="4" name="Contenidor de peu de pàgina 3">
            <a:extLst>
              <a:ext uri="{FF2B5EF4-FFF2-40B4-BE49-F238E27FC236}">
                <a16:creationId xmlns:a16="http://schemas.microsoft.com/office/drawing/2014/main" id="{122A6256-CAE4-3A6A-D230-C1459252E2A4}"/>
              </a:ext>
            </a:extLst>
          </p:cNvPr>
          <p:cNvSpPr>
            <a:spLocks noGrp="1"/>
          </p:cNvSpPr>
          <p:nvPr>
            <p:ph type="ftr" sz="quarter" idx="11"/>
          </p:nvPr>
        </p:nvSpPr>
        <p:spPr/>
        <p:txBody>
          <a:bodyPr/>
          <a:lstStyle/>
          <a:p>
            <a:endParaRPr lang="ca-ES"/>
          </a:p>
        </p:txBody>
      </p:sp>
      <p:sp>
        <p:nvSpPr>
          <p:cNvPr id="5" name="Contenidor de número de diapositiva 4">
            <a:extLst>
              <a:ext uri="{FF2B5EF4-FFF2-40B4-BE49-F238E27FC236}">
                <a16:creationId xmlns:a16="http://schemas.microsoft.com/office/drawing/2014/main" id="{A955ABC9-B200-5A3C-76E4-532169BE31D6}"/>
              </a:ext>
            </a:extLst>
          </p:cNvPr>
          <p:cNvSpPr>
            <a:spLocks noGrp="1"/>
          </p:cNvSpPr>
          <p:nvPr>
            <p:ph type="sldNum" sz="quarter" idx="12"/>
          </p:nvPr>
        </p:nvSpPr>
        <p:spPr/>
        <p:txBody>
          <a:bodyPr/>
          <a:lstStyle/>
          <a:p>
            <a:fld id="{FE65A057-00D8-452E-A064-E93B9EDCA88B}" type="slidenum">
              <a:rPr lang="ca-ES" smtClean="0"/>
              <a:t>‹#›</a:t>
            </a:fld>
            <a:endParaRPr lang="ca-ES"/>
          </a:p>
        </p:txBody>
      </p:sp>
    </p:spTree>
    <p:extLst>
      <p:ext uri="{BB962C8B-B14F-4D97-AF65-F5344CB8AC3E}">
        <p14:creationId xmlns:p14="http://schemas.microsoft.com/office/powerpoint/2010/main" val="3578659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a:extLst>
              <a:ext uri="{FF2B5EF4-FFF2-40B4-BE49-F238E27FC236}">
                <a16:creationId xmlns:a16="http://schemas.microsoft.com/office/drawing/2014/main" id="{A6A8CC24-2DD1-63C1-B069-3B1E922E44C2}"/>
              </a:ext>
            </a:extLst>
          </p:cNvPr>
          <p:cNvSpPr>
            <a:spLocks noGrp="1"/>
          </p:cNvSpPr>
          <p:nvPr>
            <p:ph type="dt" sz="half" idx="10"/>
          </p:nvPr>
        </p:nvSpPr>
        <p:spPr/>
        <p:txBody>
          <a:bodyPr/>
          <a:lstStyle/>
          <a:p>
            <a:fld id="{18D7AA54-1CB6-4AAA-BFF9-AFCF7885698B}" type="datetimeFigureOut">
              <a:rPr lang="ca-ES" smtClean="0"/>
              <a:t>28/5/2025</a:t>
            </a:fld>
            <a:endParaRPr lang="ca-ES"/>
          </a:p>
        </p:txBody>
      </p:sp>
      <p:sp>
        <p:nvSpPr>
          <p:cNvPr id="3" name="Contenidor de peu de pàgina 2">
            <a:extLst>
              <a:ext uri="{FF2B5EF4-FFF2-40B4-BE49-F238E27FC236}">
                <a16:creationId xmlns:a16="http://schemas.microsoft.com/office/drawing/2014/main" id="{6E2D68A8-A2A7-DE6D-FE4E-23C814892652}"/>
              </a:ext>
            </a:extLst>
          </p:cNvPr>
          <p:cNvSpPr>
            <a:spLocks noGrp="1"/>
          </p:cNvSpPr>
          <p:nvPr>
            <p:ph type="ftr" sz="quarter" idx="11"/>
          </p:nvPr>
        </p:nvSpPr>
        <p:spPr/>
        <p:txBody>
          <a:bodyPr/>
          <a:lstStyle/>
          <a:p>
            <a:endParaRPr lang="ca-ES"/>
          </a:p>
        </p:txBody>
      </p:sp>
      <p:sp>
        <p:nvSpPr>
          <p:cNvPr id="4" name="Contenidor de número de diapositiva 3">
            <a:extLst>
              <a:ext uri="{FF2B5EF4-FFF2-40B4-BE49-F238E27FC236}">
                <a16:creationId xmlns:a16="http://schemas.microsoft.com/office/drawing/2014/main" id="{E5F77C51-98F5-0C9C-8B75-D95A03E680ED}"/>
              </a:ext>
            </a:extLst>
          </p:cNvPr>
          <p:cNvSpPr>
            <a:spLocks noGrp="1"/>
          </p:cNvSpPr>
          <p:nvPr>
            <p:ph type="sldNum" sz="quarter" idx="12"/>
          </p:nvPr>
        </p:nvSpPr>
        <p:spPr/>
        <p:txBody>
          <a:bodyPr/>
          <a:lstStyle/>
          <a:p>
            <a:fld id="{FE65A057-00D8-452E-A064-E93B9EDCA88B}" type="slidenum">
              <a:rPr lang="ca-ES" smtClean="0"/>
              <a:t>‹#›</a:t>
            </a:fld>
            <a:endParaRPr lang="ca-ES"/>
          </a:p>
        </p:txBody>
      </p:sp>
    </p:spTree>
    <p:extLst>
      <p:ext uri="{BB962C8B-B14F-4D97-AF65-F5344CB8AC3E}">
        <p14:creationId xmlns:p14="http://schemas.microsoft.com/office/powerpoint/2010/main" val="335977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7D18383F-ABBB-13D0-917B-097DAC486716}"/>
              </a:ext>
            </a:extLst>
          </p:cNvPr>
          <p:cNvSpPr>
            <a:spLocks noGrp="1"/>
          </p:cNvSpPr>
          <p:nvPr>
            <p:ph type="title"/>
          </p:nvPr>
        </p:nvSpPr>
        <p:spPr>
          <a:xfrm>
            <a:off x="839788" y="457200"/>
            <a:ext cx="3932237" cy="1600200"/>
          </a:xfrm>
        </p:spPr>
        <p:txBody>
          <a:bodyPr anchor="b"/>
          <a:lstStyle>
            <a:lvl1pPr>
              <a:defRPr sz="3200"/>
            </a:lvl1pPr>
          </a:lstStyle>
          <a:p>
            <a:r>
              <a:rPr lang="ca-ES"/>
              <a:t>Feu clic aquí per editar l'estil</a:t>
            </a:r>
          </a:p>
        </p:txBody>
      </p:sp>
      <p:sp>
        <p:nvSpPr>
          <p:cNvPr id="3" name="Contenidor de contingut 2">
            <a:extLst>
              <a:ext uri="{FF2B5EF4-FFF2-40B4-BE49-F238E27FC236}">
                <a16:creationId xmlns:a16="http://schemas.microsoft.com/office/drawing/2014/main" id="{F36BBDF3-518F-B8E7-EC3E-6F6CD5AD1F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text 3">
            <a:extLst>
              <a:ext uri="{FF2B5EF4-FFF2-40B4-BE49-F238E27FC236}">
                <a16:creationId xmlns:a16="http://schemas.microsoft.com/office/drawing/2014/main" id="{62D73B7C-F0FD-10C8-3D01-7530177DC4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Contenidor de data 4">
            <a:extLst>
              <a:ext uri="{FF2B5EF4-FFF2-40B4-BE49-F238E27FC236}">
                <a16:creationId xmlns:a16="http://schemas.microsoft.com/office/drawing/2014/main" id="{D01092D6-8797-5810-84EC-B131392E032F}"/>
              </a:ext>
            </a:extLst>
          </p:cNvPr>
          <p:cNvSpPr>
            <a:spLocks noGrp="1"/>
          </p:cNvSpPr>
          <p:nvPr>
            <p:ph type="dt" sz="half" idx="10"/>
          </p:nvPr>
        </p:nvSpPr>
        <p:spPr/>
        <p:txBody>
          <a:bodyPr/>
          <a:lstStyle/>
          <a:p>
            <a:fld id="{18D7AA54-1CB6-4AAA-BFF9-AFCF7885698B}" type="datetimeFigureOut">
              <a:rPr lang="ca-ES" smtClean="0"/>
              <a:t>28/5/2025</a:t>
            </a:fld>
            <a:endParaRPr lang="ca-ES"/>
          </a:p>
        </p:txBody>
      </p:sp>
      <p:sp>
        <p:nvSpPr>
          <p:cNvPr id="6" name="Contenidor de peu de pàgina 5">
            <a:extLst>
              <a:ext uri="{FF2B5EF4-FFF2-40B4-BE49-F238E27FC236}">
                <a16:creationId xmlns:a16="http://schemas.microsoft.com/office/drawing/2014/main" id="{061DD079-63A6-9E83-8FAF-36B2DB213900}"/>
              </a:ext>
            </a:extLst>
          </p:cNvPr>
          <p:cNvSpPr>
            <a:spLocks noGrp="1"/>
          </p:cNvSpPr>
          <p:nvPr>
            <p:ph type="ftr" sz="quarter" idx="11"/>
          </p:nvPr>
        </p:nvSpPr>
        <p:spPr/>
        <p:txBody>
          <a:bodyPr/>
          <a:lstStyle/>
          <a:p>
            <a:endParaRPr lang="ca-ES"/>
          </a:p>
        </p:txBody>
      </p:sp>
      <p:sp>
        <p:nvSpPr>
          <p:cNvPr id="7" name="Contenidor de número de diapositiva 6">
            <a:extLst>
              <a:ext uri="{FF2B5EF4-FFF2-40B4-BE49-F238E27FC236}">
                <a16:creationId xmlns:a16="http://schemas.microsoft.com/office/drawing/2014/main" id="{404CC104-E046-A506-EFA0-753699148F70}"/>
              </a:ext>
            </a:extLst>
          </p:cNvPr>
          <p:cNvSpPr>
            <a:spLocks noGrp="1"/>
          </p:cNvSpPr>
          <p:nvPr>
            <p:ph type="sldNum" sz="quarter" idx="12"/>
          </p:nvPr>
        </p:nvSpPr>
        <p:spPr/>
        <p:txBody>
          <a:bodyPr/>
          <a:lstStyle/>
          <a:p>
            <a:fld id="{FE65A057-00D8-452E-A064-E93B9EDCA88B}" type="slidenum">
              <a:rPr lang="ca-ES" smtClean="0"/>
              <a:t>‹#›</a:t>
            </a:fld>
            <a:endParaRPr lang="ca-ES"/>
          </a:p>
        </p:txBody>
      </p:sp>
    </p:spTree>
    <p:extLst>
      <p:ext uri="{BB962C8B-B14F-4D97-AF65-F5344CB8AC3E}">
        <p14:creationId xmlns:p14="http://schemas.microsoft.com/office/powerpoint/2010/main" val="153524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AA561-461E-004F-8C48-6232D5C17ABF}"/>
              </a:ext>
            </a:extLst>
          </p:cNvPr>
          <p:cNvSpPr>
            <a:spLocks noGrp="1"/>
          </p:cNvSpPr>
          <p:nvPr>
            <p:ph type="title"/>
          </p:nvPr>
        </p:nvSpPr>
        <p:spPr/>
        <p:txBody>
          <a:bodyPr/>
          <a:lstStyle/>
          <a:p>
            <a:r>
              <a:rPr lang="en-US"/>
              <a:t>Click to edit Master title style</a:t>
            </a:r>
            <a:endParaRPr lang="en-CL"/>
          </a:p>
        </p:txBody>
      </p:sp>
      <p:sp>
        <p:nvSpPr>
          <p:cNvPr id="3" name="Content Placeholder 2">
            <a:extLst>
              <a:ext uri="{FF2B5EF4-FFF2-40B4-BE49-F238E27FC236}">
                <a16:creationId xmlns:a16="http://schemas.microsoft.com/office/drawing/2014/main" id="{FC485F35-11CF-8E43-B53B-46741FA052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Date Placeholder 3">
            <a:extLst>
              <a:ext uri="{FF2B5EF4-FFF2-40B4-BE49-F238E27FC236}">
                <a16:creationId xmlns:a16="http://schemas.microsoft.com/office/drawing/2014/main" id="{4B910BE4-2AF7-E947-8FD4-02B3A3C26634}"/>
              </a:ext>
            </a:extLst>
          </p:cNvPr>
          <p:cNvSpPr>
            <a:spLocks noGrp="1"/>
          </p:cNvSpPr>
          <p:nvPr>
            <p:ph type="dt" sz="half" idx="10"/>
          </p:nvPr>
        </p:nvSpPr>
        <p:spPr/>
        <p:txBody>
          <a:bodyPr/>
          <a:lstStyle/>
          <a:p>
            <a:fld id="{DE41AE09-57F9-F349-87C6-AC01C74622EC}" type="datetimeFigureOut">
              <a:rPr lang="en-CL" smtClean="0"/>
              <a:t>05/28/2025</a:t>
            </a:fld>
            <a:endParaRPr lang="en-CL"/>
          </a:p>
        </p:txBody>
      </p:sp>
      <p:sp>
        <p:nvSpPr>
          <p:cNvPr id="5" name="Footer Placeholder 4">
            <a:extLst>
              <a:ext uri="{FF2B5EF4-FFF2-40B4-BE49-F238E27FC236}">
                <a16:creationId xmlns:a16="http://schemas.microsoft.com/office/drawing/2014/main" id="{DB04E065-00EB-EF40-B068-F148A80CEC24}"/>
              </a:ext>
            </a:extLst>
          </p:cNvPr>
          <p:cNvSpPr>
            <a:spLocks noGrp="1"/>
          </p:cNvSpPr>
          <p:nvPr>
            <p:ph type="ftr" sz="quarter" idx="11"/>
          </p:nvPr>
        </p:nvSpPr>
        <p:spPr/>
        <p:txBody>
          <a:bodyPr/>
          <a:lstStyle/>
          <a:p>
            <a:endParaRPr lang="en-CL"/>
          </a:p>
        </p:txBody>
      </p:sp>
      <p:sp>
        <p:nvSpPr>
          <p:cNvPr id="6" name="Slide Number Placeholder 5">
            <a:extLst>
              <a:ext uri="{FF2B5EF4-FFF2-40B4-BE49-F238E27FC236}">
                <a16:creationId xmlns:a16="http://schemas.microsoft.com/office/drawing/2014/main" id="{11710114-9258-5A40-A97D-CBE8CEF9E23A}"/>
              </a:ext>
            </a:extLst>
          </p:cNvPr>
          <p:cNvSpPr>
            <a:spLocks noGrp="1"/>
          </p:cNvSpPr>
          <p:nvPr>
            <p:ph type="sldNum" sz="quarter" idx="12"/>
          </p:nvPr>
        </p:nvSpPr>
        <p:spPr/>
        <p:txBody>
          <a:bodyPr/>
          <a:lstStyle/>
          <a:p>
            <a:fld id="{43A547F5-095E-114B-A71F-11D60FBD48F6}" type="slidenum">
              <a:rPr lang="en-CL" smtClean="0"/>
              <a:t>‹#›</a:t>
            </a:fld>
            <a:endParaRPr lang="en-CL"/>
          </a:p>
        </p:txBody>
      </p:sp>
    </p:spTree>
    <p:extLst>
      <p:ext uri="{BB962C8B-B14F-4D97-AF65-F5344CB8AC3E}">
        <p14:creationId xmlns:p14="http://schemas.microsoft.com/office/powerpoint/2010/main" val="244630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CC5F33A3-47B5-D3ED-A57D-904A1E00F4EE}"/>
              </a:ext>
            </a:extLst>
          </p:cNvPr>
          <p:cNvSpPr>
            <a:spLocks noGrp="1"/>
          </p:cNvSpPr>
          <p:nvPr>
            <p:ph type="title"/>
          </p:nvPr>
        </p:nvSpPr>
        <p:spPr>
          <a:xfrm>
            <a:off x="839788" y="457200"/>
            <a:ext cx="3932237" cy="1600200"/>
          </a:xfrm>
        </p:spPr>
        <p:txBody>
          <a:bodyPr anchor="b"/>
          <a:lstStyle>
            <a:lvl1pPr>
              <a:defRPr sz="3200"/>
            </a:lvl1pPr>
          </a:lstStyle>
          <a:p>
            <a:r>
              <a:rPr lang="ca-ES"/>
              <a:t>Feu clic aquí per editar l'estil</a:t>
            </a:r>
          </a:p>
        </p:txBody>
      </p:sp>
      <p:sp>
        <p:nvSpPr>
          <p:cNvPr id="3" name="Contenidor d'imatge 2">
            <a:extLst>
              <a:ext uri="{FF2B5EF4-FFF2-40B4-BE49-F238E27FC236}">
                <a16:creationId xmlns:a16="http://schemas.microsoft.com/office/drawing/2014/main" id="{9E22D27B-C713-ED75-B1D7-CB5F3AE060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Contenidor de text 3">
            <a:extLst>
              <a:ext uri="{FF2B5EF4-FFF2-40B4-BE49-F238E27FC236}">
                <a16:creationId xmlns:a16="http://schemas.microsoft.com/office/drawing/2014/main" id="{DA630B59-6802-3F40-2CF5-108DFA554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Contenidor de data 4">
            <a:extLst>
              <a:ext uri="{FF2B5EF4-FFF2-40B4-BE49-F238E27FC236}">
                <a16:creationId xmlns:a16="http://schemas.microsoft.com/office/drawing/2014/main" id="{B098C4C6-A828-3C5A-7D62-E5E3225A5734}"/>
              </a:ext>
            </a:extLst>
          </p:cNvPr>
          <p:cNvSpPr>
            <a:spLocks noGrp="1"/>
          </p:cNvSpPr>
          <p:nvPr>
            <p:ph type="dt" sz="half" idx="10"/>
          </p:nvPr>
        </p:nvSpPr>
        <p:spPr/>
        <p:txBody>
          <a:bodyPr/>
          <a:lstStyle/>
          <a:p>
            <a:fld id="{18D7AA54-1CB6-4AAA-BFF9-AFCF7885698B}" type="datetimeFigureOut">
              <a:rPr lang="ca-ES" smtClean="0"/>
              <a:t>28/5/2025</a:t>
            </a:fld>
            <a:endParaRPr lang="ca-ES"/>
          </a:p>
        </p:txBody>
      </p:sp>
      <p:sp>
        <p:nvSpPr>
          <p:cNvPr id="6" name="Contenidor de peu de pàgina 5">
            <a:extLst>
              <a:ext uri="{FF2B5EF4-FFF2-40B4-BE49-F238E27FC236}">
                <a16:creationId xmlns:a16="http://schemas.microsoft.com/office/drawing/2014/main" id="{76C2DEE6-CADF-4754-AD51-4D41CAE6C514}"/>
              </a:ext>
            </a:extLst>
          </p:cNvPr>
          <p:cNvSpPr>
            <a:spLocks noGrp="1"/>
          </p:cNvSpPr>
          <p:nvPr>
            <p:ph type="ftr" sz="quarter" idx="11"/>
          </p:nvPr>
        </p:nvSpPr>
        <p:spPr/>
        <p:txBody>
          <a:bodyPr/>
          <a:lstStyle/>
          <a:p>
            <a:endParaRPr lang="ca-ES"/>
          </a:p>
        </p:txBody>
      </p:sp>
      <p:sp>
        <p:nvSpPr>
          <p:cNvPr id="7" name="Contenidor de número de diapositiva 6">
            <a:extLst>
              <a:ext uri="{FF2B5EF4-FFF2-40B4-BE49-F238E27FC236}">
                <a16:creationId xmlns:a16="http://schemas.microsoft.com/office/drawing/2014/main" id="{B2FC2D21-6E32-7E5F-262F-8C5416733A18}"/>
              </a:ext>
            </a:extLst>
          </p:cNvPr>
          <p:cNvSpPr>
            <a:spLocks noGrp="1"/>
          </p:cNvSpPr>
          <p:nvPr>
            <p:ph type="sldNum" sz="quarter" idx="12"/>
          </p:nvPr>
        </p:nvSpPr>
        <p:spPr/>
        <p:txBody>
          <a:bodyPr/>
          <a:lstStyle/>
          <a:p>
            <a:fld id="{FE65A057-00D8-452E-A064-E93B9EDCA88B}" type="slidenum">
              <a:rPr lang="ca-ES" smtClean="0"/>
              <a:t>‹#›</a:t>
            </a:fld>
            <a:endParaRPr lang="ca-ES"/>
          </a:p>
        </p:txBody>
      </p:sp>
    </p:spTree>
    <p:extLst>
      <p:ext uri="{BB962C8B-B14F-4D97-AF65-F5344CB8AC3E}">
        <p14:creationId xmlns:p14="http://schemas.microsoft.com/office/powerpoint/2010/main" val="2544312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6FBD271C-AD1B-3FF8-6EA5-461088F6B196}"/>
              </a:ext>
            </a:extLst>
          </p:cNvPr>
          <p:cNvSpPr>
            <a:spLocks noGrp="1"/>
          </p:cNvSpPr>
          <p:nvPr>
            <p:ph type="title"/>
          </p:nvPr>
        </p:nvSpPr>
        <p:spPr/>
        <p:txBody>
          <a:bodyPr/>
          <a:lstStyle/>
          <a:p>
            <a:r>
              <a:rPr lang="ca-ES"/>
              <a:t>Feu clic aquí per editar l'estil</a:t>
            </a:r>
          </a:p>
        </p:txBody>
      </p:sp>
      <p:sp>
        <p:nvSpPr>
          <p:cNvPr id="3" name="Contenidor de text vertical 2">
            <a:extLst>
              <a:ext uri="{FF2B5EF4-FFF2-40B4-BE49-F238E27FC236}">
                <a16:creationId xmlns:a16="http://schemas.microsoft.com/office/drawing/2014/main" id="{2D59BF02-5DC1-2FBB-6E1B-0AFFB4CB5472}"/>
              </a:ext>
            </a:extLst>
          </p:cNvPr>
          <p:cNvSpPr>
            <a:spLocks noGrp="1"/>
          </p:cNvSpPr>
          <p:nvPr>
            <p:ph type="body" orient="vert" idx="1"/>
          </p:nvPr>
        </p:nvSpPr>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A494EA7C-A07E-1C04-5CC8-1E55FDC9F569}"/>
              </a:ext>
            </a:extLst>
          </p:cNvPr>
          <p:cNvSpPr>
            <a:spLocks noGrp="1"/>
          </p:cNvSpPr>
          <p:nvPr>
            <p:ph type="dt" sz="half" idx="10"/>
          </p:nvPr>
        </p:nvSpPr>
        <p:spPr/>
        <p:txBody>
          <a:bodyPr/>
          <a:lstStyle/>
          <a:p>
            <a:fld id="{18D7AA54-1CB6-4AAA-BFF9-AFCF7885698B}" type="datetimeFigureOut">
              <a:rPr lang="ca-ES" smtClean="0"/>
              <a:t>28/5/2025</a:t>
            </a:fld>
            <a:endParaRPr lang="ca-ES"/>
          </a:p>
        </p:txBody>
      </p:sp>
      <p:sp>
        <p:nvSpPr>
          <p:cNvPr id="5" name="Contenidor de peu de pàgina 4">
            <a:extLst>
              <a:ext uri="{FF2B5EF4-FFF2-40B4-BE49-F238E27FC236}">
                <a16:creationId xmlns:a16="http://schemas.microsoft.com/office/drawing/2014/main" id="{1C12537B-DC69-DF90-30ED-8C8C5DC115F5}"/>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9C6C5F77-7D7D-F0F7-3BC7-F6E8EEAA4D25}"/>
              </a:ext>
            </a:extLst>
          </p:cNvPr>
          <p:cNvSpPr>
            <a:spLocks noGrp="1"/>
          </p:cNvSpPr>
          <p:nvPr>
            <p:ph type="sldNum" sz="quarter" idx="12"/>
          </p:nvPr>
        </p:nvSpPr>
        <p:spPr/>
        <p:txBody>
          <a:bodyPr/>
          <a:lstStyle/>
          <a:p>
            <a:fld id="{FE65A057-00D8-452E-A064-E93B9EDCA88B}" type="slidenum">
              <a:rPr lang="ca-ES" smtClean="0"/>
              <a:t>‹#›</a:t>
            </a:fld>
            <a:endParaRPr lang="ca-ES"/>
          </a:p>
        </p:txBody>
      </p:sp>
    </p:spTree>
    <p:extLst>
      <p:ext uri="{BB962C8B-B14F-4D97-AF65-F5344CB8AC3E}">
        <p14:creationId xmlns:p14="http://schemas.microsoft.com/office/powerpoint/2010/main" val="3124959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a:extLst>
              <a:ext uri="{FF2B5EF4-FFF2-40B4-BE49-F238E27FC236}">
                <a16:creationId xmlns:a16="http://schemas.microsoft.com/office/drawing/2014/main" id="{38077383-E9A0-5ED6-12E5-E8A269E5B9BC}"/>
              </a:ext>
            </a:extLst>
          </p:cNvPr>
          <p:cNvSpPr>
            <a:spLocks noGrp="1"/>
          </p:cNvSpPr>
          <p:nvPr>
            <p:ph type="title" orient="vert"/>
          </p:nvPr>
        </p:nvSpPr>
        <p:spPr>
          <a:xfrm>
            <a:off x="8724900" y="365125"/>
            <a:ext cx="2628900" cy="5811838"/>
          </a:xfrm>
        </p:spPr>
        <p:txBody>
          <a:bodyPr vert="eaVert"/>
          <a:lstStyle/>
          <a:p>
            <a:r>
              <a:rPr lang="ca-ES"/>
              <a:t>Feu clic aquí per editar l'estil</a:t>
            </a:r>
          </a:p>
        </p:txBody>
      </p:sp>
      <p:sp>
        <p:nvSpPr>
          <p:cNvPr id="3" name="Contenidor de text vertical 2">
            <a:extLst>
              <a:ext uri="{FF2B5EF4-FFF2-40B4-BE49-F238E27FC236}">
                <a16:creationId xmlns:a16="http://schemas.microsoft.com/office/drawing/2014/main" id="{28C1FCE0-F34A-E95A-0811-A8DF89090FF7}"/>
              </a:ext>
            </a:extLst>
          </p:cNvPr>
          <p:cNvSpPr>
            <a:spLocks noGrp="1"/>
          </p:cNvSpPr>
          <p:nvPr>
            <p:ph type="body" orient="vert" idx="1"/>
          </p:nvPr>
        </p:nvSpPr>
        <p:spPr>
          <a:xfrm>
            <a:off x="838200" y="365125"/>
            <a:ext cx="7734300" cy="5811838"/>
          </a:xfrm>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B468ACFF-F7F2-E925-FAEB-9A9780DCBE65}"/>
              </a:ext>
            </a:extLst>
          </p:cNvPr>
          <p:cNvSpPr>
            <a:spLocks noGrp="1"/>
          </p:cNvSpPr>
          <p:nvPr>
            <p:ph type="dt" sz="half" idx="10"/>
          </p:nvPr>
        </p:nvSpPr>
        <p:spPr/>
        <p:txBody>
          <a:bodyPr/>
          <a:lstStyle/>
          <a:p>
            <a:fld id="{18D7AA54-1CB6-4AAA-BFF9-AFCF7885698B}" type="datetimeFigureOut">
              <a:rPr lang="ca-ES" smtClean="0"/>
              <a:t>28/5/2025</a:t>
            </a:fld>
            <a:endParaRPr lang="ca-ES"/>
          </a:p>
        </p:txBody>
      </p:sp>
      <p:sp>
        <p:nvSpPr>
          <p:cNvPr id="5" name="Contenidor de peu de pàgina 4">
            <a:extLst>
              <a:ext uri="{FF2B5EF4-FFF2-40B4-BE49-F238E27FC236}">
                <a16:creationId xmlns:a16="http://schemas.microsoft.com/office/drawing/2014/main" id="{A48A45F2-038C-6D06-16FB-65558DFB9D8E}"/>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07215367-F5EF-EE18-1DB1-42F156E2D325}"/>
              </a:ext>
            </a:extLst>
          </p:cNvPr>
          <p:cNvSpPr>
            <a:spLocks noGrp="1"/>
          </p:cNvSpPr>
          <p:nvPr>
            <p:ph type="sldNum" sz="quarter" idx="12"/>
          </p:nvPr>
        </p:nvSpPr>
        <p:spPr/>
        <p:txBody>
          <a:bodyPr/>
          <a:lstStyle/>
          <a:p>
            <a:fld id="{FE65A057-00D8-452E-A064-E93B9EDCA88B}" type="slidenum">
              <a:rPr lang="ca-ES" smtClean="0"/>
              <a:t>‹#›</a:t>
            </a:fld>
            <a:endParaRPr lang="ca-ES"/>
          </a:p>
        </p:txBody>
      </p:sp>
    </p:spTree>
    <p:extLst>
      <p:ext uri="{BB962C8B-B14F-4D97-AF65-F5344CB8AC3E}">
        <p14:creationId xmlns:p14="http://schemas.microsoft.com/office/powerpoint/2010/main" val="669964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C4EA5-D68D-184E-B4FB-88B140E68F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L"/>
          </a:p>
        </p:txBody>
      </p:sp>
      <p:sp>
        <p:nvSpPr>
          <p:cNvPr id="3" name="Text Placeholder 2">
            <a:extLst>
              <a:ext uri="{FF2B5EF4-FFF2-40B4-BE49-F238E27FC236}">
                <a16:creationId xmlns:a16="http://schemas.microsoft.com/office/drawing/2014/main" id="{955EB56D-16DD-6644-9A21-F42D3416FA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6CB251-99E7-F34E-B84C-A199DFA81227}"/>
              </a:ext>
            </a:extLst>
          </p:cNvPr>
          <p:cNvSpPr>
            <a:spLocks noGrp="1"/>
          </p:cNvSpPr>
          <p:nvPr>
            <p:ph type="dt" sz="half" idx="10"/>
          </p:nvPr>
        </p:nvSpPr>
        <p:spPr/>
        <p:txBody>
          <a:bodyPr/>
          <a:lstStyle/>
          <a:p>
            <a:fld id="{DE41AE09-57F9-F349-87C6-AC01C74622EC}" type="datetimeFigureOut">
              <a:rPr lang="en-CL" smtClean="0"/>
              <a:t>05/28/2025</a:t>
            </a:fld>
            <a:endParaRPr lang="en-CL"/>
          </a:p>
        </p:txBody>
      </p:sp>
      <p:sp>
        <p:nvSpPr>
          <p:cNvPr id="5" name="Footer Placeholder 4">
            <a:extLst>
              <a:ext uri="{FF2B5EF4-FFF2-40B4-BE49-F238E27FC236}">
                <a16:creationId xmlns:a16="http://schemas.microsoft.com/office/drawing/2014/main" id="{3019E036-EFD0-E944-9013-9448BF9131FF}"/>
              </a:ext>
            </a:extLst>
          </p:cNvPr>
          <p:cNvSpPr>
            <a:spLocks noGrp="1"/>
          </p:cNvSpPr>
          <p:nvPr>
            <p:ph type="ftr" sz="quarter" idx="11"/>
          </p:nvPr>
        </p:nvSpPr>
        <p:spPr/>
        <p:txBody>
          <a:bodyPr/>
          <a:lstStyle/>
          <a:p>
            <a:endParaRPr lang="en-CL"/>
          </a:p>
        </p:txBody>
      </p:sp>
      <p:sp>
        <p:nvSpPr>
          <p:cNvPr id="6" name="Slide Number Placeholder 5">
            <a:extLst>
              <a:ext uri="{FF2B5EF4-FFF2-40B4-BE49-F238E27FC236}">
                <a16:creationId xmlns:a16="http://schemas.microsoft.com/office/drawing/2014/main" id="{BC517A1F-653B-3E41-B377-2C520BDA4F4F}"/>
              </a:ext>
            </a:extLst>
          </p:cNvPr>
          <p:cNvSpPr>
            <a:spLocks noGrp="1"/>
          </p:cNvSpPr>
          <p:nvPr>
            <p:ph type="sldNum" sz="quarter" idx="12"/>
          </p:nvPr>
        </p:nvSpPr>
        <p:spPr/>
        <p:txBody>
          <a:bodyPr/>
          <a:lstStyle/>
          <a:p>
            <a:fld id="{43A547F5-095E-114B-A71F-11D60FBD48F6}" type="slidenum">
              <a:rPr lang="en-CL" smtClean="0"/>
              <a:t>‹#›</a:t>
            </a:fld>
            <a:endParaRPr lang="en-CL"/>
          </a:p>
        </p:txBody>
      </p:sp>
    </p:spTree>
    <p:extLst>
      <p:ext uri="{BB962C8B-B14F-4D97-AF65-F5344CB8AC3E}">
        <p14:creationId xmlns:p14="http://schemas.microsoft.com/office/powerpoint/2010/main" val="1105556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86F8A-000F-2746-86BA-13AF82D83820}"/>
              </a:ext>
            </a:extLst>
          </p:cNvPr>
          <p:cNvSpPr>
            <a:spLocks noGrp="1"/>
          </p:cNvSpPr>
          <p:nvPr>
            <p:ph type="title"/>
          </p:nvPr>
        </p:nvSpPr>
        <p:spPr/>
        <p:txBody>
          <a:bodyPr/>
          <a:lstStyle/>
          <a:p>
            <a:r>
              <a:rPr lang="en-US"/>
              <a:t>Click to edit Master title style</a:t>
            </a:r>
            <a:endParaRPr lang="en-CL"/>
          </a:p>
        </p:txBody>
      </p:sp>
      <p:sp>
        <p:nvSpPr>
          <p:cNvPr id="3" name="Content Placeholder 2">
            <a:extLst>
              <a:ext uri="{FF2B5EF4-FFF2-40B4-BE49-F238E27FC236}">
                <a16:creationId xmlns:a16="http://schemas.microsoft.com/office/drawing/2014/main" id="{143308B7-7FCD-D24E-9842-B58073EB7D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Content Placeholder 3">
            <a:extLst>
              <a:ext uri="{FF2B5EF4-FFF2-40B4-BE49-F238E27FC236}">
                <a16:creationId xmlns:a16="http://schemas.microsoft.com/office/drawing/2014/main" id="{FF46C80D-71F7-3A4C-983D-75D5708B55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5" name="Date Placeholder 4">
            <a:extLst>
              <a:ext uri="{FF2B5EF4-FFF2-40B4-BE49-F238E27FC236}">
                <a16:creationId xmlns:a16="http://schemas.microsoft.com/office/drawing/2014/main" id="{A4256548-054F-074B-8AB0-8346A3403F02}"/>
              </a:ext>
            </a:extLst>
          </p:cNvPr>
          <p:cNvSpPr>
            <a:spLocks noGrp="1"/>
          </p:cNvSpPr>
          <p:nvPr>
            <p:ph type="dt" sz="half" idx="10"/>
          </p:nvPr>
        </p:nvSpPr>
        <p:spPr/>
        <p:txBody>
          <a:bodyPr/>
          <a:lstStyle/>
          <a:p>
            <a:fld id="{DE41AE09-57F9-F349-87C6-AC01C74622EC}" type="datetimeFigureOut">
              <a:rPr lang="en-CL" smtClean="0"/>
              <a:t>05/28/2025</a:t>
            </a:fld>
            <a:endParaRPr lang="en-CL"/>
          </a:p>
        </p:txBody>
      </p:sp>
      <p:sp>
        <p:nvSpPr>
          <p:cNvPr id="6" name="Footer Placeholder 5">
            <a:extLst>
              <a:ext uri="{FF2B5EF4-FFF2-40B4-BE49-F238E27FC236}">
                <a16:creationId xmlns:a16="http://schemas.microsoft.com/office/drawing/2014/main" id="{AA85BB3F-E57D-5F4B-940D-733DDFBC6736}"/>
              </a:ext>
            </a:extLst>
          </p:cNvPr>
          <p:cNvSpPr>
            <a:spLocks noGrp="1"/>
          </p:cNvSpPr>
          <p:nvPr>
            <p:ph type="ftr" sz="quarter" idx="11"/>
          </p:nvPr>
        </p:nvSpPr>
        <p:spPr/>
        <p:txBody>
          <a:bodyPr/>
          <a:lstStyle/>
          <a:p>
            <a:endParaRPr lang="en-CL"/>
          </a:p>
        </p:txBody>
      </p:sp>
      <p:sp>
        <p:nvSpPr>
          <p:cNvPr id="7" name="Slide Number Placeholder 6">
            <a:extLst>
              <a:ext uri="{FF2B5EF4-FFF2-40B4-BE49-F238E27FC236}">
                <a16:creationId xmlns:a16="http://schemas.microsoft.com/office/drawing/2014/main" id="{AB8C2255-277E-6D41-8658-CE9FA8B31ADA}"/>
              </a:ext>
            </a:extLst>
          </p:cNvPr>
          <p:cNvSpPr>
            <a:spLocks noGrp="1"/>
          </p:cNvSpPr>
          <p:nvPr>
            <p:ph type="sldNum" sz="quarter" idx="12"/>
          </p:nvPr>
        </p:nvSpPr>
        <p:spPr/>
        <p:txBody>
          <a:bodyPr/>
          <a:lstStyle/>
          <a:p>
            <a:fld id="{43A547F5-095E-114B-A71F-11D60FBD48F6}" type="slidenum">
              <a:rPr lang="en-CL" smtClean="0"/>
              <a:t>‹#›</a:t>
            </a:fld>
            <a:endParaRPr lang="en-CL"/>
          </a:p>
        </p:txBody>
      </p:sp>
    </p:spTree>
    <p:extLst>
      <p:ext uri="{BB962C8B-B14F-4D97-AF65-F5344CB8AC3E}">
        <p14:creationId xmlns:p14="http://schemas.microsoft.com/office/powerpoint/2010/main" val="599078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52E9E-483E-CB48-AE9C-C84109B86CE0}"/>
              </a:ext>
            </a:extLst>
          </p:cNvPr>
          <p:cNvSpPr>
            <a:spLocks noGrp="1"/>
          </p:cNvSpPr>
          <p:nvPr>
            <p:ph type="title"/>
          </p:nvPr>
        </p:nvSpPr>
        <p:spPr>
          <a:xfrm>
            <a:off x="839788" y="365125"/>
            <a:ext cx="10515600" cy="1325563"/>
          </a:xfrm>
        </p:spPr>
        <p:txBody>
          <a:bodyPr/>
          <a:lstStyle/>
          <a:p>
            <a:r>
              <a:rPr lang="en-US"/>
              <a:t>Click to edit Master title style</a:t>
            </a:r>
            <a:endParaRPr lang="en-CL"/>
          </a:p>
        </p:txBody>
      </p:sp>
      <p:sp>
        <p:nvSpPr>
          <p:cNvPr id="3" name="Text Placeholder 2">
            <a:extLst>
              <a:ext uri="{FF2B5EF4-FFF2-40B4-BE49-F238E27FC236}">
                <a16:creationId xmlns:a16="http://schemas.microsoft.com/office/drawing/2014/main" id="{5DB7D1F9-4CD9-8340-A7BA-5206F7D66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585510-D4A4-BC48-A637-3B4C9C974F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5" name="Text Placeholder 4">
            <a:extLst>
              <a:ext uri="{FF2B5EF4-FFF2-40B4-BE49-F238E27FC236}">
                <a16:creationId xmlns:a16="http://schemas.microsoft.com/office/drawing/2014/main" id="{88FB151D-7921-EF4E-ADB5-6507337C9A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BA4F86-F8C4-CF41-99E9-79E262FBB1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7" name="Date Placeholder 6">
            <a:extLst>
              <a:ext uri="{FF2B5EF4-FFF2-40B4-BE49-F238E27FC236}">
                <a16:creationId xmlns:a16="http://schemas.microsoft.com/office/drawing/2014/main" id="{6338E07F-6FB1-754D-930F-9F8D8269F66D}"/>
              </a:ext>
            </a:extLst>
          </p:cNvPr>
          <p:cNvSpPr>
            <a:spLocks noGrp="1"/>
          </p:cNvSpPr>
          <p:nvPr>
            <p:ph type="dt" sz="half" idx="10"/>
          </p:nvPr>
        </p:nvSpPr>
        <p:spPr/>
        <p:txBody>
          <a:bodyPr/>
          <a:lstStyle/>
          <a:p>
            <a:fld id="{DE41AE09-57F9-F349-87C6-AC01C74622EC}" type="datetimeFigureOut">
              <a:rPr lang="en-CL" smtClean="0"/>
              <a:t>05/28/2025</a:t>
            </a:fld>
            <a:endParaRPr lang="en-CL"/>
          </a:p>
        </p:txBody>
      </p:sp>
      <p:sp>
        <p:nvSpPr>
          <p:cNvPr id="8" name="Footer Placeholder 7">
            <a:extLst>
              <a:ext uri="{FF2B5EF4-FFF2-40B4-BE49-F238E27FC236}">
                <a16:creationId xmlns:a16="http://schemas.microsoft.com/office/drawing/2014/main" id="{20EF7A3F-D47A-3A49-8C73-F3EC9F80B684}"/>
              </a:ext>
            </a:extLst>
          </p:cNvPr>
          <p:cNvSpPr>
            <a:spLocks noGrp="1"/>
          </p:cNvSpPr>
          <p:nvPr>
            <p:ph type="ftr" sz="quarter" idx="11"/>
          </p:nvPr>
        </p:nvSpPr>
        <p:spPr/>
        <p:txBody>
          <a:bodyPr/>
          <a:lstStyle/>
          <a:p>
            <a:endParaRPr lang="en-CL"/>
          </a:p>
        </p:txBody>
      </p:sp>
      <p:sp>
        <p:nvSpPr>
          <p:cNvPr id="9" name="Slide Number Placeholder 8">
            <a:extLst>
              <a:ext uri="{FF2B5EF4-FFF2-40B4-BE49-F238E27FC236}">
                <a16:creationId xmlns:a16="http://schemas.microsoft.com/office/drawing/2014/main" id="{210A73E6-9B6A-3B46-BA02-42512C2666B4}"/>
              </a:ext>
            </a:extLst>
          </p:cNvPr>
          <p:cNvSpPr>
            <a:spLocks noGrp="1"/>
          </p:cNvSpPr>
          <p:nvPr>
            <p:ph type="sldNum" sz="quarter" idx="12"/>
          </p:nvPr>
        </p:nvSpPr>
        <p:spPr/>
        <p:txBody>
          <a:bodyPr/>
          <a:lstStyle/>
          <a:p>
            <a:fld id="{43A547F5-095E-114B-A71F-11D60FBD48F6}" type="slidenum">
              <a:rPr lang="en-CL" smtClean="0"/>
              <a:t>‹#›</a:t>
            </a:fld>
            <a:endParaRPr lang="en-CL"/>
          </a:p>
        </p:txBody>
      </p:sp>
    </p:spTree>
    <p:extLst>
      <p:ext uri="{BB962C8B-B14F-4D97-AF65-F5344CB8AC3E}">
        <p14:creationId xmlns:p14="http://schemas.microsoft.com/office/powerpoint/2010/main" val="680311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EDBA8-E319-C445-8D8C-65300859A2D9}"/>
              </a:ext>
            </a:extLst>
          </p:cNvPr>
          <p:cNvSpPr>
            <a:spLocks noGrp="1"/>
          </p:cNvSpPr>
          <p:nvPr>
            <p:ph type="title"/>
          </p:nvPr>
        </p:nvSpPr>
        <p:spPr/>
        <p:txBody>
          <a:bodyPr/>
          <a:lstStyle/>
          <a:p>
            <a:r>
              <a:rPr lang="en-US"/>
              <a:t>Click to edit Master title style</a:t>
            </a:r>
            <a:endParaRPr lang="en-CL"/>
          </a:p>
        </p:txBody>
      </p:sp>
      <p:sp>
        <p:nvSpPr>
          <p:cNvPr id="3" name="Date Placeholder 2">
            <a:extLst>
              <a:ext uri="{FF2B5EF4-FFF2-40B4-BE49-F238E27FC236}">
                <a16:creationId xmlns:a16="http://schemas.microsoft.com/office/drawing/2014/main" id="{2D3A0348-6800-D140-A952-4B6508C9467B}"/>
              </a:ext>
            </a:extLst>
          </p:cNvPr>
          <p:cNvSpPr>
            <a:spLocks noGrp="1"/>
          </p:cNvSpPr>
          <p:nvPr>
            <p:ph type="dt" sz="half" idx="10"/>
          </p:nvPr>
        </p:nvSpPr>
        <p:spPr/>
        <p:txBody>
          <a:bodyPr/>
          <a:lstStyle/>
          <a:p>
            <a:fld id="{DE41AE09-57F9-F349-87C6-AC01C74622EC}" type="datetimeFigureOut">
              <a:rPr lang="en-CL" smtClean="0"/>
              <a:t>05/28/2025</a:t>
            </a:fld>
            <a:endParaRPr lang="en-CL"/>
          </a:p>
        </p:txBody>
      </p:sp>
      <p:sp>
        <p:nvSpPr>
          <p:cNvPr id="4" name="Footer Placeholder 3">
            <a:extLst>
              <a:ext uri="{FF2B5EF4-FFF2-40B4-BE49-F238E27FC236}">
                <a16:creationId xmlns:a16="http://schemas.microsoft.com/office/drawing/2014/main" id="{D108F298-51B3-9247-8325-1412E1D05C97}"/>
              </a:ext>
            </a:extLst>
          </p:cNvPr>
          <p:cNvSpPr>
            <a:spLocks noGrp="1"/>
          </p:cNvSpPr>
          <p:nvPr>
            <p:ph type="ftr" sz="quarter" idx="11"/>
          </p:nvPr>
        </p:nvSpPr>
        <p:spPr/>
        <p:txBody>
          <a:bodyPr/>
          <a:lstStyle/>
          <a:p>
            <a:endParaRPr lang="en-CL"/>
          </a:p>
        </p:txBody>
      </p:sp>
      <p:sp>
        <p:nvSpPr>
          <p:cNvPr id="5" name="Slide Number Placeholder 4">
            <a:extLst>
              <a:ext uri="{FF2B5EF4-FFF2-40B4-BE49-F238E27FC236}">
                <a16:creationId xmlns:a16="http://schemas.microsoft.com/office/drawing/2014/main" id="{2612E006-9F1A-E144-865D-ECCF0A6C2761}"/>
              </a:ext>
            </a:extLst>
          </p:cNvPr>
          <p:cNvSpPr>
            <a:spLocks noGrp="1"/>
          </p:cNvSpPr>
          <p:nvPr>
            <p:ph type="sldNum" sz="quarter" idx="12"/>
          </p:nvPr>
        </p:nvSpPr>
        <p:spPr/>
        <p:txBody>
          <a:bodyPr/>
          <a:lstStyle/>
          <a:p>
            <a:fld id="{43A547F5-095E-114B-A71F-11D60FBD48F6}" type="slidenum">
              <a:rPr lang="en-CL" smtClean="0"/>
              <a:t>‹#›</a:t>
            </a:fld>
            <a:endParaRPr lang="en-CL"/>
          </a:p>
        </p:txBody>
      </p:sp>
    </p:spTree>
    <p:extLst>
      <p:ext uri="{BB962C8B-B14F-4D97-AF65-F5344CB8AC3E}">
        <p14:creationId xmlns:p14="http://schemas.microsoft.com/office/powerpoint/2010/main" val="1770990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12DB5-297D-D34C-BF7C-601901593F2C}"/>
              </a:ext>
            </a:extLst>
          </p:cNvPr>
          <p:cNvSpPr>
            <a:spLocks noGrp="1"/>
          </p:cNvSpPr>
          <p:nvPr>
            <p:ph type="dt" sz="half" idx="10"/>
          </p:nvPr>
        </p:nvSpPr>
        <p:spPr/>
        <p:txBody>
          <a:bodyPr/>
          <a:lstStyle/>
          <a:p>
            <a:fld id="{DE41AE09-57F9-F349-87C6-AC01C74622EC}" type="datetimeFigureOut">
              <a:rPr lang="en-CL" smtClean="0"/>
              <a:t>05/28/2025</a:t>
            </a:fld>
            <a:endParaRPr lang="en-CL"/>
          </a:p>
        </p:txBody>
      </p:sp>
      <p:sp>
        <p:nvSpPr>
          <p:cNvPr id="3" name="Footer Placeholder 2">
            <a:extLst>
              <a:ext uri="{FF2B5EF4-FFF2-40B4-BE49-F238E27FC236}">
                <a16:creationId xmlns:a16="http://schemas.microsoft.com/office/drawing/2014/main" id="{2638EBA1-36D1-3049-8C74-90C51B1D5388}"/>
              </a:ext>
            </a:extLst>
          </p:cNvPr>
          <p:cNvSpPr>
            <a:spLocks noGrp="1"/>
          </p:cNvSpPr>
          <p:nvPr>
            <p:ph type="ftr" sz="quarter" idx="11"/>
          </p:nvPr>
        </p:nvSpPr>
        <p:spPr/>
        <p:txBody>
          <a:bodyPr/>
          <a:lstStyle/>
          <a:p>
            <a:endParaRPr lang="en-CL"/>
          </a:p>
        </p:txBody>
      </p:sp>
      <p:sp>
        <p:nvSpPr>
          <p:cNvPr id="4" name="Slide Number Placeholder 3">
            <a:extLst>
              <a:ext uri="{FF2B5EF4-FFF2-40B4-BE49-F238E27FC236}">
                <a16:creationId xmlns:a16="http://schemas.microsoft.com/office/drawing/2014/main" id="{D91EE096-4FFA-7043-BB0D-94A2D04BD4B7}"/>
              </a:ext>
            </a:extLst>
          </p:cNvPr>
          <p:cNvSpPr>
            <a:spLocks noGrp="1"/>
          </p:cNvSpPr>
          <p:nvPr>
            <p:ph type="sldNum" sz="quarter" idx="12"/>
          </p:nvPr>
        </p:nvSpPr>
        <p:spPr/>
        <p:txBody>
          <a:bodyPr/>
          <a:lstStyle/>
          <a:p>
            <a:fld id="{43A547F5-095E-114B-A71F-11D60FBD48F6}" type="slidenum">
              <a:rPr lang="en-CL" smtClean="0"/>
              <a:t>‹#›</a:t>
            </a:fld>
            <a:endParaRPr lang="en-CL"/>
          </a:p>
        </p:txBody>
      </p:sp>
    </p:spTree>
    <p:extLst>
      <p:ext uri="{BB962C8B-B14F-4D97-AF65-F5344CB8AC3E}">
        <p14:creationId xmlns:p14="http://schemas.microsoft.com/office/powerpoint/2010/main" val="2122186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63DA0-8594-644D-BB31-F09A234C0C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L"/>
          </a:p>
        </p:txBody>
      </p:sp>
      <p:sp>
        <p:nvSpPr>
          <p:cNvPr id="3" name="Content Placeholder 2">
            <a:extLst>
              <a:ext uri="{FF2B5EF4-FFF2-40B4-BE49-F238E27FC236}">
                <a16:creationId xmlns:a16="http://schemas.microsoft.com/office/drawing/2014/main" id="{CAF04BA0-B42F-6E45-8768-67B1C31562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Text Placeholder 3">
            <a:extLst>
              <a:ext uri="{FF2B5EF4-FFF2-40B4-BE49-F238E27FC236}">
                <a16:creationId xmlns:a16="http://schemas.microsoft.com/office/drawing/2014/main" id="{E50E2E61-7CBE-DA40-8D44-3E0E3F31D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F630FF-E75D-054C-9448-9CD1BF6F8441}"/>
              </a:ext>
            </a:extLst>
          </p:cNvPr>
          <p:cNvSpPr>
            <a:spLocks noGrp="1"/>
          </p:cNvSpPr>
          <p:nvPr>
            <p:ph type="dt" sz="half" idx="10"/>
          </p:nvPr>
        </p:nvSpPr>
        <p:spPr/>
        <p:txBody>
          <a:bodyPr/>
          <a:lstStyle/>
          <a:p>
            <a:fld id="{DE41AE09-57F9-F349-87C6-AC01C74622EC}" type="datetimeFigureOut">
              <a:rPr lang="en-CL" smtClean="0"/>
              <a:t>05/28/2025</a:t>
            </a:fld>
            <a:endParaRPr lang="en-CL"/>
          </a:p>
        </p:txBody>
      </p:sp>
      <p:sp>
        <p:nvSpPr>
          <p:cNvPr id="6" name="Footer Placeholder 5">
            <a:extLst>
              <a:ext uri="{FF2B5EF4-FFF2-40B4-BE49-F238E27FC236}">
                <a16:creationId xmlns:a16="http://schemas.microsoft.com/office/drawing/2014/main" id="{A33DE032-9E50-A54F-889D-83CA055D8D7A}"/>
              </a:ext>
            </a:extLst>
          </p:cNvPr>
          <p:cNvSpPr>
            <a:spLocks noGrp="1"/>
          </p:cNvSpPr>
          <p:nvPr>
            <p:ph type="ftr" sz="quarter" idx="11"/>
          </p:nvPr>
        </p:nvSpPr>
        <p:spPr/>
        <p:txBody>
          <a:bodyPr/>
          <a:lstStyle/>
          <a:p>
            <a:endParaRPr lang="en-CL"/>
          </a:p>
        </p:txBody>
      </p:sp>
      <p:sp>
        <p:nvSpPr>
          <p:cNvPr id="7" name="Slide Number Placeholder 6">
            <a:extLst>
              <a:ext uri="{FF2B5EF4-FFF2-40B4-BE49-F238E27FC236}">
                <a16:creationId xmlns:a16="http://schemas.microsoft.com/office/drawing/2014/main" id="{B7F48DBF-25D8-F54A-9BD4-3C78BD27DE98}"/>
              </a:ext>
            </a:extLst>
          </p:cNvPr>
          <p:cNvSpPr>
            <a:spLocks noGrp="1"/>
          </p:cNvSpPr>
          <p:nvPr>
            <p:ph type="sldNum" sz="quarter" idx="12"/>
          </p:nvPr>
        </p:nvSpPr>
        <p:spPr/>
        <p:txBody>
          <a:bodyPr/>
          <a:lstStyle/>
          <a:p>
            <a:fld id="{43A547F5-095E-114B-A71F-11D60FBD48F6}" type="slidenum">
              <a:rPr lang="en-CL" smtClean="0"/>
              <a:t>‹#›</a:t>
            </a:fld>
            <a:endParaRPr lang="en-CL"/>
          </a:p>
        </p:txBody>
      </p:sp>
    </p:spTree>
    <p:extLst>
      <p:ext uri="{BB962C8B-B14F-4D97-AF65-F5344CB8AC3E}">
        <p14:creationId xmlns:p14="http://schemas.microsoft.com/office/powerpoint/2010/main" val="434549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C6AE-8C10-4D4E-9DB8-559EFEBBC1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L"/>
          </a:p>
        </p:txBody>
      </p:sp>
      <p:sp>
        <p:nvSpPr>
          <p:cNvPr id="3" name="Picture Placeholder 2">
            <a:extLst>
              <a:ext uri="{FF2B5EF4-FFF2-40B4-BE49-F238E27FC236}">
                <a16:creationId xmlns:a16="http://schemas.microsoft.com/office/drawing/2014/main" id="{E2A3968D-1F49-6041-8DCF-C84BF9646C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L"/>
          </a:p>
        </p:txBody>
      </p:sp>
      <p:sp>
        <p:nvSpPr>
          <p:cNvPr id="4" name="Text Placeholder 3">
            <a:extLst>
              <a:ext uri="{FF2B5EF4-FFF2-40B4-BE49-F238E27FC236}">
                <a16:creationId xmlns:a16="http://schemas.microsoft.com/office/drawing/2014/main" id="{D820A1E6-DFFA-1E46-A031-68C4945C5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ACAC0F-4FD4-F346-A381-D123BEEDD573}"/>
              </a:ext>
            </a:extLst>
          </p:cNvPr>
          <p:cNvSpPr>
            <a:spLocks noGrp="1"/>
          </p:cNvSpPr>
          <p:nvPr>
            <p:ph type="dt" sz="half" idx="10"/>
          </p:nvPr>
        </p:nvSpPr>
        <p:spPr/>
        <p:txBody>
          <a:bodyPr/>
          <a:lstStyle/>
          <a:p>
            <a:fld id="{DE41AE09-57F9-F349-87C6-AC01C74622EC}" type="datetimeFigureOut">
              <a:rPr lang="en-CL" smtClean="0"/>
              <a:t>05/28/2025</a:t>
            </a:fld>
            <a:endParaRPr lang="en-CL"/>
          </a:p>
        </p:txBody>
      </p:sp>
      <p:sp>
        <p:nvSpPr>
          <p:cNvPr id="6" name="Footer Placeholder 5">
            <a:extLst>
              <a:ext uri="{FF2B5EF4-FFF2-40B4-BE49-F238E27FC236}">
                <a16:creationId xmlns:a16="http://schemas.microsoft.com/office/drawing/2014/main" id="{BF533526-0C51-F949-8680-ADE0ED68B14E}"/>
              </a:ext>
            </a:extLst>
          </p:cNvPr>
          <p:cNvSpPr>
            <a:spLocks noGrp="1"/>
          </p:cNvSpPr>
          <p:nvPr>
            <p:ph type="ftr" sz="quarter" idx="11"/>
          </p:nvPr>
        </p:nvSpPr>
        <p:spPr/>
        <p:txBody>
          <a:bodyPr/>
          <a:lstStyle/>
          <a:p>
            <a:endParaRPr lang="en-CL"/>
          </a:p>
        </p:txBody>
      </p:sp>
      <p:sp>
        <p:nvSpPr>
          <p:cNvPr id="7" name="Slide Number Placeholder 6">
            <a:extLst>
              <a:ext uri="{FF2B5EF4-FFF2-40B4-BE49-F238E27FC236}">
                <a16:creationId xmlns:a16="http://schemas.microsoft.com/office/drawing/2014/main" id="{3A17C70E-8E2C-4E48-80C3-3DAFC0091B48}"/>
              </a:ext>
            </a:extLst>
          </p:cNvPr>
          <p:cNvSpPr>
            <a:spLocks noGrp="1"/>
          </p:cNvSpPr>
          <p:nvPr>
            <p:ph type="sldNum" sz="quarter" idx="12"/>
          </p:nvPr>
        </p:nvSpPr>
        <p:spPr/>
        <p:txBody>
          <a:bodyPr/>
          <a:lstStyle/>
          <a:p>
            <a:fld id="{43A547F5-095E-114B-A71F-11D60FBD48F6}" type="slidenum">
              <a:rPr lang="en-CL" smtClean="0"/>
              <a:t>‹#›</a:t>
            </a:fld>
            <a:endParaRPr lang="en-CL"/>
          </a:p>
        </p:txBody>
      </p:sp>
    </p:spTree>
    <p:extLst>
      <p:ext uri="{BB962C8B-B14F-4D97-AF65-F5344CB8AC3E}">
        <p14:creationId xmlns:p14="http://schemas.microsoft.com/office/powerpoint/2010/main" val="483646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8E2D00-B0A0-4046-B9B6-62E86273C7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L"/>
          </a:p>
        </p:txBody>
      </p:sp>
      <p:sp>
        <p:nvSpPr>
          <p:cNvPr id="3" name="Text Placeholder 2">
            <a:extLst>
              <a:ext uri="{FF2B5EF4-FFF2-40B4-BE49-F238E27FC236}">
                <a16:creationId xmlns:a16="http://schemas.microsoft.com/office/drawing/2014/main" id="{F57F449D-8E2F-F843-B9CD-3D2387CF14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Date Placeholder 3">
            <a:extLst>
              <a:ext uri="{FF2B5EF4-FFF2-40B4-BE49-F238E27FC236}">
                <a16:creationId xmlns:a16="http://schemas.microsoft.com/office/drawing/2014/main" id="{5B4422C0-2059-314D-BEF8-A66E4D773C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1AE09-57F9-F349-87C6-AC01C74622EC}" type="datetimeFigureOut">
              <a:rPr lang="en-CL" smtClean="0"/>
              <a:t>05/28/2025</a:t>
            </a:fld>
            <a:endParaRPr lang="en-CL"/>
          </a:p>
        </p:txBody>
      </p:sp>
      <p:sp>
        <p:nvSpPr>
          <p:cNvPr id="5" name="Footer Placeholder 4">
            <a:extLst>
              <a:ext uri="{FF2B5EF4-FFF2-40B4-BE49-F238E27FC236}">
                <a16:creationId xmlns:a16="http://schemas.microsoft.com/office/drawing/2014/main" id="{15413A63-3258-8141-A79C-E38527076C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L"/>
          </a:p>
        </p:txBody>
      </p:sp>
      <p:sp>
        <p:nvSpPr>
          <p:cNvPr id="6" name="Slide Number Placeholder 5">
            <a:extLst>
              <a:ext uri="{FF2B5EF4-FFF2-40B4-BE49-F238E27FC236}">
                <a16:creationId xmlns:a16="http://schemas.microsoft.com/office/drawing/2014/main" id="{F69FC2E1-55F8-A14F-B3E3-82C9E0DAB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547F5-095E-114B-A71F-11D60FBD48F6}" type="slidenum">
              <a:rPr lang="en-CL" smtClean="0"/>
              <a:t>‹#›</a:t>
            </a:fld>
            <a:endParaRPr lang="en-CL"/>
          </a:p>
        </p:txBody>
      </p:sp>
    </p:spTree>
    <p:extLst>
      <p:ext uri="{BB962C8B-B14F-4D97-AF65-F5344CB8AC3E}">
        <p14:creationId xmlns:p14="http://schemas.microsoft.com/office/powerpoint/2010/main" val="750501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a:extLst>
              <a:ext uri="{FF2B5EF4-FFF2-40B4-BE49-F238E27FC236}">
                <a16:creationId xmlns:a16="http://schemas.microsoft.com/office/drawing/2014/main" id="{5B45882E-E7A4-D51F-D6CB-DF28DEEABC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a-ES"/>
              <a:t>Feu clic aquí per editar l'estil</a:t>
            </a:r>
          </a:p>
        </p:txBody>
      </p:sp>
      <p:sp>
        <p:nvSpPr>
          <p:cNvPr id="3" name="Contenidor de text 2">
            <a:extLst>
              <a:ext uri="{FF2B5EF4-FFF2-40B4-BE49-F238E27FC236}">
                <a16:creationId xmlns:a16="http://schemas.microsoft.com/office/drawing/2014/main" id="{9733201C-0E81-82E9-B3A5-187180D22D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15A4E538-B796-227C-57A6-4365DF591B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8D7AA54-1CB6-4AAA-BFF9-AFCF7885698B}" type="datetimeFigureOut">
              <a:rPr lang="ca-ES" smtClean="0"/>
              <a:t>28/5/2025</a:t>
            </a:fld>
            <a:endParaRPr lang="ca-ES"/>
          </a:p>
        </p:txBody>
      </p:sp>
      <p:sp>
        <p:nvSpPr>
          <p:cNvPr id="5" name="Contenidor de peu de pàgina 4">
            <a:extLst>
              <a:ext uri="{FF2B5EF4-FFF2-40B4-BE49-F238E27FC236}">
                <a16:creationId xmlns:a16="http://schemas.microsoft.com/office/drawing/2014/main" id="{948B69DB-6883-62EC-2972-4963E45601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a-ES"/>
          </a:p>
        </p:txBody>
      </p:sp>
      <p:sp>
        <p:nvSpPr>
          <p:cNvPr id="6" name="Contenidor de número de diapositiva 5">
            <a:extLst>
              <a:ext uri="{FF2B5EF4-FFF2-40B4-BE49-F238E27FC236}">
                <a16:creationId xmlns:a16="http://schemas.microsoft.com/office/drawing/2014/main" id="{218436A3-3D3B-E7F6-DEF9-381E0D6B3E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65A057-00D8-452E-A064-E93B9EDCA88B}" type="slidenum">
              <a:rPr lang="ca-ES" smtClean="0"/>
              <a:t>‹#›</a:t>
            </a:fld>
            <a:endParaRPr lang="ca-ES"/>
          </a:p>
        </p:txBody>
      </p:sp>
    </p:spTree>
    <p:extLst>
      <p:ext uri="{BB962C8B-B14F-4D97-AF65-F5344CB8AC3E}">
        <p14:creationId xmlns:p14="http://schemas.microsoft.com/office/powerpoint/2010/main" val="3026801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XknEzHaxZRM&amp;ab_channel=EastMeetsWest%3APakistaniProfessionalJourney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youtube.com/watch?v=qf1ZI-O_9tU&amp;ab_channel=ErinMey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 Id="rId5" Type="http://schemas.openxmlformats.org/officeDocument/2006/relationships/image" Target="../media/image18.emf"/><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2" Type="http://schemas.openxmlformats.org/officeDocument/2006/relationships/hyperlink" Target="https://greatergood.berkeley.edu/article/item/the_subtle_way_cultural_bias_affects_job_interview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youtube.com/watch?v=M2NFhwHyNhc&amp;ab_channel=WIRED" TargetMode="External"/><Relationship Id="rId5" Type="http://schemas.openxmlformats.org/officeDocument/2006/relationships/hyperlink" Target="https://www.youtube.com/watch?v=HG68Ymazo18&amp;ab_channel=Indeed" TargetMode="Externa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customXml" Target="../ink/ink3.xml"/><Relationship Id="rId4" Type="http://schemas.openxmlformats.org/officeDocument/2006/relationships/customXml" Target="../ink/ink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www.youtube.com/shorts/3w6L-YncmwI"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www.themuse.com/advice/interview-questions-and-answers" TargetMode="External"/><Relationship Id="rId2" Type="http://schemas.openxmlformats.org/officeDocument/2006/relationships/hyperlink" Target="https://graduate.northeastern.edu/knowledge-hub/common-interview-questions-and-how-to-answer/"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londonschool.com/young-adults/resources/intercultural-quiz/" TargetMode="External"/><Relationship Id="rId3" Type="http://schemas.openxmlformats.org/officeDocument/2006/relationships/hyperlink" Target="https://www.youtube.com/watch?v=M2NFhwHyNhc&amp;ab_channel=WIRED" TargetMode="External"/><Relationship Id="rId7" Type="http://schemas.openxmlformats.org/officeDocument/2006/relationships/hyperlink" Target="https://www.dataart.team/articles/intercultural-communication-quiz" TargetMode="External"/><Relationship Id="rId12" Type="http://schemas.openxmlformats.org/officeDocument/2006/relationships/hyperlink" Target="https://graduate.northeastern.edu/knowledge-hub/elevator-pitch-example/" TargetMode="External"/><Relationship Id="rId2" Type="http://schemas.openxmlformats.org/officeDocument/2006/relationships/hyperlink" Target="https://myinterviewpractice.com/blog/cultural-sensitivity/" TargetMode="External"/><Relationship Id="rId1" Type="http://schemas.openxmlformats.org/officeDocument/2006/relationships/slideLayout" Target="../slideLayouts/slideLayout2.xml"/><Relationship Id="rId6" Type="http://schemas.openxmlformats.org/officeDocument/2006/relationships/hyperlink" Target="https://careerhub.students.duke.edu/resources/develop-a-30-second-elevator-pitch/" TargetMode="External"/><Relationship Id="rId11" Type="http://schemas.openxmlformats.org/officeDocument/2006/relationships/hyperlink" Target="https://youtu.be/lwuk7vq8Yfo?si=9uxaj5iZVIljl1Ly" TargetMode="External"/><Relationship Id="rId5" Type="http://schemas.openxmlformats.org/officeDocument/2006/relationships/hyperlink" Target="https://www.youtube.com/watch?v=HG68Ymazo18&amp;ab_channel=Indeed" TargetMode="External"/><Relationship Id="rId10" Type="http://schemas.openxmlformats.org/officeDocument/2006/relationships/hyperlink" Target="https://www.indeed.com/career-advice/interviewing/how-to-give-an-elevator-pitch-examples" TargetMode="External"/><Relationship Id="rId4" Type="http://schemas.openxmlformats.org/officeDocument/2006/relationships/hyperlink" Target="https://graduate.northeastern.edu/knowledge-hub/job-interview-etiquette/" TargetMode="External"/><Relationship Id="rId9" Type="http://schemas.openxmlformats.org/officeDocument/2006/relationships/hyperlink" Target="https://www.themuse.com/advice/interview-questions-and-answer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anyadoherty@gmail.com" TargetMode="External"/><Relationship Id="rId2" Type="http://schemas.openxmlformats.org/officeDocument/2006/relationships/hyperlink" Target="mailto:Annya.Doherty@uab.cat" TargetMode="Externa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shorts/dXkH1T_PwD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hyperlink" Target="https://www.youtube.com/shorts/hDeWY0AS3IE"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londonschool.com/young-adults/resources/intercultural-quiz/" TargetMode="Externa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hyperlink" Target="https://www.dataart.team/articles/intercultural-communication-quiz"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A88F-6BD6-3D4E-A1EE-98F50977CC91}"/>
              </a:ext>
            </a:extLst>
          </p:cNvPr>
          <p:cNvSpPr>
            <a:spLocks noGrp="1"/>
          </p:cNvSpPr>
          <p:nvPr>
            <p:ph type="ctrTitle"/>
          </p:nvPr>
        </p:nvSpPr>
        <p:spPr>
          <a:xfrm>
            <a:off x="5363934" y="719590"/>
            <a:ext cx="6532790" cy="3243943"/>
          </a:xfrm>
        </p:spPr>
        <p:txBody>
          <a:bodyPr>
            <a:noAutofit/>
          </a:bodyPr>
          <a:lstStyle/>
          <a:p>
            <a:r>
              <a:rPr lang="en-US" sz="2800" b="1" dirty="0">
                <a:latin typeface="+mn-lt"/>
              </a:rPr>
              <a:t>Communicating Across Cultures: Mastering International Job Interviews in English.</a:t>
            </a:r>
            <a:br>
              <a:rPr lang="en-US" sz="2800" dirty="0">
                <a:latin typeface="+mn-lt"/>
              </a:rPr>
            </a:br>
            <a:r>
              <a:rPr lang="en-US" sz="2800" dirty="0">
                <a:latin typeface="+mn-lt"/>
              </a:rPr>
              <a:t> </a:t>
            </a:r>
            <a:br>
              <a:rPr lang="en-US" sz="2800" dirty="0">
                <a:latin typeface="+mn-lt"/>
              </a:rPr>
            </a:br>
            <a:r>
              <a:rPr lang="en-US" sz="2800" dirty="0">
                <a:latin typeface="+mn-lt"/>
              </a:rPr>
              <a:t>A workshop</a:t>
            </a:r>
            <a:br>
              <a:rPr lang="en-US" sz="2800" dirty="0">
                <a:latin typeface="Comic Sans MS" panose="030F0902030302020204" pitchFamily="66" charset="0"/>
              </a:rPr>
            </a:br>
            <a:endParaRPr lang="en-CL" sz="2800" dirty="0">
              <a:latin typeface="Comic Sans MS" panose="030F0902030302020204" pitchFamily="66" charset="0"/>
            </a:endParaRPr>
          </a:p>
        </p:txBody>
      </p:sp>
      <p:sp>
        <p:nvSpPr>
          <p:cNvPr id="3" name="Subtitle 2">
            <a:extLst>
              <a:ext uri="{FF2B5EF4-FFF2-40B4-BE49-F238E27FC236}">
                <a16:creationId xmlns:a16="http://schemas.microsoft.com/office/drawing/2014/main" id="{5E9627F4-3A63-A64C-A27F-B7FE54C9DD2C}"/>
              </a:ext>
            </a:extLst>
          </p:cNvPr>
          <p:cNvSpPr>
            <a:spLocks noGrp="1"/>
          </p:cNvSpPr>
          <p:nvPr>
            <p:ph type="subTitle" idx="1"/>
          </p:nvPr>
        </p:nvSpPr>
        <p:spPr>
          <a:xfrm>
            <a:off x="5800724" y="4907756"/>
            <a:ext cx="6096000" cy="1655762"/>
          </a:xfrm>
        </p:spPr>
        <p:txBody>
          <a:bodyPr>
            <a:normAutofit/>
          </a:bodyPr>
          <a:lstStyle/>
          <a:p>
            <a:r>
              <a:rPr lang="ca-ES" dirty="0">
                <a:latin typeface="Calibri" panose="020F0502020204030204" pitchFamily="34" charset="0"/>
                <a:ea typeface="Calibri" panose="020F0502020204030204" pitchFamily="34" charset="0"/>
                <a:cs typeface="Calibri" panose="020F0502020204030204" pitchFamily="34" charset="0"/>
              </a:rPr>
              <a:t>Servei de Llengües UAB </a:t>
            </a:r>
          </a:p>
          <a:p>
            <a:r>
              <a:rPr lang="ca-ES" dirty="0">
                <a:latin typeface="Calibri" panose="020F0502020204030204" pitchFamily="34" charset="0"/>
                <a:ea typeface="Calibri" panose="020F0502020204030204" pitchFamily="34" charset="0"/>
                <a:cs typeface="Calibri" panose="020F0502020204030204" pitchFamily="34" charset="0"/>
              </a:rPr>
              <a:t>28.05.2025</a:t>
            </a:r>
          </a:p>
          <a:p>
            <a:r>
              <a:rPr lang="ca-ES" dirty="0">
                <a:latin typeface="Calibri" panose="020F0502020204030204" pitchFamily="34" charset="0"/>
                <a:ea typeface="Calibri" panose="020F0502020204030204" pitchFamily="34" charset="0"/>
                <a:cs typeface="Calibri" panose="020F0502020204030204" pitchFamily="34" charset="0"/>
              </a:rPr>
              <a:t>Dr. </a:t>
            </a:r>
            <a:r>
              <a:rPr lang="ca-ES" dirty="0" err="1">
                <a:latin typeface="Calibri" panose="020F0502020204030204" pitchFamily="34" charset="0"/>
                <a:ea typeface="Calibri" panose="020F0502020204030204" pitchFamily="34" charset="0"/>
                <a:cs typeface="Calibri" panose="020F0502020204030204" pitchFamily="34" charset="0"/>
              </a:rPr>
              <a:t>Anya</a:t>
            </a:r>
            <a:r>
              <a:rPr lang="ca-ES" dirty="0">
                <a:latin typeface="Calibri" panose="020F0502020204030204" pitchFamily="34" charset="0"/>
                <a:ea typeface="Calibri" panose="020F0502020204030204" pitchFamily="34" charset="0"/>
                <a:cs typeface="Calibri" panose="020F0502020204030204" pitchFamily="34" charset="0"/>
              </a:rPr>
              <a:t> Doherty</a:t>
            </a:r>
            <a:endParaRPr lang="en-CL"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AB4550F-65E3-B841-A97B-F0FA7DCA58DC}"/>
              </a:ext>
            </a:extLst>
          </p:cNvPr>
          <p:cNvPicPr>
            <a:picLocks noChangeAspect="1"/>
          </p:cNvPicPr>
          <p:nvPr/>
        </p:nvPicPr>
        <p:blipFill rotWithShape="1">
          <a:blip r:embed="rId2"/>
          <a:srcRect l="33713" r="8042" b="-1"/>
          <a:stretch/>
        </p:blipFill>
        <p:spPr>
          <a:xfrm>
            <a:off x="0" y="0"/>
            <a:ext cx="4992985" cy="6857990"/>
          </a:xfrm>
          <a:prstGeom prst="rect">
            <a:avLst/>
          </a:prstGeom>
        </p:spPr>
      </p:pic>
    </p:spTree>
    <p:extLst>
      <p:ext uri="{BB962C8B-B14F-4D97-AF65-F5344CB8AC3E}">
        <p14:creationId xmlns:p14="http://schemas.microsoft.com/office/powerpoint/2010/main" val="1826196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F3F1F3-391A-60F4-C393-90FBA199F19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23FB1-7EC3-6680-809E-D13D2246C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67A3C6-513A-42FD-3398-59BBC7DA5E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34BA37-27BA-1A06-2823-0098613F3282}"/>
              </a:ext>
            </a:extLst>
          </p:cNvPr>
          <p:cNvSpPr>
            <a:spLocks noGrp="1"/>
          </p:cNvSpPr>
          <p:nvPr>
            <p:ph type="ctrTitle"/>
          </p:nvPr>
        </p:nvSpPr>
        <p:spPr>
          <a:xfrm>
            <a:off x="6590662" y="4267832"/>
            <a:ext cx="4805996" cy="1297115"/>
          </a:xfrm>
        </p:spPr>
        <p:txBody>
          <a:bodyPr anchor="t">
            <a:normAutofit/>
          </a:bodyPr>
          <a:lstStyle/>
          <a:p>
            <a:pPr algn="l"/>
            <a:br>
              <a:rPr lang="en-US" sz="4000">
                <a:solidFill>
                  <a:schemeClr val="tx2"/>
                </a:solidFill>
                <a:latin typeface="Comic Sans MS" panose="030F0902030302020204" pitchFamily="66" charset="0"/>
              </a:rPr>
            </a:br>
            <a:endParaRPr lang="en-CL" sz="4000">
              <a:solidFill>
                <a:schemeClr val="tx2"/>
              </a:solidFill>
              <a:latin typeface="Comic Sans MS" panose="030F0902030302020204" pitchFamily="66" charset="0"/>
            </a:endParaRPr>
          </a:p>
        </p:txBody>
      </p:sp>
      <p:sp>
        <p:nvSpPr>
          <p:cNvPr id="3" name="Subtitle 2">
            <a:extLst>
              <a:ext uri="{FF2B5EF4-FFF2-40B4-BE49-F238E27FC236}">
                <a16:creationId xmlns:a16="http://schemas.microsoft.com/office/drawing/2014/main" id="{97D0B05F-674A-B1FC-1103-679D69034B00}"/>
              </a:ext>
            </a:extLst>
          </p:cNvPr>
          <p:cNvSpPr>
            <a:spLocks noGrp="1"/>
          </p:cNvSpPr>
          <p:nvPr>
            <p:ph type="subTitle" idx="1"/>
          </p:nvPr>
        </p:nvSpPr>
        <p:spPr>
          <a:xfrm>
            <a:off x="6024444" y="566056"/>
            <a:ext cx="5728454" cy="5715872"/>
          </a:xfrm>
        </p:spPr>
        <p:txBody>
          <a:bodyPr anchor="b">
            <a:normAutofit/>
          </a:bodyPr>
          <a:lstStyle/>
          <a:p>
            <a:pPr algn="l"/>
            <a:r>
              <a:rPr lang="ca-ES" sz="2000" dirty="0">
                <a:solidFill>
                  <a:schemeClr val="tx2"/>
                </a:solidFill>
                <a:latin typeface="Comic Sans MS" panose="030F0902030302020204" pitchFamily="66" charset="0"/>
              </a:rPr>
              <a:t> </a:t>
            </a:r>
            <a:endParaRPr lang="en-CL" sz="2000" dirty="0">
              <a:solidFill>
                <a:schemeClr val="tx2"/>
              </a:solidFill>
              <a:latin typeface="Comic Sans MS" panose="030F0902030302020204" pitchFamily="66" charset="0"/>
            </a:endParaRPr>
          </a:p>
        </p:txBody>
      </p:sp>
      <p:grpSp>
        <p:nvGrpSpPr>
          <p:cNvPr id="13" name="Group 12">
            <a:extLst>
              <a:ext uri="{FF2B5EF4-FFF2-40B4-BE49-F238E27FC236}">
                <a16:creationId xmlns:a16="http://schemas.microsoft.com/office/drawing/2014/main" id="{1F02A54C-3385-04CA-505B-9D217733D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B3F6D3E6-E7D9-BB14-8A8C-97D27F4D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F582582-7D27-76CA-465A-901A000FC8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3A84EE88-EF58-54FC-107A-D86C4CE52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r/Infographics - Erin Meyer's 'The Culture Map': An Example of How Cultural Differences Stand Out When Compared Side by Side">
            <a:extLst>
              <a:ext uri="{FF2B5EF4-FFF2-40B4-BE49-F238E27FC236}">
                <a16:creationId xmlns:a16="http://schemas.microsoft.com/office/drawing/2014/main" id="{AD8F2D09-FD97-5DCE-F4CA-1BB0CCB58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884" y="560078"/>
            <a:ext cx="6547981" cy="6006898"/>
          </a:xfrm>
          <a:prstGeom prst="rect">
            <a:avLst/>
          </a:prstGeom>
          <a:noFill/>
          <a:extLst>
            <a:ext uri="{909E8E84-426E-40DD-AFC4-6F175D3DCCD1}">
              <a14:hiddenFill xmlns:a14="http://schemas.microsoft.com/office/drawing/2010/main">
                <a:solidFill>
                  <a:srgbClr val="FFFFFF"/>
                </a:solidFill>
              </a14:hiddenFill>
            </a:ext>
          </a:extLst>
        </p:spPr>
      </p:pic>
      <p:sp>
        <p:nvSpPr>
          <p:cNvPr id="7" name="QuadreDeText 6">
            <a:extLst>
              <a:ext uri="{FF2B5EF4-FFF2-40B4-BE49-F238E27FC236}">
                <a16:creationId xmlns:a16="http://schemas.microsoft.com/office/drawing/2014/main" id="{6AA718DF-92E0-EA2A-2CB9-E25F0C37B31C}"/>
              </a:ext>
            </a:extLst>
          </p:cNvPr>
          <p:cNvSpPr txBox="1"/>
          <p:nvPr/>
        </p:nvSpPr>
        <p:spPr>
          <a:xfrm>
            <a:off x="3542662" y="26896"/>
            <a:ext cx="6096000" cy="461665"/>
          </a:xfrm>
          <a:prstGeom prst="rect">
            <a:avLst/>
          </a:prstGeom>
          <a:noFill/>
        </p:spPr>
        <p:txBody>
          <a:bodyPr wrap="square">
            <a:spAutoFit/>
          </a:bodyPr>
          <a:lstStyle/>
          <a:p>
            <a:pPr algn="l"/>
            <a:r>
              <a:rPr lang="en-US" sz="2400" b="1" dirty="0">
                <a:solidFill>
                  <a:srgbClr val="181C1F"/>
                </a:solidFill>
                <a:effectLst/>
              </a:rPr>
              <a:t>Erin Meyer's 'The Culture Map</a:t>
            </a:r>
            <a:r>
              <a:rPr lang="en-US" b="1" dirty="0">
                <a:solidFill>
                  <a:srgbClr val="181C1F"/>
                </a:solidFill>
                <a:effectLst/>
              </a:rPr>
              <a:t>'</a:t>
            </a:r>
          </a:p>
        </p:txBody>
      </p:sp>
    </p:spTree>
    <p:extLst>
      <p:ext uri="{BB962C8B-B14F-4D97-AF65-F5344CB8AC3E}">
        <p14:creationId xmlns:p14="http://schemas.microsoft.com/office/powerpoint/2010/main" val="2374256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 name="Rectangle 205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anagement Styles Chart">
            <a:extLst>
              <a:ext uri="{FF2B5EF4-FFF2-40B4-BE49-F238E27FC236}">
                <a16:creationId xmlns:a16="http://schemas.microsoft.com/office/drawing/2014/main" id="{CFD38B17-80F7-4DDD-7F5E-BFE2A61F5F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84113" y="643467"/>
            <a:ext cx="7823773"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902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ol 1">
            <a:extLst>
              <a:ext uri="{FF2B5EF4-FFF2-40B4-BE49-F238E27FC236}">
                <a16:creationId xmlns:a16="http://schemas.microsoft.com/office/drawing/2014/main" id="{D44C71D4-C95E-D1B3-60DC-AB7C019E78E6}"/>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b="1" kern="1200" dirty="0">
                <a:solidFill>
                  <a:schemeClr val="tx1"/>
                </a:solidFill>
                <a:effectLst/>
                <a:latin typeface="+mj-lt"/>
                <a:ea typeface="+mj-ea"/>
                <a:cs typeface="+mj-cs"/>
              </a:rPr>
              <a:t>Cultural Dimensions in Job Interviews</a:t>
            </a:r>
            <a:br>
              <a:rPr lang="en-US" kern="1200" dirty="0">
                <a:solidFill>
                  <a:schemeClr val="tx1"/>
                </a:solidFill>
                <a:effectLst/>
                <a:latin typeface="+mj-lt"/>
                <a:ea typeface="+mj-ea"/>
                <a:cs typeface="+mj-cs"/>
              </a:rPr>
            </a:br>
            <a:endParaRPr lang="en-US" kern="1200" dirty="0">
              <a:solidFill>
                <a:schemeClr val="tx1"/>
              </a:solidFill>
              <a:latin typeface="+mj-lt"/>
              <a:ea typeface="+mj-ea"/>
              <a:cs typeface="+mj-cs"/>
            </a:endParaRPr>
          </a:p>
        </p:txBody>
      </p:sp>
      <p:sp>
        <p:nvSpPr>
          <p:cNvPr id="1044" name="Rectangle 104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idor de contingut 2">
            <a:extLst>
              <a:ext uri="{FF2B5EF4-FFF2-40B4-BE49-F238E27FC236}">
                <a16:creationId xmlns:a16="http://schemas.microsoft.com/office/drawing/2014/main" id="{9AE0A395-AF5B-FED6-0C17-563004F297E1}"/>
              </a:ext>
            </a:extLst>
          </p:cNvPr>
          <p:cNvSpPr>
            <a:spLocks noGrp="1"/>
          </p:cNvSpPr>
          <p:nvPr>
            <p:ph sz="half" idx="1"/>
          </p:nvPr>
        </p:nvSpPr>
        <p:spPr>
          <a:xfrm>
            <a:off x="793661" y="2599509"/>
            <a:ext cx="4530898" cy="3639450"/>
          </a:xfrm>
        </p:spPr>
        <p:txBody>
          <a:bodyPr vert="horz" lIns="91440" tIns="45720" rIns="91440" bIns="45720" rtlCol="0" anchor="ctr">
            <a:normAutofit/>
          </a:bodyPr>
          <a:lstStyle/>
          <a:p>
            <a:pPr marL="742950" lvl="1">
              <a:spcAft>
                <a:spcPts val="800"/>
              </a:spcAft>
              <a:buSzPts val="1000"/>
              <a:tabLst>
                <a:tab pos="914400" algn="l"/>
              </a:tabLst>
            </a:pPr>
            <a:r>
              <a:rPr lang="en-US" sz="2000" b="1">
                <a:effectLst/>
              </a:rPr>
              <a:t>Power Distance:</a:t>
            </a:r>
            <a:r>
              <a:rPr lang="en-US" sz="2000">
                <a:effectLst/>
              </a:rPr>
              <a:t> How hierarchical or egalitarian different cultures are.</a:t>
            </a:r>
          </a:p>
          <a:p>
            <a:pPr marL="742950" lvl="1">
              <a:spcAft>
                <a:spcPts val="800"/>
              </a:spcAft>
              <a:buSzPts val="1000"/>
              <a:tabLst>
                <a:tab pos="914400" algn="l"/>
              </a:tabLst>
            </a:pPr>
            <a:r>
              <a:rPr lang="en-US" sz="2000" b="1">
                <a:effectLst/>
              </a:rPr>
              <a:t>Formality &amp; Politeness:</a:t>
            </a:r>
            <a:r>
              <a:rPr lang="en-US" sz="2000">
                <a:effectLst/>
              </a:rPr>
              <a:t> Different greetings, handshakes, titles (e.g., Mr./Ms. vs. first names).</a:t>
            </a:r>
          </a:p>
          <a:p>
            <a:pPr marL="742950" lvl="1">
              <a:spcAft>
                <a:spcPts val="800"/>
              </a:spcAft>
              <a:buSzPts val="1000"/>
              <a:tabLst>
                <a:tab pos="914400" algn="l"/>
              </a:tabLst>
            </a:pPr>
            <a:r>
              <a:rPr lang="en-US" sz="2000" b="1">
                <a:effectLst/>
              </a:rPr>
              <a:t>Communication Styles:</a:t>
            </a:r>
            <a:r>
              <a:rPr lang="en-US" sz="2000">
                <a:effectLst/>
              </a:rPr>
              <a:t> Direct vs. indirect, use of eye contact, gestures.</a:t>
            </a:r>
          </a:p>
          <a:p>
            <a:pPr marL="0"/>
            <a:endParaRPr lang="en-US" sz="2000"/>
          </a:p>
        </p:txBody>
      </p:sp>
      <p:pic>
        <p:nvPicPr>
          <p:cNvPr id="1026" name="Picture 2" descr="377+ Thousand Bowing Person Royalty-Free Images, Stock Photos &amp; Pictures |  Shutterstock">
            <a:extLst>
              <a:ext uri="{FF2B5EF4-FFF2-40B4-BE49-F238E27FC236}">
                <a16:creationId xmlns:a16="http://schemas.microsoft.com/office/drawing/2014/main" id="{9E1316F7-854B-A87E-88E7-052831D3C0C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340942" y="2484255"/>
            <a:ext cx="4291457" cy="3714244"/>
          </a:xfrm>
          <a:prstGeom prst="rect">
            <a:avLst/>
          </a:prstGeom>
          <a:noFill/>
          <a:extLst>
            <a:ext uri="{909E8E84-426E-40DD-AFC4-6F175D3DCCD1}">
              <a14:hiddenFill xmlns:a14="http://schemas.microsoft.com/office/drawing/2010/main">
                <a:solidFill>
                  <a:srgbClr val="FFFFFF"/>
                </a:solidFill>
              </a14:hiddenFill>
            </a:ext>
          </a:extLst>
        </p:spPr>
      </p:pic>
      <p:sp>
        <p:nvSpPr>
          <p:cNvPr id="1048" name="Rectangle 104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131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72B34-07C6-D5C4-C7E5-1661FB9FCBA0}"/>
            </a:ext>
          </a:extLst>
        </p:cNvPr>
        <p:cNvGrpSpPr/>
        <p:nvPr/>
      </p:nvGrpSpPr>
      <p:grpSpPr>
        <a:xfrm>
          <a:off x="0" y="0"/>
          <a:ext cx="0" cy="0"/>
          <a:chOff x="0" y="0"/>
          <a:chExt cx="0" cy="0"/>
        </a:xfrm>
      </p:grpSpPr>
      <p:sp>
        <p:nvSpPr>
          <p:cNvPr id="4" name="Títol 3">
            <a:extLst>
              <a:ext uri="{FF2B5EF4-FFF2-40B4-BE49-F238E27FC236}">
                <a16:creationId xmlns:a16="http://schemas.microsoft.com/office/drawing/2014/main" id="{C9A49C9B-F28C-C7B2-C901-0817131BF5E9}"/>
              </a:ext>
            </a:extLst>
          </p:cNvPr>
          <p:cNvSpPr>
            <a:spLocks noGrp="1"/>
          </p:cNvSpPr>
          <p:nvPr>
            <p:ph type="title"/>
          </p:nvPr>
        </p:nvSpPr>
        <p:spPr>
          <a:xfrm>
            <a:off x="838200" y="101601"/>
            <a:ext cx="10515600" cy="868218"/>
          </a:xfrm>
        </p:spPr>
        <p:txBody>
          <a:bodyPr>
            <a:normAutofit/>
          </a:bodyPr>
          <a:lstStyle/>
          <a:p>
            <a:r>
              <a:rPr lang="ca-ES" dirty="0"/>
              <a:t>Cultural </a:t>
            </a:r>
            <a:r>
              <a:rPr lang="ca-ES" dirty="0" err="1"/>
              <a:t>differences</a:t>
            </a:r>
            <a:r>
              <a:rPr lang="ca-ES" dirty="0"/>
              <a:t> in </a:t>
            </a:r>
            <a:r>
              <a:rPr lang="ca-ES" dirty="0" err="1"/>
              <a:t>interactions</a:t>
            </a:r>
            <a:endParaRPr lang="ca-ES" dirty="0"/>
          </a:p>
        </p:txBody>
      </p:sp>
      <p:sp>
        <p:nvSpPr>
          <p:cNvPr id="3" name="Contenidor de contingut 2">
            <a:extLst>
              <a:ext uri="{FF2B5EF4-FFF2-40B4-BE49-F238E27FC236}">
                <a16:creationId xmlns:a16="http://schemas.microsoft.com/office/drawing/2014/main" id="{978D2743-AB62-C9AB-242D-E837E70D5431}"/>
              </a:ext>
            </a:extLst>
          </p:cNvPr>
          <p:cNvSpPr>
            <a:spLocks noGrp="1"/>
          </p:cNvSpPr>
          <p:nvPr>
            <p:ph sz="half" idx="1"/>
          </p:nvPr>
        </p:nvSpPr>
        <p:spPr>
          <a:xfrm>
            <a:off x="838200" y="1154546"/>
            <a:ext cx="5181600" cy="5022418"/>
          </a:xfrm>
        </p:spPr>
        <p:txBody>
          <a:bodyPr/>
          <a:lstStyle/>
          <a:p>
            <a:pPr marL="457200" lvl="1" indent="0">
              <a:buNone/>
            </a:pPr>
            <a:endParaRPr lang="en-US" sz="1600" b="1" dirty="0">
              <a:solidFill>
                <a:srgbClr val="0F0F0F"/>
              </a:solidFill>
              <a:latin typeface="Roboto" panose="02000000000000000000" pitchFamily="2" charset="0"/>
              <a:hlinkClick r:id="rId3"/>
            </a:endParaRPr>
          </a:p>
          <a:p>
            <a:pPr marL="457200" lvl="1" indent="0">
              <a:buNone/>
            </a:pPr>
            <a:r>
              <a:rPr lang="en-US" sz="1600" b="1" i="0" dirty="0">
                <a:solidFill>
                  <a:srgbClr val="0F0F0F"/>
                </a:solidFill>
                <a:effectLst/>
                <a:latin typeface="Roboto" panose="02000000000000000000" pitchFamily="2" charset="0"/>
                <a:hlinkClick r:id="rId3"/>
              </a:rPr>
              <a:t>Understanding Cultural Differences in Job Interviews</a:t>
            </a:r>
            <a:endParaRPr lang="en-US" sz="1600" b="1" i="0" dirty="0">
              <a:solidFill>
                <a:srgbClr val="0F0F0F"/>
              </a:solidFill>
              <a:effectLst/>
              <a:latin typeface="Roboto" panose="02000000000000000000" pitchFamily="2" charset="0"/>
            </a:endParaRPr>
          </a:p>
          <a:p>
            <a:pPr marL="457200" lvl="1" indent="0">
              <a:buNone/>
            </a:pPr>
            <a:endParaRPr lang="ca-ES" sz="2000" dirty="0"/>
          </a:p>
          <a:p>
            <a:pPr marL="457200" lvl="1" indent="0">
              <a:buNone/>
            </a:pPr>
            <a:r>
              <a:rPr lang="ca-ES" sz="2000" dirty="0" err="1"/>
              <a:t>Pakistanis</a:t>
            </a:r>
            <a:r>
              <a:rPr lang="ca-ES" sz="2000" dirty="0"/>
              <a:t> líving in Canada.</a:t>
            </a:r>
          </a:p>
          <a:p>
            <a:pPr marL="457200" lvl="1" indent="0">
              <a:buNone/>
            </a:pPr>
            <a:r>
              <a:rPr lang="ca-ES" sz="2000" dirty="0"/>
              <a:t>Min 01-2.15</a:t>
            </a:r>
          </a:p>
          <a:p>
            <a:pPr marL="457200" lvl="1" indent="0">
              <a:buNone/>
            </a:pPr>
            <a:endParaRPr lang="ca-ES" sz="2000" dirty="0"/>
          </a:p>
        </p:txBody>
      </p:sp>
      <p:sp>
        <p:nvSpPr>
          <p:cNvPr id="5" name="Contenidor de contingut 4">
            <a:extLst>
              <a:ext uri="{FF2B5EF4-FFF2-40B4-BE49-F238E27FC236}">
                <a16:creationId xmlns:a16="http://schemas.microsoft.com/office/drawing/2014/main" id="{A5450187-ED05-E12C-E61E-17A9DFAF372A}"/>
              </a:ext>
            </a:extLst>
          </p:cNvPr>
          <p:cNvSpPr>
            <a:spLocks noGrp="1"/>
          </p:cNvSpPr>
          <p:nvPr>
            <p:ph sz="half" idx="2"/>
          </p:nvPr>
        </p:nvSpPr>
        <p:spPr>
          <a:xfrm>
            <a:off x="6769100" y="1439333"/>
            <a:ext cx="4584699" cy="4737631"/>
          </a:xfrm>
        </p:spPr>
        <p:txBody>
          <a:bodyPr/>
          <a:lstStyle/>
          <a:p>
            <a:pPr marL="0" indent="0">
              <a:buNone/>
            </a:pPr>
            <a:r>
              <a:rPr lang="en-US" sz="1600" b="1" i="0" dirty="0">
                <a:solidFill>
                  <a:srgbClr val="0F0F0F"/>
                </a:solidFill>
                <a:effectLst/>
                <a:latin typeface="Roboto" panose="020F0502020204030204" pitchFamily="2" charset="0"/>
                <a:hlinkClick r:id="rId4"/>
              </a:rPr>
              <a:t>The Culture Map: The Future of Management</a:t>
            </a:r>
            <a:endParaRPr lang="en-US" sz="1600" b="1" i="0" dirty="0">
              <a:solidFill>
                <a:srgbClr val="0F0F0F"/>
              </a:solidFill>
              <a:effectLst/>
              <a:latin typeface="Roboto" panose="020F0502020204030204" pitchFamily="2" charset="0"/>
            </a:endParaRPr>
          </a:p>
          <a:p>
            <a:pPr marL="0" indent="0">
              <a:buNone/>
            </a:pPr>
            <a:endParaRPr lang="ca-ES" sz="1600" dirty="0">
              <a:hlinkClick r:id="rId4"/>
            </a:endParaRPr>
          </a:p>
          <a:p>
            <a:pPr marL="0" indent="0">
              <a:buNone/>
            </a:pPr>
            <a:r>
              <a:rPr lang="ca-ES" sz="1800" dirty="0" err="1"/>
              <a:t>Japan</a:t>
            </a:r>
            <a:r>
              <a:rPr lang="ca-ES" sz="1800" dirty="0"/>
              <a:t>: </a:t>
            </a:r>
            <a:r>
              <a:rPr lang="ca-ES" sz="1800" dirty="0" err="1"/>
              <a:t>Eye</a:t>
            </a:r>
            <a:r>
              <a:rPr lang="ca-ES" sz="1800" dirty="0"/>
              <a:t> </a:t>
            </a:r>
            <a:r>
              <a:rPr lang="ca-ES" sz="1800" dirty="0" err="1"/>
              <a:t>contact</a:t>
            </a:r>
            <a:r>
              <a:rPr lang="ca-ES" sz="1800" dirty="0"/>
              <a:t> </a:t>
            </a:r>
            <a:r>
              <a:rPr lang="ca-ES" sz="1800" dirty="0" err="1"/>
              <a:t>and</a:t>
            </a:r>
            <a:r>
              <a:rPr lang="ca-ES" sz="1800" dirty="0"/>
              <a:t> </a:t>
            </a:r>
            <a:r>
              <a:rPr lang="ca-ES" sz="1800" dirty="0" err="1"/>
              <a:t>directness</a:t>
            </a:r>
            <a:r>
              <a:rPr lang="ca-ES" sz="1800" dirty="0"/>
              <a:t> </a:t>
            </a:r>
          </a:p>
          <a:p>
            <a:pPr marL="0" indent="0">
              <a:buNone/>
            </a:pPr>
            <a:r>
              <a:rPr lang="ca-ES" sz="1800" dirty="0"/>
              <a:t>Erin Meyer min 0.10-03.16</a:t>
            </a:r>
          </a:p>
          <a:p>
            <a:pPr marL="0" indent="0">
              <a:buNone/>
            </a:pPr>
            <a:endParaRPr lang="en-US" sz="1600" b="1" i="0" dirty="0">
              <a:solidFill>
                <a:srgbClr val="0F0F0F"/>
              </a:solidFill>
              <a:effectLst/>
              <a:latin typeface="Roboto" panose="020F0502020204030204" pitchFamily="2" charset="0"/>
            </a:endParaRPr>
          </a:p>
          <a:p>
            <a:pPr marL="0" indent="0">
              <a:buNone/>
            </a:pPr>
            <a:endParaRPr lang="ca-ES" dirty="0"/>
          </a:p>
        </p:txBody>
      </p:sp>
      <p:pic>
        <p:nvPicPr>
          <p:cNvPr id="7" name="Imatge 6">
            <a:extLst>
              <a:ext uri="{FF2B5EF4-FFF2-40B4-BE49-F238E27FC236}">
                <a16:creationId xmlns:a16="http://schemas.microsoft.com/office/drawing/2014/main" id="{96A13A45-E0B4-B1A2-24A1-8DA23DD66CA1}"/>
              </a:ext>
            </a:extLst>
          </p:cNvPr>
          <p:cNvPicPr>
            <a:picLocks noChangeAspect="1"/>
          </p:cNvPicPr>
          <p:nvPr/>
        </p:nvPicPr>
        <p:blipFill>
          <a:blip r:embed="rId5"/>
          <a:stretch>
            <a:fillRect/>
          </a:stretch>
        </p:blipFill>
        <p:spPr>
          <a:xfrm flipH="1">
            <a:off x="6545172" y="3524827"/>
            <a:ext cx="4584700" cy="2562750"/>
          </a:xfrm>
          <a:prstGeom prst="rect">
            <a:avLst/>
          </a:prstGeom>
        </p:spPr>
      </p:pic>
      <p:pic>
        <p:nvPicPr>
          <p:cNvPr id="9" name="Imatge 8">
            <a:extLst>
              <a:ext uri="{FF2B5EF4-FFF2-40B4-BE49-F238E27FC236}">
                <a16:creationId xmlns:a16="http://schemas.microsoft.com/office/drawing/2014/main" id="{89050DD3-E5DB-C7D4-3A95-532A97876670}"/>
              </a:ext>
            </a:extLst>
          </p:cNvPr>
          <p:cNvPicPr>
            <a:picLocks noChangeAspect="1"/>
          </p:cNvPicPr>
          <p:nvPr/>
        </p:nvPicPr>
        <p:blipFill>
          <a:blip r:embed="rId6"/>
          <a:stretch>
            <a:fillRect/>
          </a:stretch>
        </p:blipFill>
        <p:spPr>
          <a:xfrm>
            <a:off x="745797" y="3282907"/>
            <a:ext cx="5005904" cy="2796250"/>
          </a:xfrm>
          <a:prstGeom prst="rect">
            <a:avLst/>
          </a:prstGeom>
        </p:spPr>
      </p:pic>
    </p:spTree>
    <p:extLst>
      <p:ext uri="{BB962C8B-B14F-4D97-AF65-F5344CB8AC3E}">
        <p14:creationId xmlns:p14="http://schemas.microsoft.com/office/powerpoint/2010/main" val="624536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ol 3">
            <a:extLst>
              <a:ext uri="{FF2B5EF4-FFF2-40B4-BE49-F238E27FC236}">
                <a16:creationId xmlns:a16="http://schemas.microsoft.com/office/drawing/2014/main" id="{FD2D42F7-B371-6DB2-60A9-D6833DEC6535}"/>
              </a:ext>
            </a:extLst>
          </p:cNvPr>
          <p:cNvSpPr>
            <a:spLocks noGrp="1"/>
          </p:cNvSpPr>
          <p:nvPr>
            <p:ph type="title"/>
          </p:nvPr>
        </p:nvSpPr>
        <p:spPr>
          <a:xfrm>
            <a:off x="3771900" y="365125"/>
            <a:ext cx="7581899" cy="1325563"/>
          </a:xfrm>
        </p:spPr>
        <p:txBody>
          <a:bodyPr/>
          <a:lstStyle/>
          <a:p>
            <a:r>
              <a:rPr lang="ca-ES" dirty="0"/>
              <a:t> </a:t>
            </a:r>
          </a:p>
        </p:txBody>
      </p:sp>
      <p:pic>
        <p:nvPicPr>
          <p:cNvPr id="10" name="Contenidor de contingut 9">
            <a:extLst>
              <a:ext uri="{FF2B5EF4-FFF2-40B4-BE49-F238E27FC236}">
                <a16:creationId xmlns:a16="http://schemas.microsoft.com/office/drawing/2014/main" id="{F4010E60-9C71-FB98-7B6C-051C3F6F5043}"/>
              </a:ext>
            </a:extLst>
          </p:cNvPr>
          <p:cNvPicPr>
            <a:picLocks noGrp="1" noChangeAspect="1"/>
          </p:cNvPicPr>
          <p:nvPr>
            <p:ph sz="half" idx="1"/>
          </p:nvPr>
        </p:nvPicPr>
        <p:blipFill>
          <a:blip r:embed="rId2"/>
          <a:stretch>
            <a:fillRect/>
          </a:stretch>
        </p:blipFill>
        <p:spPr>
          <a:xfrm>
            <a:off x="40381" y="2893117"/>
            <a:ext cx="12151619" cy="3599758"/>
          </a:xfrm>
        </p:spPr>
      </p:pic>
      <p:pic>
        <p:nvPicPr>
          <p:cNvPr id="8" name="Contenidor de contingut 7">
            <a:extLst>
              <a:ext uri="{FF2B5EF4-FFF2-40B4-BE49-F238E27FC236}">
                <a16:creationId xmlns:a16="http://schemas.microsoft.com/office/drawing/2014/main" id="{907C68AE-2400-0D6D-3BBB-F12C432F0695}"/>
              </a:ext>
            </a:extLst>
          </p:cNvPr>
          <p:cNvPicPr>
            <a:picLocks noGrp="1" noChangeAspect="1"/>
          </p:cNvPicPr>
          <p:nvPr>
            <p:ph sz="half" idx="2"/>
          </p:nvPr>
        </p:nvPicPr>
        <p:blipFill>
          <a:blip r:embed="rId3"/>
          <a:stretch>
            <a:fillRect/>
          </a:stretch>
        </p:blipFill>
        <p:spPr>
          <a:xfrm>
            <a:off x="7404100" y="821652"/>
            <a:ext cx="3403600" cy="2016332"/>
          </a:xfrm>
        </p:spPr>
      </p:pic>
      <p:pic>
        <p:nvPicPr>
          <p:cNvPr id="12" name="Imatge 11">
            <a:extLst>
              <a:ext uri="{FF2B5EF4-FFF2-40B4-BE49-F238E27FC236}">
                <a16:creationId xmlns:a16="http://schemas.microsoft.com/office/drawing/2014/main" id="{825DA1DD-E4F2-A986-C4D6-036E12815853}"/>
              </a:ext>
            </a:extLst>
          </p:cNvPr>
          <p:cNvPicPr>
            <a:picLocks noChangeAspect="1"/>
          </p:cNvPicPr>
          <p:nvPr/>
        </p:nvPicPr>
        <p:blipFill>
          <a:blip r:embed="rId4"/>
          <a:stretch>
            <a:fillRect/>
          </a:stretch>
        </p:blipFill>
        <p:spPr>
          <a:xfrm>
            <a:off x="371789" y="9525"/>
            <a:ext cx="11685207" cy="890572"/>
          </a:xfrm>
          <a:prstGeom prst="rect">
            <a:avLst/>
          </a:prstGeom>
        </p:spPr>
      </p:pic>
      <p:pic>
        <p:nvPicPr>
          <p:cNvPr id="14" name="Imatge 13">
            <a:extLst>
              <a:ext uri="{FF2B5EF4-FFF2-40B4-BE49-F238E27FC236}">
                <a16:creationId xmlns:a16="http://schemas.microsoft.com/office/drawing/2014/main" id="{5F1A2507-6768-4C65-C16A-9E0392113929}"/>
              </a:ext>
            </a:extLst>
          </p:cNvPr>
          <p:cNvPicPr>
            <a:picLocks noChangeAspect="1"/>
          </p:cNvPicPr>
          <p:nvPr/>
        </p:nvPicPr>
        <p:blipFill>
          <a:blip r:embed="rId5"/>
          <a:stretch>
            <a:fillRect/>
          </a:stretch>
        </p:blipFill>
        <p:spPr>
          <a:xfrm>
            <a:off x="739351" y="1491046"/>
            <a:ext cx="5475041" cy="773289"/>
          </a:xfrm>
          <a:prstGeom prst="rect">
            <a:avLst/>
          </a:prstGeom>
        </p:spPr>
      </p:pic>
    </p:spTree>
    <p:extLst>
      <p:ext uri="{BB962C8B-B14F-4D97-AF65-F5344CB8AC3E}">
        <p14:creationId xmlns:p14="http://schemas.microsoft.com/office/powerpoint/2010/main" val="2223340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42F99504-8E38-1210-D7A8-ACFC74E46380}"/>
              </a:ext>
            </a:extLst>
          </p:cNvPr>
          <p:cNvSpPr>
            <a:spLocks noGrp="1"/>
          </p:cNvSpPr>
          <p:nvPr>
            <p:ph type="title"/>
          </p:nvPr>
        </p:nvSpPr>
        <p:spPr/>
        <p:txBody>
          <a:bodyPr>
            <a:normAutofit fontScale="90000"/>
          </a:bodyPr>
          <a:lstStyle/>
          <a:p>
            <a:r>
              <a:rPr lang="en-US" b="0" i="0" dirty="0">
                <a:solidFill>
                  <a:srgbClr val="000000"/>
                </a:solidFill>
                <a:effectLst/>
                <a:latin typeface="FreightText Pro"/>
              </a:rPr>
              <a:t>The Subtle Way Cultural Bias Affects Job Interviews</a:t>
            </a:r>
            <a:br>
              <a:rPr lang="en-US" b="0" i="0" dirty="0">
                <a:solidFill>
                  <a:srgbClr val="000000"/>
                </a:solidFill>
                <a:effectLst/>
                <a:latin typeface="FreightText Pro"/>
              </a:rPr>
            </a:br>
            <a:endParaRPr lang="ca-ES" dirty="0"/>
          </a:p>
        </p:txBody>
      </p:sp>
      <p:sp>
        <p:nvSpPr>
          <p:cNvPr id="3" name="Contenidor de contingut 2">
            <a:extLst>
              <a:ext uri="{FF2B5EF4-FFF2-40B4-BE49-F238E27FC236}">
                <a16:creationId xmlns:a16="http://schemas.microsoft.com/office/drawing/2014/main" id="{4400D949-910B-5EDE-8756-FBDA43D8B16F}"/>
              </a:ext>
            </a:extLst>
          </p:cNvPr>
          <p:cNvSpPr>
            <a:spLocks noGrp="1"/>
          </p:cNvSpPr>
          <p:nvPr>
            <p:ph idx="1"/>
          </p:nvPr>
        </p:nvSpPr>
        <p:spPr>
          <a:xfrm>
            <a:off x="838200" y="1293091"/>
            <a:ext cx="10515600" cy="4883872"/>
          </a:xfrm>
        </p:spPr>
        <p:txBody>
          <a:bodyPr>
            <a:normAutofit fontScale="62500" lnSpcReduction="20000"/>
          </a:bodyPr>
          <a:lstStyle/>
          <a:p>
            <a:pPr marL="0" indent="0">
              <a:buNone/>
            </a:pPr>
            <a:r>
              <a:rPr lang="ca-ES" dirty="0">
                <a:hlinkClick r:id="rId2"/>
              </a:rPr>
              <a:t>https://greatergood.berkeley.edu/article/item/the_subtle_way_cultural_bias_affects_job_interviews</a:t>
            </a:r>
            <a:endParaRPr lang="ca-ES" dirty="0"/>
          </a:p>
          <a:p>
            <a:pPr marL="0" indent="0">
              <a:buNone/>
            </a:pPr>
            <a:r>
              <a:rPr lang="en-US" b="0" i="0" dirty="0">
                <a:solidFill>
                  <a:srgbClr val="000000"/>
                </a:solidFill>
                <a:effectLst/>
                <a:latin typeface="FreightText Pro"/>
              </a:rPr>
              <a:t>Job applicants who want to appear calm and collected might be at a disadvantage. According to a new Stanford study, </a:t>
            </a:r>
            <a:r>
              <a:rPr lang="en-US" b="1" i="0" dirty="0">
                <a:solidFill>
                  <a:srgbClr val="000000"/>
                </a:solidFill>
                <a:effectLst/>
                <a:latin typeface="FreightText Pro"/>
              </a:rPr>
              <a:t>American employers are more likely to favor excited over relaxed candidates</a:t>
            </a:r>
            <a:r>
              <a:rPr lang="en-US" b="0" i="0" dirty="0">
                <a:solidFill>
                  <a:srgbClr val="000000"/>
                </a:solidFill>
                <a:effectLst/>
                <a:latin typeface="FreightText Pro"/>
              </a:rPr>
              <a:t>.</a:t>
            </a:r>
            <a:endParaRPr lang="ca-ES" b="0" i="0" dirty="0">
              <a:solidFill>
                <a:srgbClr val="000000"/>
              </a:solidFill>
              <a:effectLst/>
              <a:latin typeface="FreightText Pro"/>
            </a:endParaRPr>
          </a:p>
          <a:p>
            <a:pPr marL="0" indent="0">
              <a:buNone/>
            </a:pPr>
            <a:r>
              <a:rPr lang="en-US" b="0" i="0" dirty="0">
                <a:solidFill>
                  <a:srgbClr val="000000"/>
                </a:solidFill>
                <a:effectLst/>
                <a:latin typeface="FreightText Pro"/>
              </a:rPr>
              <a:t>But as Tsai has found in prior research studies, the emotions people value and, in turn, display vary across culture. How might these cultural differences influence candidates and their hiring managers on job interviews?</a:t>
            </a:r>
            <a:endParaRPr lang="ca-ES" dirty="0">
              <a:solidFill>
                <a:srgbClr val="000000"/>
              </a:solidFill>
              <a:latin typeface="FreightText Pro"/>
            </a:endParaRPr>
          </a:p>
          <a:p>
            <a:pPr algn="l">
              <a:spcAft>
                <a:spcPts val="1800"/>
              </a:spcAft>
              <a:buNone/>
            </a:pPr>
            <a:r>
              <a:rPr lang="en-US" b="0" i="0" dirty="0">
                <a:solidFill>
                  <a:srgbClr val="000000"/>
                </a:solidFill>
                <a:effectLst/>
                <a:latin typeface="FreightText Pro"/>
              </a:rPr>
              <a:t>In one experiment, participants were asked to imagine they wanted a competitive internship. They were then asked to fill out an application, including a video introducing themselves. At the end of their application, they were asked which emotions they wanted to convey.</a:t>
            </a:r>
          </a:p>
          <a:p>
            <a:pPr algn="l">
              <a:spcAft>
                <a:spcPts val="1800"/>
              </a:spcAft>
              <a:buNone/>
            </a:pPr>
            <a:r>
              <a:rPr lang="en-US" b="0" i="0" dirty="0">
                <a:solidFill>
                  <a:srgbClr val="000000"/>
                </a:solidFill>
                <a:effectLst/>
                <a:latin typeface="FreightText Pro"/>
              </a:rPr>
              <a:t>The researchers found that what is interpreted as the “best impression” varies from person to person and from culture to culture.</a:t>
            </a:r>
          </a:p>
          <a:p>
            <a:pPr marL="0" indent="0" algn="l">
              <a:spcAft>
                <a:spcPts val="1800"/>
              </a:spcAft>
              <a:buNone/>
            </a:pPr>
            <a:r>
              <a:rPr lang="en-US" b="1" i="0" dirty="0">
                <a:solidFill>
                  <a:srgbClr val="000000"/>
                </a:solidFill>
                <a:effectLst/>
                <a:latin typeface="FreightText Pro"/>
              </a:rPr>
              <a:t>European Americans were more likely to convey excitement and enthusiasm than Hong Kong Chinese, who desired calm and even-tempered states.</a:t>
            </a:r>
          </a:p>
          <a:p>
            <a:pPr marL="0" indent="0" algn="l">
              <a:spcAft>
                <a:spcPts val="1800"/>
              </a:spcAft>
              <a:buNone/>
            </a:pPr>
            <a:r>
              <a:rPr lang="en-US" b="0" i="0" dirty="0">
                <a:solidFill>
                  <a:srgbClr val="000000"/>
                </a:solidFill>
                <a:effectLst/>
                <a:latin typeface="FreightText Pro"/>
              </a:rPr>
              <a:t>These values were also reflected in their applications. For example, European Americans were more likely than Hong Kong Chinese to show their excitement with phrases like “I’m really enthusiastic about this position” and “I am passionate about the work.”</a:t>
            </a:r>
          </a:p>
          <a:p>
            <a:pPr marL="0" indent="0">
              <a:buNone/>
            </a:pPr>
            <a:endParaRPr lang="ca-ES" dirty="0"/>
          </a:p>
        </p:txBody>
      </p:sp>
    </p:spTree>
    <p:extLst>
      <p:ext uri="{BB962C8B-B14F-4D97-AF65-F5344CB8AC3E}">
        <p14:creationId xmlns:p14="http://schemas.microsoft.com/office/powerpoint/2010/main" val="682565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871A5133-89EF-300D-D8D3-AEF693AA32D7}"/>
              </a:ext>
            </a:extLst>
          </p:cNvPr>
          <p:cNvSpPr>
            <a:spLocks noGrp="1"/>
          </p:cNvSpPr>
          <p:nvPr>
            <p:ph type="title"/>
          </p:nvPr>
        </p:nvSpPr>
        <p:spPr/>
        <p:txBody>
          <a:bodyPr>
            <a:normAutofit fontScale="90000"/>
          </a:bodyPr>
          <a:lstStyle/>
          <a:p>
            <a:r>
              <a:rPr kumimoji="0" lang="ca-ES" altLang="ca-ES" sz="3200" b="1" i="0" u="none" strike="noStrike" cap="none" normalizeH="0" baseline="0" dirty="0" err="1">
                <a:ln>
                  <a:noFill/>
                </a:ln>
                <a:solidFill>
                  <a:srgbClr val="898989"/>
                </a:solidFill>
                <a:effectLst/>
                <a:latin typeface="Lato" panose="020F0502020204030203" pitchFamily="34" charset="0"/>
              </a:rPr>
              <a:t>How</a:t>
            </a:r>
            <a:r>
              <a:rPr kumimoji="0" lang="ca-ES" altLang="ca-ES" sz="3200" b="1" i="0" u="none" strike="noStrike" cap="none" normalizeH="0" baseline="0" dirty="0">
                <a:ln>
                  <a:noFill/>
                </a:ln>
                <a:solidFill>
                  <a:srgbClr val="898989"/>
                </a:solidFill>
                <a:effectLst/>
                <a:latin typeface="Lato" panose="020F0502020204030203" pitchFamily="34" charset="0"/>
              </a:rPr>
              <a:t> do Cultural </a:t>
            </a:r>
            <a:r>
              <a:rPr kumimoji="0" lang="ca-ES" altLang="ca-ES" sz="3200" b="1" i="0" u="none" strike="noStrike" cap="none" normalizeH="0" baseline="0" dirty="0" err="1">
                <a:ln>
                  <a:noFill/>
                </a:ln>
                <a:solidFill>
                  <a:srgbClr val="898989"/>
                </a:solidFill>
                <a:effectLst/>
                <a:latin typeface="Lato" panose="020F0502020204030203" pitchFamily="34" charset="0"/>
              </a:rPr>
              <a:t>Assumptions</a:t>
            </a:r>
            <a:r>
              <a:rPr kumimoji="0" lang="ca-ES" altLang="ca-ES" sz="3200" b="1" i="0" u="none" strike="noStrike" cap="none" normalizeH="0" baseline="0" dirty="0">
                <a:ln>
                  <a:noFill/>
                </a:ln>
                <a:solidFill>
                  <a:srgbClr val="898989"/>
                </a:solidFill>
                <a:effectLst/>
                <a:latin typeface="Lato" panose="020F0502020204030203" pitchFamily="34" charset="0"/>
              </a:rPr>
              <a:t> </a:t>
            </a:r>
            <a:r>
              <a:rPr kumimoji="0" lang="ca-ES" altLang="ca-ES" sz="3200" b="1" i="0" u="none" strike="noStrike" cap="none" normalizeH="0" baseline="0" dirty="0" err="1">
                <a:ln>
                  <a:noFill/>
                </a:ln>
                <a:solidFill>
                  <a:srgbClr val="898989"/>
                </a:solidFill>
                <a:effectLst/>
                <a:latin typeface="Lato" panose="020F0502020204030203" pitchFamily="34" charset="0"/>
              </a:rPr>
              <a:t>Impact</a:t>
            </a:r>
            <a:r>
              <a:rPr kumimoji="0" lang="ca-ES" altLang="ca-ES" sz="3200" b="1" i="0" u="none" strike="noStrike" cap="none" normalizeH="0" baseline="0" dirty="0">
                <a:ln>
                  <a:noFill/>
                </a:ln>
                <a:solidFill>
                  <a:srgbClr val="898989"/>
                </a:solidFill>
                <a:effectLst/>
                <a:latin typeface="Lato" panose="020F0502020204030203" pitchFamily="34" charset="0"/>
              </a:rPr>
              <a:t> </a:t>
            </a:r>
            <a:r>
              <a:rPr kumimoji="0" lang="ca-ES" altLang="ca-ES" sz="3200" b="1" i="0" u="none" strike="noStrike" cap="none" normalizeH="0" baseline="0" dirty="0" err="1">
                <a:ln>
                  <a:noFill/>
                </a:ln>
                <a:solidFill>
                  <a:srgbClr val="898989"/>
                </a:solidFill>
                <a:effectLst/>
                <a:latin typeface="Lato" panose="020F0502020204030203" pitchFamily="34" charset="0"/>
              </a:rPr>
              <a:t>the</a:t>
            </a:r>
            <a:r>
              <a:rPr kumimoji="0" lang="ca-ES" altLang="ca-ES" sz="3200" b="1" i="0" u="none" strike="noStrike" cap="none" normalizeH="0" baseline="0" dirty="0">
                <a:ln>
                  <a:noFill/>
                </a:ln>
                <a:solidFill>
                  <a:srgbClr val="898989"/>
                </a:solidFill>
                <a:effectLst/>
                <a:latin typeface="Lato" panose="020F0502020204030203" pitchFamily="34" charset="0"/>
              </a:rPr>
              <a:t> </a:t>
            </a:r>
            <a:r>
              <a:rPr kumimoji="0" lang="ca-ES" altLang="ca-ES" sz="3200" b="1" i="0" u="none" strike="noStrike" cap="none" normalizeH="0" baseline="0" dirty="0" err="1">
                <a:ln>
                  <a:noFill/>
                </a:ln>
                <a:solidFill>
                  <a:srgbClr val="898989"/>
                </a:solidFill>
                <a:effectLst/>
                <a:latin typeface="Lato" panose="020F0502020204030203" pitchFamily="34" charset="0"/>
              </a:rPr>
              <a:t>Interview</a:t>
            </a:r>
            <a:r>
              <a:rPr kumimoji="0" lang="ca-ES" altLang="ca-ES" sz="3200" b="1" i="0" u="none" strike="noStrike" cap="none" normalizeH="0" baseline="0" dirty="0">
                <a:ln>
                  <a:noFill/>
                </a:ln>
                <a:solidFill>
                  <a:srgbClr val="898989"/>
                </a:solidFill>
                <a:effectLst/>
                <a:latin typeface="Lato" panose="020F0502020204030203" pitchFamily="34" charset="0"/>
              </a:rPr>
              <a:t> </a:t>
            </a:r>
            <a:r>
              <a:rPr kumimoji="0" lang="ca-ES" altLang="ca-ES" sz="3200" b="1" i="0" u="none" strike="noStrike" cap="none" normalizeH="0" baseline="0" dirty="0" err="1">
                <a:ln>
                  <a:noFill/>
                </a:ln>
                <a:solidFill>
                  <a:srgbClr val="898989"/>
                </a:solidFill>
                <a:effectLst/>
                <a:latin typeface="Lato" panose="020F0502020204030203" pitchFamily="34" charset="0"/>
              </a:rPr>
              <a:t>Process</a:t>
            </a:r>
            <a:r>
              <a:rPr kumimoji="0" lang="ca-ES" altLang="ca-ES" sz="3200" b="1" i="0" u="none" strike="noStrike" cap="none" normalizeH="0" baseline="0" dirty="0">
                <a:ln>
                  <a:noFill/>
                </a:ln>
                <a:solidFill>
                  <a:srgbClr val="898989"/>
                </a:solidFill>
                <a:effectLst/>
                <a:latin typeface="Lato" panose="020F0502020204030203" pitchFamily="34" charset="0"/>
              </a:rPr>
              <a:t>?</a:t>
            </a:r>
            <a:br>
              <a:rPr kumimoji="0" lang="ca-ES" altLang="ca-ES" sz="3200" b="1" i="0" u="none" strike="noStrike" cap="none" normalizeH="0" baseline="0" dirty="0">
                <a:ln>
                  <a:noFill/>
                </a:ln>
                <a:solidFill>
                  <a:srgbClr val="898989"/>
                </a:solidFill>
                <a:effectLst/>
                <a:latin typeface="Lato" panose="020F0502020204030203" pitchFamily="34" charset="0"/>
              </a:rPr>
            </a:br>
            <a:endParaRPr lang="ca-ES" sz="3200" dirty="0"/>
          </a:p>
        </p:txBody>
      </p:sp>
      <p:sp>
        <p:nvSpPr>
          <p:cNvPr id="3" name="Contenidor de contingut 2">
            <a:extLst>
              <a:ext uri="{FF2B5EF4-FFF2-40B4-BE49-F238E27FC236}">
                <a16:creationId xmlns:a16="http://schemas.microsoft.com/office/drawing/2014/main" id="{DDFE6534-59B8-DBEA-46A4-FDB34A03564E}"/>
              </a:ext>
            </a:extLst>
          </p:cNvPr>
          <p:cNvSpPr>
            <a:spLocks noGrp="1"/>
          </p:cNvSpPr>
          <p:nvPr>
            <p:ph idx="1"/>
          </p:nvPr>
        </p:nvSpPr>
        <p:spPr>
          <a:xfrm>
            <a:off x="745066" y="1434907"/>
            <a:ext cx="10515600" cy="5407217"/>
          </a:xfrm>
        </p:spPr>
        <p:txBody>
          <a:bodyPr>
            <a:normAutofit fontScale="550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2800" b="1" i="0" u="none" strike="noStrike" cap="none" normalizeH="0" baseline="0" dirty="0" err="1">
                <a:ln>
                  <a:noFill/>
                </a:ln>
                <a:solidFill>
                  <a:srgbClr val="898989"/>
                </a:solidFill>
                <a:effectLst/>
                <a:latin typeface="Lato" panose="020F0502020204030203" pitchFamily="34" charset="0"/>
              </a:rPr>
              <a:t>The</a:t>
            </a:r>
            <a:r>
              <a:rPr kumimoji="0" lang="ca-ES" altLang="ca-ES" sz="2800" b="1" i="0" u="none" strike="noStrike" cap="none" normalizeH="0" baseline="0" dirty="0">
                <a:ln>
                  <a:noFill/>
                </a:ln>
                <a:solidFill>
                  <a:srgbClr val="898989"/>
                </a:solidFill>
                <a:effectLst/>
                <a:latin typeface="Lato" panose="020F0502020204030203" pitchFamily="34" charset="0"/>
              </a:rPr>
              <a:t> basis </a:t>
            </a:r>
            <a:r>
              <a:rPr kumimoji="0" lang="ca-ES" altLang="ca-ES" sz="2900" b="1" i="0" u="none" strike="noStrike" cap="none" normalizeH="0" baseline="0" dirty="0">
                <a:ln>
                  <a:noFill/>
                </a:ln>
                <a:solidFill>
                  <a:srgbClr val="898989"/>
                </a:solidFill>
                <a:effectLst/>
                <a:latin typeface="Lato" panose="020F0502020204030203" pitchFamily="34" charset="0"/>
              </a:rPr>
              <a:t>of </a:t>
            </a:r>
            <a:r>
              <a:rPr kumimoji="0" lang="ca-ES" altLang="ca-ES" sz="2900" b="1" i="0" u="none" strike="noStrike" cap="none" normalizeH="0" baseline="0" dirty="0" err="1">
                <a:ln>
                  <a:noFill/>
                </a:ln>
                <a:solidFill>
                  <a:srgbClr val="898989"/>
                </a:solidFill>
                <a:effectLst/>
                <a:latin typeface="Lato" panose="020F0502020204030203" pitchFamily="34" charset="0"/>
              </a:rPr>
              <a:t>incorporating</a:t>
            </a:r>
            <a:r>
              <a:rPr kumimoji="0" lang="ca-ES" altLang="ca-ES" sz="2900" b="1" i="0" u="none" strike="noStrike" cap="none" normalizeH="0" baseline="0" dirty="0">
                <a:ln>
                  <a:noFill/>
                </a:ln>
                <a:solidFill>
                  <a:srgbClr val="898989"/>
                </a:solidFill>
                <a:effectLst/>
                <a:latin typeface="Lato" panose="020F0502020204030203" pitchFamily="34" charset="0"/>
              </a:rPr>
              <a:t> a </a:t>
            </a:r>
            <a:r>
              <a:rPr kumimoji="0" lang="ca-ES" altLang="ca-ES" sz="2900" b="1" i="0" u="none" strike="noStrike" cap="none" normalizeH="0" baseline="0" dirty="0" err="1">
                <a:ln>
                  <a:noFill/>
                </a:ln>
                <a:solidFill>
                  <a:srgbClr val="898989"/>
                </a:solidFill>
                <a:effectLst/>
                <a:latin typeface="Lato" panose="020F0502020204030203" pitchFamily="34" charset="0"/>
              </a:rPr>
              <a:t>cross</a:t>
            </a:r>
            <a:r>
              <a:rPr kumimoji="0" lang="ca-ES" altLang="ca-ES" sz="2900" b="1" i="0" u="none" strike="noStrike" cap="none" normalizeH="0" baseline="0" dirty="0">
                <a:ln>
                  <a:noFill/>
                </a:ln>
                <a:solidFill>
                  <a:srgbClr val="898989"/>
                </a:solidFill>
                <a:effectLst/>
                <a:latin typeface="Lato" panose="020F0502020204030203" pitchFamily="34" charset="0"/>
              </a:rPr>
              <a:t> cultural </a:t>
            </a:r>
            <a:r>
              <a:rPr kumimoji="0" lang="ca-ES" altLang="ca-ES" sz="2900" b="1" i="0" u="none" strike="noStrike" cap="none" normalizeH="0" baseline="0" dirty="0" err="1">
                <a:ln>
                  <a:noFill/>
                </a:ln>
                <a:solidFill>
                  <a:srgbClr val="898989"/>
                </a:solidFill>
                <a:effectLst/>
                <a:latin typeface="Lato" panose="020F0502020204030203" pitchFamily="34" charset="0"/>
              </a:rPr>
              <a:t>framework</a:t>
            </a:r>
            <a:r>
              <a:rPr kumimoji="0" lang="ca-ES" altLang="ca-ES" sz="2900" b="1" i="0" u="none" strike="noStrike" cap="none" normalizeH="0" baseline="0" dirty="0">
                <a:ln>
                  <a:noFill/>
                </a:ln>
                <a:solidFill>
                  <a:srgbClr val="898989"/>
                </a:solidFill>
                <a:effectLst/>
                <a:latin typeface="Lato" panose="020F0502020204030203" pitchFamily="34" charset="0"/>
              </a:rPr>
              <a:t> of </a:t>
            </a:r>
            <a:r>
              <a:rPr kumimoji="0" lang="ca-ES" altLang="ca-ES" sz="2900" b="1" i="0" u="none" strike="noStrike" cap="none" normalizeH="0" baseline="0" dirty="0" err="1">
                <a:ln>
                  <a:noFill/>
                </a:ln>
                <a:solidFill>
                  <a:srgbClr val="898989"/>
                </a:solidFill>
                <a:effectLst/>
                <a:latin typeface="Lato" panose="020F0502020204030203" pitchFamily="34" charset="0"/>
              </a:rPr>
              <a:t>understanding</a:t>
            </a:r>
            <a:r>
              <a:rPr kumimoji="0" lang="ca-ES" altLang="ca-ES" sz="2900" b="1" i="0" u="none" strike="noStrike" cap="none" normalizeH="0" baseline="0" dirty="0">
                <a:ln>
                  <a:noFill/>
                </a:ln>
                <a:solidFill>
                  <a:srgbClr val="898989"/>
                </a:solidFill>
                <a:effectLst/>
                <a:latin typeface="Lato" panose="020F0502020204030203" pitchFamily="34" charset="0"/>
              </a:rPr>
              <a:t> in </a:t>
            </a:r>
            <a:r>
              <a:rPr kumimoji="0" lang="ca-ES" altLang="ca-ES" sz="2900" b="1" i="0" u="none" strike="noStrike" cap="none" normalizeH="0" baseline="0" dirty="0" err="1">
                <a:ln>
                  <a:noFill/>
                </a:ln>
                <a:solidFill>
                  <a:srgbClr val="898989"/>
                </a:solidFill>
                <a:effectLst/>
                <a:latin typeface="Lato" panose="020F0502020204030203" pitchFamily="34" charset="0"/>
              </a:rPr>
              <a:t>interviews</a:t>
            </a:r>
            <a:r>
              <a:rPr kumimoji="0" lang="ca-ES" altLang="ca-ES" sz="2900" b="1" i="0" u="none" strike="noStrike" cap="none" normalizeH="0" baseline="0" dirty="0">
                <a:ln>
                  <a:noFill/>
                </a:ln>
                <a:solidFill>
                  <a:srgbClr val="898989"/>
                </a:solidFill>
                <a:effectLst/>
                <a:latin typeface="Lato" panose="020F0502020204030203" pitchFamily="34" charset="0"/>
              </a:rPr>
              <a:t> is in </a:t>
            </a:r>
            <a:r>
              <a:rPr kumimoji="0" lang="ca-ES" altLang="ca-ES" sz="2900" b="1" i="0" u="none" strike="noStrike" cap="none" normalizeH="0" baseline="0" dirty="0" err="1">
                <a:ln>
                  <a:noFill/>
                </a:ln>
                <a:solidFill>
                  <a:srgbClr val="898989"/>
                </a:solidFill>
                <a:effectLst/>
                <a:latin typeface="Lato" panose="020F0502020204030203" pitchFamily="34" charset="0"/>
              </a:rPr>
              <a:t>overcoming</a:t>
            </a:r>
            <a:r>
              <a:rPr kumimoji="0" lang="ca-ES" altLang="ca-ES" sz="2900" b="1" i="0" u="none" strike="noStrike" cap="none" normalizeH="0" baseline="0" dirty="0">
                <a:ln>
                  <a:noFill/>
                </a:ln>
                <a:solidFill>
                  <a:srgbClr val="898989"/>
                </a:solidFill>
                <a:effectLst/>
                <a:latin typeface="Lato" panose="020F0502020204030203" pitchFamily="34" charset="0"/>
              </a:rPr>
              <a:t> '</a:t>
            </a:r>
            <a:r>
              <a:rPr kumimoji="0" lang="ca-ES" altLang="ca-ES" sz="2900" b="1" i="0" u="none" strike="noStrike" cap="none" normalizeH="0" baseline="0" dirty="0" err="1">
                <a:ln>
                  <a:noFill/>
                </a:ln>
                <a:solidFill>
                  <a:srgbClr val="898989"/>
                </a:solidFill>
                <a:effectLst/>
                <a:latin typeface="Lato" panose="020F0502020204030203" pitchFamily="34" charset="0"/>
              </a:rPr>
              <a:t>assumptions</a:t>
            </a:r>
            <a:r>
              <a:rPr kumimoji="0" lang="ca-ES" altLang="ca-ES" sz="2900" b="1" i="0" u="none" strike="noStrike" cap="none" normalizeH="0" baseline="0" dirty="0">
                <a:ln>
                  <a:noFill/>
                </a:ln>
                <a:solidFill>
                  <a:srgbClr val="898989"/>
                </a:solidFill>
                <a:effectLst/>
                <a:latin typeface="Lato" panose="020F0502020204030203" pitchFamily="34" charset="0"/>
              </a:rPr>
              <a:t>'.</a:t>
            </a:r>
            <a:endParaRPr kumimoji="0" lang="ca-ES" altLang="ca-ES" sz="2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2800" b="0" i="0" u="none" strike="noStrike" cap="none" normalizeH="0" baseline="0" dirty="0" err="1">
                <a:ln>
                  <a:noFill/>
                </a:ln>
                <a:solidFill>
                  <a:srgbClr val="898989"/>
                </a:solidFill>
                <a:effectLst/>
                <a:latin typeface="Lato" panose="020F0502020204030203" pitchFamily="34" charset="0"/>
              </a:rPr>
              <a:t>Assumptions</a:t>
            </a:r>
            <a:r>
              <a:rPr kumimoji="0" lang="ca-ES" altLang="ca-ES" sz="2800" b="0" i="0" u="none" strike="noStrike" cap="none" normalizeH="0" baseline="0" dirty="0">
                <a:ln>
                  <a:noFill/>
                </a:ln>
                <a:solidFill>
                  <a:srgbClr val="898989"/>
                </a:solidFill>
                <a:effectLst/>
                <a:latin typeface="Lato" panose="020F0502020204030203" pitchFamily="34" charset="0"/>
              </a:rPr>
              <a:t> refer to </a:t>
            </a:r>
            <a:r>
              <a:rPr kumimoji="0" lang="ca-ES" altLang="ca-ES" sz="2800" b="0" i="0" u="none" strike="noStrike" cap="none" normalizeH="0" baseline="0" dirty="0" err="1">
                <a:ln>
                  <a:noFill/>
                </a:ln>
                <a:solidFill>
                  <a:srgbClr val="898989"/>
                </a:solidFill>
                <a:effectLst/>
                <a:latin typeface="Lato" panose="020F0502020204030203" pitchFamily="34" charset="0"/>
              </a:rPr>
              <a:t>several</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inter-related</a:t>
            </a:r>
            <a:r>
              <a:rPr kumimoji="0" lang="ca-ES" altLang="ca-ES" sz="2800" b="0" i="0" u="none" strike="noStrike" cap="none" normalizeH="0" baseline="0" dirty="0">
                <a:ln>
                  <a:noFill/>
                </a:ln>
                <a:solidFill>
                  <a:srgbClr val="898989"/>
                </a:solidFill>
                <a:effectLst/>
                <a:latin typeface="Lato" panose="020F0502020204030203" pitchFamily="34" charset="0"/>
              </a:rPr>
              <a:t> elements. </a:t>
            </a:r>
            <a:r>
              <a:rPr kumimoji="0" lang="ca-ES" altLang="ca-ES" sz="2800" b="0" i="0" u="none" strike="noStrike" cap="none" normalizeH="0" baseline="0" dirty="0" err="1">
                <a:ln>
                  <a:noFill/>
                </a:ln>
                <a:solidFill>
                  <a:srgbClr val="898989"/>
                </a:solidFill>
                <a:effectLst/>
                <a:latin typeface="Lato" panose="020F0502020204030203" pitchFamily="34" charset="0"/>
              </a:rPr>
              <a:t>Interviewers</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1" i="1" u="none" strike="noStrike" cap="none" normalizeH="0" baseline="0" dirty="0" err="1">
                <a:ln>
                  <a:noFill/>
                </a:ln>
                <a:solidFill>
                  <a:srgbClr val="898989"/>
                </a:solidFill>
                <a:effectLst/>
                <a:latin typeface="Lato" panose="020F0502020204030203" pitchFamily="34" charset="0"/>
              </a:rPr>
              <a:t>assume</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what</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should</a:t>
            </a:r>
            <a:r>
              <a:rPr kumimoji="0" lang="ca-ES" altLang="ca-ES" sz="2800" b="0" i="0" u="none" strike="noStrike" cap="none" normalizeH="0" baseline="0" dirty="0">
                <a:ln>
                  <a:noFill/>
                </a:ln>
                <a:solidFill>
                  <a:srgbClr val="898989"/>
                </a:solidFill>
                <a:effectLst/>
                <a:latin typeface="Lato" panose="020F0502020204030203" pitchFamily="34" charset="0"/>
              </a:rPr>
              <a:t> or </a:t>
            </a:r>
            <a:r>
              <a:rPr kumimoji="0" lang="ca-ES" altLang="ca-ES" sz="2800" b="0" i="0" u="none" strike="noStrike" cap="none" normalizeH="0" baseline="0" dirty="0" err="1">
                <a:ln>
                  <a:noFill/>
                </a:ln>
                <a:solidFill>
                  <a:srgbClr val="898989"/>
                </a:solidFill>
                <a:effectLst/>
                <a:latin typeface="Lato" panose="020F0502020204030203" pitchFamily="34" charset="0"/>
              </a:rPr>
              <a:t>should</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not</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happen</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what</a:t>
            </a:r>
            <a:r>
              <a:rPr kumimoji="0" lang="ca-ES" altLang="ca-ES" sz="2800" b="0" i="0" u="none" strike="noStrike" cap="none" normalizeH="0" baseline="0" dirty="0">
                <a:ln>
                  <a:noFill/>
                </a:ln>
                <a:solidFill>
                  <a:srgbClr val="898989"/>
                </a:solidFill>
                <a:effectLst/>
                <a:latin typeface="Lato" panose="020F0502020204030203" pitchFamily="34" charset="0"/>
              </a:rPr>
              <a:t> is normal </a:t>
            </a:r>
            <a:r>
              <a:rPr kumimoji="0" lang="ca-ES" altLang="ca-ES" sz="2800" b="0" i="0" u="none" strike="noStrike" cap="none" normalizeH="0" baseline="0" dirty="0" err="1">
                <a:ln>
                  <a:noFill/>
                </a:ln>
                <a:solidFill>
                  <a:srgbClr val="898989"/>
                </a:solidFill>
                <a:effectLst/>
                <a:latin typeface="Lato" panose="020F0502020204030203" pitchFamily="34" charset="0"/>
              </a:rPr>
              <a:t>and</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abnormal</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and</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what</a:t>
            </a:r>
            <a:r>
              <a:rPr kumimoji="0" lang="ca-ES" altLang="ca-ES" sz="2800" b="0" i="0" u="none" strike="noStrike" cap="none" normalizeH="0" baseline="0" dirty="0">
                <a:ln>
                  <a:noFill/>
                </a:ln>
                <a:solidFill>
                  <a:srgbClr val="898989"/>
                </a:solidFill>
                <a:effectLst/>
                <a:latin typeface="Lato" panose="020F0502020204030203" pitchFamily="34" charset="0"/>
              </a:rPr>
              <a:t> is </a:t>
            </a:r>
            <a:r>
              <a:rPr kumimoji="0" lang="ca-ES" altLang="ca-ES" sz="2800" b="0" i="0" u="none" strike="noStrike" cap="none" normalizeH="0" baseline="0" dirty="0" err="1">
                <a:ln>
                  <a:noFill/>
                </a:ln>
                <a:solidFill>
                  <a:srgbClr val="898989"/>
                </a:solidFill>
                <a:effectLst/>
                <a:latin typeface="Lato" panose="020F0502020204030203" pitchFamily="34" charset="0"/>
              </a:rPr>
              <a:t>correct</a:t>
            </a:r>
            <a:r>
              <a:rPr kumimoji="0" lang="ca-ES" altLang="ca-ES" sz="2800" b="0" i="0" u="none" strike="noStrike" cap="none" normalizeH="0" baseline="0" dirty="0">
                <a:ln>
                  <a:noFill/>
                </a:ln>
                <a:solidFill>
                  <a:srgbClr val="898989"/>
                </a:solidFill>
                <a:effectLst/>
                <a:latin typeface="Lato" panose="020F0502020204030203" pitchFamily="34" charset="0"/>
              </a:rPr>
              <a:t> or </a:t>
            </a:r>
            <a:r>
              <a:rPr kumimoji="0" lang="ca-ES" altLang="ca-ES" sz="2800" b="0" i="0" u="none" strike="noStrike" cap="none" normalizeH="0" baseline="0" dirty="0" err="1">
                <a:ln>
                  <a:noFill/>
                </a:ln>
                <a:solidFill>
                  <a:srgbClr val="898989"/>
                </a:solidFill>
                <a:effectLst/>
                <a:latin typeface="Lato" panose="020F0502020204030203" pitchFamily="34" charset="0"/>
              </a:rPr>
              <a:t>wrong</a:t>
            </a:r>
            <a:r>
              <a:rPr kumimoji="0" lang="ca-ES" altLang="ca-ES" sz="2800" b="0" i="0" u="none" strike="noStrike" cap="none" normalizeH="0" baseline="0" dirty="0">
                <a:ln>
                  <a:noFill/>
                </a:ln>
                <a:solidFill>
                  <a:srgbClr val="898989"/>
                </a:solidFill>
                <a:effectLst/>
                <a:latin typeface="Lato" panose="020F0502020204030203" pitchFamily="34" charset="0"/>
              </a:rPr>
              <a:t>.</a:t>
            </a:r>
            <a:endParaRPr kumimoji="0" lang="ca-ES" altLang="ca-E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2800" b="0" i="0" u="none" strike="noStrike" cap="none" normalizeH="0" baseline="0" dirty="0" err="1">
                <a:ln>
                  <a:noFill/>
                </a:ln>
                <a:solidFill>
                  <a:srgbClr val="898989"/>
                </a:solidFill>
                <a:effectLst/>
                <a:latin typeface="Lato" panose="020F0502020204030203" pitchFamily="34" charset="0"/>
              </a:rPr>
              <a:t>Assumptions</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also</a:t>
            </a:r>
            <a:r>
              <a:rPr kumimoji="0" lang="ca-ES" altLang="ca-ES" sz="2800" b="0" i="0" u="none" strike="noStrike" cap="none" normalizeH="0" baseline="0" dirty="0">
                <a:ln>
                  <a:noFill/>
                </a:ln>
                <a:solidFill>
                  <a:srgbClr val="898989"/>
                </a:solidFill>
                <a:effectLst/>
                <a:latin typeface="Lato" panose="020F0502020204030203" pitchFamily="34" charset="0"/>
              </a:rPr>
              <a:t> refer to </a:t>
            </a:r>
            <a:r>
              <a:rPr kumimoji="0" lang="ca-ES" altLang="ca-ES" sz="2800" b="0" i="0" u="none" strike="noStrike" cap="none" normalizeH="0" baseline="0" dirty="0" err="1">
                <a:ln>
                  <a:noFill/>
                </a:ln>
                <a:solidFill>
                  <a:srgbClr val="898989"/>
                </a:solidFill>
                <a:effectLst/>
                <a:latin typeface="Lato" panose="020F0502020204030203" pitchFamily="34" charset="0"/>
              </a:rPr>
              <a:t>what</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someone's</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physical</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appearance</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says</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about</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them</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what</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their</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body</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language</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says</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about</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their</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confidence</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how</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people</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communicate</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and</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how</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they</a:t>
            </a:r>
            <a:r>
              <a:rPr kumimoji="0" lang="ca-ES" altLang="ca-ES" sz="2800" b="0" i="0" u="none" strike="noStrike" cap="none" normalizeH="0" baseline="0" dirty="0">
                <a:ln>
                  <a:noFill/>
                </a:ln>
                <a:solidFill>
                  <a:srgbClr val="898989"/>
                </a:solidFill>
                <a:effectLst/>
                <a:latin typeface="Lato" panose="020F0502020204030203" pitchFamily="34" charset="0"/>
              </a:rPr>
              <a:t> present </a:t>
            </a:r>
            <a:r>
              <a:rPr kumimoji="0" lang="ca-ES" altLang="ca-ES" sz="2800" b="0" i="0" u="none" strike="noStrike" cap="none" normalizeH="0" baseline="0" dirty="0" err="1">
                <a:ln>
                  <a:noFill/>
                </a:ln>
                <a:solidFill>
                  <a:srgbClr val="898989"/>
                </a:solidFill>
                <a:effectLst/>
                <a:latin typeface="Lato" panose="020F0502020204030203" pitchFamily="34" charset="0"/>
              </a:rPr>
              <a:t>themselves</a:t>
            </a:r>
            <a:r>
              <a:rPr kumimoji="0" lang="ca-ES" altLang="ca-ES" sz="2800" b="0" i="0" u="none" strike="noStrike" cap="none" normalizeH="0" baseline="0" dirty="0">
                <a:ln>
                  <a:noFill/>
                </a:ln>
                <a:solidFill>
                  <a:srgbClr val="898989"/>
                </a:solidFill>
                <a:effectLst/>
                <a:latin typeface="Lato" panose="020F0502020204030203"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ca-ES" sz="2800" b="0" i="0" u="none" strike="noStrike" cap="none" normalizeH="0" baseline="0" dirty="0">
              <a:ln>
                <a:noFill/>
              </a:ln>
              <a:solidFill>
                <a:srgbClr val="898989"/>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ca-E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2800" b="0" i="0" u="none" strike="noStrike" cap="none" normalizeH="0" baseline="0" dirty="0">
                <a:ln>
                  <a:noFill/>
                </a:ln>
                <a:solidFill>
                  <a:srgbClr val="898989"/>
                </a:solidFill>
                <a:effectLst/>
                <a:latin typeface="Lato" panose="020F0502020204030203" pitchFamily="34" charset="0"/>
              </a:rPr>
              <a:t>For </a:t>
            </a:r>
            <a:r>
              <a:rPr kumimoji="0" lang="ca-ES" altLang="ca-ES" sz="2800" b="0" i="0" u="none" strike="noStrike" cap="none" normalizeH="0" baseline="0" dirty="0" err="1">
                <a:ln>
                  <a:noFill/>
                </a:ln>
                <a:solidFill>
                  <a:srgbClr val="898989"/>
                </a:solidFill>
                <a:effectLst/>
                <a:latin typeface="Lato" panose="020F0502020204030203" pitchFamily="34" charset="0"/>
              </a:rPr>
              <a:t>example</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1" i="0" u="none" strike="noStrike" cap="none" normalizeH="0" baseline="0" dirty="0" err="1">
                <a:ln>
                  <a:noFill/>
                </a:ln>
                <a:solidFill>
                  <a:srgbClr val="898989"/>
                </a:solidFill>
                <a:effectLst/>
                <a:latin typeface="Lato" panose="020F0502020204030203" pitchFamily="34" charset="0"/>
              </a:rPr>
              <a:t>imagine</a:t>
            </a:r>
            <a:r>
              <a:rPr kumimoji="0" lang="ca-ES" altLang="ca-ES" sz="2800" b="1" i="0" u="none" strike="noStrike" cap="none" normalizeH="0" baseline="0" dirty="0">
                <a:ln>
                  <a:noFill/>
                </a:ln>
                <a:solidFill>
                  <a:srgbClr val="898989"/>
                </a:solidFill>
                <a:effectLst/>
                <a:latin typeface="Lato" panose="020F0502020204030203" pitchFamily="34" charset="0"/>
              </a:rPr>
              <a:t> a </a:t>
            </a:r>
            <a:r>
              <a:rPr kumimoji="0" lang="ca-ES" altLang="ca-ES" sz="2800" b="1" i="0" u="none" strike="noStrike" cap="none" normalizeH="0" baseline="0" dirty="0" err="1">
                <a:ln>
                  <a:noFill/>
                </a:ln>
                <a:solidFill>
                  <a:srgbClr val="898989"/>
                </a:solidFill>
                <a:effectLst/>
                <a:latin typeface="Lato" panose="020F0502020204030203" pitchFamily="34" charset="0"/>
              </a:rPr>
              <a:t>cross</a:t>
            </a:r>
            <a:r>
              <a:rPr kumimoji="0" lang="ca-ES" altLang="ca-ES" sz="2800" b="1" i="0" u="none" strike="noStrike" cap="none" normalizeH="0" baseline="0" dirty="0">
                <a:ln>
                  <a:noFill/>
                </a:ln>
                <a:solidFill>
                  <a:srgbClr val="898989"/>
                </a:solidFill>
                <a:effectLst/>
                <a:latin typeface="Lato" panose="020F0502020204030203" pitchFamily="34" charset="0"/>
              </a:rPr>
              <a:t> cultural </a:t>
            </a:r>
            <a:r>
              <a:rPr kumimoji="0" lang="ca-ES" altLang="ca-ES" sz="2800" b="1" i="0" u="none" strike="noStrike" cap="none" normalizeH="0" baseline="0" dirty="0" err="1">
                <a:ln>
                  <a:noFill/>
                </a:ln>
                <a:solidFill>
                  <a:srgbClr val="898989"/>
                </a:solidFill>
                <a:effectLst/>
                <a:latin typeface="Lato" panose="020F0502020204030203" pitchFamily="34" charset="0"/>
              </a:rPr>
              <a:t>interview</a:t>
            </a:r>
            <a:r>
              <a:rPr kumimoji="0" lang="ca-ES" altLang="ca-ES" sz="2800" b="1" i="0" u="none" strike="noStrike" cap="none" normalizeH="0" baseline="0" dirty="0">
                <a:ln>
                  <a:noFill/>
                </a:ln>
                <a:solidFill>
                  <a:srgbClr val="898989"/>
                </a:solidFill>
                <a:effectLst/>
                <a:latin typeface="Lato" panose="020F0502020204030203" pitchFamily="34" charset="0"/>
              </a:rPr>
              <a:t> is </a:t>
            </a:r>
            <a:r>
              <a:rPr kumimoji="0" lang="ca-ES" altLang="ca-ES" sz="2800" b="1" i="0" u="none" strike="noStrike" cap="none" normalizeH="0" baseline="0" dirty="0" err="1">
                <a:ln>
                  <a:noFill/>
                </a:ln>
                <a:solidFill>
                  <a:srgbClr val="898989"/>
                </a:solidFill>
                <a:effectLst/>
                <a:latin typeface="Lato" panose="020F0502020204030203" pitchFamily="34" charset="0"/>
              </a:rPr>
              <a:t>taking</a:t>
            </a:r>
            <a:r>
              <a:rPr kumimoji="0" lang="ca-ES" altLang="ca-ES" sz="2800" b="1" i="0" u="none" strike="noStrike" cap="none" normalizeH="0" baseline="0" dirty="0">
                <a:ln>
                  <a:noFill/>
                </a:ln>
                <a:solidFill>
                  <a:srgbClr val="898989"/>
                </a:solidFill>
                <a:effectLst/>
                <a:latin typeface="Lato" panose="020F0502020204030203" pitchFamily="34" charset="0"/>
              </a:rPr>
              <a:t> </a:t>
            </a:r>
            <a:r>
              <a:rPr kumimoji="0" lang="ca-ES" altLang="ca-ES" sz="2800" b="1" i="0" u="none" strike="noStrike" cap="none" normalizeH="0" baseline="0" dirty="0" err="1">
                <a:ln>
                  <a:noFill/>
                </a:ln>
                <a:solidFill>
                  <a:srgbClr val="898989"/>
                </a:solidFill>
                <a:effectLst/>
                <a:latin typeface="Lato" panose="020F0502020204030203" pitchFamily="34" charset="0"/>
              </a:rPr>
              <a:t>place</a:t>
            </a:r>
            <a:r>
              <a:rPr kumimoji="0" lang="ca-ES" altLang="ca-ES" sz="2800" b="1" i="0" u="none" strike="noStrike" cap="none" normalizeH="0" baseline="0" dirty="0">
                <a:ln>
                  <a:noFill/>
                </a:ln>
                <a:solidFill>
                  <a:srgbClr val="898989"/>
                </a:solidFill>
                <a:effectLst/>
                <a:latin typeface="Lato" panose="020F0502020204030203" pitchFamily="34" charset="0"/>
              </a:rPr>
              <a:t> </a:t>
            </a:r>
            <a:r>
              <a:rPr kumimoji="0" lang="ca-ES" altLang="ca-ES" sz="2800" b="1" i="0" u="none" strike="noStrike" cap="none" normalizeH="0" baseline="0" dirty="0" err="1">
                <a:ln>
                  <a:noFill/>
                </a:ln>
                <a:solidFill>
                  <a:srgbClr val="898989"/>
                </a:solidFill>
                <a:effectLst/>
                <a:latin typeface="Lato" panose="020F0502020204030203" pitchFamily="34" charset="0"/>
              </a:rPr>
              <a:t>between</a:t>
            </a:r>
            <a:r>
              <a:rPr kumimoji="0" lang="ca-ES" altLang="ca-ES" sz="2800" b="1" i="0" u="none" strike="noStrike" cap="none" normalizeH="0" baseline="0" dirty="0">
                <a:ln>
                  <a:noFill/>
                </a:ln>
                <a:solidFill>
                  <a:srgbClr val="898989"/>
                </a:solidFill>
                <a:effectLst/>
                <a:latin typeface="Lato" panose="020F0502020204030203" pitchFamily="34" charset="0"/>
              </a:rPr>
              <a:t> </a:t>
            </a:r>
            <a:r>
              <a:rPr kumimoji="0" lang="ca-ES" altLang="ca-ES" sz="2800" b="1" i="0" u="none" strike="noStrike" cap="none" normalizeH="0" baseline="0" dirty="0" err="1">
                <a:ln>
                  <a:noFill/>
                </a:ln>
                <a:solidFill>
                  <a:srgbClr val="898989"/>
                </a:solidFill>
                <a:effectLst/>
                <a:latin typeface="Lato" panose="020F0502020204030203" pitchFamily="34" charset="0"/>
              </a:rPr>
              <a:t>an</a:t>
            </a:r>
            <a:r>
              <a:rPr kumimoji="0" lang="ca-ES" altLang="ca-ES" sz="2800" b="1" i="0" u="none" strike="noStrike" cap="none" normalizeH="0" baseline="0" dirty="0">
                <a:ln>
                  <a:noFill/>
                </a:ln>
                <a:solidFill>
                  <a:srgbClr val="898989"/>
                </a:solidFill>
                <a:effectLst/>
                <a:latin typeface="Lato" panose="020F0502020204030203" pitchFamily="34" charset="0"/>
              </a:rPr>
              <a:t> </a:t>
            </a:r>
            <a:r>
              <a:rPr kumimoji="0" lang="ca-ES" altLang="ca-ES" sz="2800" b="1" i="0" u="none" strike="noStrike" cap="none" normalizeH="0" baseline="0" dirty="0" err="1">
                <a:ln>
                  <a:noFill/>
                </a:ln>
                <a:solidFill>
                  <a:srgbClr val="898989"/>
                </a:solidFill>
                <a:effectLst/>
                <a:latin typeface="Lato" panose="020F0502020204030203" pitchFamily="34" charset="0"/>
              </a:rPr>
              <a:t>English</a:t>
            </a:r>
            <a:r>
              <a:rPr kumimoji="0" lang="ca-ES" altLang="ca-ES" sz="2800" b="1" i="0" u="none" strike="noStrike" cap="none" normalizeH="0" baseline="0" dirty="0">
                <a:ln>
                  <a:noFill/>
                </a:ln>
                <a:solidFill>
                  <a:srgbClr val="898989"/>
                </a:solidFill>
                <a:effectLst/>
                <a:latin typeface="Lato" panose="020F0502020204030203" pitchFamily="34" charset="0"/>
              </a:rPr>
              <a:t> </a:t>
            </a:r>
            <a:r>
              <a:rPr kumimoji="0" lang="ca-ES" altLang="ca-ES" sz="2800" b="1" i="0" u="none" strike="noStrike" cap="none" normalizeH="0" baseline="0" dirty="0" err="1">
                <a:ln>
                  <a:noFill/>
                </a:ln>
                <a:solidFill>
                  <a:srgbClr val="898989"/>
                </a:solidFill>
                <a:effectLst/>
                <a:latin typeface="Lato" panose="020F0502020204030203" pitchFamily="34" charset="0"/>
              </a:rPr>
              <a:t>interviewer</a:t>
            </a:r>
            <a:r>
              <a:rPr kumimoji="0" lang="ca-ES" altLang="ca-ES" sz="2800" b="1" i="0" u="none" strike="noStrike" cap="none" normalizeH="0" baseline="0" dirty="0">
                <a:ln>
                  <a:noFill/>
                </a:ln>
                <a:solidFill>
                  <a:srgbClr val="898989"/>
                </a:solidFill>
                <a:effectLst/>
                <a:latin typeface="Lato" panose="020F0502020204030203" pitchFamily="34" charset="0"/>
              </a:rPr>
              <a:t> </a:t>
            </a:r>
            <a:r>
              <a:rPr kumimoji="0" lang="ca-ES" altLang="ca-ES" sz="2800" b="1" i="0" u="none" strike="noStrike" cap="none" normalizeH="0" baseline="0" dirty="0" err="1">
                <a:ln>
                  <a:noFill/>
                </a:ln>
                <a:solidFill>
                  <a:srgbClr val="898989"/>
                </a:solidFill>
                <a:effectLst/>
                <a:latin typeface="Lato" panose="020F0502020204030203" pitchFamily="34" charset="0"/>
              </a:rPr>
              <a:t>and</a:t>
            </a:r>
            <a:r>
              <a:rPr kumimoji="0" lang="ca-ES" altLang="ca-ES" sz="2800" b="1" i="0" u="none" strike="noStrike" cap="none" normalizeH="0" baseline="0" dirty="0">
                <a:ln>
                  <a:noFill/>
                </a:ln>
                <a:solidFill>
                  <a:srgbClr val="898989"/>
                </a:solidFill>
                <a:effectLst/>
                <a:latin typeface="Lato" panose="020F0502020204030203" pitchFamily="34" charset="0"/>
              </a:rPr>
              <a:t> a German </a:t>
            </a:r>
            <a:r>
              <a:rPr kumimoji="0" lang="ca-ES" altLang="ca-ES" sz="2800" b="1" i="0" u="none" strike="noStrike" cap="none" normalizeH="0" baseline="0" dirty="0" err="1">
                <a:ln>
                  <a:noFill/>
                </a:ln>
                <a:solidFill>
                  <a:srgbClr val="898989"/>
                </a:solidFill>
                <a:effectLst/>
                <a:latin typeface="Lato" panose="020F0502020204030203" pitchFamily="34" charset="0"/>
              </a:rPr>
              <a:t>interviewee</a:t>
            </a:r>
            <a:r>
              <a:rPr kumimoji="0" lang="ca-ES" altLang="ca-ES" sz="2800" b="1" i="0" u="none" strike="noStrike" cap="none" normalizeH="0" baseline="0" dirty="0">
                <a:ln>
                  <a:noFill/>
                </a:ln>
                <a:solidFill>
                  <a:srgbClr val="898989"/>
                </a:solidFill>
                <a:effectLst/>
                <a:latin typeface="Lato" panose="020F0502020204030203"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ca-E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2800" b="1" i="1" u="none" strike="noStrike" cap="none" normalizeH="0" baseline="0" dirty="0" err="1">
                <a:ln>
                  <a:noFill/>
                </a:ln>
                <a:solidFill>
                  <a:srgbClr val="C09853"/>
                </a:solidFill>
                <a:effectLst/>
                <a:latin typeface="Lato" panose="020F0502020204030203" pitchFamily="34" charset="0"/>
              </a:rPr>
              <a:t>Fairly</a:t>
            </a:r>
            <a:r>
              <a:rPr kumimoji="0" lang="ca-ES" altLang="ca-ES" sz="2800" b="1" i="1" u="none" strike="noStrike" cap="none" normalizeH="0" baseline="0" dirty="0">
                <a:ln>
                  <a:noFill/>
                </a:ln>
                <a:solidFill>
                  <a:srgbClr val="C09853"/>
                </a:solidFill>
                <a:effectLst/>
                <a:latin typeface="Lato" panose="020F0502020204030203" pitchFamily="34" charset="0"/>
              </a:rPr>
              <a:t> </a:t>
            </a:r>
            <a:r>
              <a:rPr kumimoji="0" lang="ca-ES" altLang="ca-ES" sz="2800" b="1" i="1" u="none" strike="noStrike" cap="none" normalizeH="0" baseline="0" dirty="0" err="1">
                <a:ln>
                  <a:noFill/>
                </a:ln>
                <a:solidFill>
                  <a:srgbClr val="C09853"/>
                </a:solidFill>
                <a:effectLst/>
                <a:latin typeface="Lato" panose="020F0502020204030203" pitchFamily="34" charset="0"/>
              </a:rPr>
              <a:t>early</a:t>
            </a:r>
            <a:r>
              <a:rPr kumimoji="0" lang="ca-ES" altLang="ca-ES" sz="2800" b="1" i="1" u="none" strike="noStrike" cap="none" normalizeH="0" baseline="0" dirty="0">
                <a:ln>
                  <a:noFill/>
                </a:ln>
                <a:solidFill>
                  <a:srgbClr val="C09853"/>
                </a:solidFill>
                <a:effectLst/>
                <a:latin typeface="Lato" panose="020F0502020204030203" pitchFamily="34" charset="0"/>
              </a:rPr>
              <a:t> on in </a:t>
            </a:r>
            <a:r>
              <a:rPr kumimoji="0" lang="ca-ES" altLang="ca-ES" sz="2800" b="1" i="1" u="none" strike="noStrike" cap="none" normalizeH="0" baseline="0" dirty="0" err="1">
                <a:ln>
                  <a:noFill/>
                </a:ln>
                <a:solidFill>
                  <a:srgbClr val="C09853"/>
                </a:solidFill>
                <a:effectLst/>
                <a:latin typeface="Lato" panose="020F0502020204030203" pitchFamily="34" charset="0"/>
              </a:rPr>
              <a:t>the</a:t>
            </a:r>
            <a:r>
              <a:rPr kumimoji="0" lang="ca-ES" altLang="ca-ES" sz="2800" b="1" i="1" u="none" strike="noStrike" cap="none" normalizeH="0" baseline="0" dirty="0">
                <a:ln>
                  <a:noFill/>
                </a:ln>
                <a:solidFill>
                  <a:srgbClr val="C09853"/>
                </a:solidFill>
                <a:effectLst/>
                <a:latin typeface="Lato" panose="020F0502020204030203" pitchFamily="34" charset="0"/>
              </a:rPr>
              <a:t> </a:t>
            </a:r>
            <a:r>
              <a:rPr kumimoji="0" lang="ca-ES" altLang="ca-ES" sz="2800" b="1" i="1" u="none" strike="noStrike" cap="none" normalizeH="0" baseline="0" dirty="0" err="1">
                <a:ln>
                  <a:noFill/>
                </a:ln>
                <a:solidFill>
                  <a:srgbClr val="C09853"/>
                </a:solidFill>
                <a:effectLst/>
                <a:latin typeface="Lato" panose="020F0502020204030203" pitchFamily="34" charset="0"/>
              </a:rPr>
              <a:t>interview</a:t>
            </a:r>
            <a:r>
              <a:rPr kumimoji="0" lang="ca-ES" altLang="ca-ES" sz="2800" b="1" i="1" u="none" strike="noStrike" cap="none" normalizeH="0" baseline="0" dirty="0">
                <a:ln>
                  <a:noFill/>
                </a:ln>
                <a:solidFill>
                  <a:srgbClr val="C09853"/>
                </a:solidFill>
                <a:effectLst/>
                <a:latin typeface="Lato" panose="020F0502020204030203" pitchFamily="34" charset="0"/>
              </a:rPr>
              <a:t> </a:t>
            </a:r>
            <a:r>
              <a:rPr kumimoji="0" lang="ca-ES" altLang="ca-ES" sz="2800" b="1" i="1" u="none" strike="noStrike" cap="none" normalizeH="0" baseline="0" dirty="0" err="1">
                <a:ln>
                  <a:noFill/>
                </a:ln>
                <a:solidFill>
                  <a:srgbClr val="C09853"/>
                </a:solidFill>
                <a:effectLst/>
                <a:latin typeface="Lato" panose="020F0502020204030203" pitchFamily="34" charset="0"/>
              </a:rPr>
              <a:t>the</a:t>
            </a:r>
            <a:r>
              <a:rPr kumimoji="0" lang="ca-ES" altLang="ca-ES" sz="2800" b="1" i="1" u="none" strike="noStrike" cap="none" normalizeH="0" baseline="0" dirty="0">
                <a:ln>
                  <a:noFill/>
                </a:ln>
                <a:solidFill>
                  <a:srgbClr val="C09853"/>
                </a:solidFill>
                <a:effectLst/>
                <a:latin typeface="Lato" panose="020F0502020204030203" pitchFamily="34" charset="0"/>
              </a:rPr>
              <a:t> </a:t>
            </a:r>
            <a:r>
              <a:rPr kumimoji="0" lang="ca-ES" altLang="ca-ES" sz="2800" b="1" i="1" u="none" strike="noStrike" cap="none" normalizeH="0" baseline="0" dirty="0" err="1">
                <a:ln>
                  <a:noFill/>
                </a:ln>
                <a:solidFill>
                  <a:srgbClr val="C09853"/>
                </a:solidFill>
                <a:effectLst/>
                <a:latin typeface="Lato" panose="020F0502020204030203" pitchFamily="34" charset="0"/>
              </a:rPr>
              <a:t>interviewer</a:t>
            </a:r>
            <a:r>
              <a:rPr kumimoji="0" lang="ca-ES" altLang="ca-ES" sz="2800" b="1" i="1" u="none" strike="noStrike" cap="none" normalizeH="0" baseline="0" dirty="0">
                <a:ln>
                  <a:noFill/>
                </a:ln>
                <a:solidFill>
                  <a:srgbClr val="C09853"/>
                </a:solidFill>
                <a:effectLst/>
                <a:latin typeface="Lato" panose="020F0502020204030203" pitchFamily="34" charset="0"/>
              </a:rPr>
              <a:t> </a:t>
            </a:r>
            <a:r>
              <a:rPr kumimoji="0" lang="ca-ES" altLang="ca-ES" sz="2800" b="1" i="1" u="none" strike="noStrike" cap="none" normalizeH="0" baseline="0" dirty="0" err="1">
                <a:ln>
                  <a:noFill/>
                </a:ln>
                <a:solidFill>
                  <a:srgbClr val="C09853"/>
                </a:solidFill>
                <a:effectLst/>
                <a:latin typeface="Lato" panose="020F0502020204030203" pitchFamily="34" charset="0"/>
              </a:rPr>
              <a:t>starts</a:t>
            </a:r>
            <a:r>
              <a:rPr kumimoji="0" lang="ca-ES" altLang="ca-ES" sz="2800" b="1" i="1" u="none" strike="noStrike" cap="none" normalizeH="0" baseline="0" dirty="0">
                <a:ln>
                  <a:noFill/>
                </a:ln>
                <a:solidFill>
                  <a:srgbClr val="C09853"/>
                </a:solidFill>
                <a:effectLst/>
                <a:latin typeface="Lato" panose="020F0502020204030203" pitchFamily="34" charset="0"/>
              </a:rPr>
              <a:t> to </a:t>
            </a:r>
            <a:r>
              <a:rPr kumimoji="0" lang="ca-ES" altLang="ca-ES" sz="2800" b="1" i="1" u="none" strike="noStrike" cap="none" normalizeH="0" baseline="0" dirty="0" err="1">
                <a:ln>
                  <a:noFill/>
                </a:ln>
                <a:solidFill>
                  <a:srgbClr val="C09853"/>
                </a:solidFill>
                <a:effectLst/>
                <a:latin typeface="Lato" panose="020F0502020204030203" pitchFamily="34" charset="0"/>
              </a:rPr>
              <a:t>make</a:t>
            </a:r>
            <a:r>
              <a:rPr kumimoji="0" lang="ca-ES" altLang="ca-ES" sz="2800" b="1" i="1" u="none" strike="noStrike" cap="none" normalizeH="0" baseline="0" dirty="0">
                <a:ln>
                  <a:noFill/>
                </a:ln>
                <a:solidFill>
                  <a:srgbClr val="C09853"/>
                </a:solidFill>
                <a:effectLst/>
                <a:latin typeface="Lato" panose="020F0502020204030203" pitchFamily="34" charset="0"/>
              </a:rPr>
              <a:t> </a:t>
            </a:r>
            <a:r>
              <a:rPr kumimoji="0" lang="ca-ES" altLang="ca-ES" sz="2800" b="1" i="1" u="none" strike="noStrike" cap="none" normalizeH="0" baseline="0" dirty="0" err="1">
                <a:ln>
                  <a:noFill/>
                </a:ln>
                <a:solidFill>
                  <a:srgbClr val="C09853"/>
                </a:solidFill>
                <a:effectLst/>
                <a:latin typeface="Lato" panose="020F0502020204030203" pitchFamily="34" charset="0"/>
              </a:rPr>
              <a:t>assumptions</a:t>
            </a:r>
            <a:r>
              <a:rPr kumimoji="0" lang="ca-ES" altLang="ca-ES" sz="2800" b="1" i="1" u="none" strike="noStrike" cap="none" normalizeH="0" baseline="0" dirty="0">
                <a:ln>
                  <a:noFill/>
                </a:ln>
                <a:solidFill>
                  <a:srgbClr val="C09853"/>
                </a:solidFill>
                <a:effectLst/>
                <a:latin typeface="Lato" panose="020F0502020204030203" pitchFamily="34" charset="0"/>
              </a:rPr>
              <a:t> </a:t>
            </a:r>
            <a:r>
              <a:rPr kumimoji="0" lang="ca-ES" altLang="ca-ES" sz="2800" b="1" i="1" u="none" strike="noStrike" cap="none" normalizeH="0" baseline="0" dirty="0" err="1">
                <a:ln>
                  <a:noFill/>
                </a:ln>
                <a:solidFill>
                  <a:srgbClr val="C09853"/>
                </a:solidFill>
                <a:effectLst/>
                <a:latin typeface="Lato" panose="020F0502020204030203" pitchFamily="34" charset="0"/>
              </a:rPr>
              <a:t>regarding</a:t>
            </a:r>
            <a:r>
              <a:rPr kumimoji="0" lang="ca-ES" altLang="ca-ES" sz="2800" b="1" i="1" u="none" strike="noStrike" cap="none" normalizeH="0" baseline="0" dirty="0">
                <a:ln>
                  <a:noFill/>
                </a:ln>
                <a:solidFill>
                  <a:srgbClr val="C09853"/>
                </a:solidFill>
                <a:effectLst/>
                <a:latin typeface="Lato" panose="020F0502020204030203" pitchFamily="34" charset="0"/>
              </a:rPr>
              <a:t> </a:t>
            </a:r>
            <a:r>
              <a:rPr kumimoji="0" lang="ca-ES" altLang="ca-ES" sz="2800" b="1" i="1" u="none" strike="noStrike" cap="none" normalizeH="0" baseline="0" dirty="0" err="1">
                <a:ln>
                  <a:noFill/>
                </a:ln>
                <a:solidFill>
                  <a:srgbClr val="C09853"/>
                </a:solidFill>
                <a:effectLst/>
                <a:latin typeface="Lato" panose="020F0502020204030203" pitchFamily="34" charset="0"/>
              </a:rPr>
              <a:t>the</a:t>
            </a:r>
            <a:r>
              <a:rPr kumimoji="0" lang="ca-ES" altLang="ca-ES" sz="2800" b="1" i="1" u="none" strike="noStrike" cap="none" normalizeH="0" baseline="0" dirty="0">
                <a:ln>
                  <a:noFill/>
                </a:ln>
                <a:solidFill>
                  <a:srgbClr val="C09853"/>
                </a:solidFill>
                <a:effectLst/>
                <a:latin typeface="Lato" panose="020F0502020204030203" pitchFamily="34" charset="0"/>
              </a:rPr>
              <a:t> </a:t>
            </a:r>
            <a:r>
              <a:rPr kumimoji="0" lang="ca-ES" altLang="ca-ES" sz="2800" b="1" i="1" u="none" strike="noStrike" cap="none" normalizeH="0" baseline="0" dirty="0" err="1">
                <a:ln>
                  <a:noFill/>
                </a:ln>
                <a:solidFill>
                  <a:srgbClr val="C09853"/>
                </a:solidFill>
                <a:effectLst/>
                <a:latin typeface="Lato" panose="020F0502020204030203" pitchFamily="34" charset="0"/>
              </a:rPr>
              <a:t>person's</a:t>
            </a:r>
            <a:r>
              <a:rPr kumimoji="0" lang="ca-ES" altLang="ca-ES" sz="2800" b="1" i="1" u="none" strike="noStrike" cap="none" normalizeH="0" baseline="0" dirty="0">
                <a:ln>
                  <a:noFill/>
                </a:ln>
                <a:solidFill>
                  <a:srgbClr val="C09853"/>
                </a:solidFill>
                <a:effectLst/>
                <a:latin typeface="Lato" panose="020F0502020204030203" pitchFamily="34" charset="0"/>
              </a:rPr>
              <a:t> </a:t>
            </a:r>
            <a:r>
              <a:rPr kumimoji="0" lang="ca-ES" altLang="ca-ES" sz="2800" b="1" i="1" u="none" strike="noStrike" cap="none" normalizeH="0" baseline="0" dirty="0" err="1">
                <a:ln>
                  <a:noFill/>
                </a:ln>
                <a:solidFill>
                  <a:srgbClr val="C09853"/>
                </a:solidFill>
                <a:effectLst/>
                <a:latin typeface="Lato" panose="020F0502020204030203" pitchFamily="34" charset="0"/>
              </a:rPr>
              <a:t>character</a:t>
            </a:r>
            <a:r>
              <a:rPr kumimoji="0" lang="ca-ES" altLang="ca-ES" sz="2800" b="1" i="1" u="none" strike="noStrike" cap="none" normalizeH="0" baseline="0" dirty="0">
                <a:ln>
                  <a:noFill/>
                </a:ln>
                <a:solidFill>
                  <a:srgbClr val="C09853"/>
                </a:solidFill>
                <a:effectLst/>
                <a:latin typeface="Lato" panose="020F0502020204030203" pitchFamily="34" charset="0"/>
              </a:rPr>
              <a:t>, </a:t>
            </a:r>
            <a:r>
              <a:rPr kumimoji="0" lang="ca-ES" altLang="ca-ES" sz="2800" b="1" i="1" u="none" strike="noStrike" cap="none" normalizeH="0" baseline="0" dirty="0" err="1">
                <a:ln>
                  <a:noFill/>
                </a:ln>
                <a:solidFill>
                  <a:srgbClr val="C09853"/>
                </a:solidFill>
                <a:effectLst/>
                <a:latin typeface="Lato" panose="020F0502020204030203" pitchFamily="34" charset="0"/>
              </a:rPr>
              <a:t>personality</a:t>
            </a:r>
            <a:r>
              <a:rPr kumimoji="0" lang="ca-ES" altLang="ca-ES" sz="2800" b="1" i="1" u="none" strike="noStrike" cap="none" normalizeH="0" baseline="0" dirty="0">
                <a:ln>
                  <a:noFill/>
                </a:ln>
                <a:solidFill>
                  <a:srgbClr val="C09853"/>
                </a:solidFill>
                <a:effectLst/>
                <a:latin typeface="Lato" panose="020F0502020204030203" pitchFamily="34" charset="0"/>
              </a:rPr>
              <a:t> </a:t>
            </a:r>
            <a:r>
              <a:rPr kumimoji="0" lang="ca-ES" altLang="ca-ES" sz="2800" b="1" i="1" u="none" strike="noStrike" cap="none" normalizeH="0" baseline="0" dirty="0" err="1">
                <a:ln>
                  <a:noFill/>
                </a:ln>
                <a:solidFill>
                  <a:srgbClr val="C09853"/>
                </a:solidFill>
                <a:effectLst/>
                <a:latin typeface="Lato" panose="020F0502020204030203" pitchFamily="34" charset="0"/>
              </a:rPr>
              <a:t>and</a:t>
            </a:r>
            <a:r>
              <a:rPr kumimoji="0" lang="ca-ES" altLang="ca-ES" sz="2800" b="1" i="1" u="none" strike="noStrike" cap="none" normalizeH="0" baseline="0" dirty="0">
                <a:ln>
                  <a:noFill/>
                </a:ln>
                <a:solidFill>
                  <a:srgbClr val="C09853"/>
                </a:solidFill>
                <a:effectLst/>
                <a:latin typeface="Lato" panose="020F0502020204030203" pitchFamily="34" charset="0"/>
              </a:rPr>
              <a:t> </a:t>
            </a:r>
            <a:r>
              <a:rPr kumimoji="0" lang="ca-ES" altLang="ca-ES" sz="2800" b="1" i="1" u="none" strike="noStrike" cap="none" normalizeH="0" baseline="0" dirty="0" err="1">
                <a:ln>
                  <a:noFill/>
                </a:ln>
                <a:solidFill>
                  <a:srgbClr val="C09853"/>
                </a:solidFill>
                <a:effectLst/>
                <a:latin typeface="Lato" panose="020F0502020204030203" pitchFamily="34" charset="0"/>
              </a:rPr>
              <a:t>suitability</a:t>
            </a:r>
            <a:r>
              <a:rPr kumimoji="0" lang="ca-ES" altLang="ca-ES" sz="2800" b="1" i="1" u="none" strike="noStrike" cap="none" normalizeH="0" baseline="0" dirty="0">
                <a:ln>
                  <a:noFill/>
                </a:ln>
                <a:solidFill>
                  <a:srgbClr val="C09853"/>
                </a:solidFill>
                <a:effectLst/>
                <a:latin typeface="Lato" panose="020F0502020204030203" pitchFamily="34" charset="0"/>
              </a:rPr>
              <a:t> for </a:t>
            </a:r>
            <a:r>
              <a:rPr kumimoji="0" lang="ca-ES" altLang="ca-ES" sz="2800" b="1" i="1" u="none" strike="noStrike" cap="none" normalizeH="0" baseline="0" dirty="0" err="1">
                <a:ln>
                  <a:noFill/>
                </a:ln>
                <a:solidFill>
                  <a:srgbClr val="C09853"/>
                </a:solidFill>
                <a:effectLst/>
                <a:latin typeface="Lato" panose="020F0502020204030203" pitchFamily="34" charset="0"/>
              </a:rPr>
              <a:t>the</a:t>
            </a:r>
            <a:r>
              <a:rPr kumimoji="0" lang="ca-ES" altLang="ca-ES" sz="2800" b="1" i="1" u="none" strike="noStrike" cap="none" normalizeH="0" baseline="0" dirty="0">
                <a:ln>
                  <a:noFill/>
                </a:ln>
                <a:solidFill>
                  <a:srgbClr val="C09853"/>
                </a:solidFill>
                <a:effectLst/>
                <a:latin typeface="Lato" panose="020F0502020204030203" pitchFamily="34" charset="0"/>
              </a:rPr>
              <a:t> post </a:t>
            </a:r>
            <a:r>
              <a:rPr kumimoji="0" lang="ca-ES" altLang="ca-ES" sz="2800" b="1" i="1" u="none" strike="noStrike" cap="none" normalizeH="0" baseline="0" dirty="0" err="1">
                <a:ln>
                  <a:noFill/>
                </a:ln>
                <a:solidFill>
                  <a:srgbClr val="C09853"/>
                </a:solidFill>
                <a:effectLst/>
                <a:latin typeface="Lato" panose="020F0502020204030203" pitchFamily="34" charset="0"/>
              </a:rPr>
              <a:t>based</a:t>
            </a:r>
            <a:r>
              <a:rPr kumimoji="0" lang="ca-ES" altLang="ca-ES" sz="2800" b="1" i="1" u="none" strike="noStrike" cap="none" normalizeH="0" baseline="0" dirty="0">
                <a:ln>
                  <a:noFill/>
                </a:ln>
                <a:solidFill>
                  <a:srgbClr val="C09853"/>
                </a:solidFill>
                <a:effectLst/>
                <a:latin typeface="Lato" panose="020F0502020204030203" pitchFamily="34" charset="0"/>
              </a:rPr>
              <a:t> on </a:t>
            </a:r>
            <a:r>
              <a:rPr kumimoji="0" lang="ca-ES" altLang="ca-ES" sz="2800" b="1" i="1" u="none" strike="noStrike" cap="none" normalizeH="0" baseline="0" dirty="0" err="1">
                <a:ln>
                  <a:noFill/>
                </a:ln>
                <a:solidFill>
                  <a:srgbClr val="C09853"/>
                </a:solidFill>
                <a:effectLst/>
                <a:latin typeface="Lato" panose="020F0502020204030203" pitchFamily="34" charset="0"/>
              </a:rPr>
              <a:t>misperceptions</a:t>
            </a:r>
            <a:r>
              <a:rPr kumimoji="0" lang="ca-ES" altLang="ca-ES" sz="2800" b="1" i="1" u="none" strike="noStrike" cap="none" normalizeH="0" baseline="0" dirty="0">
                <a:ln>
                  <a:noFill/>
                </a:ln>
                <a:solidFill>
                  <a:srgbClr val="C09853"/>
                </a:solidFill>
                <a:effectLst/>
                <a:latin typeface="Lato" panose="020F0502020204030203" pitchFamily="34" charset="0"/>
              </a:rPr>
              <a:t> of </a:t>
            </a:r>
            <a:r>
              <a:rPr kumimoji="0" lang="ca-ES" altLang="ca-ES" sz="3300" b="1" i="1" u="none" strike="noStrike" cap="none" normalizeH="0" baseline="0" dirty="0" err="1">
                <a:ln>
                  <a:noFill/>
                </a:ln>
                <a:solidFill>
                  <a:srgbClr val="C09853"/>
                </a:solidFill>
                <a:effectLst/>
                <a:latin typeface="Lato" panose="020F0502020204030203" pitchFamily="34" charset="0"/>
              </a:rPr>
              <a:t>the</a:t>
            </a:r>
            <a:r>
              <a:rPr kumimoji="0" lang="ca-ES" altLang="ca-ES" sz="3300" b="1" i="1" u="none" strike="noStrike" cap="none" normalizeH="0" baseline="0" dirty="0">
                <a:ln>
                  <a:noFill/>
                </a:ln>
                <a:solidFill>
                  <a:srgbClr val="C09853"/>
                </a:solidFill>
                <a:effectLst/>
                <a:latin typeface="Lato" panose="020F0502020204030203" pitchFamily="34" charset="0"/>
              </a:rPr>
              <a:t> German candidates </a:t>
            </a:r>
            <a:r>
              <a:rPr kumimoji="0" lang="ca-ES" altLang="ca-ES" sz="3300" b="1" i="1" u="none" strike="noStrike" cap="none" normalizeH="0" baseline="0" dirty="0" err="1">
                <a:ln>
                  <a:noFill/>
                </a:ln>
                <a:solidFill>
                  <a:srgbClr val="C09853"/>
                </a:solidFill>
                <a:effectLst/>
                <a:latin typeface="Lato" panose="020F0502020204030203" pitchFamily="34" charset="0"/>
              </a:rPr>
              <a:t>appearance</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behaviour</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and</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communication</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style</a:t>
            </a:r>
            <a:r>
              <a:rPr kumimoji="0" lang="ca-ES" altLang="ca-ES" sz="3300" b="1" i="1" u="none" strike="noStrike" cap="none" normalizeH="0" baseline="0" dirty="0">
                <a:ln>
                  <a:noFill/>
                </a:ln>
                <a:solidFill>
                  <a:srgbClr val="C09853"/>
                </a:solidFill>
                <a:effectLst/>
                <a:latin typeface="Lato" panose="020F0502020204030203" pitchFamily="34" charset="0"/>
              </a:rPr>
              <a:t>.</a:t>
            </a:r>
            <a:endParaRPr kumimoji="0" lang="ca-ES" altLang="ca-ES" sz="3300" b="0" i="0" u="none" strike="noStrike" cap="none" normalizeH="0" baseline="0" dirty="0">
              <a:ln>
                <a:noFill/>
              </a:ln>
              <a:solidFill>
                <a:srgbClr val="C09853"/>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3300" b="1" i="1" u="none" strike="noStrike" cap="none" normalizeH="0" baseline="0" dirty="0" err="1">
                <a:ln>
                  <a:noFill/>
                </a:ln>
                <a:solidFill>
                  <a:srgbClr val="C09853"/>
                </a:solidFill>
                <a:effectLst/>
                <a:latin typeface="Lato" panose="020F0502020204030203" pitchFamily="34" charset="0"/>
              </a:rPr>
              <a:t>Although</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the</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interviewee</a:t>
            </a:r>
            <a:r>
              <a:rPr kumimoji="0" lang="ca-ES" altLang="ca-ES" sz="3300" b="1" i="1" u="none" strike="noStrike" cap="none" normalizeH="0" baseline="0" dirty="0">
                <a:ln>
                  <a:noFill/>
                </a:ln>
                <a:solidFill>
                  <a:srgbClr val="C09853"/>
                </a:solidFill>
                <a:effectLst/>
                <a:latin typeface="Lato" panose="020F0502020204030203" pitchFamily="34" charset="0"/>
              </a:rPr>
              <a:t> is </a:t>
            </a:r>
            <a:r>
              <a:rPr kumimoji="0" lang="ca-ES" altLang="ca-ES" sz="3300" b="1" i="1" u="none" strike="noStrike" cap="none" normalizeH="0" baseline="0" dirty="0" err="1">
                <a:ln>
                  <a:noFill/>
                </a:ln>
                <a:solidFill>
                  <a:srgbClr val="C09853"/>
                </a:solidFill>
                <a:effectLst/>
                <a:latin typeface="Lato" panose="020F0502020204030203" pitchFamily="34" charset="0"/>
              </a:rPr>
              <a:t>rather</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high-brow</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blunt</a:t>
            </a:r>
            <a:r>
              <a:rPr kumimoji="0" lang="ca-ES" altLang="ca-ES" sz="3300" b="1" i="1" u="none" strike="noStrike" cap="none" normalizeH="0" baseline="0" dirty="0">
                <a:ln>
                  <a:noFill/>
                </a:ln>
                <a:solidFill>
                  <a:srgbClr val="C09853"/>
                </a:solidFill>
                <a:effectLst/>
                <a:latin typeface="Lato" panose="020F0502020204030203" pitchFamily="34" charset="0"/>
              </a:rPr>
              <a:t> in </a:t>
            </a:r>
            <a:r>
              <a:rPr kumimoji="0" lang="ca-ES" altLang="ca-ES" sz="3300" b="1" i="1" u="none" strike="noStrike" cap="none" normalizeH="0" baseline="0" dirty="0" err="1">
                <a:ln>
                  <a:noFill/>
                </a:ln>
                <a:solidFill>
                  <a:srgbClr val="C09853"/>
                </a:solidFill>
                <a:effectLst/>
                <a:latin typeface="Lato" panose="020F0502020204030203" pitchFamily="34" charset="0"/>
              </a:rPr>
              <a:t>conversation</a:t>
            </a:r>
            <a:r>
              <a:rPr kumimoji="0" lang="ca-ES" altLang="ca-ES" sz="3300" b="1" i="1" u="none" strike="noStrike" cap="none" normalizeH="0" baseline="0" dirty="0">
                <a:ln>
                  <a:noFill/>
                </a:ln>
                <a:solidFill>
                  <a:srgbClr val="C09853"/>
                </a:solidFill>
                <a:effectLst/>
                <a:latin typeface="Lato" panose="020F0502020204030203" pitchFamily="34" charset="0"/>
              </a:rPr>
              <a:t>, formal </a:t>
            </a:r>
            <a:r>
              <a:rPr kumimoji="0" lang="ca-ES" altLang="ca-ES" sz="3300" b="1" i="1" u="none" strike="noStrike" cap="none" normalizeH="0" baseline="0" dirty="0" err="1">
                <a:ln>
                  <a:noFill/>
                </a:ln>
                <a:solidFill>
                  <a:srgbClr val="C09853"/>
                </a:solidFill>
                <a:effectLst/>
                <a:latin typeface="Lato" panose="020F0502020204030203" pitchFamily="34" charset="0"/>
              </a:rPr>
              <a:t>and</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academic</a:t>
            </a:r>
            <a:r>
              <a:rPr kumimoji="0" lang="ca-ES" altLang="ca-ES" sz="3300" b="1" i="1" u="none" strike="noStrike" cap="none" normalizeH="0" baseline="0" dirty="0">
                <a:ln>
                  <a:noFill/>
                </a:ln>
                <a:solidFill>
                  <a:srgbClr val="C09853"/>
                </a:solidFill>
                <a:effectLst/>
                <a:latin typeface="Lato" panose="020F0502020204030203" pitchFamily="34" charset="0"/>
              </a:rPr>
              <a:t> in </a:t>
            </a:r>
            <a:r>
              <a:rPr kumimoji="0" lang="ca-ES" altLang="ca-ES" sz="3300" b="1" i="1" u="none" strike="noStrike" cap="none" normalizeH="0" baseline="0" dirty="0" err="1">
                <a:ln>
                  <a:noFill/>
                </a:ln>
                <a:solidFill>
                  <a:srgbClr val="C09853"/>
                </a:solidFill>
                <a:effectLst/>
                <a:latin typeface="Lato" panose="020F0502020204030203" pitchFamily="34" charset="0"/>
              </a:rPr>
              <a:t>demeanour</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this</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does</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not</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mean</a:t>
            </a:r>
            <a:r>
              <a:rPr kumimoji="0" lang="ca-ES" altLang="ca-ES" sz="3300" b="1" i="1" u="none" strike="noStrike" cap="none" normalizeH="0" baseline="0" dirty="0">
                <a:ln>
                  <a:noFill/>
                </a:ln>
                <a:solidFill>
                  <a:srgbClr val="C09853"/>
                </a:solidFill>
                <a:effectLst/>
                <a:latin typeface="Lato" panose="020F0502020204030203" pitchFamily="34" charset="0"/>
              </a:rPr>
              <a:t> he/</a:t>
            </a:r>
            <a:r>
              <a:rPr kumimoji="0" lang="ca-ES" altLang="ca-ES" sz="3300" b="1" i="1" u="none" strike="noStrike" cap="none" normalizeH="0" baseline="0" dirty="0" err="1">
                <a:ln>
                  <a:noFill/>
                </a:ln>
                <a:solidFill>
                  <a:srgbClr val="C09853"/>
                </a:solidFill>
                <a:effectLst/>
                <a:latin typeface="Lato" panose="020F0502020204030203" pitchFamily="34" charset="0"/>
              </a:rPr>
              <a:t>she</a:t>
            </a:r>
            <a:r>
              <a:rPr kumimoji="0" lang="ca-ES" altLang="ca-ES" sz="3300" b="1" i="1" u="none" strike="noStrike" cap="none" normalizeH="0" baseline="0" dirty="0">
                <a:ln>
                  <a:noFill/>
                </a:ln>
                <a:solidFill>
                  <a:srgbClr val="C09853"/>
                </a:solidFill>
                <a:effectLst/>
                <a:latin typeface="Lato" panose="020F0502020204030203" pitchFamily="34" charset="0"/>
              </a:rPr>
              <a:t> is </a:t>
            </a:r>
            <a:r>
              <a:rPr kumimoji="0" lang="ca-ES" altLang="ca-ES" sz="3300" b="1" i="1" u="none" strike="noStrike" cap="none" normalizeH="0" baseline="0" dirty="0" err="1">
                <a:ln>
                  <a:noFill/>
                </a:ln>
                <a:solidFill>
                  <a:srgbClr val="C09853"/>
                </a:solidFill>
                <a:effectLst/>
                <a:latin typeface="Lato" panose="020F0502020204030203" pitchFamily="34" charset="0"/>
              </a:rPr>
              <a:t>rigid</a:t>
            </a:r>
            <a:r>
              <a:rPr kumimoji="0" lang="ca-ES" altLang="ca-ES" sz="3300" b="1" i="1" u="none" strike="noStrike" cap="none" normalizeH="0" baseline="0" dirty="0">
                <a:ln>
                  <a:noFill/>
                </a:ln>
                <a:solidFill>
                  <a:srgbClr val="C09853"/>
                </a:solidFill>
                <a:effectLst/>
                <a:latin typeface="Lato" panose="020F0502020204030203" pitchFamily="34" charset="0"/>
              </a:rPr>
              <a:t>, inflexible or </a:t>
            </a:r>
            <a:r>
              <a:rPr kumimoji="0" lang="ca-ES" altLang="ca-ES" sz="3300" b="1" i="1" u="none" strike="noStrike" cap="none" normalizeH="0" baseline="0" dirty="0" err="1">
                <a:ln>
                  <a:noFill/>
                </a:ln>
                <a:solidFill>
                  <a:srgbClr val="C09853"/>
                </a:solidFill>
                <a:effectLst/>
                <a:latin typeface="Lato" panose="020F0502020204030203" pitchFamily="34" charset="0"/>
              </a:rPr>
              <a:t>reserved</a:t>
            </a:r>
            <a:r>
              <a:rPr kumimoji="0" lang="ca-ES" altLang="ca-ES" sz="3300" b="1" i="1" u="none" strike="noStrike" cap="none" normalizeH="0" baseline="0" dirty="0">
                <a:ln>
                  <a:noFill/>
                </a:ln>
                <a:solidFill>
                  <a:srgbClr val="C09853"/>
                </a:solidFill>
                <a:effectLst/>
                <a:latin typeface="Lato" panose="020F0502020204030203" pitchFamily="34" charset="0"/>
              </a:rPr>
              <a:t> as </a:t>
            </a:r>
            <a:r>
              <a:rPr kumimoji="0" lang="ca-ES" altLang="ca-ES" sz="3300" b="1" i="1" u="none" strike="noStrike" cap="none" normalizeH="0" baseline="0" dirty="0" err="1">
                <a:ln>
                  <a:noFill/>
                </a:ln>
                <a:solidFill>
                  <a:srgbClr val="C09853"/>
                </a:solidFill>
                <a:effectLst/>
                <a:latin typeface="Lato" panose="020F0502020204030203" pitchFamily="34" charset="0"/>
              </a:rPr>
              <a:t>the</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interviewer</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assumes</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Rather</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this</a:t>
            </a:r>
            <a:r>
              <a:rPr kumimoji="0" lang="ca-ES" altLang="ca-ES" sz="3300" b="1" i="1" u="none" strike="noStrike" cap="none" normalizeH="0" baseline="0" dirty="0">
                <a:ln>
                  <a:noFill/>
                </a:ln>
                <a:solidFill>
                  <a:srgbClr val="C09853"/>
                </a:solidFill>
                <a:effectLst/>
                <a:latin typeface="Lato" panose="020F0502020204030203" pitchFamily="34" charset="0"/>
              </a:rPr>
              <a:t> is </a:t>
            </a:r>
            <a:r>
              <a:rPr kumimoji="0" lang="ca-ES" altLang="ca-ES" sz="3300" b="1" i="1" u="none" strike="noStrike" cap="none" normalizeH="0" baseline="0" dirty="0" err="1">
                <a:ln>
                  <a:noFill/>
                </a:ln>
                <a:solidFill>
                  <a:srgbClr val="C09853"/>
                </a:solidFill>
                <a:effectLst/>
                <a:latin typeface="Lato" panose="020F0502020204030203" pitchFamily="34" charset="0"/>
              </a:rPr>
              <a:t>how</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the</a:t>
            </a:r>
            <a:r>
              <a:rPr kumimoji="0" lang="ca-ES" altLang="ca-ES" sz="3300" b="1" i="1" u="none" strike="noStrike" cap="none" normalizeH="0" baseline="0" dirty="0">
                <a:ln>
                  <a:noFill/>
                </a:ln>
                <a:solidFill>
                  <a:srgbClr val="C09853"/>
                </a:solidFill>
                <a:effectLst/>
                <a:latin typeface="Lato" panose="020F0502020204030203" pitchFamily="34" charset="0"/>
              </a:rPr>
              <a:t> play is </a:t>
            </a:r>
            <a:r>
              <a:rPr kumimoji="0" lang="ca-ES" altLang="ca-ES" sz="3300" b="1" i="1" u="none" strike="noStrike" cap="none" normalizeH="0" baseline="0" dirty="0" err="1">
                <a:ln>
                  <a:noFill/>
                </a:ln>
                <a:solidFill>
                  <a:srgbClr val="C09853"/>
                </a:solidFill>
                <a:effectLst/>
                <a:latin typeface="Lato" panose="020F0502020204030203" pitchFamily="34" charset="0"/>
              </a:rPr>
              <a:t>acted</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out</a:t>
            </a:r>
            <a:r>
              <a:rPr kumimoji="0" lang="ca-ES" altLang="ca-ES" sz="3300" b="1" i="1" u="none" strike="noStrike" cap="none" normalizeH="0" baseline="0" dirty="0">
                <a:ln>
                  <a:noFill/>
                </a:ln>
                <a:solidFill>
                  <a:srgbClr val="C09853"/>
                </a:solidFill>
                <a:effectLst/>
                <a:latin typeface="Lato" panose="020F0502020204030203" pitchFamily="34" charset="0"/>
              </a:rPr>
              <a:t> in </a:t>
            </a:r>
            <a:r>
              <a:rPr kumimoji="0" lang="ca-ES" altLang="ca-ES" sz="3300" b="1" i="1" u="none" strike="noStrike" cap="none" normalizeH="0" baseline="0" dirty="0" err="1">
                <a:ln>
                  <a:noFill/>
                </a:ln>
                <a:solidFill>
                  <a:srgbClr val="C09853"/>
                </a:solidFill>
                <a:effectLst/>
                <a:latin typeface="Lato" panose="020F0502020204030203" pitchFamily="34" charset="0"/>
              </a:rPr>
              <a:t>Germany</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If</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the</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interviewer</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had</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been</a:t>
            </a:r>
            <a:r>
              <a:rPr kumimoji="0" lang="ca-ES" altLang="ca-ES" sz="3300" b="1" i="1" u="none" strike="noStrike" cap="none" normalizeH="0" baseline="0" dirty="0">
                <a:ln>
                  <a:noFill/>
                </a:ln>
                <a:solidFill>
                  <a:srgbClr val="C09853"/>
                </a:solidFill>
                <a:effectLst/>
                <a:latin typeface="Lato" panose="020F0502020204030203" pitchFamily="34" charset="0"/>
              </a:rPr>
              <a:t> a bit </a:t>
            </a:r>
            <a:r>
              <a:rPr kumimoji="0" lang="ca-ES" altLang="ca-ES" sz="3300" b="1" i="1" u="none" strike="noStrike" cap="none" normalizeH="0" baseline="0" dirty="0" err="1">
                <a:ln>
                  <a:noFill/>
                </a:ln>
                <a:solidFill>
                  <a:srgbClr val="C09853"/>
                </a:solidFill>
                <a:effectLst/>
                <a:latin typeface="Lato" panose="020F0502020204030203" pitchFamily="34" charset="0"/>
              </a:rPr>
              <a:t>more</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aware</a:t>
            </a:r>
            <a:r>
              <a:rPr kumimoji="0" lang="ca-ES" altLang="ca-ES" sz="3300" b="1" i="1" u="none" strike="noStrike" cap="none" normalizeH="0" baseline="0" dirty="0">
                <a:ln>
                  <a:noFill/>
                </a:ln>
                <a:solidFill>
                  <a:srgbClr val="C09853"/>
                </a:solidFill>
                <a:effectLst/>
                <a:latin typeface="Lato" panose="020F0502020204030203" pitchFamily="34" charset="0"/>
              </a:rPr>
              <a:t> of German </a:t>
            </a:r>
            <a:r>
              <a:rPr kumimoji="0" lang="ca-ES" altLang="ca-ES" sz="3300" b="1" i="1" u="none" strike="noStrike" cap="none" normalizeH="0" baseline="0" dirty="0" err="1">
                <a:ln>
                  <a:noFill/>
                </a:ln>
                <a:solidFill>
                  <a:srgbClr val="C09853"/>
                </a:solidFill>
                <a:effectLst/>
                <a:latin typeface="Lato" panose="020F0502020204030203" pitchFamily="34" charset="0"/>
              </a:rPr>
              <a:t>theatre</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i.e</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culturally</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aware</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then</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possibly</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such</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assumptions</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would</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not</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have</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been</a:t>
            </a:r>
            <a:r>
              <a:rPr kumimoji="0" lang="ca-ES" altLang="ca-ES" sz="3300" b="1" i="1" u="none" strike="noStrike" cap="none" normalizeH="0" baseline="0" dirty="0">
                <a:ln>
                  <a:noFill/>
                </a:ln>
                <a:solidFill>
                  <a:srgbClr val="C09853"/>
                </a:solidFill>
                <a:effectLst/>
                <a:latin typeface="Lato" panose="020F0502020204030203" pitchFamily="34" charset="0"/>
              </a:rPr>
              <a:t> </a:t>
            </a:r>
            <a:r>
              <a:rPr kumimoji="0" lang="ca-ES" altLang="ca-ES" sz="3300" b="1" i="1" u="none" strike="noStrike" cap="none" normalizeH="0" baseline="0" dirty="0" err="1">
                <a:ln>
                  <a:noFill/>
                </a:ln>
                <a:solidFill>
                  <a:srgbClr val="C09853"/>
                </a:solidFill>
                <a:effectLst/>
                <a:latin typeface="Lato" panose="020F0502020204030203" pitchFamily="34" charset="0"/>
              </a:rPr>
              <a:t>made</a:t>
            </a:r>
            <a:r>
              <a:rPr kumimoji="0" lang="ca-ES" altLang="ca-ES" sz="3300" b="1" i="1" u="none" strike="noStrike" cap="none" normalizeH="0" baseline="0" dirty="0">
                <a:ln>
                  <a:noFill/>
                </a:ln>
                <a:solidFill>
                  <a:srgbClr val="C09853"/>
                </a:solidFill>
                <a:effectLst/>
                <a:latin typeface="Lato" panose="020F0502020204030203"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ca-ES" sz="3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2800" b="0" i="0" u="none" strike="noStrike" cap="none" normalizeH="0" baseline="0" dirty="0">
                <a:ln>
                  <a:noFill/>
                </a:ln>
                <a:solidFill>
                  <a:srgbClr val="898989"/>
                </a:solidFill>
                <a:effectLst/>
                <a:latin typeface="Lato" panose="020F0502020204030203" pitchFamily="34" charset="0"/>
              </a:rPr>
              <a:t>As </a:t>
            </a:r>
            <a:r>
              <a:rPr kumimoji="0" lang="ca-ES" altLang="ca-ES" sz="2800" b="0" i="0" u="none" strike="noStrike" cap="none" normalizeH="0" baseline="0" dirty="0" err="1">
                <a:ln>
                  <a:noFill/>
                </a:ln>
                <a:solidFill>
                  <a:srgbClr val="898989"/>
                </a:solidFill>
                <a:effectLst/>
                <a:latin typeface="Lato" panose="020F0502020204030203" pitchFamily="34" charset="0"/>
              </a:rPr>
              <a:t>we</a:t>
            </a:r>
            <a:r>
              <a:rPr kumimoji="0" lang="ca-ES" altLang="ca-ES" sz="2800" b="0" i="0" u="none" strike="noStrike" cap="none" normalizeH="0" baseline="0" dirty="0">
                <a:ln>
                  <a:noFill/>
                </a:ln>
                <a:solidFill>
                  <a:srgbClr val="898989"/>
                </a:solidFill>
                <a:effectLst/>
                <a:latin typeface="Lato" panose="020F0502020204030203" pitchFamily="34" charset="0"/>
              </a:rPr>
              <a:t> can </a:t>
            </a:r>
            <a:r>
              <a:rPr kumimoji="0" lang="ca-ES" altLang="ca-ES" sz="2800" b="0" i="0" u="none" strike="noStrike" cap="none" normalizeH="0" baseline="0" dirty="0" err="1">
                <a:ln>
                  <a:noFill/>
                </a:ln>
                <a:solidFill>
                  <a:srgbClr val="898989"/>
                </a:solidFill>
                <a:effectLst/>
                <a:latin typeface="Lato" panose="020F0502020204030203" pitchFamily="34" charset="0"/>
              </a:rPr>
              <a:t>see</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from</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the</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above</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example</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1" i="0" u="none" strike="noStrike" cap="none" normalizeH="0" baseline="0" dirty="0" err="1">
                <a:ln>
                  <a:noFill/>
                </a:ln>
                <a:solidFill>
                  <a:srgbClr val="898989"/>
                </a:solidFill>
                <a:effectLst/>
                <a:latin typeface="Lato" panose="020F0502020204030203" pitchFamily="34" charset="0"/>
              </a:rPr>
              <a:t>assumptions</a:t>
            </a:r>
            <a:r>
              <a:rPr kumimoji="0" lang="ca-ES" altLang="ca-ES" sz="2800" b="1" i="0" u="none" strike="noStrike" cap="none" normalizeH="0" baseline="0" dirty="0">
                <a:ln>
                  <a:noFill/>
                </a:ln>
                <a:solidFill>
                  <a:srgbClr val="898989"/>
                </a:solidFill>
                <a:effectLst/>
                <a:latin typeface="Lato" panose="020F0502020204030203" pitchFamily="34" charset="0"/>
              </a:rPr>
              <a:t> can </a:t>
            </a:r>
            <a:r>
              <a:rPr kumimoji="0" lang="ca-ES" altLang="ca-ES" sz="2800" b="1" i="0" u="none" strike="noStrike" cap="none" normalizeH="0" baseline="0" dirty="0" err="1">
                <a:ln>
                  <a:noFill/>
                </a:ln>
                <a:solidFill>
                  <a:srgbClr val="898989"/>
                </a:solidFill>
                <a:effectLst/>
                <a:latin typeface="Lato" panose="020F0502020204030203" pitchFamily="34" charset="0"/>
              </a:rPr>
              <a:t>lead</a:t>
            </a:r>
            <a:r>
              <a:rPr kumimoji="0" lang="ca-ES" altLang="ca-ES" sz="2800" b="1" i="0" u="none" strike="noStrike" cap="none" normalizeH="0" baseline="0" dirty="0">
                <a:ln>
                  <a:noFill/>
                </a:ln>
                <a:solidFill>
                  <a:srgbClr val="898989"/>
                </a:solidFill>
                <a:effectLst/>
                <a:latin typeface="Lato" panose="020F0502020204030203" pitchFamily="34" charset="0"/>
              </a:rPr>
              <a:t> to </a:t>
            </a:r>
            <a:r>
              <a:rPr kumimoji="0" lang="ca-ES" altLang="ca-ES" sz="2800" b="1" i="0" u="none" strike="noStrike" cap="none" normalizeH="0" baseline="0" dirty="0" err="1">
                <a:ln>
                  <a:noFill/>
                </a:ln>
                <a:solidFill>
                  <a:srgbClr val="898989"/>
                </a:solidFill>
                <a:effectLst/>
                <a:latin typeface="Lato" panose="020F0502020204030203" pitchFamily="34" charset="0"/>
              </a:rPr>
              <a:t>interviewers</a:t>
            </a:r>
            <a:r>
              <a:rPr kumimoji="0" lang="ca-ES" altLang="ca-ES" sz="2800" b="1" i="0" u="none" strike="noStrike" cap="none" normalizeH="0" baseline="0" dirty="0">
                <a:ln>
                  <a:noFill/>
                </a:ln>
                <a:solidFill>
                  <a:srgbClr val="898989"/>
                </a:solidFill>
                <a:effectLst/>
                <a:latin typeface="Lato" panose="020F0502020204030203" pitchFamily="34" charset="0"/>
              </a:rPr>
              <a:t> </a:t>
            </a:r>
            <a:r>
              <a:rPr kumimoji="0" lang="ca-ES" altLang="ca-ES" sz="2800" b="1" i="0" u="none" strike="noStrike" cap="none" normalizeH="0" baseline="0" dirty="0" err="1">
                <a:ln>
                  <a:noFill/>
                </a:ln>
                <a:solidFill>
                  <a:srgbClr val="898989"/>
                </a:solidFill>
                <a:effectLst/>
                <a:latin typeface="Lato" panose="020F0502020204030203" pitchFamily="34" charset="0"/>
              </a:rPr>
              <a:t>making</a:t>
            </a:r>
            <a:r>
              <a:rPr kumimoji="0" lang="ca-ES" altLang="ca-ES" sz="2800" b="1" i="0" u="none" strike="noStrike" cap="none" normalizeH="0" baseline="0" dirty="0">
                <a:ln>
                  <a:noFill/>
                </a:ln>
                <a:solidFill>
                  <a:srgbClr val="898989"/>
                </a:solidFill>
                <a:effectLst/>
                <a:latin typeface="Lato" panose="020F0502020204030203" pitchFamily="34" charset="0"/>
              </a:rPr>
              <a:t> </a:t>
            </a:r>
            <a:r>
              <a:rPr kumimoji="0" lang="ca-ES" altLang="ca-ES" sz="2800" b="1" i="0" u="none" strike="noStrike" cap="none" normalizeH="0" baseline="0" dirty="0" err="1">
                <a:ln>
                  <a:noFill/>
                </a:ln>
                <a:solidFill>
                  <a:srgbClr val="898989"/>
                </a:solidFill>
                <a:effectLst/>
                <a:latin typeface="Lato" panose="020F0502020204030203" pitchFamily="34" charset="0"/>
              </a:rPr>
              <a:t>the</a:t>
            </a:r>
            <a:r>
              <a:rPr kumimoji="0" lang="ca-ES" altLang="ca-ES" sz="2800" b="1" i="0" u="none" strike="noStrike" cap="none" normalizeH="0" baseline="0" dirty="0">
                <a:ln>
                  <a:noFill/>
                </a:ln>
                <a:solidFill>
                  <a:srgbClr val="898989"/>
                </a:solidFill>
                <a:effectLst/>
                <a:latin typeface="Lato" panose="020F0502020204030203" pitchFamily="34" charset="0"/>
              </a:rPr>
              <a:t> </a:t>
            </a:r>
            <a:r>
              <a:rPr kumimoji="0" lang="ca-ES" altLang="ca-ES" sz="2800" b="1" i="0" u="none" strike="noStrike" cap="none" normalizeH="0" baseline="0" dirty="0" err="1">
                <a:ln>
                  <a:noFill/>
                </a:ln>
                <a:solidFill>
                  <a:srgbClr val="898989"/>
                </a:solidFill>
                <a:effectLst/>
                <a:latin typeface="Lato" panose="020F0502020204030203" pitchFamily="34" charset="0"/>
              </a:rPr>
              <a:t>wrong</a:t>
            </a:r>
            <a:r>
              <a:rPr kumimoji="0" lang="ca-ES" altLang="ca-ES" sz="2800" b="1" i="0" u="none" strike="noStrike" cap="none" normalizeH="0" baseline="0" dirty="0">
                <a:ln>
                  <a:noFill/>
                </a:ln>
                <a:solidFill>
                  <a:srgbClr val="898989"/>
                </a:solidFill>
                <a:effectLst/>
                <a:latin typeface="Lato" panose="020F0502020204030203" pitchFamily="34" charset="0"/>
              </a:rPr>
              <a:t> </a:t>
            </a:r>
            <a:r>
              <a:rPr kumimoji="0" lang="ca-ES" altLang="ca-ES" sz="2800" b="1" i="0" u="none" strike="noStrike" cap="none" normalizeH="0" baseline="0" dirty="0" err="1">
                <a:ln>
                  <a:noFill/>
                </a:ln>
                <a:solidFill>
                  <a:srgbClr val="898989"/>
                </a:solidFill>
                <a:effectLst/>
                <a:latin typeface="Lato" panose="020F0502020204030203" pitchFamily="34" charset="0"/>
              </a:rPr>
              <a:t>decision</a:t>
            </a:r>
            <a:r>
              <a:rPr kumimoji="0" lang="ca-ES" altLang="ca-ES" sz="2800" b="1" i="0" u="none" strike="noStrike" cap="none" normalizeH="0" baseline="0" dirty="0">
                <a:ln>
                  <a:noFill/>
                </a:ln>
                <a:solidFill>
                  <a:srgbClr val="898989"/>
                </a:solidFill>
                <a:effectLst/>
                <a:latin typeface="Lato" panose="020F0502020204030203" pitchFamily="34" charset="0"/>
              </a:rPr>
              <a:t> </a:t>
            </a:r>
            <a:r>
              <a:rPr kumimoji="0" lang="ca-ES" altLang="ca-ES" sz="2800" b="1" i="0" u="none" strike="noStrike" cap="none" normalizeH="0" baseline="0" dirty="0" err="1">
                <a:ln>
                  <a:noFill/>
                </a:ln>
                <a:solidFill>
                  <a:srgbClr val="898989"/>
                </a:solidFill>
                <a:effectLst/>
                <a:latin typeface="Lato" panose="020F0502020204030203" pitchFamily="34" charset="0"/>
              </a:rPr>
              <a:t>based</a:t>
            </a:r>
            <a:r>
              <a:rPr kumimoji="0" lang="ca-ES" altLang="ca-ES" sz="2800" b="1" i="0" u="none" strike="noStrike" cap="none" normalizeH="0" baseline="0" dirty="0">
                <a:ln>
                  <a:noFill/>
                </a:ln>
                <a:solidFill>
                  <a:srgbClr val="898989"/>
                </a:solidFill>
                <a:effectLst/>
                <a:latin typeface="Lato" panose="020F0502020204030203" pitchFamily="34" charset="0"/>
              </a:rPr>
              <a:t> on </a:t>
            </a:r>
            <a:r>
              <a:rPr kumimoji="0" lang="ca-ES" altLang="ca-ES" sz="2800" b="1" i="0" u="none" strike="noStrike" cap="none" normalizeH="0" baseline="0" dirty="0" err="1">
                <a:ln>
                  <a:noFill/>
                </a:ln>
                <a:solidFill>
                  <a:srgbClr val="898989"/>
                </a:solidFill>
                <a:effectLst/>
                <a:latin typeface="Lato" panose="020F0502020204030203" pitchFamily="34" charset="0"/>
              </a:rPr>
              <a:t>their</a:t>
            </a:r>
            <a:r>
              <a:rPr kumimoji="0" lang="ca-ES" altLang="ca-ES" sz="2800" b="1" i="0" u="none" strike="noStrike" cap="none" normalizeH="0" baseline="0" dirty="0">
                <a:ln>
                  <a:noFill/>
                </a:ln>
                <a:solidFill>
                  <a:srgbClr val="898989"/>
                </a:solidFill>
                <a:effectLst/>
                <a:latin typeface="Lato" panose="020F0502020204030203" pitchFamily="34" charset="0"/>
              </a:rPr>
              <a:t> cultural  </a:t>
            </a:r>
            <a:r>
              <a:rPr kumimoji="0" lang="ca-ES" altLang="ca-ES" sz="2800" b="1" i="0" u="none" strike="noStrike" cap="none" normalizeH="0" baseline="0" dirty="0" err="1">
                <a:ln>
                  <a:noFill/>
                </a:ln>
                <a:solidFill>
                  <a:srgbClr val="898989"/>
                </a:solidFill>
                <a:effectLst/>
                <a:latin typeface="Lato" panose="020F0502020204030203" pitchFamily="34" charset="0"/>
              </a:rPr>
              <a:t>assumptions</a:t>
            </a:r>
            <a:r>
              <a:rPr kumimoji="0" lang="ca-ES" altLang="ca-ES" sz="2800" b="1" i="0" u="none" strike="noStrike" cap="none" normalizeH="0" baseline="0" dirty="0">
                <a:ln>
                  <a:noFill/>
                </a:ln>
                <a:solidFill>
                  <a:srgbClr val="898989"/>
                </a:solidFill>
                <a:effectLst/>
                <a:latin typeface="Lato" panose="020F0502020204030203" pitchFamily="34" charset="0"/>
              </a:rPr>
              <a:t>.</a:t>
            </a:r>
            <a:r>
              <a:rPr kumimoji="0" lang="ca-ES" altLang="ca-ES" sz="2800" b="0" i="0" u="none" strike="noStrike" cap="none" normalizeH="0" baseline="0" dirty="0">
                <a:ln>
                  <a:noFill/>
                </a:ln>
                <a:solidFill>
                  <a:srgbClr val="898989"/>
                </a:solidFill>
                <a:effectLst/>
                <a:latin typeface="Lato" panose="020F0502020204030203" pitchFamily="34" charset="0"/>
              </a:rPr>
              <a:t> In </a:t>
            </a:r>
            <a:r>
              <a:rPr kumimoji="0" lang="ca-ES" altLang="ca-ES" sz="2800" b="0" i="0" u="none" strike="noStrike" cap="none" normalizeH="0" baseline="0" dirty="0" err="1">
                <a:ln>
                  <a:noFill/>
                </a:ln>
                <a:solidFill>
                  <a:srgbClr val="898989"/>
                </a:solidFill>
                <a:effectLst/>
                <a:latin typeface="Lato" panose="020F0502020204030203" pitchFamily="34" charset="0"/>
              </a:rPr>
              <a:t>this</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case</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they</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could</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have</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potentially</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lost</a:t>
            </a:r>
            <a:r>
              <a:rPr kumimoji="0" lang="ca-ES" altLang="ca-ES" sz="2800" b="0" i="0" u="none" strike="noStrike" cap="none" normalizeH="0" baseline="0" dirty="0">
                <a:ln>
                  <a:noFill/>
                </a:ln>
                <a:solidFill>
                  <a:srgbClr val="898989"/>
                </a:solidFill>
                <a:effectLst/>
                <a:latin typeface="Lato" panose="020F0502020204030203" pitchFamily="34" charset="0"/>
              </a:rPr>
              <a:t> a </a:t>
            </a:r>
            <a:r>
              <a:rPr kumimoji="0" lang="ca-ES" altLang="ca-ES" sz="2800" b="0" i="0" u="none" strike="noStrike" cap="none" normalizeH="0" baseline="0" dirty="0" err="1">
                <a:ln>
                  <a:noFill/>
                </a:ln>
                <a:solidFill>
                  <a:srgbClr val="898989"/>
                </a:solidFill>
                <a:effectLst/>
                <a:latin typeface="Lato" panose="020F0502020204030203" pitchFamily="34" charset="0"/>
              </a:rPr>
              <a:t>genuinely</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positive</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addition</a:t>
            </a:r>
            <a:r>
              <a:rPr kumimoji="0" lang="ca-ES" altLang="ca-ES" sz="2800" b="0" i="0" u="none" strike="noStrike" cap="none" normalizeH="0" baseline="0" dirty="0">
                <a:ln>
                  <a:noFill/>
                </a:ln>
                <a:solidFill>
                  <a:srgbClr val="898989"/>
                </a:solidFill>
                <a:effectLst/>
                <a:latin typeface="Lato" panose="020F0502020204030203" pitchFamily="34" charset="0"/>
              </a:rPr>
              <a:t> to </a:t>
            </a:r>
            <a:r>
              <a:rPr kumimoji="0" lang="ca-ES" altLang="ca-ES" sz="2800" b="0" i="0" u="none" strike="noStrike" cap="none" normalizeH="0" baseline="0" dirty="0" err="1">
                <a:ln>
                  <a:noFill/>
                </a:ln>
                <a:solidFill>
                  <a:srgbClr val="898989"/>
                </a:solidFill>
                <a:effectLst/>
                <a:latin typeface="Lato" panose="020F0502020204030203" pitchFamily="34" charset="0"/>
              </a:rPr>
              <a:t>their</a:t>
            </a:r>
            <a:r>
              <a:rPr kumimoji="0" lang="ca-ES" altLang="ca-ES" sz="2800" b="0" i="0" u="none" strike="noStrike" cap="none" normalizeH="0" baseline="0" dirty="0">
                <a:ln>
                  <a:noFill/>
                </a:ln>
                <a:solidFill>
                  <a:srgbClr val="898989"/>
                </a:solidFill>
                <a:effectLst/>
                <a:latin typeface="Lato" panose="020F0502020204030203" pitchFamily="34" charset="0"/>
              </a:rPr>
              <a:t> company.</a:t>
            </a:r>
            <a:endParaRPr kumimoji="0" lang="ca-ES" altLang="ca-E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2800" b="0" i="0" u="none" strike="noStrike" cap="none" normalizeH="0" baseline="0" dirty="0">
                <a:ln>
                  <a:noFill/>
                </a:ln>
                <a:solidFill>
                  <a:srgbClr val="898989"/>
                </a:solidFill>
                <a:effectLst/>
                <a:latin typeface="Lato" panose="020F0502020204030203" pitchFamily="34" charset="0"/>
              </a:rPr>
              <a:t>In </a:t>
            </a:r>
            <a:r>
              <a:rPr kumimoji="0" lang="ca-ES" altLang="ca-ES" sz="2800" b="0" i="0" u="none" strike="noStrike" cap="none" normalizeH="0" baseline="0" dirty="0" err="1">
                <a:ln>
                  <a:noFill/>
                </a:ln>
                <a:solidFill>
                  <a:srgbClr val="898989"/>
                </a:solidFill>
                <a:effectLst/>
                <a:latin typeface="Lato" panose="020F0502020204030203" pitchFamily="34" charset="0"/>
              </a:rPr>
              <a:t>addition</a:t>
            </a:r>
            <a:r>
              <a:rPr kumimoji="0" lang="ca-ES" altLang="ca-ES" sz="2800" b="0" i="0" u="none" strike="noStrike" cap="none" normalizeH="0" baseline="0" dirty="0">
                <a:ln>
                  <a:noFill/>
                </a:ln>
                <a:solidFill>
                  <a:srgbClr val="898989"/>
                </a:solidFill>
                <a:effectLst/>
                <a:latin typeface="Lato" panose="020F0502020204030203" pitchFamily="34" charset="0"/>
              </a:rPr>
              <a:t> to </a:t>
            </a:r>
            <a:r>
              <a:rPr kumimoji="0" lang="ca-ES" altLang="ca-ES" sz="2800" b="0" i="0" u="none" strike="noStrike" cap="none" normalizeH="0" baseline="0" dirty="0" err="1">
                <a:ln>
                  <a:noFill/>
                </a:ln>
                <a:solidFill>
                  <a:srgbClr val="898989"/>
                </a:solidFill>
                <a:effectLst/>
                <a:latin typeface="Lato" panose="020F0502020204030203" pitchFamily="34" charset="0"/>
              </a:rPr>
              <a:t>the</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areas</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mentioned</a:t>
            </a:r>
            <a:r>
              <a:rPr kumimoji="0" lang="ca-ES" altLang="ca-ES" sz="2800" b="0" i="0" u="none" strike="noStrike" cap="none" normalizeH="0" baseline="0" dirty="0">
                <a:ln>
                  <a:noFill/>
                </a:ln>
                <a:solidFill>
                  <a:srgbClr val="898989"/>
                </a:solidFill>
                <a:effectLst/>
                <a:latin typeface="Lato" panose="020F0502020204030203" pitchFamily="34" charset="0"/>
              </a:rPr>
              <a:t> in </a:t>
            </a:r>
            <a:r>
              <a:rPr kumimoji="0" lang="ca-ES" altLang="ca-ES" sz="2800" b="0" i="0" u="none" strike="noStrike" cap="none" normalizeH="0" baseline="0" dirty="0" err="1">
                <a:ln>
                  <a:noFill/>
                </a:ln>
                <a:solidFill>
                  <a:srgbClr val="898989"/>
                </a:solidFill>
                <a:effectLst/>
                <a:latin typeface="Lato" panose="020F0502020204030203" pitchFamily="34" charset="0"/>
              </a:rPr>
              <a:t>the</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example</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above</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1" i="0" u="none" strike="noStrike" cap="none" normalizeH="0" baseline="0" dirty="0" err="1">
                <a:ln>
                  <a:noFill/>
                </a:ln>
                <a:solidFill>
                  <a:srgbClr val="898989"/>
                </a:solidFill>
                <a:effectLst/>
                <a:latin typeface="Lato" panose="020F0502020204030203" pitchFamily="34" charset="0"/>
              </a:rPr>
              <a:t>interviewers</a:t>
            </a:r>
            <a:r>
              <a:rPr kumimoji="0" lang="ca-ES" altLang="ca-ES" sz="2800" b="1" i="0" u="none" strike="noStrike" cap="none" normalizeH="0" baseline="0" dirty="0">
                <a:ln>
                  <a:noFill/>
                </a:ln>
                <a:solidFill>
                  <a:srgbClr val="898989"/>
                </a:solidFill>
                <a:effectLst/>
                <a:latin typeface="Lato" panose="020F0502020204030203" pitchFamily="34" charset="0"/>
              </a:rPr>
              <a:t> </a:t>
            </a:r>
            <a:r>
              <a:rPr kumimoji="0" lang="ca-ES" altLang="ca-ES" sz="2800" b="1" i="0" u="none" strike="noStrike" cap="none" normalizeH="0" baseline="0" dirty="0" err="1">
                <a:ln>
                  <a:noFill/>
                </a:ln>
                <a:solidFill>
                  <a:srgbClr val="898989"/>
                </a:solidFill>
                <a:effectLst/>
                <a:latin typeface="Lato" panose="020F0502020204030203" pitchFamily="34" charset="0"/>
              </a:rPr>
              <a:t>must</a:t>
            </a:r>
            <a:r>
              <a:rPr kumimoji="0" lang="ca-ES" altLang="ca-ES" sz="2800" b="1" i="0" u="none" strike="noStrike" cap="none" normalizeH="0" baseline="0" dirty="0">
                <a:ln>
                  <a:noFill/>
                </a:ln>
                <a:solidFill>
                  <a:srgbClr val="898989"/>
                </a:solidFill>
                <a:effectLst/>
                <a:latin typeface="Lato" panose="020F0502020204030203" pitchFamily="34" charset="0"/>
              </a:rPr>
              <a:t> </a:t>
            </a:r>
            <a:r>
              <a:rPr kumimoji="0" lang="ca-ES" altLang="ca-ES" sz="2800" b="1" i="0" u="none" strike="noStrike" cap="none" normalizeH="0" baseline="0" dirty="0" err="1">
                <a:ln>
                  <a:noFill/>
                </a:ln>
                <a:solidFill>
                  <a:srgbClr val="898989"/>
                </a:solidFill>
                <a:effectLst/>
                <a:latin typeface="Lato" panose="020F0502020204030203" pitchFamily="34" charset="0"/>
              </a:rPr>
              <a:t>also</a:t>
            </a:r>
            <a:r>
              <a:rPr kumimoji="0" lang="ca-ES" altLang="ca-ES" sz="2800" b="1" i="0" u="none" strike="noStrike" cap="none" normalizeH="0" baseline="0" dirty="0">
                <a:ln>
                  <a:noFill/>
                </a:ln>
                <a:solidFill>
                  <a:srgbClr val="898989"/>
                </a:solidFill>
                <a:effectLst/>
                <a:latin typeface="Lato" panose="020F0502020204030203" pitchFamily="34" charset="0"/>
              </a:rPr>
              <a:t> be </a:t>
            </a:r>
            <a:r>
              <a:rPr kumimoji="0" lang="ca-ES" altLang="ca-ES" sz="2800" b="1" i="0" u="none" strike="noStrike" cap="none" normalizeH="0" baseline="0" dirty="0" err="1">
                <a:ln>
                  <a:noFill/>
                </a:ln>
                <a:solidFill>
                  <a:srgbClr val="898989"/>
                </a:solidFill>
                <a:effectLst/>
                <a:latin typeface="Lato" panose="020F0502020204030203" pitchFamily="34" charset="0"/>
              </a:rPr>
              <a:t>aware</a:t>
            </a:r>
            <a:r>
              <a:rPr kumimoji="0" lang="ca-ES" altLang="ca-ES" sz="2800" b="1" i="0" u="none" strike="noStrike" cap="none" normalizeH="0" baseline="0" dirty="0">
                <a:ln>
                  <a:noFill/>
                </a:ln>
                <a:solidFill>
                  <a:srgbClr val="898989"/>
                </a:solidFill>
                <a:effectLst/>
                <a:latin typeface="Lato" panose="020F0502020204030203" pitchFamily="34" charset="0"/>
              </a:rPr>
              <a:t> of </a:t>
            </a:r>
            <a:r>
              <a:rPr kumimoji="0" lang="ca-ES" altLang="ca-ES" sz="2800" b="1" i="0" u="none" strike="noStrike" cap="none" normalizeH="0" baseline="0" dirty="0" err="1">
                <a:ln>
                  <a:noFill/>
                </a:ln>
                <a:solidFill>
                  <a:srgbClr val="898989"/>
                </a:solidFill>
                <a:effectLst/>
                <a:latin typeface="Lato" panose="020F0502020204030203" pitchFamily="34" charset="0"/>
              </a:rPr>
              <a:t>culturally</a:t>
            </a:r>
            <a:r>
              <a:rPr kumimoji="0" lang="ca-ES" altLang="ca-ES" sz="2800" b="1" i="0" u="none" strike="noStrike" cap="none" normalizeH="0" baseline="0" dirty="0">
                <a:ln>
                  <a:noFill/>
                </a:ln>
                <a:solidFill>
                  <a:srgbClr val="898989"/>
                </a:solidFill>
                <a:effectLst/>
                <a:latin typeface="Lato" panose="020F0502020204030203" pitchFamily="34" charset="0"/>
              </a:rPr>
              <a:t> </a:t>
            </a:r>
            <a:r>
              <a:rPr kumimoji="0" lang="ca-ES" altLang="ca-ES" sz="2800" b="1" i="0" u="none" strike="noStrike" cap="none" normalizeH="0" baseline="0" dirty="0" err="1">
                <a:ln>
                  <a:noFill/>
                </a:ln>
                <a:solidFill>
                  <a:srgbClr val="898989"/>
                </a:solidFill>
                <a:effectLst/>
                <a:latin typeface="Lato" panose="020F0502020204030203" pitchFamily="34" charset="0"/>
              </a:rPr>
              <a:t>ingrained</a:t>
            </a:r>
            <a:r>
              <a:rPr kumimoji="0" lang="ca-ES" altLang="ca-ES" sz="2800" b="1" i="0" u="none" strike="noStrike" cap="none" normalizeH="0" baseline="0" dirty="0">
                <a:ln>
                  <a:noFill/>
                </a:ln>
                <a:solidFill>
                  <a:srgbClr val="898989"/>
                </a:solidFill>
                <a:effectLst/>
                <a:latin typeface="Lato" panose="020F0502020204030203" pitchFamily="34" charset="0"/>
              </a:rPr>
              <a:t> </a:t>
            </a:r>
            <a:r>
              <a:rPr kumimoji="0" lang="ca-ES" altLang="ca-ES" sz="2800" b="1" i="0" u="none" strike="noStrike" cap="none" normalizeH="0" baseline="0" dirty="0" err="1">
                <a:ln>
                  <a:noFill/>
                </a:ln>
                <a:solidFill>
                  <a:srgbClr val="898989"/>
                </a:solidFill>
                <a:effectLst/>
                <a:latin typeface="Lato" panose="020F0502020204030203" pitchFamily="34" charset="0"/>
              </a:rPr>
              <a:t>assumptions</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made</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about</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areas</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such</a:t>
            </a:r>
            <a:r>
              <a:rPr kumimoji="0" lang="ca-ES" altLang="ca-ES" sz="2800" b="0" i="0" u="none" strike="noStrike" cap="none" normalizeH="0" baseline="0" dirty="0">
                <a:ln>
                  <a:noFill/>
                </a:ln>
                <a:solidFill>
                  <a:srgbClr val="898989"/>
                </a:solidFill>
                <a:effectLst/>
                <a:latin typeface="Lato" panose="020F0502020204030203" pitchFamily="34" charset="0"/>
              </a:rPr>
              <a:t> as </a:t>
            </a:r>
            <a:r>
              <a:rPr kumimoji="0" lang="ca-ES" altLang="ca-ES" sz="2800" b="0" i="0" u="none" strike="noStrike" cap="none" normalizeH="0" baseline="0" dirty="0" err="1">
                <a:ln>
                  <a:noFill/>
                </a:ln>
                <a:solidFill>
                  <a:srgbClr val="898989"/>
                </a:solidFill>
                <a:effectLst/>
                <a:latin typeface="Lato" panose="020F0502020204030203" pitchFamily="34" charset="0"/>
              </a:rPr>
              <a:t>eye</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contact</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tone</a:t>
            </a:r>
            <a:r>
              <a:rPr kumimoji="0" lang="ca-ES" altLang="ca-ES" sz="2800" b="0" i="0" u="none" strike="noStrike" cap="none" normalizeH="0" baseline="0" dirty="0">
                <a:ln>
                  <a:noFill/>
                </a:ln>
                <a:solidFill>
                  <a:srgbClr val="898989"/>
                </a:solidFill>
                <a:effectLst/>
                <a:latin typeface="Lato" panose="020F0502020204030203" pitchFamily="34" charset="0"/>
              </a:rPr>
              <a:t> of </a:t>
            </a:r>
            <a:r>
              <a:rPr kumimoji="0" lang="ca-ES" altLang="ca-ES" sz="2800" b="0" i="0" u="none" strike="noStrike" cap="none" normalizeH="0" baseline="0" dirty="0" err="1">
                <a:ln>
                  <a:noFill/>
                </a:ln>
                <a:solidFill>
                  <a:srgbClr val="898989"/>
                </a:solidFill>
                <a:effectLst/>
                <a:latin typeface="Lato" panose="020F0502020204030203" pitchFamily="34" charset="0"/>
              </a:rPr>
              <a:t>voice</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gestures</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posture</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showing</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emotions</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the</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giving</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out</a:t>
            </a:r>
            <a:r>
              <a:rPr kumimoji="0" lang="ca-ES" altLang="ca-ES" sz="2800" b="0" i="0" u="none" strike="noStrike" cap="none" normalizeH="0" baseline="0" dirty="0">
                <a:ln>
                  <a:noFill/>
                </a:ln>
                <a:solidFill>
                  <a:srgbClr val="898989"/>
                </a:solidFill>
                <a:effectLst/>
                <a:latin typeface="Lato" panose="020F0502020204030203" pitchFamily="34" charset="0"/>
              </a:rPr>
              <a:t> of </a:t>
            </a:r>
            <a:r>
              <a:rPr kumimoji="0" lang="ca-ES" altLang="ca-ES" sz="2800" b="0" i="0" u="none" strike="noStrike" cap="none" normalizeH="0" baseline="0" dirty="0" err="1">
                <a:ln>
                  <a:noFill/>
                </a:ln>
                <a:solidFill>
                  <a:srgbClr val="898989"/>
                </a:solidFill>
                <a:effectLst/>
                <a:latin typeface="Lato" panose="020F0502020204030203" pitchFamily="34" charset="0"/>
              </a:rPr>
              <a:t>information</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and</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the</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use</a:t>
            </a:r>
            <a:r>
              <a:rPr kumimoji="0" lang="ca-ES" altLang="ca-ES" sz="2800" b="0" i="0" u="none" strike="noStrike" cap="none" normalizeH="0" baseline="0" dirty="0">
                <a:ln>
                  <a:noFill/>
                </a:ln>
                <a:solidFill>
                  <a:srgbClr val="898989"/>
                </a:solidFill>
                <a:effectLst/>
                <a:latin typeface="Lato" panose="020F0502020204030203" pitchFamily="34" charset="0"/>
              </a:rPr>
              <a:t> of </a:t>
            </a:r>
            <a:r>
              <a:rPr kumimoji="0" lang="ca-ES" altLang="ca-ES" sz="2800" b="0" i="0" u="none" strike="noStrike" cap="none" normalizeH="0" baseline="0" dirty="0" err="1">
                <a:ln>
                  <a:noFill/>
                </a:ln>
                <a:solidFill>
                  <a:srgbClr val="898989"/>
                </a:solidFill>
                <a:effectLst/>
                <a:latin typeface="Lato" panose="020F0502020204030203" pitchFamily="34" charset="0"/>
              </a:rPr>
              <a:t>language</a:t>
            </a:r>
            <a:r>
              <a:rPr kumimoji="0" lang="ca-ES" altLang="ca-ES" sz="2800" b="0" i="0" u="none" strike="noStrike" cap="none" normalizeH="0" baseline="0" dirty="0">
                <a:ln>
                  <a:noFill/>
                </a:ln>
                <a:solidFill>
                  <a:srgbClr val="898989"/>
                </a:solidFill>
                <a:effectLst/>
                <a:latin typeface="Lato" panose="020F0502020204030203" pitchFamily="34" charset="0"/>
              </a:rPr>
              <a:t> to </a:t>
            </a:r>
            <a:r>
              <a:rPr kumimoji="0" lang="ca-ES" altLang="ca-ES" sz="2800" b="0" i="0" u="none" strike="noStrike" cap="none" normalizeH="0" baseline="0" dirty="0" err="1">
                <a:ln>
                  <a:noFill/>
                </a:ln>
                <a:solidFill>
                  <a:srgbClr val="898989"/>
                </a:solidFill>
                <a:effectLst/>
                <a:latin typeface="Lato" panose="020F0502020204030203" pitchFamily="34" charset="0"/>
              </a:rPr>
              <a:t>name</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but</a:t>
            </a:r>
            <a:r>
              <a:rPr kumimoji="0" lang="ca-ES" altLang="ca-ES" sz="2800" b="0" i="0" u="none" strike="noStrike" cap="none" normalizeH="0" baseline="0" dirty="0">
                <a:ln>
                  <a:noFill/>
                </a:ln>
                <a:solidFill>
                  <a:srgbClr val="898989"/>
                </a:solidFill>
                <a:effectLst/>
                <a:latin typeface="Lato" panose="020F0502020204030203" pitchFamily="34" charset="0"/>
              </a:rPr>
              <a:t> a </a:t>
            </a:r>
            <a:r>
              <a:rPr kumimoji="0" lang="ca-ES" altLang="ca-ES" sz="2800" b="0" i="0" u="none" strike="noStrike" cap="none" normalizeH="0" baseline="0" dirty="0" err="1">
                <a:ln>
                  <a:noFill/>
                </a:ln>
                <a:solidFill>
                  <a:srgbClr val="898989"/>
                </a:solidFill>
                <a:effectLst/>
                <a:latin typeface="Lato" panose="020F0502020204030203" pitchFamily="34" charset="0"/>
              </a:rPr>
              <a:t>few</a:t>
            </a:r>
            <a:r>
              <a:rPr kumimoji="0" lang="ca-ES" altLang="ca-ES" sz="2800" b="0" i="0" u="none" strike="noStrike" cap="none" normalizeH="0" baseline="0" dirty="0">
                <a:ln>
                  <a:noFill/>
                </a:ln>
                <a:solidFill>
                  <a:srgbClr val="898989"/>
                </a:solidFill>
                <a:effectLst/>
                <a:latin typeface="Lato" panose="020F0502020204030203" pitchFamily="34" charset="0"/>
              </a:rPr>
              <a:t>.</a:t>
            </a:r>
            <a:endParaRPr kumimoji="0" lang="ca-ES" altLang="ca-E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2800" b="0" i="0" u="none" strike="noStrike" cap="none" normalizeH="0" baseline="0" dirty="0">
                <a:ln>
                  <a:noFill/>
                </a:ln>
                <a:solidFill>
                  <a:srgbClr val="898989"/>
                </a:solidFill>
                <a:effectLst/>
                <a:latin typeface="Lato" panose="020F0502020204030203" pitchFamily="34" charset="0"/>
              </a:rPr>
              <a:t>All </a:t>
            </a:r>
            <a:r>
              <a:rPr kumimoji="0" lang="ca-ES" altLang="ca-ES" sz="2800" b="0" i="0" u="none" strike="noStrike" cap="none" normalizeH="0" baseline="0" dirty="0" err="1">
                <a:ln>
                  <a:noFill/>
                </a:ln>
                <a:solidFill>
                  <a:srgbClr val="898989"/>
                </a:solidFill>
                <a:effectLst/>
                <a:latin typeface="Lato" panose="020F0502020204030203" pitchFamily="34" charset="0"/>
              </a:rPr>
              <a:t>have</a:t>
            </a:r>
            <a:r>
              <a:rPr kumimoji="0" lang="ca-ES" altLang="ca-ES" sz="2800" b="0" i="0" u="none" strike="noStrike" cap="none" normalizeH="0" baseline="0" dirty="0">
                <a:ln>
                  <a:noFill/>
                </a:ln>
                <a:solidFill>
                  <a:srgbClr val="898989"/>
                </a:solidFill>
                <a:effectLst/>
                <a:latin typeface="Lato" panose="020F0502020204030203" pitchFamily="34" charset="0"/>
              </a:rPr>
              <a:t> a </a:t>
            </a:r>
            <a:r>
              <a:rPr kumimoji="0" lang="ca-ES" altLang="ca-ES" sz="2800" b="0" i="0" u="none" strike="noStrike" cap="none" normalizeH="0" baseline="0" dirty="0" err="1">
                <a:ln>
                  <a:noFill/>
                </a:ln>
                <a:solidFill>
                  <a:srgbClr val="898989"/>
                </a:solidFill>
                <a:effectLst/>
                <a:latin typeface="Lato" panose="020F0502020204030203" pitchFamily="34" charset="0"/>
              </a:rPr>
              <a:t>cross</a:t>
            </a:r>
            <a:r>
              <a:rPr kumimoji="0" lang="ca-ES" altLang="ca-ES" sz="2800" b="0" i="0" u="none" strike="noStrike" cap="none" normalizeH="0" baseline="0" dirty="0">
                <a:ln>
                  <a:noFill/>
                </a:ln>
                <a:solidFill>
                  <a:srgbClr val="898989"/>
                </a:solidFill>
                <a:effectLst/>
                <a:latin typeface="Lato" panose="020F0502020204030203" pitchFamily="34" charset="0"/>
              </a:rPr>
              <a:t> cultural element </a:t>
            </a:r>
            <a:r>
              <a:rPr kumimoji="0" lang="ca-ES" altLang="ca-ES" sz="2800" b="0" i="0" u="none" strike="noStrike" cap="none" normalizeH="0" baseline="0" dirty="0" err="1">
                <a:ln>
                  <a:noFill/>
                </a:ln>
                <a:solidFill>
                  <a:srgbClr val="898989"/>
                </a:solidFill>
                <a:effectLst/>
                <a:latin typeface="Lato" panose="020F0502020204030203" pitchFamily="34" charset="0"/>
              </a:rPr>
              <a:t>that</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needs</a:t>
            </a:r>
            <a:r>
              <a:rPr kumimoji="0" lang="ca-ES" altLang="ca-ES" sz="2800" b="0" i="0" u="none" strike="noStrike" cap="none" normalizeH="0" baseline="0" dirty="0">
                <a:ln>
                  <a:noFill/>
                </a:ln>
                <a:solidFill>
                  <a:srgbClr val="898989"/>
                </a:solidFill>
                <a:effectLst/>
                <a:latin typeface="Lato" panose="020F0502020204030203" pitchFamily="34" charset="0"/>
              </a:rPr>
              <a:t> to be </a:t>
            </a:r>
            <a:r>
              <a:rPr kumimoji="0" lang="ca-ES" altLang="ca-ES" sz="2800" b="0" i="0" u="none" strike="noStrike" cap="none" normalizeH="0" baseline="0" dirty="0" err="1">
                <a:ln>
                  <a:noFill/>
                </a:ln>
                <a:solidFill>
                  <a:srgbClr val="898989"/>
                </a:solidFill>
                <a:effectLst/>
                <a:latin typeface="Lato" panose="020F0502020204030203" pitchFamily="34" charset="0"/>
              </a:rPr>
              <a:t>understood</a:t>
            </a:r>
            <a:r>
              <a:rPr kumimoji="0" lang="ca-ES" altLang="ca-ES" sz="2800" b="0" i="0" u="none" strike="noStrike" cap="none" normalizeH="0" baseline="0" dirty="0">
                <a:ln>
                  <a:noFill/>
                </a:ln>
                <a:solidFill>
                  <a:srgbClr val="898989"/>
                </a:solidFill>
                <a:effectLst/>
                <a:latin typeface="Lato" panose="020F0502020204030203" pitchFamily="34" charset="0"/>
              </a:rPr>
              <a:t> </a:t>
            </a:r>
            <a:r>
              <a:rPr kumimoji="0" lang="ca-ES" altLang="ca-ES" sz="2800" b="0" i="0" u="none" strike="noStrike" cap="none" normalizeH="0" baseline="0" dirty="0" err="1">
                <a:ln>
                  <a:noFill/>
                </a:ln>
                <a:solidFill>
                  <a:srgbClr val="898989"/>
                </a:solidFill>
                <a:effectLst/>
                <a:latin typeface="Lato" panose="020F0502020204030203" pitchFamily="34" charset="0"/>
              </a:rPr>
              <a:t>properly</a:t>
            </a:r>
            <a:r>
              <a:rPr kumimoji="0" lang="ca-ES" altLang="ca-ES" sz="2800" b="0" i="0" u="none" strike="noStrike" cap="none" normalizeH="0" baseline="0" dirty="0">
                <a:ln>
                  <a:noFill/>
                </a:ln>
                <a:solidFill>
                  <a:srgbClr val="898989"/>
                </a:solidFill>
                <a:effectLst/>
                <a:latin typeface="Lato" panose="020F0502020204030203"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ca-ES" altLang="ca-ES" dirty="0">
              <a:solidFill>
                <a:srgbClr val="898989"/>
              </a:solidFill>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ca-ES" sz="2200" b="0" i="0" u="none" strike="noStrike" cap="none" normalizeH="0" baseline="0" dirty="0">
              <a:ln>
                <a:noFill/>
              </a:ln>
              <a:solidFill>
                <a:srgbClr val="898989"/>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ca-ES" altLang="ca-ES" sz="2200" dirty="0">
              <a:solidFill>
                <a:srgbClr val="898989"/>
              </a:solidFill>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ca-ES" sz="2200" b="0" i="0" u="none" strike="noStrike" cap="none" normalizeH="0" baseline="0" dirty="0">
              <a:ln>
                <a:noFill/>
              </a:ln>
              <a:solidFill>
                <a:srgbClr val="898989"/>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2200" b="0" i="0" u="none" strike="noStrike" cap="none" normalizeH="0" baseline="0" dirty="0">
                <a:ln>
                  <a:noFill/>
                </a:ln>
                <a:solidFill>
                  <a:schemeClr val="tx1"/>
                </a:solidFill>
                <a:effectLst/>
                <a:latin typeface="Arial" panose="020B0604020202020204" pitchFamily="34" charset="0"/>
              </a:rPr>
              <a:t>https://www.commisceo-global.com/blog/how-culture-impacts-job-interviews</a:t>
            </a:r>
          </a:p>
          <a:p>
            <a:pPr marL="0" indent="0">
              <a:buNone/>
            </a:pPr>
            <a:endParaRPr lang="ca-ES" dirty="0"/>
          </a:p>
        </p:txBody>
      </p:sp>
      <p:sp>
        <p:nvSpPr>
          <p:cNvPr id="7" name="Rectangle 4">
            <a:extLst>
              <a:ext uri="{FF2B5EF4-FFF2-40B4-BE49-F238E27FC236}">
                <a16:creationId xmlns:a16="http://schemas.microsoft.com/office/drawing/2014/main" id="{7E13597C-DBFE-529D-0348-9C1AF01E4CEB}"/>
              </a:ext>
            </a:extLst>
          </p:cNvPr>
          <p:cNvSpPr>
            <a:spLocks noChangeArrowheads="1"/>
          </p:cNvSpPr>
          <p:nvPr/>
        </p:nvSpPr>
        <p:spPr bwMode="auto">
          <a:xfrm>
            <a:off x="0" y="-14062"/>
            <a:ext cx="65" cy="4853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3155" rIns="0" bIns="10315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30B98956-8EBF-9B17-A2DB-B9F1D3696CE0}"/>
              </a:ext>
            </a:extLst>
          </p:cNvPr>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a-ES"/>
          </a:p>
        </p:txBody>
      </p:sp>
      <p:sp>
        <p:nvSpPr>
          <p:cNvPr id="9" name="Rectangle 6">
            <a:extLst>
              <a:ext uri="{FF2B5EF4-FFF2-40B4-BE49-F238E27FC236}">
                <a16:creationId xmlns:a16="http://schemas.microsoft.com/office/drawing/2014/main" id="{8D8E3887-8DB0-F291-8894-A9111981AB97}"/>
              </a:ext>
            </a:extLst>
          </p:cNvPr>
          <p:cNvSpPr>
            <a:spLocks noChangeArrowheads="1"/>
          </p:cNvSpPr>
          <p:nvPr/>
        </p:nvSpPr>
        <p:spPr bwMode="auto">
          <a:xfrm>
            <a:off x="0" y="517009"/>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0388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746C6A8A-2BDB-54DF-E93D-AB78EB7F7061}"/>
              </a:ext>
            </a:extLst>
          </p:cNvPr>
          <p:cNvSpPr>
            <a:spLocks noGrp="1"/>
          </p:cNvSpPr>
          <p:nvPr>
            <p:ph type="title"/>
          </p:nvPr>
        </p:nvSpPr>
        <p:spPr/>
        <p:txBody>
          <a:bodyPr/>
          <a:lstStyle/>
          <a:p>
            <a:r>
              <a:rPr lang="ca-ES" dirty="0" err="1"/>
              <a:t>Body</a:t>
            </a:r>
            <a:r>
              <a:rPr lang="ca-ES" dirty="0"/>
              <a:t> Language –cultural </a:t>
            </a:r>
            <a:r>
              <a:rPr lang="ca-ES" dirty="0" err="1"/>
              <a:t>norms</a:t>
            </a:r>
            <a:endParaRPr lang="ca-ES" dirty="0"/>
          </a:p>
        </p:txBody>
      </p:sp>
      <p:sp>
        <p:nvSpPr>
          <p:cNvPr id="3" name="Contenidor de contingut 2">
            <a:extLst>
              <a:ext uri="{FF2B5EF4-FFF2-40B4-BE49-F238E27FC236}">
                <a16:creationId xmlns:a16="http://schemas.microsoft.com/office/drawing/2014/main" id="{13D15B85-366B-9A31-A010-30D48B935715}"/>
              </a:ext>
            </a:extLst>
          </p:cNvPr>
          <p:cNvSpPr>
            <a:spLocks noGrp="1"/>
          </p:cNvSpPr>
          <p:nvPr>
            <p:ph idx="1"/>
          </p:nvPr>
        </p:nvSpPr>
        <p:spPr>
          <a:xfrm>
            <a:off x="838200" y="2560319"/>
            <a:ext cx="10515600" cy="3616643"/>
          </a:xfrm>
        </p:spPr>
        <p:txBody>
          <a:bodyPr/>
          <a:lstStyle/>
          <a:p>
            <a:pPr marL="0" indent="0">
              <a:buNone/>
            </a:pPr>
            <a:r>
              <a:rPr lang="en-US" sz="2800" dirty="0">
                <a:latin typeface="Sabon-Roman"/>
              </a:rPr>
              <a:t>I</a:t>
            </a:r>
            <a:r>
              <a:rPr lang="en-US" sz="2800" b="0" i="0" u="none" strike="noStrike" baseline="0" dirty="0">
                <a:latin typeface="Sabon-Roman"/>
              </a:rPr>
              <a:t>f we habitually shake hands with interviewees before we speak with them, not realizing that this is offensive to certain religious groups, we would sabotage our effort to establish rapport with people from those groups</a:t>
            </a:r>
            <a:r>
              <a:rPr lang="en-US" sz="2000" b="0" i="0" u="none" strike="noStrike" baseline="0" dirty="0">
                <a:latin typeface="Sabon-Roman"/>
              </a:rPr>
              <a:t>.</a:t>
            </a:r>
          </a:p>
          <a:p>
            <a:pPr marL="0" indent="0">
              <a:buNone/>
            </a:pPr>
            <a:endParaRPr lang="en-US" sz="2000" dirty="0">
              <a:latin typeface="Sabon-Roman"/>
            </a:endParaRPr>
          </a:p>
          <a:p>
            <a:pPr marL="0" indent="0">
              <a:buNone/>
            </a:pPr>
            <a:endParaRPr lang="en-US" sz="2000" b="0" i="0" u="none" strike="noStrike" baseline="0" dirty="0">
              <a:latin typeface="Sabon-Roman"/>
            </a:endParaRPr>
          </a:p>
          <a:p>
            <a:pPr marL="0" indent="0">
              <a:buNone/>
            </a:pPr>
            <a:r>
              <a:rPr lang="en-US" sz="2000" b="0" i="0" u="none" strike="noStrike" baseline="0" dirty="0">
                <a:latin typeface="Helvetica" panose="020B0604020202020204" pitchFamily="34" charset="0"/>
              </a:rPr>
              <a:t>(From </a:t>
            </a:r>
            <a:r>
              <a:rPr lang="en-US" sz="2000" b="0" i="1" u="none" strike="noStrike" baseline="0" dirty="0">
                <a:latin typeface="ArialMT"/>
              </a:rPr>
              <a:t>Interviewing Clients across Cultures: A Practitioner's Guide </a:t>
            </a:r>
            <a:r>
              <a:rPr lang="en-US" sz="2000" b="0" i="0" u="none" strike="noStrike" baseline="0" dirty="0">
                <a:latin typeface="ArialMT"/>
              </a:rPr>
              <a:t>by Lisa Aronson Fontes.</a:t>
            </a:r>
            <a:r>
              <a:rPr lang="en-US" sz="2000" b="0" i="0" u="none" strike="noStrike" baseline="0" dirty="0">
                <a:latin typeface="Helvetica" panose="020B0604020202020204" pitchFamily="34" charset="0"/>
              </a:rPr>
              <a:t> 200</a:t>
            </a:r>
            <a:r>
              <a:rPr lang="en-US" sz="2000" b="0" i="0" u="none" strike="noStrike" baseline="0" dirty="0">
                <a:latin typeface="ArialMT"/>
              </a:rPr>
              <a:t>8)</a:t>
            </a:r>
            <a:endParaRPr lang="en-US" sz="2000" dirty="0">
              <a:latin typeface="ArialMT"/>
            </a:endParaRPr>
          </a:p>
        </p:txBody>
      </p:sp>
    </p:spTree>
    <p:extLst>
      <p:ext uri="{BB962C8B-B14F-4D97-AF65-F5344CB8AC3E}">
        <p14:creationId xmlns:p14="http://schemas.microsoft.com/office/powerpoint/2010/main" val="1526125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Rectangle 2056">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ol 1">
            <a:extLst>
              <a:ext uri="{FF2B5EF4-FFF2-40B4-BE49-F238E27FC236}">
                <a16:creationId xmlns:a16="http://schemas.microsoft.com/office/drawing/2014/main" id="{6BCB518D-5699-F96B-484B-9C820AEBDC45}"/>
              </a:ext>
            </a:extLst>
          </p:cNvPr>
          <p:cNvSpPr>
            <a:spLocks noGrp="1"/>
          </p:cNvSpPr>
          <p:nvPr>
            <p:ph type="title"/>
          </p:nvPr>
        </p:nvSpPr>
        <p:spPr>
          <a:xfrm>
            <a:off x="761802" y="240241"/>
            <a:ext cx="10760054" cy="1228299"/>
          </a:xfrm>
        </p:spPr>
        <p:txBody>
          <a:bodyPr vert="horz" lIns="91440" tIns="45720" rIns="91440" bIns="45720" rtlCol="0" anchor="ctr">
            <a:normAutofit/>
          </a:bodyPr>
          <a:lstStyle/>
          <a:p>
            <a:r>
              <a:rPr lang="en-US" sz="4000" kern="1200" dirty="0">
                <a:solidFill>
                  <a:schemeClr val="tx1"/>
                </a:solidFill>
                <a:latin typeface="+mj-lt"/>
                <a:ea typeface="+mj-ea"/>
                <a:cs typeface="+mj-cs"/>
              </a:rPr>
              <a:t>Group activity - scenarios</a:t>
            </a:r>
          </a:p>
        </p:txBody>
      </p:sp>
      <p:sp>
        <p:nvSpPr>
          <p:cNvPr id="3" name="Contenidor de contingut 2">
            <a:extLst>
              <a:ext uri="{FF2B5EF4-FFF2-40B4-BE49-F238E27FC236}">
                <a16:creationId xmlns:a16="http://schemas.microsoft.com/office/drawing/2014/main" id="{35A41EE4-ED6F-2283-5C6E-7EB7CC163E10}"/>
              </a:ext>
            </a:extLst>
          </p:cNvPr>
          <p:cNvSpPr>
            <a:spLocks noGrp="1"/>
          </p:cNvSpPr>
          <p:nvPr>
            <p:ph sz="half" idx="1"/>
          </p:nvPr>
        </p:nvSpPr>
        <p:spPr>
          <a:xfrm>
            <a:off x="761802" y="2321475"/>
            <a:ext cx="4864875" cy="4296283"/>
          </a:xfrm>
        </p:spPr>
        <p:txBody>
          <a:bodyPr vert="horz" lIns="91440" tIns="45720" rIns="91440" bIns="45720" rtlCol="0" anchor="ctr">
            <a:normAutofit/>
          </a:bodyPr>
          <a:lstStyle/>
          <a:p>
            <a:pPr marL="0" indent="0">
              <a:buNone/>
            </a:pPr>
            <a:r>
              <a:rPr lang="en-US" sz="2000" dirty="0"/>
              <a:t>How might interactions vary? Discuss with examples. </a:t>
            </a:r>
          </a:p>
          <a:p>
            <a:pPr marL="0" indent="0">
              <a:buNone/>
            </a:pPr>
            <a:r>
              <a:rPr lang="en-US" sz="2000" dirty="0"/>
              <a:t>Interviewers are from the USA / Japan / the Netherlands / Qatar / Argentina / Britain / Italy / Nigeria</a:t>
            </a:r>
          </a:p>
          <a:p>
            <a:pPr marL="0" indent="0">
              <a:buNone/>
            </a:pPr>
            <a:r>
              <a:rPr lang="en-US" sz="2000" dirty="0"/>
              <a:t>Interview quotes or situations and matching activity.</a:t>
            </a:r>
          </a:p>
          <a:p>
            <a:pPr marL="0" indent="0">
              <a:buNone/>
            </a:pPr>
            <a:r>
              <a:rPr lang="en-US" sz="2000" dirty="0"/>
              <a:t>How can the individual balance their natural communication style with cultural sensitivity?</a:t>
            </a:r>
          </a:p>
          <a:p>
            <a:pPr marL="0" indent="0">
              <a:buNone/>
            </a:pPr>
            <a:r>
              <a:rPr lang="en-US" i="1" dirty="0"/>
              <a:t>Scenarios</a:t>
            </a:r>
            <a:r>
              <a:rPr lang="en-US" sz="3500" i="1" dirty="0"/>
              <a:t> </a:t>
            </a:r>
            <a:r>
              <a:rPr lang="en-US" sz="2000" i="1" dirty="0"/>
              <a:t>(handouts)</a:t>
            </a:r>
          </a:p>
        </p:txBody>
      </p:sp>
      <p:pic>
        <p:nvPicPr>
          <p:cNvPr id="2050" name="Picture 2" descr="Open Job interview Executive manager Free content, intercultural  communication, hand, computer png | PNGEgg">
            <a:extLst>
              <a:ext uri="{FF2B5EF4-FFF2-40B4-BE49-F238E27FC236}">
                <a16:creationId xmlns:a16="http://schemas.microsoft.com/office/drawing/2014/main" id="{ABE1C284-0B4C-E212-BAD5-B657E7A1FF1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823483" y="2321476"/>
            <a:ext cx="4218539" cy="380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718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81BDFFD4-88B8-BFE5-FB0A-5AF96D1387B8}"/>
              </a:ext>
            </a:extLst>
          </p:cNvPr>
          <p:cNvSpPr>
            <a:spLocks noGrp="1"/>
          </p:cNvSpPr>
          <p:nvPr>
            <p:ph type="ctrTitle"/>
          </p:nvPr>
        </p:nvSpPr>
        <p:spPr/>
        <p:txBody>
          <a:bodyPr>
            <a:normAutofit fontScale="90000"/>
          </a:bodyPr>
          <a:lstStyle/>
          <a:p>
            <a:r>
              <a:rPr lang="ca-ES" dirty="0" err="1">
                <a:highlight>
                  <a:srgbClr val="00FF00"/>
                </a:highlight>
                <a:latin typeface="Comic Sans MS" panose="030F0702030302020204" pitchFamily="66" charset="0"/>
              </a:rPr>
              <a:t>Roleplay</a:t>
            </a:r>
            <a:r>
              <a:rPr lang="ca-ES" dirty="0">
                <a:highlight>
                  <a:srgbClr val="00FF00"/>
                </a:highlight>
                <a:latin typeface="Comic Sans MS" panose="030F0702030302020204" pitchFamily="66" charset="0"/>
              </a:rPr>
              <a:t> </a:t>
            </a:r>
            <a:br>
              <a:rPr lang="ca-ES" dirty="0">
                <a:highlight>
                  <a:srgbClr val="00FF00"/>
                </a:highlight>
                <a:latin typeface="Comic Sans MS" panose="030F0702030302020204" pitchFamily="66" charset="0"/>
              </a:rPr>
            </a:br>
            <a:br>
              <a:rPr lang="ca-ES" dirty="0">
                <a:highlight>
                  <a:srgbClr val="00FF00"/>
                </a:highlight>
                <a:latin typeface="Comic Sans MS" panose="030F0702030302020204" pitchFamily="66" charset="0"/>
              </a:rPr>
            </a:br>
            <a:r>
              <a:rPr lang="ca-ES" dirty="0" err="1">
                <a:highlight>
                  <a:srgbClr val="00FF00"/>
                </a:highlight>
                <a:latin typeface="Comic Sans MS" panose="030F0702030302020204" pitchFamily="66" charset="0"/>
              </a:rPr>
              <a:t>Q’s</a:t>
            </a:r>
            <a:r>
              <a:rPr lang="ca-ES" dirty="0">
                <a:highlight>
                  <a:srgbClr val="00FF00"/>
                </a:highlight>
                <a:latin typeface="Comic Sans MS" panose="030F0702030302020204" pitchFamily="66" charset="0"/>
              </a:rPr>
              <a:t> on Cultural </a:t>
            </a:r>
            <a:r>
              <a:rPr lang="ca-ES" dirty="0" err="1">
                <a:highlight>
                  <a:srgbClr val="00FF00"/>
                </a:highlight>
                <a:latin typeface="Comic Sans MS" panose="030F0702030302020204" pitchFamily="66" charset="0"/>
              </a:rPr>
              <a:t>Sensitvity</a:t>
            </a:r>
            <a:endParaRPr lang="ca-ES" dirty="0">
              <a:highlight>
                <a:srgbClr val="00FF00"/>
              </a:highlight>
              <a:latin typeface="Comic Sans MS" panose="030F0702030302020204" pitchFamily="66" charset="0"/>
            </a:endParaRPr>
          </a:p>
        </p:txBody>
      </p:sp>
      <p:sp>
        <p:nvSpPr>
          <p:cNvPr id="3" name="Subtítol 2">
            <a:extLst>
              <a:ext uri="{FF2B5EF4-FFF2-40B4-BE49-F238E27FC236}">
                <a16:creationId xmlns:a16="http://schemas.microsoft.com/office/drawing/2014/main" id="{E70E3950-8024-BC87-C719-0EAA163DC3DD}"/>
              </a:ext>
            </a:extLst>
          </p:cNvPr>
          <p:cNvSpPr>
            <a:spLocks noGrp="1"/>
          </p:cNvSpPr>
          <p:nvPr>
            <p:ph type="subTitle" idx="1"/>
          </p:nvPr>
        </p:nvSpPr>
        <p:spPr>
          <a:xfrm>
            <a:off x="1524000" y="3602038"/>
            <a:ext cx="9144000" cy="2387600"/>
          </a:xfrm>
        </p:spPr>
        <p:txBody>
          <a:bodyPr>
            <a:normAutofit/>
          </a:bodyPr>
          <a:lstStyle/>
          <a:p>
            <a:endParaRPr lang="ca-ES" dirty="0"/>
          </a:p>
          <a:p>
            <a:r>
              <a:rPr lang="ca-ES" dirty="0" err="1"/>
              <a:t>Roleplay</a:t>
            </a:r>
            <a:r>
              <a:rPr lang="ca-ES" dirty="0"/>
              <a:t> cards </a:t>
            </a:r>
          </a:p>
          <a:p>
            <a:r>
              <a:rPr lang="ca-ES" dirty="0" err="1"/>
              <a:t>Practice</a:t>
            </a:r>
            <a:r>
              <a:rPr lang="ca-ES" dirty="0"/>
              <a:t> </a:t>
            </a:r>
            <a:r>
              <a:rPr lang="ca-ES" dirty="0" err="1"/>
              <a:t>answering</a:t>
            </a:r>
            <a:r>
              <a:rPr lang="ca-ES" dirty="0"/>
              <a:t> </a:t>
            </a:r>
            <a:r>
              <a:rPr lang="ca-ES" dirty="0" err="1"/>
              <a:t>interview</a:t>
            </a:r>
            <a:r>
              <a:rPr lang="ca-ES" dirty="0"/>
              <a:t> </a:t>
            </a:r>
            <a:r>
              <a:rPr lang="ca-ES" dirty="0" err="1"/>
              <a:t>questions</a:t>
            </a:r>
            <a:r>
              <a:rPr lang="ca-ES" dirty="0"/>
              <a:t> on cultural </a:t>
            </a:r>
            <a:r>
              <a:rPr lang="ca-ES" dirty="0" err="1"/>
              <a:t>sensitivity</a:t>
            </a:r>
            <a:endParaRPr lang="ca-ES" dirty="0"/>
          </a:p>
          <a:p>
            <a:r>
              <a:rPr lang="ca-ES" dirty="0"/>
              <a:t>Pair-</a:t>
            </a:r>
            <a:r>
              <a:rPr lang="ca-ES" dirty="0" err="1"/>
              <a:t>work</a:t>
            </a:r>
            <a:endParaRPr lang="ca-ES" dirty="0"/>
          </a:p>
        </p:txBody>
      </p:sp>
    </p:spTree>
    <p:extLst>
      <p:ext uri="{BB962C8B-B14F-4D97-AF65-F5344CB8AC3E}">
        <p14:creationId xmlns:p14="http://schemas.microsoft.com/office/powerpoint/2010/main" val="893322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402913E3-CF86-93BB-C130-94CEE3B0737C}"/>
              </a:ext>
            </a:extLst>
          </p:cNvPr>
          <p:cNvSpPr>
            <a:spLocks noGrp="1"/>
          </p:cNvSpPr>
          <p:nvPr>
            <p:ph type="title"/>
          </p:nvPr>
        </p:nvSpPr>
        <p:spPr/>
        <p:txBody>
          <a:bodyPr/>
          <a:lstStyle/>
          <a:p>
            <a:pPr algn="ctr"/>
            <a:r>
              <a:rPr lang="en-US" b="1" i="0" u="none" strike="noStrike" baseline="0" dirty="0">
                <a:latin typeface="Sabon-Roman"/>
              </a:rPr>
              <a:t>INTERVIEW</a:t>
            </a:r>
            <a:endParaRPr lang="ca-ES" dirty="0"/>
          </a:p>
        </p:txBody>
      </p:sp>
      <p:sp>
        <p:nvSpPr>
          <p:cNvPr id="3" name="Contenidor de contingut 2">
            <a:extLst>
              <a:ext uri="{FF2B5EF4-FFF2-40B4-BE49-F238E27FC236}">
                <a16:creationId xmlns:a16="http://schemas.microsoft.com/office/drawing/2014/main" id="{FD0DA27D-5F32-9AA1-0C7F-19D45613A28A}"/>
              </a:ext>
            </a:extLst>
          </p:cNvPr>
          <p:cNvSpPr>
            <a:spLocks noGrp="1"/>
          </p:cNvSpPr>
          <p:nvPr>
            <p:ph idx="1"/>
          </p:nvPr>
        </p:nvSpPr>
        <p:spPr>
          <a:xfrm>
            <a:off x="838200" y="1825625"/>
            <a:ext cx="10515600" cy="4667250"/>
          </a:xfrm>
        </p:spPr>
        <p:txBody>
          <a:bodyPr>
            <a:normAutofit/>
          </a:bodyPr>
          <a:lstStyle/>
          <a:p>
            <a:pPr marL="0" indent="0" algn="l">
              <a:buNone/>
            </a:pPr>
            <a:endParaRPr lang="en-US" sz="2400" b="0" i="0" u="none" strike="noStrike" baseline="0" dirty="0">
              <a:latin typeface="Sabon-Roman"/>
            </a:endParaRPr>
          </a:p>
          <a:p>
            <a:pPr marL="0" indent="0" algn="l">
              <a:buNone/>
            </a:pPr>
            <a:r>
              <a:rPr lang="en-US" sz="2400" b="0" i="0" u="none" strike="noStrike" baseline="0" dirty="0">
                <a:latin typeface="Sabon-Roman"/>
              </a:rPr>
              <a:t>Prefix “inter,” meaning between or among +  “view,” meaning a seeing, looking, or inspection. </a:t>
            </a:r>
          </a:p>
          <a:p>
            <a:pPr marL="0" indent="0" algn="l">
              <a:buNone/>
            </a:pPr>
            <a:endParaRPr lang="en-US" sz="2400" dirty="0">
              <a:latin typeface="Sabon-Roman"/>
            </a:endParaRPr>
          </a:p>
          <a:p>
            <a:pPr marL="0" indent="0" algn="l">
              <a:buNone/>
            </a:pPr>
            <a:r>
              <a:rPr lang="en-US" sz="2400" dirty="0">
                <a:latin typeface="Sabon-Roman"/>
              </a:rPr>
              <a:t>“A</a:t>
            </a:r>
            <a:r>
              <a:rPr lang="en-US" sz="2400" b="0" i="0" u="none" strike="noStrike" baseline="0" dirty="0">
                <a:latin typeface="Sabon-Roman"/>
              </a:rPr>
              <a:t>n interview is the intermingling of distinct ways of seeing; this is especially clear in a cross-cultural context. We must ask ourselves how our knowledge or lack of knowledge of people from a given culture affects the interview process.”</a:t>
            </a:r>
          </a:p>
          <a:p>
            <a:pPr marL="0" indent="0" algn="l">
              <a:buNone/>
            </a:pPr>
            <a:endParaRPr lang="en-US" sz="1800" dirty="0">
              <a:latin typeface="Sabon-Roman"/>
            </a:endParaRPr>
          </a:p>
          <a:p>
            <a:pPr marL="0" indent="0" algn="l">
              <a:buNone/>
            </a:pPr>
            <a:r>
              <a:rPr lang="en-US" sz="1800" b="0" i="0" u="none" strike="noStrike" baseline="0" dirty="0">
                <a:solidFill>
                  <a:srgbClr val="231F20"/>
                </a:solidFill>
                <a:latin typeface="ArialMT"/>
              </a:rPr>
              <a:t>(Aronson Fontes, L</a:t>
            </a:r>
            <a:r>
              <a:rPr lang="en-US" sz="1800" b="0" i="1" u="none" strike="noStrike" baseline="0" dirty="0">
                <a:solidFill>
                  <a:srgbClr val="231F20"/>
                </a:solidFill>
                <a:latin typeface="ArialMT"/>
              </a:rPr>
              <a:t>. Interviewing Clients across Cultures: A Practitioner's Guide </a:t>
            </a:r>
            <a:r>
              <a:rPr lang="ca-ES" sz="1800" dirty="0">
                <a:solidFill>
                  <a:srgbClr val="231F20"/>
                </a:solidFill>
                <a:latin typeface="ArialMT"/>
              </a:rPr>
              <a:t>2008.)</a:t>
            </a:r>
            <a:endParaRPr lang="ca-ES" dirty="0"/>
          </a:p>
        </p:txBody>
      </p:sp>
    </p:spTree>
    <p:extLst>
      <p:ext uri="{BB962C8B-B14F-4D97-AF65-F5344CB8AC3E}">
        <p14:creationId xmlns:p14="http://schemas.microsoft.com/office/powerpoint/2010/main" val="3145953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51698AF-26CA-ADFC-06F1-BE26167D8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ol 1">
            <a:extLst>
              <a:ext uri="{FF2B5EF4-FFF2-40B4-BE49-F238E27FC236}">
                <a16:creationId xmlns:a16="http://schemas.microsoft.com/office/drawing/2014/main" id="{D0BD4541-8F49-A9FA-5A39-790D012503FE}"/>
              </a:ext>
            </a:extLst>
          </p:cNvPr>
          <p:cNvSpPr>
            <a:spLocks noGrp="1"/>
          </p:cNvSpPr>
          <p:nvPr>
            <p:ph type="title"/>
          </p:nvPr>
        </p:nvSpPr>
        <p:spPr>
          <a:xfrm>
            <a:off x="761801" y="204518"/>
            <a:ext cx="10536579" cy="1305464"/>
          </a:xfrm>
        </p:spPr>
        <p:txBody>
          <a:bodyPr>
            <a:normAutofit/>
          </a:bodyPr>
          <a:lstStyle/>
          <a:p>
            <a:pPr algn="ctr"/>
            <a:r>
              <a:rPr lang="ca-ES" sz="4000" b="1" dirty="0">
                <a:solidFill>
                  <a:schemeClr val="accent1">
                    <a:lumMod val="50000"/>
                  </a:schemeClr>
                </a:solidFill>
              </a:rPr>
              <a:t>General </a:t>
            </a:r>
            <a:r>
              <a:rPr lang="ca-ES" sz="4000" b="1" dirty="0" err="1">
                <a:solidFill>
                  <a:schemeClr val="accent1">
                    <a:lumMod val="50000"/>
                  </a:schemeClr>
                </a:solidFill>
              </a:rPr>
              <a:t>Interview</a:t>
            </a:r>
            <a:r>
              <a:rPr lang="ca-ES" sz="4000" b="1" dirty="0">
                <a:solidFill>
                  <a:schemeClr val="accent1">
                    <a:lumMod val="50000"/>
                  </a:schemeClr>
                </a:solidFill>
              </a:rPr>
              <a:t> </a:t>
            </a:r>
            <a:r>
              <a:rPr lang="ca-ES" sz="4000" b="1" dirty="0" err="1">
                <a:solidFill>
                  <a:schemeClr val="accent1">
                    <a:lumMod val="50000"/>
                  </a:schemeClr>
                </a:solidFill>
              </a:rPr>
              <a:t>etiquette</a:t>
            </a:r>
            <a:r>
              <a:rPr lang="ca-ES" sz="4000" b="1" dirty="0">
                <a:solidFill>
                  <a:schemeClr val="accent1">
                    <a:lumMod val="50000"/>
                  </a:schemeClr>
                </a:solidFill>
              </a:rPr>
              <a:t>.</a:t>
            </a:r>
            <a:br>
              <a:rPr lang="ca-ES" sz="4000" b="1" dirty="0">
                <a:solidFill>
                  <a:schemeClr val="accent1">
                    <a:lumMod val="50000"/>
                  </a:schemeClr>
                </a:solidFill>
              </a:rPr>
            </a:br>
            <a:r>
              <a:rPr lang="ca-ES" sz="4000" b="1" dirty="0" err="1">
                <a:solidFill>
                  <a:schemeClr val="accent1">
                    <a:lumMod val="50000"/>
                  </a:schemeClr>
                </a:solidFill>
              </a:rPr>
              <a:t>Formality</a:t>
            </a:r>
            <a:r>
              <a:rPr lang="ca-ES" sz="4000" b="1" dirty="0">
                <a:solidFill>
                  <a:schemeClr val="accent1">
                    <a:lumMod val="50000"/>
                  </a:schemeClr>
                </a:solidFill>
              </a:rPr>
              <a:t>, </a:t>
            </a:r>
            <a:r>
              <a:rPr lang="ca-ES" sz="4000" b="1" dirty="0" err="1">
                <a:solidFill>
                  <a:schemeClr val="accent1">
                    <a:lumMod val="50000"/>
                  </a:schemeClr>
                </a:solidFill>
              </a:rPr>
              <a:t>politeness</a:t>
            </a:r>
            <a:r>
              <a:rPr lang="ca-ES" sz="4000" b="1" dirty="0">
                <a:solidFill>
                  <a:schemeClr val="accent1">
                    <a:lumMod val="50000"/>
                  </a:schemeClr>
                </a:solidFill>
              </a:rPr>
              <a:t>, non-verbal </a:t>
            </a:r>
            <a:r>
              <a:rPr lang="ca-ES" sz="4000" b="1" dirty="0" err="1">
                <a:solidFill>
                  <a:schemeClr val="accent1">
                    <a:lumMod val="50000"/>
                  </a:schemeClr>
                </a:solidFill>
              </a:rPr>
              <a:t>communication</a:t>
            </a:r>
            <a:endParaRPr lang="ca-ES" sz="4000" b="1" dirty="0">
              <a:solidFill>
                <a:schemeClr val="accent1">
                  <a:lumMod val="50000"/>
                </a:schemeClr>
              </a:solidFill>
            </a:endParaRPr>
          </a:p>
        </p:txBody>
      </p:sp>
      <p:pic>
        <p:nvPicPr>
          <p:cNvPr id="7" name="Imatge 6">
            <a:extLst>
              <a:ext uri="{FF2B5EF4-FFF2-40B4-BE49-F238E27FC236}">
                <a16:creationId xmlns:a16="http://schemas.microsoft.com/office/drawing/2014/main" id="{B8902E72-E20C-AEBB-631C-F1C2D1A0B7BF}"/>
              </a:ext>
            </a:extLst>
          </p:cNvPr>
          <p:cNvPicPr>
            <a:picLocks noChangeAspect="1"/>
          </p:cNvPicPr>
          <p:nvPr/>
        </p:nvPicPr>
        <p:blipFill>
          <a:blip r:embed="rId3"/>
          <a:srcRect r="2" b="731"/>
          <a:stretch>
            <a:fillRect/>
          </a:stretch>
        </p:blipFill>
        <p:spPr>
          <a:xfrm>
            <a:off x="707408" y="1509982"/>
            <a:ext cx="4617493" cy="2589879"/>
          </a:xfrm>
          <a:prstGeom prst="rect">
            <a:avLst/>
          </a:prstGeom>
        </p:spPr>
      </p:pic>
      <p:pic>
        <p:nvPicPr>
          <p:cNvPr id="5" name="Imatge 4">
            <a:extLst>
              <a:ext uri="{FF2B5EF4-FFF2-40B4-BE49-F238E27FC236}">
                <a16:creationId xmlns:a16="http://schemas.microsoft.com/office/drawing/2014/main" id="{EB601B97-8BDC-6DFB-00F5-0B57C1070F15}"/>
              </a:ext>
            </a:extLst>
          </p:cNvPr>
          <p:cNvPicPr>
            <a:picLocks noChangeAspect="1"/>
          </p:cNvPicPr>
          <p:nvPr/>
        </p:nvPicPr>
        <p:blipFill>
          <a:blip r:embed="rId4"/>
          <a:srcRect l="7014" r="5007" b="-3"/>
          <a:stretch>
            <a:fillRect/>
          </a:stretch>
        </p:blipFill>
        <p:spPr>
          <a:xfrm>
            <a:off x="707407" y="4119429"/>
            <a:ext cx="4617493" cy="2571792"/>
          </a:xfrm>
          <a:prstGeom prst="rect">
            <a:avLst/>
          </a:prstGeom>
        </p:spPr>
      </p:pic>
      <p:sp>
        <p:nvSpPr>
          <p:cNvPr id="3" name="Contenidor de contingut 2">
            <a:extLst>
              <a:ext uri="{FF2B5EF4-FFF2-40B4-BE49-F238E27FC236}">
                <a16:creationId xmlns:a16="http://schemas.microsoft.com/office/drawing/2014/main" id="{6E354A0F-2AA4-F415-B1C7-E1DC47B2E111}"/>
              </a:ext>
            </a:extLst>
          </p:cNvPr>
          <p:cNvSpPr>
            <a:spLocks noGrp="1"/>
          </p:cNvSpPr>
          <p:nvPr>
            <p:ph idx="1"/>
          </p:nvPr>
        </p:nvSpPr>
        <p:spPr>
          <a:xfrm>
            <a:off x="5324900" y="1490414"/>
            <a:ext cx="6867099" cy="5220375"/>
          </a:xfrm>
        </p:spPr>
        <p:txBody>
          <a:bodyPr anchor="ctr">
            <a:normAutofit/>
          </a:bodyPr>
          <a:lstStyle/>
          <a:p>
            <a:pPr marL="0" indent="0">
              <a:buNone/>
            </a:pPr>
            <a:endParaRPr lang="en-US" sz="1300" dirty="0">
              <a:latin typeface="ArialMT"/>
              <a:hlinkClick r:id="rId5"/>
            </a:endParaRPr>
          </a:p>
          <a:p>
            <a:r>
              <a:rPr kumimoji="0" lang="en-US" sz="2000" b="0" i="0" u="none" strike="noStrike" kern="1200" cap="none" spc="0" normalizeH="0" baseline="0" noProof="0" dirty="0">
                <a:ln>
                  <a:noFill/>
                </a:ln>
                <a:effectLst/>
                <a:uLnTx/>
                <a:uFillTx/>
                <a:latin typeface="ArialMT"/>
                <a:ea typeface="+mn-ea"/>
                <a:cs typeface="+mn-cs"/>
              </a:rPr>
              <a:t>An interview is formal. It requires politeness, social and emotional intelligence. </a:t>
            </a:r>
          </a:p>
          <a:p>
            <a:r>
              <a:rPr kumimoji="0" lang="en-US" sz="2000" b="0" i="0" u="none" strike="noStrike" kern="1200" cap="none" spc="0" normalizeH="0" baseline="0" noProof="0" dirty="0">
                <a:ln>
                  <a:noFill/>
                </a:ln>
                <a:effectLst/>
                <a:uLnTx/>
                <a:uFillTx/>
                <a:latin typeface="ArialMT"/>
                <a:ea typeface="+mn-ea"/>
                <a:cs typeface="+mn-cs"/>
              </a:rPr>
              <a:t>What does this imply? (</a:t>
            </a:r>
            <a:r>
              <a:rPr kumimoji="0" lang="en-US" sz="2000" b="0" i="0" u="none" strike="noStrike" kern="1200" cap="none" spc="0" normalizeH="0" baseline="0" noProof="0" dirty="0" err="1">
                <a:ln>
                  <a:noFill/>
                </a:ln>
                <a:effectLst/>
                <a:uLnTx/>
                <a:uFillTx/>
                <a:latin typeface="ArialMT"/>
                <a:ea typeface="+mn-ea"/>
                <a:cs typeface="+mn-cs"/>
              </a:rPr>
              <a:t>Behaviour</a:t>
            </a:r>
            <a:r>
              <a:rPr kumimoji="0" lang="en-US" sz="2000" b="0" i="0" u="none" strike="noStrike" kern="1200" cap="none" spc="0" normalizeH="0" baseline="0" noProof="0" dirty="0">
                <a:ln>
                  <a:noFill/>
                </a:ln>
                <a:effectLst/>
                <a:uLnTx/>
                <a:uFillTx/>
                <a:latin typeface="ArialMT"/>
                <a:ea typeface="+mn-ea"/>
                <a:cs typeface="+mn-cs"/>
              </a:rPr>
              <a:t> and speech)</a:t>
            </a:r>
          </a:p>
          <a:p>
            <a:r>
              <a:rPr kumimoji="0" lang="en-US" sz="2000" b="0" i="0" u="none" strike="noStrike" kern="1200" cap="none" spc="0" normalizeH="0" baseline="0" noProof="0" dirty="0">
                <a:ln>
                  <a:noFill/>
                </a:ln>
                <a:effectLst/>
                <a:uLnTx/>
                <a:uFillTx/>
                <a:latin typeface="ArialMT"/>
                <a:ea typeface="+mn-ea"/>
                <a:cs typeface="+mn-cs"/>
              </a:rPr>
              <a:t>Watch and identify the top tip for you. </a:t>
            </a:r>
          </a:p>
          <a:p>
            <a:pPr marL="0" indent="0">
              <a:buNone/>
            </a:pPr>
            <a:endParaRPr lang="en-US" sz="2000" dirty="0">
              <a:latin typeface="ArialMT"/>
              <a:hlinkClick r:id="rId5"/>
            </a:endParaRPr>
          </a:p>
          <a:p>
            <a:endParaRPr lang="en-US" sz="1300" dirty="0">
              <a:latin typeface="ArialMT"/>
              <a:hlinkClick r:id="rId5"/>
            </a:endParaRPr>
          </a:p>
          <a:p>
            <a:r>
              <a:rPr lang="en-US" sz="1800" dirty="0">
                <a:latin typeface="ArialMT"/>
                <a:hlinkClick r:id="rId6"/>
              </a:rPr>
              <a:t>Video 1</a:t>
            </a:r>
            <a:r>
              <a:rPr lang="en-US" sz="1800" dirty="0">
                <a:latin typeface="ArialMT"/>
              </a:rPr>
              <a:t> Experts on body language and job etiquette</a:t>
            </a:r>
            <a:endParaRPr lang="en-US" sz="1800" dirty="0">
              <a:latin typeface="ArialMT"/>
              <a:hlinkClick r:id="rId5"/>
            </a:endParaRPr>
          </a:p>
          <a:p>
            <a:r>
              <a:rPr lang="en-US" sz="1800" dirty="0">
                <a:latin typeface="ArialMT"/>
                <a:hlinkClick r:id="rId5"/>
              </a:rPr>
              <a:t>Video</a:t>
            </a:r>
            <a:r>
              <a:rPr lang="en-US" sz="1800" dirty="0">
                <a:latin typeface="ArialMT"/>
              </a:rPr>
              <a:t> 2 on body-language, non-verbal communication</a:t>
            </a:r>
          </a:p>
          <a:p>
            <a:pPr marL="0" indent="0">
              <a:buNone/>
            </a:pPr>
            <a:endParaRPr lang="en-US" sz="1300" dirty="0">
              <a:latin typeface="Sabon-Roman"/>
            </a:endParaRPr>
          </a:p>
        </p:txBody>
      </p:sp>
    </p:spTree>
    <p:extLst>
      <p:ext uri="{BB962C8B-B14F-4D97-AF65-F5344CB8AC3E}">
        <p14:creationId xmlns:p14="http://schemas.microsoft.com/office/powerpoint/2010/main" val="1671895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0C1BE2D6-8149-B5A1-E178-896F8B0CCB58}"/>
              </a:ext>
            </a:extLst>
          </p:cNvPr>
          <p:cNvSpPr>
            <a:spLocks noGrp="1"/>
          </p:cNvSpPr>
          <p:nvPr>
            <p:ph type="title"/>
          </p:nvPr>
        </p:nvSpPr>
        <p:spPr/>
        <p:txBody>
          <a:bodyPr/>
          <a:lstStyle/>
          <a:p>
            <a:r>
              <a:rPr lang="ca-ES" dirty="0" err="1"/>
              <a:t>Linguistic</a:t>
            </a:r>
            <a:r>
              <a:rPr lang="ca-ES" dirty="0"/>
              <a:t> challenges in </a:t>
            </a:r>
            <a:r>
              <a:rPr lang="ca-ES" dirty="0" err="1"/>
              <a:t>an</a:t>
            </a:r>
            <a:r>
              <a:rPr lang="ca-ES" dirty="0"/>
              <a:t> </a:t>
            </a:r>
            <a:r>
              <a:rPr lang="ca-ES" dirty="0" err="1"/>
              <a:t>interview</a:t>
            </a:r>
            <a:endParaRPr lang="ca-ES" dirty="0"/>
          </a:p>
        </p:txBody>
      </p:sp>
      <p:sp>
        <p:nvSpPr>
          <p:cNvPr id="3" name="Contenidor de contingut 2">
            <a:extLst>
              <a:ext uri="{FF2B5EF4-FFF2-40B4-BE49-F238E27FC236}">
                <a16:creationId xmlns:a16="http://schemas.microsoft.com/office/drawing/2014/main" id="{08114837-5B40-93C1-2B71-3DF4E9B55F36}"/>
              </a:ext>
            </a:extLst>
          </p:cNvPr>
          <p:cNvSpPr>
            <a:spLocks noGrp="1"/>
          </p:cNvSpPr>
          <p:nvPr>
            <p:ph idx="1"/>
          </p:nvPr>
        </p:nvSpPr>
        <p:spPr>
          <a:xfrm>
            <a:off x="838200" y="2175933"/>
            <a:ext cx="10515600" cy="4001029"/>
          </a:xfrm>
        </p:spPr>
        <p:txBody>
          <a:bodyPr/>
          <a:lstStyle/>
          <a:p>
            <a:pPr marL="0" indent="0">
              <a:buNone/>
            </a:pPr>
            <a:r>
              <a:rPr lang="ca-ES" sz="2800" dirty="0" err="1"/>
              <a:t>How</a:t>
            </a:r>
            <a:r>
              <a:rPr lang="ca-ES" sz="2800" dirty="0"/>
              <a:t> </a:t>
            </a:r>
            <a:r>
              <a:rPr lang="ca-ES" sz="2800" dirty="0" err="1"/>
              <a:t>does</a:t>
            </a:r>
            <a:r>
              <a:rPr lang="ca-ES" sz="2800" dirty="0"/>
              <a:t> Language </a:t>
            </a:r>
            <a:r>
              <a:rPr lang="ca-ES" sz="2800" dirty="0" err="1"/>
              <a:t>affect</a:t>
            </a:r>
            <a:r>
              <a:rPr lang="ca-ES" sz="2800" dirty="0"/>
              <a:t> </a:t>
            </a:r>
            <a:r>
              <a:rPr lang="ca-ES" sz="2800" dirty="0" err="1"/>
              <a:t>confidence</a:t>
            </a:r>
            <a:r>
              <a:rPr lang="ca-ES" sz="2800" dirty="0"/>
              <a:t> </a:t>
            </a:r>
            <a:r>
              <a:rPr lang="ca-ES" sz="2800" dirty="0" err="1"/>
              <a:t>and</a:t>
            </a:r>
            <a:r>
              <a:rPr lang="ca-ES" sz="2800" dirty="0"/>
              <a:t> </a:t>
            </a:r>
            <a:r>
              <a:rPr lang="ca-ES" sz="2800" dirty="0" err="1"/>
              <a:t>clarity</a:t>
            </a:r>
            <a:r>
              <a:rPr lang="ca-ES" sz="2800" dirty="0"/>
              <a:t>?</a:t>
            </a:r>
          </a:p>
          <a:p>
            <a:pPr marL="0" indent="0">
              <a:buNone/>
            </a:pPr>
            <a:r>
              <a:rPr lang="ca-ES" sz="2800" dirty="0" err="1"/>
              <a:t>Have</a:t>
            </a:r>
            <a:r>
              <a:rPr lang="ca-ES" sz="2800" dirty="0"/>
              <a:t> </a:t>
            </a:r>
            <a:r>
              <a:rPr lang="ca-ES" sz="2800" dirty="0" err="1"/>
              <a:t>you</a:t>
            </a:r>
            <a:r>
              <a:rPr lang="ca-ES" sz="2800" dirty="0"/>
              <a:t> </a:t>
            </a:r>
            <a:r>
              <a:rPr lang="ca-ES" sz="2800" dirty="0" err="1"/>
              <a:t>ever</a:t>
            </a:r>
            <a:r>
              <a:rPr lang="ca-ES" sz="2800" dirty="0"/>
              <a:t> </a:t>
            </a:r>
            <a:r>
              <a:rPr lang="ca-ES" sz="2800" dirty="0" err="1"/>
              <a:t>had</a:t>
            </a:r>
            <a:r>
              <a:rPr lang="ca-ES" sz="2800" dirty="0"/>
              <a:t> </a:t>
            </a:r>
            <a:r>
              <a:rPr lang="ca-ES" sz="2800" dirty="0" err="1"/>
              <a:t>difficulties</a:t>
            </a:r>
            <a:r>
              <a:rPr lang="ca-ES" sz="2800" dirty="0"/>
              <a:t> </a:t>
            </a:r>
            <a:r>
              <a:rPr lang="ca-ES" sz="2800" dirty="0" err="1"/>
              <a:t>understanding</a:t>
            </a:r>
            <a:r>
              <a:rPr lang="ca-ES" sz="2800" dirty="0"/>
              <a:t> </a:t>
            </a:r>
            <a:r>
              <a:rPr lang="ca-ES" sz="2800" dirty="0" err="1"/>
              <a:t>someone</a:t>
            </a:r>
            <a:r>
              <a:rPr lang="ca-ES" sz="2800" dirty="0"/>
              <a:t> </a:t>
            </a:r>
            <a:r>
              <a:rPr lang="ca-ES" sz="2800" dirty="0" err="1"/>
              <a:t>due</a:t>
            </a:r>
            <a:r>
              <a:rPr lang="ca-ES" sz="2800" dirty="0"/>
              <a:t> to accent, </a:t>
            </a:r>
            <a:r>
              <a:rPr lang="ca-ES" sz="2800" dirty="0" err="1"/>
              <a:t>vocabulary</a:t>
            </a:r>
            <a:r>
              <a:rPr lang="ca-ES" sz="2800" dirty="0"/>
              <a:t>? (</a:t>
            </a:r>
            <a:r>
              <a:rPr lang="ca-ES" sz="2800" dirty="0" err="1"/>
              <a:t>Give</a:t>
            </a:r>
            <a:r>
              <a:rPr lang="ca-ES" sz="2800" dirty="0"/>
              <a:t> </a:t>
            </a:r>
            <a:r>
              <a:rPr lang="ca-ES" sz="2800" dirty="0" err="1"/>
              <a:t>examples</a:t>
            </a:r>
            <a:r>
              <a:rPr lang="ca-ES" sz="2800" dirty="0"/>
              <a:t>)</a:t>
            </a:r>
          </a:p>
          <a:p>
            <a:pPr marL="0" indent="0">
              <a:buNone/>
            </a:pPr>
            <a:r>
              <a:rPr lang="ca-ES" sz="2800" dirty="0" err="1"/>
              <a:t>Have</a:t>
            </a:r>
            <a:r>
              <a:rPr lang="ca-ES" sz="2800" dirty="0"/>
              <a:t> </a:t>
            </a:r>
            <a:r>
              <a:rPr lang="ca-ES" sz="2800" dirty="0" err="1"/>
              <a:t>you</a:t>
            </a:r>
            <a:r>
              <a:rPr lang="ca-ES" sz="2800" dirty="0"/>
              <a:t> </a:t>
            </a:r>
            <a:r>
              <a:rPr lang="ca-ES" sz="2800" dirty="0" err="1"/>
              <a:t>ever</a:t>
            </a:r>
            <a:r>
              <a:rPr lang="ca-ES" sz="2800" dirty="0"/>
              <a:t> </a:t>
            </a:r>
            <a:r>
              <a:rPr lang="ca-ES" sz="2800" dirty="0" err="1"/>
              <a:t>been</a:t>
            </a:r>
            <a:r>
              <a:rPr lang="ca-ES" sz="2800" dirty="0"/>
              <a:t> </a:t>
            </a:r>
            <a:r>
              <a:rPr lang="ca-ES" sz="2800" dirty="0" err="1"/>
              <a:t>misunderstood</a:t>
            </a:r>
            <a:r>
              <a:rPr lang="ca-ES" sz="2800" dirty="0"/>
              <a:t> </a:t>
            </a:r>
            <a:r>
              <a:rPr lang="ca-ES" sz="2800" dirty="0" err="1"/>
              <a:t>due</a:t>
            </a:r>
            <a:r>
              <a:rPr lang="ca-ES" sz="2800" dirty="0"/>
              <a:t> to accent or </a:t>
            </a:r>
            <a:r>
              <a:rPr lang="ca-ES" sz="2800" dirty="0" err="1"/>
              <a:t>vocabulary</a:t>
            </a:r>
            <a:r>
              <a:rPr lang="ca-ES" sz="2800" dirty="0"/>
              <a:t>?</a:t>
            </a:r>
          </a:p>
          <a:p>
            <a:pPr marL="0" indent="0">
              <a:buNone/>
            </a:pPr>
            <a:r>
              <a:rPr lang="ca-ES" sz="2800" dirty="0" err="1"/>
              <a:t>What</a:t>
            </a:r>
            <a:r>
              <a:rPr lang="ca-ES" sz="2800" dirty="0"/>
              <a:t> </a:t>
            </a:r>
            <a:r>
              <a:rPr lang="ca-ES" sz="2800" dirty="0" err="1"/>
              <a:t>if</a:t>
            </a:r>
            <a:r>
              <a:rPr lang="ca-ES" sz="2800" dirty="0"/>
              <a:t> </a:t>
            </a:r>
            <a:r>
              <a:rPr lang="ca-ES" sz="2800" dirty="0" err="1"/>
              <a:t>the</a:t>
            </a:r>
            <a:r>
              <a:rPr lang="ca-ES" sz="2800" dirty="0"/>
              <a:t> </a:t>
            </a:r>
            <a:r>
              <a:rPr lang="ca-ES" sz="2800" dirty="0" err="1"/>
              <a:t>interviewer</a:t>
            </a:r>
            <a:r>
              <a:rPr lang="ca-ES" sz="2800" dirty="0"/>
              <a:t> </a:t>
            </a:r>
            <a:r>
              <a:rPr lang="ca-ES" sz="2800" dirty="0" err="1"/>
              <a:t>speaks</a:t>
            </a:r>
            <a:r>
              <a:rPr lang="ca-ES" sz="2800" dirty="0"/>
              <a:t> </a:t>
            </a:r>
            <a:r>
              <a:rPr lang="ca-ES" sz="2800" dirty="0" err="1"/>
              <a:t>really</a:t>
            </a:r>
            <a:r>
              <a:rPr lang="ca-ES" sz="2800" dirty="0"/>
              <a:t> fast?</a:t>
            </a:r>
          </a:p>
          <a:p>
            <a:pPr marL="0" indent="0">
              <a:buNone/>
            </a:pPr>
            <a:r>
              <a:rPr lang="ca-ES" sz="2800" dirty="0" err="1"/>
              <a:t>What</a:t>
            </a:r>
            <a:r>
              <a:rPr lang="ca-ES" sz="2800" dirty="0"/>
              <a:t> </a:t>
            </a:r>
            <a:r>
              <a:rPr lang="ca-ES" sz="2800" dirty="0" err="1"/>
              <a:t>strategies</a:t>
            </a:r>
            <a:r>
              <a:rPr lang="ca-ES" sz="2800" dirty="0"/>
              <a:t> can </a:t>
            </a:r>
            <a:r>
              <a:rPr lang="ca-ES" sz="2800" dirty="0" err="1"/>
              <a:t>you</a:t>
            </a:r>
            <a:r>
              <a:rPr lang="ca-ES" sz="2800" dirty="0"/>
              <a:t> </a:t>
            </a:r>
            <a:r>
              <a:rPr lang="ca-ES" sz="2800" dirty="0" err="1"/>
              <a:t>use</a:t>
            </a:r>
            <a:r>
              <a:rPr lang="ca-ES" sz="2800" dirty="0"/>
              <a:t> to </a:t>
            </a:r>
            <a:r>
              <a:rPr lang="ca-ES" sz="2800" dirty="0" err="1"/>
              <a:t>overcome</a:t>
            </a:r>
            <a:r>
              <a:rPr lang="ca-ES" sz="2800" dirty="0"/>
              <a:t> </a:t>
            </a:r>
            <a:r>
              <a:rPr lang="ca-ES" sz="2800" dirty="0" err="1"/>
              <a:t>language</a:t>
            </a:r>
            <a:r>
              <a:rPr lang="ca-ES" sz="2800" dirty="0"/>
              <a:t> </a:t>
            </a:r>
            <a:r>
              <a:rPr lang="ca-ES" sz="2800" dirty="0" err="1"/>
              <a:t>difficulties</a:t>
            </a:r>
            <a:r>
              <a:rPr lang="ca-ES" sz="2800" dirty="0"/>
              <a:t>?</a:t>
            </a:r>
          </a:p>
          <a:p>
            <a:pPr marL="0" indent="0">
              <a:buNone/>
            </a:pPr>
            <a:r>
              <a:rPr lang="ca-ES" sz="2800" dirty="0" err="1"/>
              <a:t>If</a:t>
            </a:r>
            <a:r>
              <a:rPr lang="ca-ES" sz="2800" dirty="0"/>
              <a:t> </a:t>
            </a:r>
            <a:r>
              <a:rPr lang="ca-ES" sz="2800" dirty="0" err="1"/>
              <a:t>you</a:t>
            </a:r>
            <a:r>
              <a:rPr lang="ca-ES" sz="2800" dirty="0"/>
              <a:t> </a:t>
            </a:r>
            <a:r>
              <a:rPr lang="ca-ES" sz="2800" dirty="0" err="1"/>
              <a:t>don’t</a:t>
            </a:r>
            <a:r>
              <a:rPr lang="ca-ES" sz="2800" dirty="0"/>
              <a:t> </a:t>
            </a:r>
            <a:r>
              <a:rPr lang="ca-ES" sz="2800" dirty="0" err="1"/>
              <a:t>understand</a:t>
            </a:r>
            <a:r>
              <a:rPr lang="ca-ES" sz="2800" dirty="0"/>
              <a:t> </a:t>
            </a:r>
            <a:r>
              <a:rPr lang="ca-ES" sz="2800" dirty="0" err="1"/>
              <a:t>every</a:t>
            </a:r>
            <a:r>
              <a:rPr lang="ca-ES" sz="2800" dirty="0"/>
              <a:t> </a:t>
            </a:r>
            <a:r>
              <a:rPr lang="ca-ES" sz="2800" dirty="0" err="1"/>
              <a:t>word</a:t>
            </a:r>
            <a:r>
              <a:rPr lang="ca-ES" sz="2800" dirty="0"/>
              <a:t>, </a:t>
            </a:r>
            <a:r>
              <a:rPr lang="ca-ES" sz="2800" dirty="0" err="1"/>
              <a:t>what</a:t>
            </a:r>
            <a:r>
              <a:rPr lang="ca-ES" sz="2800" dirty="0"/>
              <a:t> </a:t>
            </a:r>
            <a:r>
              <a:rPr lang="ca-ES" sz="2800" dirty="0" err="1"/>
              <a:t>should</a:t>
            </a:r>
            <a:r>
              <a:rPr lang="ca-ES" sz="2800" dirty="0"/>
              <a:t> </a:t>
            </a:r>
            <a:r>
              <a:rPr lang="ca-ES" sz="2800" dirty="0" err="1"/>
              <a:t>you</a:t>
            </a:r>
            <a:r>
              <a:rPr lang="ca-ES" sz="2800" dirty="0"/>
              <a:t> do?</a:t>
            </a:r>
          </a:p>
          <a:p>
            <a:pPr marL="0" indent="0">
              <a:buNone/>
            </a:pPr>
            <a:endParaRPr lang="ca-ES" dirty="0"/>
          </a:p>
          <a:p>
            <a:pPr marL="0" indent="0">
              <a:buNone/>
            </a:pPr>
            <a:endParaRPr lang="ca-ES" sz="2800" dirty="0"/>
          </a:p>
          <a:p>
            <a:pPr marL="0" indent="0">
              <a:buNone/>
            </a:pPr>
            <a:endParaRPr lang="ca-ES" sz="2800" dirty="0"/>
          </a:p>
          <a:p>
            <a:pPr marL="0" indent="0">
              <a:buNone/>
            </a:pPr>
            <a:endParaRPr lang="ca-ES" dirty="0"/>
          </a:p>
        </p:txBody>
      </p:sp>
    </p:spTree>
    <p:extLst>
      <p:ext uri="{BB962C8B-B14F-4D97-AF65-F5344CB8AC3E}">
        <p14:creationId xmlns:p14="http://schemas.microsoft.com/office/powerpoint/2010/main" val="2527847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C139B-B737-0E26-A5EE-1C236E2FC62F}"/>
            </a:ext>
          </a:extLst>
        </p:cNvPr>
        <p:cNvGrpSpPr/>
        <p:nvPr/>
      </p:nvGrpSpPr>
      <p:grpSpPr>
        <a:xfrm>
          <a:off x="0" y="0"/>
          <a:ext cx="0" cy="0"/>
          <a:chOff x="0" y="0"/>
          <a:chExt cx="0" cy="0"/>
        </a:xfrm>
      </p:grpSpPr>
      <p:sp>
        <p:nvSpPr>
          <p:cNvPr id="4" name="Títol 3">
            <a:extLst>
              <a:ext uri="{FF2B5EF4-FFF2-40B4-BE49-F238E27FC236}">
                <a16:creationId xmlns:a16="http://schemas.microsoft.com/office/drawing/2014/main" id="{711A448F-0E8E-58C1-223A-AC6E3DCC06E6}"/>
              </a:ext>
            </a:extLst>
          </p:cNvPr>
          <p:cNvSpPr>
            <a:spLocks noGrp="1"/>
          </p:cNvSpPr>
          <p:nvPr>
            <p:ph type="title"/>
          </p:nvPr>
        </p:nvSpPr>
        <p:spPr>
          <a:xfrm>
            <a:off x="911352" y="2312797"/>
            <a:ext cx="10515600" cy="1325563"/>
          </a:xfrm>
        </p:spPr>
        <p:txBody>
          <a:bodyPr>
            <a:normAutofit fontScale="90000"/>
          </a:bodyPr>
          <a:lstStyle/>
          <a:p>
            <a:r>
              <a:rPr lang="ca-ES" sz="4400" b="1" dirty="0">
                <a:solidFill>
                  <a:srgbClr val="002060"/>
                </a:solidFill>
              </a:rPr>
              <a:t>ASK FOR CLARIFICATION / PARAPHRASE / CONFIRM MEANING / CONTROL YOUR NERVES.</a:t>
            </a:r>
            <a:br>
              <a:rPr lang="ca-ES" sz="4400" b="1" dirty="0">
                <a:solidFill>
                  <a:srgbClr val="002060"/>
                </a:solidFill>
              </a:rPr>
            </a:br>
            <a:endParaRPr lang="ca-ES" dirty="0"/>
          </a:p>
        </p:txBody>
      </p:sp>
      <p:sp>
        <p:nvSpPr>
          <p:cNvPr id="3" name="Contenidor de contingut 2">
            <a:extLst>
              <a:ext uri="{FF2B5EF4-FFF2-40B4-BE49-F238E27FC236}">
                <a16:creationId xmlns:a16="http://schemas.microsoft.com/office/drawing/2014/main" id="{6A55CD7E-7724-0302-4CB6-2B947E7AAA33}"/>
              </a:ext>
            </a:extLst>
          </p:cNvPr>
          <p:cNvSpPr>
            <a:spLocks noGrp="1"/>
          </p:cNvSpPr>
          <p:nvPr>
            <p:ph idx="4294967295"/>
          </p:nvPr>
        </p:nvSpPr>
        <p:spPr>
          <a:xfrm>
            <a:off x="0" y="1825625"/>
            <a:ext cx="10515600" cy="4351338"/>
          </a:xfrm>
        </p:spPr>
        <p:txBody>
          <a:bodyPr/>
          <a:lstStyle/>
          <a:p>
            <a:pPr marL="0" indent="0">
              <a:buNone/>
            </a:pPr>
            <a:endParaRPr lang="ca-ES" dirty="0"/>
          </a:p>
          <a:p>
            <a:pPr marL="0" indent="0">
              <a:buNone/>
            </a:pPr>
            <a:endParaRPr lang="ca-ES" dirty="0"/>
          </a:p>
          <a:p>
            <a:pPr marL="0" indent="0">
              <a:buNone/>
            </a:pPr>
            <a:endParaRPr lang="ca-ES" sz="2800" dirty="0"/>
          </a:p>
          <a:p>
            <a:pPr marL="0" indent="0">
              <a:buNone/>
            </a:pPr>
            <a:endParaRPr lang="ca-ES" sz="2800" dirty="0"/>
          </a:p>
          <a:p>
            <a:pPr marL="0" indent="0">
              <a:buNone/>
            </a:pPr>
            <a:endParaRPr lang="ca-ES" dirty="0"/>
          </a:p>
        </p:txBody>
      </p:sp>
    </p:spTree>
    <p:extLst>
      <p:ext uri="{BB962C8B-B14F-4D97-AF65-F5344CB8AC3E}">
        <p14:creationId xmlns:p14="http://schemas.microsoft.com/office/powerpoint/2010/main" val="595316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2C744BC9-F373-82F6-ABCC-A382F9CD7A74}"/>
              </a:ext>
            </a:extLst>
          </p:cNvPr>
          <p:cNvSpPr>
            <a:spLocks noGrp="1"/>
          </p:cNvSpPr>
          <p:nvPr>
            <p:ph type="title"/>
          </p:nvPr>
        </p:nvSpPr>
        <p:spPr/>
        <p:txBody>
          <a:bodyPr>
            <a:normAutofit/>
          </a:bodyPr>
          <a:lstStyle/>
          <a:p>
            <a:pPr algn="ctr"/>
            <a:r>
              <a:rPr lang="ca-ES" sz="4000" b="1" dirty="0" err="1"/>
              <a:t>Clarifying</a:t>
            </a:r>
            <a:r>
              <a:rPr lang="ca-ES" sz="4000" b="1" dirty="0"/>
              <a:t> </a:t>
            </a:r>
            <a:r>
              <a:rPr lang="ca-ES" sz="4000" b="1" dirty="0" err="1"/>
              <a:t>and</a:t>
            </a:r>
            <a:r>
              <a:rPr lang="ca-ES" sz="4000" b="1" dirty="0"/>
              <a:t> </a:t>
            </a:r>
            <a:r>
              <a:rPr lang="ca-ES" sz="4000" b="1" dirty="0" err="1"/>
              <a:t>checking</a:t>
            </a:r>
            <a:r>
              <a:rPr lang="ca-ES" sz="4000" b="1" dirty="0"/>
              <a:t> </a:t>
            </a:r>
            <a:r>
              <a:rPr lang="ca-ES" sz="4000" b="1" dirty="0" err="1"/>
              <a:t>understanding</a:t>
            </a:r>
            <a:br>
              <a:rPr lang="ca-ES" sz="4000" dirty="0"/>
            </a:br>
            <a:r>
              <a:rPr lang="ca-ES" sz="3200" dirty="0"/>
              <a:t>Pair </a:t>
            </a:r>
            <a:r>
              <a:rPr lang="ca-ES" sz="3200" dirty="0" err="1"/>
              <a:t>activity:match</a:t>
            </a:r>
            <a:r>
              <a:rPr lang="ca-ES" sz="3200" dirty="0"/>
              <a:t> </a:t>
            </a:r>
            <a:r>
              <a:rPr lang="ca-ES" sz="3200" dirty="0" err="1"/>
              <a:t>the</a:t>
            </a:r>
            <a:r>
              <a:rPr lang="ca-ES" sz="3200" dirty="0"/>
              <a:t> </a:t>
            </a:r>
            <a:r>
              <a:rPr lang="ca-ES" sz="3200" dirty="0" err="1"/>
              <a:t>beginning</a:t>
            </a:r>
            <a:r>
              <a:rPr lang="ca-ES" sz="3200" dirty="0"/>
              <a:t>, </a:t>
            </a:r>
            <a:r>
              <a:rPr lang="ca-ES" sz="3200" dirty="0" err="1"/>
              <a:t>end</a:t>
            </a:r>
            <a:r>
              <a:rPr lang="ca-ES" sz="3200" dirty="0"/>
              <a:t> &amp; </a:t>
            </a:r>
            <a:r>
              <a:rPr lang="ca-ES" sz="3200" dirty="0" err="1"/>
              <a:t>function</a:t>
            </a:r>
            <a:endParaRPr lang="ca-ES" sz="3200" dirty="0"/>
          </a:p>
        </p:txBody>
      </p:sp>
      <p:graphicFrame>
        <p:nvGraphicFramePr>
          <p:cNvPr id="4" name="Contenidor de contingut 3">
            <a:extLst>
              <a:ext uri="{FF2B5EF4-FFF2-40B4-BE49-F238E27FC236}">
                <a16:creationId xmlns:a16="http://schemas.microsoft.com/office/drawing/2014/main" id="{679E0362-B1DD-375D-4EA2-8D110B4206B5}"/>
              </a:ext>
            </a:extLst>
          </p:cNvPr>
          <p:cNvGraphicFramePr>
            <a:graphicFrameLocks noGrp="1"/>
          </p:cNvGraphicFramePr>
          <p:nvPr>
            <p:ph idx="1"/>
            <p:extLst>
              <p:ext uri="{D42A27DB-BD31-4B8C-83A1-F6EECF244321}">
                <p14:modId xmlns:p14="http://schemas.microsoft.com/office/powerpoint/2010/main" val="3117355171"/>
              </p:ext>
            </p:extLst>
          </p:nvPr>
        </p:nvGraphicFramePr>
        <p:xfrm>
          <a:off x="1114136" y="2072409"/>
          <a:ext cx="7191664" cy="4229964"/>
        </p:xfrm>
        <a:graphic>
          <a:graphicData uri="http://schemas.openxmlformats.org/drawingml/2006/table">
            <a:tbl>
              <a:tblPr firstRow="1" firstCol="1" bandRow="1"/>
              <a:tblGrid>
                <a:gridCol w="217069">
                  <a:extLst>
                    <a:ext uri="{9D8B030D-6E8A-4147-A177-3AD203B41FA5}">
                      <a16:colId xmlns:a16="http://schemas.microsoft.com/office/drawing/2014/main" val="539283650"/>
                    </a:ext>
                  </a:extLst>
                </a:gridCol>
                <a:gridCol w="3293629">
                  <a:extLst>
                    <a:ext uri="{9D8B030D-6E8A-4147-A177-3AD203B41FA5}">
                      <a16:colId xmlns:a16="http://schemas.microsoft.com/office/drawing/2014/main" val="1122470000"/>
                    </a:ext>
                  </a:extLst>
                </a:gridCol>
                <a:gridCol w="303138">
                  <a:extLst>
                    <a:ext uri="{9D8B030D-6E8A-4147-A177-3AD203B41FA5}">
                      <a16:colId xmlns:a16="http://schemas.microsoft.com/office/drawing/2014/main" val="2242277487"/>
                    </a:ext>
                  </a:extLst>
                </a:gridCol>
                <a:gridCol w="3377828">
                  <a:extLst>
                    <a:ext uri="{9D8B030D-6E8A-4147-A177-3AD203B41FA5}">
                      <a16:colId xmlns:a16="http://schemas.microsoft.com/office/drawing/2014/main" val="2407172783"/>
                    </a:ext>
                  </a:extLst>
                </a:gridCol>
              </a:tblGrid>
              <a:tr h="347965">
                <a:tc>
                  <a:txBody>
                    <a:bodyPr/>
                    <a:lstStyle/>
                    <a:p>
                      <a:pPr>
                        <a:lnSpc>
                          <a:spcPct val="115000"/>
                        </a:lnSpc>
                        <a:spcAft>
                          <a:spcPts val="800"/>
                        </a:spcAft>
                        <a:buNone/>
                      </a:pPr>
                      <a:r>
                        <a:rPr lang="ca-ES"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b="1" kern="100" dirty="0" err="1">
                          <a:effectLst/>
                          <a:latin typeface="Aptos" panose="020B0004020202020204" pitchFamily="34" charset="0"/>
                          <a:ea typeface="Aptos" panose="020B0004020202020204" pitchFamily="34" charset="0"/>
                          <a:cs typeface="Times New Roman" panose="02020603050405020304" pitchFamily="18" charset="0"/>
                        </a:rPr>
                        <a:t>Beginning</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b="1" kern="100" dirty="0">
                          <a:effectLst/>
                          <a:latin typeface="Aptos" panose="020B0004020202020204" pitchFamily="34" charset="0"/>
                          <a:ea typeface="Aptos" panose="020B0004020202020204" pitchFamily="34" charset="0"/>
                          <a:cs typeface="Times New Roman" panose="02020603050405020304" pitchFamily="18" charset="0"/>
                        </a:rPr>
                        <a:t>End of </a:t>
                      </a:r>
                      <a:r>
                        <a:rPr lang="ca-ES" sz="1600" b="1" kern="100" dirty="0" err="1">
                          <a:effectLst/>
                          <a:latin typeface="Aptos" panose="020B0004020202020204" pitchFamily="34" charset="0"/>
                          <a:ea typeface="Aptos" panose="020B0004020202020204" pitchFamily="34" charset="0"/>
                          <a:cs typeface="Times New Roman" panose="02020603050405020304" pitchFamily="18" charset="0"/>
                        </a:rPr>
                        <a:t>sentence</a:t>
                      </a:r>
                      <a:r>
                        <a:rPr lang="ca-ES" sz="1600" b="1" kern="100" dirty="0">
                          <a:effectLst/>
                          <a:latin typeface="Aptos" panose="020B0004020202020204" pitchFamily="34" charset="0"/>
                          <a:ea typeface="Aptos" panose="020B0004020202020204" pitchFamily="34" charset="0"/>
                          <a:cs typeface="Times New Roman" panose="02020603050405020304" pitchFamily="18" charset="0"/>
                        </a:rPr>
                        <a:t>/</a:t>
                      </a:r>
                      <a:r>
                        <a:rPr lang="ca-ES" sz="1600" b="1" kern="100" dirty="0" err="1">
                          <a:effectLst/>
                          <a:latin typeface="Aptos" panose="020B0004020202020204" pitchFamily="34" charset="0"/>
                          <a:ea typeface="Aptos" panose="020B0004020202020204" pitchFamily="34" charset="0"/>
                          <a:cs typeface="Times New Roman" panose="02020603050405020304" pitchFamily="18" charset="0"/>
                        </a:rPr>
                        <a:t>question</a:t>
                      </a:r>
                      <a:endParaRPr lang="ca-E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1811617"/>
                  </a:ext>
                </a:extLst>
              </a:tr>
              <a:tr h="347965">
                <a:tc>
                  <a:txBody>
                    <a:bodyPr/>
                    <a:lstStyle/>
                    <a:p>
                      <a:pPr>
                        <a:lnSpc>
                          <a:spcPct val="115000"/>
                        </a:lnSpc>
                        <a:spcAft>
                          <a:spcPts val="800"/>
                        </a:spcAft>
                        <a:buNone/>
                      </a:pPr>
                      <a:r>
                        <a:rPr lang="ca-ES" sz="1200" kern="100">
                          <a:effectLst/>
                          <a:latin typeface="Aptos" panose="020B0004020202020204" pitchFamily="34" charset="0"/>
                          <a:ea typeface="Aptos" panose="020B0004020202020204" pitchFamily="34" charset="0"/>
                          <a:cs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Sorry</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could</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you</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say</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kern="100">
                          <a:effectLst/>
                          <a:latin typeface="Aptos" panose="020B0004020202020204" pitchFamily="34" charset="0"/>
                          <a:ea typeface="Aptos" panose="020B000402020202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you</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say</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end</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user</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8895482"/>
                  </a:ext>
                </a:extLst>
              </a:tr>
              <a:tr h="347965">
                <a:tc>
                  <a:txBody>
                    <a:bodyPr/>
                    <a:lstStyle/>
                    <a:p>
                      <a:pPr>
                        <a:lnSpc>
                          <a:spcPct val="115000"/>
                        </a:lnSpc>
                        <a:spcAft>
                          <a:spcPts val="800"/>
                        </a:spcAft>
                        <a:buNone/>
                      </a:pPr>
                      <a:r>
                        <a:rPr lang="ca-ES" sz="1200" kern="100">
                          <a:effectLst/>
                          <a:latin typeface="Aptos" panose="020B0004020202020204" pitchFamily="34" charset="0"/>
                          <a:ea typeface="Aptos" panose="020B0004020202020204" pitchFamily="34" charset="0"/>
                          <a:cs typeface="Times New Roman" panose="02020603050405020304" pitchFamily="18"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kern="100">
                          <a:effectLst/>
                          <a:latin typeface="Aptos" panose="020B0004020202020204" pitchFamily="34" charset="0"/>
                          <a:ea typeface="Aptos" panose="020B0004020202020204" pitchFamily="34" charset="0"/>
                          <a:cs typeface="Times New Roman" panose="02020603050405020304" pitchFamily="18" charset="0"/>
                        </a:rPr>
                        <a:t>I’m sorry, I didn’t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kern="100">
                          <a:effectLst/>
                          <a:latin typeface="Aptos" panose="020B0004020202020204" pitchFamily="34" charset="0"/>
                          <a:ea typeface="Aptos" panose="020B000402020202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kern="100">
                          <a:effectLst/>
                          <a:latin typeface="Aptos" panose="020B0004020202020204" pitchFamily="34" charset="0"/>
                          <a:ea typeface="Aptos" panose="020B0004020202020204" pitchFamily="34" charset="0"/>
                          <a:cs typeface="Times New Roman" panose="02020603050405020304" pitchFamily="18" charset="0"/>
                        </a:rPr>
                        <a:t>... that again please?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9008963"/>
                  </a:ext>
                </a:extLst>
              </a:tr>
              <a:tr h="714058">
                <a:tc>
                  <a:txBody>
                    <a:bodyPr/>
                    <a:lstStyle/>
                    <a:p>
                      <a:pPr>
                        <a:lnSpc>
                          <a:spcPct val="115000"/>
                        </a:lnSpc>
                        <a:spcAft>
                          <a:spcPts val="800"/>
                        </a:spcAft>
                        <a:buNone/>
                      </a:pPr>
                      <a:r>
                        <a:rPr lang="ca-ES" sz="1200" kern="100">
                          <a:effectLst/>
                          <a:latin typeface="Aptos" panose="020B0004020202020204" pitchFamily="34" charset="0"/>
                          <a:ea typeface="Aptos" panose="020B0004020202020204" pitchFamily="34" charset="0"/>
                          <a:cs typeface="Times New Roman" panose="02020603050405020304" pitchFamily="18" charset="0"/>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kern="100" dirty="0">
                          <a:effectLst/>
                          <a:latin typeface="Aptos" panose="020B0004020202020204" pitchFamily="34" charset="0"/>
                          <a:ea typeface="Aptos" panose="020B0004020202020204" pitchFamily="34" charset="0"/>
                          <a:cs typeface="Times New Roman" panose="02020603050405020304" pitchFamily="18" charset="0"/>
                        </a:rPr>
                        <a:t>I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don’t</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understand</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what</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you</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mean</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when</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kern="100">
                          <a:effectLst/>
                          <a:latin typeface="Aptos" panose="020B0004020202020204" pitchFamily="34" charset="0"/>
                          <a:ea typeface="Aptos" panose="020B000402020202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kern="100">
                          <a:effectLst/>
                          <a:latin typeface="Aptos" panose="020B0004020202020204" pitchFamily="34" charset="0"/>
                          <a:ea typeface="Aptos" panose="020B0004020202020204" pitchFamily="34" charset="0"/>
                          <a:cs typeface="Times New Roman" panose="02020603050405020304" pitchFamily="18" charset="0"/>
                        </a:rPr>
                        <a:t>... catch that.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1056746"/>
                  </a:ext>
                </a:extLst>
              </a:tr>
              <a:tr h="347965">
                <a:tc>
                  <a:txBody>
                    <a:bodyPr/>
                    <a:lstStyle/>
                    <a:p>
                      <a:pPr>
                        <a:lnSpc>
                          <a:spcPct val="115000"/>
                        </a:lnSpc>
                        <a:spcAft>
                          <a:spcPts val="800"/>
                        </a:spcAft>
                        <a:buNone/>
                      </a:pPr>
                      <a:r>
                        <a:rPr lang="ca-ES" sz="1200" kern="100">
                          <a:effectLst/>
                          <a:latin typeface="Aptos" panose="020B0004020202020204" pitchFamily="34" charset="0"/>
                          <a:ea typeface="Aptos" panose="020B0004020202020204" pitchFamily="34" charset="0"/>
                          <a:cs typeface="Times New Roman" panose="02020603050405020304" pitchFamily="18" charset="0"/>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Could</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you</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be a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little</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kern="100">
                          <a:effectLst/>
                          <a:latin typeface="Aptos" panose="020B0004020202020204" pitchFamily="34" charset="0"/>
                          <a:ea typeface="Aptos" panose="020B000402020202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kern="100">
                          <a:effectLst/>
                          <a:latin typeface="Aptos" panose="020B0004020202020204" pitchFamily="34" charset="0"/>
                          <a:ea typeface="Aptos" panose="020B0004020202020204" pitchFamily="34" charset="0"/>
                          <a:cs typeface="Times New Roman" panose="02020603050405020304" pitchFamily="18" charset="0"/>
                        </a:rPr>
                        <a:t>... more specific?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0521443"/>
                  </a:ext>
                </a:extLst>
              </a:tr>
              <a:tr h="714058">
                <a:tc>
                  <a:txBody>
                    <a:bodyPr/>
                    <a:lstStyle/>
                    <a:p>
                      <a:pPr>
                        <a:lnSpc>
                          <a:spcPct val="115000"/>
                        </a:lnSpc>
                        <a:spcAft>
                          <a:spcPts val="800"/>
                        </a:spcAft>
                        <a:buNone/>
                      </a:pPr>
                      <a:r>
                        <a:rPr lang="ca-ES" sz="1200" kern="100">
                          <a:effectLst/>
                          <a:latin typeface="Aptos" panose="020B0004020202020204" pitchFamily="34" charset="0"/>
                          <a:ea typeface="Aptos" panose="020B0004020202020204" pitchFamily="34" charset="0"/>
                          <a:cs typeface="Times New Roman" panose="02020603050405020304" pitchFamily="18" charset="0"/>
                        </a:rPr>
                        <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kern="100" dirty="0">
                          <a:effectLst/>
                          <a:latin typeface="Aptos" panose="020B0004020202020204" pitchFamily="34" charset="0"/>
                          <a:ea typeface="Aptos" panose="020B0004020202020204" pitchFamily="34" charset="0"/>
                          <a:cs typeface="Times New Roman" panose="02020603050405020304" pitchFamily="18" charset="0"/>
                        </a:rPr>
                        <a:t>So, in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other</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words</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you</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felt</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isolated</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is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kern="100" dirty="0">
                          <a:effectLst/>
                          <a:latin typeface="Aptos" panose="020B0004020202020204" pitchFamily="34" charset="0"/>
                          <a:ea typeface="Aptos" panose="020B000402020202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that</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right</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5624794"/>
                  </a:ext>
                </a:extLst>
              </a:tr>
              <a:tr h="347965">
                <a:tc>
                  <a:txBody>
                    <a:bodyPr/>
                    <a:lstStyle/>
                    <a:p>
                      <a:pPr>
                        <a:lnSpc>
                          <a:spcPct val="115000"/>
                        </a:lnSpc>
                        <a:spcAft>
                          <a:spcPts val="800"/>
                        </a:spcAft>
                        <a:buNone/>
                      </a:pPr>
                      <a:r>
                        <a:rPr lang="ca-ES" sz="1200" kern="100">
                          <a:effectLst/>
                          <a:latin typeface="Aptos" panose="020B0004020202020204" pitchFamily="34" charset="0"/>
                          <a:ea typeface="Aptos" panose="020B0004020202020204" pitchFamily="34" charset="0"/>
                          <a:cs typeface="Times New Roman" panose="02020603050405020304" pitchFamily="18" charset="0"/>
                        </a:rPr>
                        <a:t>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kern="100">
                          <a:effectLst/>
                          <a:latin typeface="Aptos" panose="020B0004020202020204" pitchFamily="34" charset="0"/>
                          <a:ea typeface="Aptos" panose="020B0004020202020204" pitchFamily="34" charset="0"/>
                          <a:cs typeface="Times New Roman" panose="02020603050405020304" pitchFamily="18" charset="0"/>
                        </a:rPr>
                        <a:t>Are you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kern="100">
                          <a:effectLst/>
                          <a:latin typeface="Aptos" panose="020B0004020202020204" pitchFamily="34" charset="0"/>
                          <a:ea typeface="Aptos" panose="020B000402020202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kern="100" dirty="0">
                          <a:effectLst/>
                          <a:latin typeface="Aptos" panose="020B0004020202020204" pitchFamily="34" charset="0"/>
                          <a:ea typeface="Aptos" panose="020B0004020202020204" pitchFamily="34" charset="0"/>
                          <a:cs typeface="Times New Roman" panose="02020603050405020304" pitchFamily="18" charset="0"/>
                        </a:rPr>
                        <a:t>... put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it</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another</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way</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791885"/>
                  </a:ext>
                </a:extLst>
              </a:tr>
              <a:tr h="714058">
                <a:tc>
                  <a:txBody>
                    <a:bodyPr/>
                    <a:lstStyle/>
                    <a:p>
                      <a:pPr>
                        <a:lnSpc>
                          <a:spcPct val="115000"/>
                        </a:lnSpc>
                        <a:spcAft>
                          <a:spcPts val="800"/>
                        </a:spcAft>
                        <a:buNone/>
                      </a:pPr>
                      <a:r>
                        <a:rPr lang="ca-ES" sz="1200" kern="100">
                          <a:effectLst/>
                          <a:latin typeface="Aptos" panose="020B0004020202020204" pitchFamily="34" charset="0"/>
                          <a:ea typeface="Aptos" panose="020B0004020202020204" pitchFamily="34" charset="0"/>
                          <a:cs typeface="Times New Roman" panose="02020603050405020304" pitchFamily="18" charset="0"/>
                        </a:rPr>
                        <a:t>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kern="100">
                          <a:effectLst/>
                          <a:latin typeface="Aptos" panose="020B0004020202020204" pitchFamily="34" charset="0"/>
                          <a:ea typeface="Aptos" panose="020B0004020202020204" pitchFamily="34" charset="0"/>
                          <a:cs typeface="Times New Roman" panose="02020603050405020304" pitchFamily="18" charset="0"/>
                        </a:rPr>
                        <a:t>Perhaps I didn’t explain very well. Let me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kern="100">
                          <a:effectLst/>
                          <a:latin typeface="Aptos" panose="020B0004020202020204" pitchFamily="34" charset="0"/>
                          <a:ea typeface="Aptos" panose="020B000402020202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what</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I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meant</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4467044"/>
                  </a:ext>
                </a:extLst>
              </a:tr>
              <a:tr h="347965">
                <a:tc>
                  <a:txBody>
                    <a:bodyPr/>
                    <a:lstStyle/>
                    <a:p>
                      <a:pPr>
                        <a:lnSpc>
                          <a:spcPct val="115000"/>
                        </a:lnSpc>
                        <a:spcAft>
                          <a:spcPts val="800"/>
                        </a:spcAft>
                        <a:buNone/>
                      </a:pPr>
                      <a:r>
                        <a:rPr lang="ca-ES" sz="1200" kern="100">
                          <a:effectLst/>
                          <a:latin typeface="Aptos" panose="020B0004020202020204" pitchFamily="34" charset="0"/>
                          <a:ea typeface="Aptos" panose="020B0004020202020204" pitchFamily="34" charset="0"/>
                          <a:cs typeface="Times New Roman" panose="02020603050405020304" pitchFamily="18" charset="0"/>
                        </a:rPr>
                        <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kern="100">
                          <a:effectLst/>
                          <a:latin typeface="Aptos" panose="020B0004020202020204" pitchFamily="34" charset="0"/>
                          <a:ea typeface="Aptos" panose="020B0004020202020204" pitchFamily="34" charset="0"/>
                          <a:cs typeface="Times New Roman" panose="02020603050405020304" pitchFamily="18" charset="0"/>
                        </a:rPr>
                        <a:t>No, sorry, that’s not really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kern="100">
                          <a:effectLst/>
                          <a:latin typeface="Aptos" panose="020B0004020202020204" pitchFamily="34" charset="0"/>
                          <a:ea typeface="Aptos" panose="020B000402020202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600" kern="100" dirty="0" err="1">
                          <a:effectLst/>
                          <a:latin typeface="Aptos" panose="020B0004020202020204" pitchFamily="34" charset="0"/>
                          <a:ea typeface="Aptos" panose="020B0004020202020204" pitchFamily="34" charset="0"/>
                          <a:cs typeface="Times New Roman" panose="02020603050405020304" pitchFamily="18" charset="0"/>
                        </a:rPr>
                        <a:t>saying</a:t>
                      </a:r>
                      <a:r>
                        <a:rPr lang="ca-ES" sz="16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3309236"/>
                  </a:ext>
                </a:extLst>
              </a:tr>
            </a:tbl>
          </a:graphicData>
        </a:graphic>
      </p:graphicFrame>
      <mc:AlternateContent xmlns:mc="http://schemas.openxmlformats.org/markup-compatibility/2006" xmlns:p14="http://schemas.microsoft.com/office/powerpoint/2010/main">
        <mc:Choice Requires="p14">
          <p:contentPart p14:bwMode="auto" r:id="rId2">
            <p14:nvContentPartPr>
              <p14:cNvPr id="9" name="Tinta 8">
                <a:extLst>
                  <a:ext uri="{FF2B5EF4-FFF2-40B4-BE49-F238E27FC236}">
                    <a16:creationId xmlns:a16="http://schemas.microsoft.com/office/drawing/2014/main" id="{BFBF3D13-E0CE-6D12-A9F9-A8C1DF4FDC49}"/>
                  </a:ext>
                </a:extLst>
              </p14:cNvPr>
              <p14:cNvContentPartPr/>
              <p14:nvPr/>
            </p14:nvContentPartPr>
            <p14:xfrm>
              <a:off x="10871220" y="2349580"/>
              <a:ext cx="360" cy="360"/>
            </p14:xfrm>
          </p:contentPart>
        </mc:Choice>
        <mc:Fallback xmlns="">
          <p:pic>
            <p:nvPicPr>
              <p:cNvPr id="9" name="Tinta 8">
                <a:extLst>
                  <a:ext uri="{FF2B5EF4-FFF2-40B4-BE49-F238E27FC236}">
                    <a16:creationId xmlns:a16="http://schemas.microsoft.com/office/drawing/2014/main" id="{BFBF3D13-E0CE-6D12-A9F9-A8C1DF4FDC49}"/>
                  </a:ext>
                </a:extLst>
              </p:cNvPr>
              <p:cNvPicPr/>
              <p:nvPr/>
            </p:nvPicPr>
            <p:blipFill>
              <a:blip r:embed="rId3"/>
              <a:stretch>
                <a:fillRect/>
              </a:stretch>
            </p:blipFill>
            <p:spPr>
              <a:xfrm>
                <a:off x="10865100" y="234346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Tinta 11">
                <a:extLst>
                  <a:ext uri="{FF2B5EF4-FFF2-40B4-BE49-F238E27FC236}">
                    <a16:creationId xmlns:a16="http://schemas.microsoft.com/office/drawing/2014/main" id="{564B40B3-C442-E912-A7DA-47B27BD30EAE}"/>
                  </a:ext>
                </a:extLst>
              </p14:cNvPr>
              <p14:cNvContentPartPr/>
              <p14:nvPr/>
            </p14:nvContentPartPr>
            <p14:xfrm>
              <a:off x="2044740" y="-546620"/>
              <a:ext cx="360" cy="360"/>
            </p14:xfrm>
          </p:contentPart>
        </mc:Choice>
        <mc:Fallback xmlns="">
          <p:pic>
            <p:nvPicPr>
              <p:cNvPr id="12" name="Tinta 11">
                <a:extLst>
                  <a:ext uri="{FF2B5EF4-FFF2-40B4-BE49-F238E27FC236}">
                    <a16:creationId xmlns:a16="http://schemas.microsoft.com/office/drawing/2014/main" id="{564B40B3-C442-E912-A7DA-47B27BD30EAE}"/>
                  </a:ext>
                </a:extLst>
              </p:cNvPr>
              <p:cNvPicPr/>
              <p:nvPr/>
            </p:nvPicPr>
            <p:blipFill>
              <a:blip r:embed="rId3"/>
              <a:stretch>
                <a:fillRect/>
              </a:stretch>
            </p:blipFill>
            <p:spPr>
              <a:xfrm>
                <a:off x="2038620" y="-55274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Tinta 12">
                <a:extLst>
                  <a:ext uri="{FF2B5EF4-FFF2-40B4-BE49-F238E27FC236}">
                    <a16:creationId xmlns:a16="http://schemas.microsoft.com/office/drawing/2014/main" id="{C111B48E-0D89-0683-BD51-C3C811E4049F}"/>
                  </a:ext>
                </a:extLst>
              </p14:cNvPr>
              <p14:cNvContentPartPr/>
              <p14:nvPr/>
            </p14:nvContentPartPr>
            <p14:xfrm>
              <a:off x="888780" y="-686300"/>
              <a:ext cx="360" cy="360"/>
            </p14:xfrm>
          </p:contentPart>
        </mc:Choice>
        <mc:Fallback xmlns="">
          <p:pic>
            <p:nvPicPr>
              <p:cNvPr id="13" name="Tinta 12">
                <a:extLst>
                  <a:ext uri="{FF2B5EF4-FFF2-40B4-BE49-F238E27FC236}">
                    <a16:creationId xmlns:a16="http://schemas.microsoft.com/office/drawing/2014/main" id="{C111B48E-0D89-0683-BD51-C3C811E4049F}"/>
                  </a:ext>
                </a:extLst>
              </p:cNvPr>
              <p:cNvPicPr/>
              <p:nvPr/>
            </p:nvPicPr>
            <p:blipFill>
              <a:blip r:embed="rId3"/>
              <a:stretch>
                <a:fillRect/>
              </a:stretch>
            </p:blipFill>
            <p:spPr>
              <a:xfrm>
                <a:off x="882660" y="-692420"/>
                <a:ext cx="12600" cy="12600"/>
              </a:xfrm>
              <a:prstGeom prst="rect">
                <a:avLst/>
              </a:prstGeom>
            </p:spPr>
          </p:pic>
        </mc:Fallback>
      </mc:AlternateContent>
      <p:graphicFrame>
        <p:nvGraphicFramePr>
          <p:cNvPr id="14" name="Taula 13">
            <a:extLst>
              <a:ext uri="{FF2B5EF4-FFF2-40B4-BE49-F238E27FC236}">
                <a16:creationId xmlns:a16="http://schemas.microsoft.com/office/drawing/2014/main" id="{C8A69179-FB10-84B1-65EC-A0718710606A}"/>
              </a:ext>
            </a:extLst>
          </p:cNvPr>
          <p:cNvGraphicFramePr>
            <a:graphicFrameLocks noGrp="1"/>
          </p:cNvGraphicFramePr>
          <p:nvPr>
            <p:extLst>
              <p:ext uri="{D42A27DB-BD31-4B8C-83A1-F6EECF244321}">
                <p14:modId xmlns:p14="http://schemas.microsoft.com/office/powerpoint/2010/main" val="194654170"/>
              </p:ext>
            </p:extLst>
          </p:nvPr>
        </p:nvGraphicFramePr>
        <p:xfrm>
          <a:off x="8305800" y="2072409"/>
          <a:ext cx="2184400" cy="4136824"/>
        </p:xfrm>
        <a:graphic>
          <a:graphicData uri="http://schemas.openxmlformats.org/drawingml/2006/table">
            <a:tbl>
              <a:tblPr firstRow="1" bandRow="1">
                <a:tableStyleId>{5C22544A-7EE6-4342-B048-85BDC9FD1C3A}</a:tableStyleId>
              </a:tblPr>
              <a:tblGrid>
                <a:gridCol w="2184400">
                  <a:extLst>
                    <a:ext uri="{9D8B030D-6E8A-4147-A177-3AD203B41FA5}">
                      <a16:colId xmlns:a16="http://schemas.microsoft.com/office/drawing/2014/main" val="487558143"/>
                    </a:ext>
                  </a:extLst>
                </a:gridCol>
              </a:tblGrid>
              <a:tr h="379382">
                <a:tc>
                  <a:txBody>
                    <a:bodyPr/>
                    <a:lstStyle/>
                    <a:p>
                      <a:pPr algn="ctr"/>
                      <a:r>
                        <a:rPr lang="ca-ES" dirty="0" err="1"/>
                        <a:t>Functions</a:t>
                      </a:r>
                      <a:endParaRPr lang="ca-ES" dirty="0"/>
                    </a:p>
                  </a:txBody>
                  <a:tcPr/>
                </a:tc>
                <a:extLst>
                  <a:ext uri="{0D108BD9-81ED-4DB2-BD59-A6C34878D82A}">
                    <a16:rowId xmlns:a16="http://schemas.microsoft.com/office/drawing/2014/main" val="4046971548"/>
                  </a:ext>
                </a:extLst>
              </a:tr>
              <a:tr h="654824">
                <a:tc>
                  <a:txBody>
                    <a:bodyPr/>
                    <a:lstStyle/>
                    <a:p>
                      <a:r>
                        <a:rPr lang="ca-ES" dirty="0" err="1"/>
                        <a:t>Using</a:t>
                      </a:r>
                      <a:r>
                        <a:rPr lang="ca-ES" dirty="0"/>
                        <a:t> </a:t>
                      </a:r>
                      <a:r>
                        <a:rPr lang="ca-ES" dirty="0" err="1"/>
                        <a:t>your</a:t>
                      </a:r>
                      <a:r>
                        <a:rPr lang="ca-ES" dirty="0"/>
                        <a:t> </a:t>
                      </a:r>
                      <a:r>
                        <a:rPr lang="ca-ES" dirty="0" err="1"/>
                        <a:t>own</a:t>
                      </a:r>
                      <a:r>
                        <a:rPr lang="ca-ES" dirty="0"/>
                        <a:t> </a:t>
                      </a:r>
                      <a:r>
                        <a:rPr lang="ca-ES" dirty="0" err="1"/>
                        <a:t>words</a:t>
                      </a:r>
                      <a:r>
                        <a:rPr lang="ca-ES" dirty="0"/>
                        <a:t> to </a:t>
                      </a:r>
                      <a:r>
                        <a:rPr lang="ca-ES" dirty="0" err="1"/>
                        <a:t>check</a:t>
                      </a:r>
                      <a:r>
                        <a:rPr lang="ca-ES" dirty="0"/>
                        <a:t>.</a:t>
                      </a:r>
                    </a:p>
                  </a:txBody>
                  <a:tcPr/>
                </a:tc>
                <a:extLst>
                  <a:ext uri="{0D108BD9-81ED-4DB2-BD59-A6C34878D82A}">
                    <a16:rowId xmlns:a16="http://schemas.microsoft.com/office/drawing/2014/main" val="238659437"/>
                  </a:ext>
                </a:extLst>
              </a:tr>
              <a:tr h="379382">
                <a:tc>
                  <a:txBody>
                    <a:bodyPr/>
                    <a:lstStyle/>
                    <a:p>
                      <a:endParaRPr lang="ca-ES" dirty="0">
                        <a:solidFill>
                          <a:srgbClr val="002060"/>
                        </a:solidFill>
                      </a:endParaRPr>
                    </a:p>
                  </a:txBody>
                  <a:tcPr/>
                </a:tc>
                <a:extLst>
                  <a:ext uri="{0D108BD9-81ED-4DB2-BD59-A6C34878D82A}">
                    <a16:rowId xmlns:a16="http://schemas.microsoft.com/office/drawing/2014/main" val="637024813"/>
                  </a:ext>
                </a:extLst>
              </a:tr>
              <a:tr h="654824">
                <a:tc>
                  <a:txBody>
                    <a:bodyPr/>
                    <a:lstStyle/>
                    <a:p>
                      <a:r>
                        <a:rPr lang="ca-ES" dirty="0" err="1"/>
                        <a:t>Asking</a:t>
                      </a:r>
                      <a:r>
                        <a:rPr lang="ca-ES" dirty="0"/>
                        <a:t> for </a:t>
                      </a:r>
                      <a:r>
                        <a:rPr lang="ca-ES" dirty="0" err="1"/>
                        <a:t>more</a:t>
                      </a:r>
                      <a:r>
                        <a:rPr lang="ca-ES" dirty="0"/>
                        <a:t> </a:t>
                      </a:r>
                      <a:r>
                        <a:rPr lang="ca-ES" dirty="0" err="1"/>
                        <a:t>information</a:t>
                      </a:r>
                      <a:r>
                        <a:rPr lang="ca-ES" dirty="0"/>
                        <a:t>.</a:t>
                      </a:r>
                    </a:p>
                  </a:txBody>
                  <a:tcPr/>
                </a:tc>
                <a:extLst>
                  <a:ext uri="{0D108BD9-81ED-4DB2-BD59-A6C34878D82A}">
                    <a16:rowId xmlns:a16="http://schemas.microsoft.com/office/drawing/2014/main" val="2206851712"/>
                  </a:ext>
                </a:extLst>
              </a:tr>
              <a:tr h="379382">
                <a:tc>
                  <a:txBody>
                    <a:bodyPr/>
                    <a:lstStyle/>
                    <a:p>
                      <a:endParaRPr lang="ca-ES"/>
                    </a:p>
                  </a:txBody>
                  <a:tcPr/>
                </a:tc>
                <a:extLst>
                  <a:ext uri="{0D108BD9-81ED-4DB2-BD59-A6C34878D82A}">
                    <a16:rowId xmlns:a16="http://schemas.microsoft.com/office/drawing/2014/main" val="685417424"/>
                  </a:ext>
                </a:extLst>
              </a:tr>
              <a:tr h="654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dirty="0" err="1">
                          <a:solidFill>
                            <a:srgbClr val="002060"/>
                          </a:solidFill>
                        </a:rPr>
                        <a:t>Asking</a:t>
                      </a:r>
                      <a:r>
                        <a:rPr lang="ca-ES" dirty="0">
                          <a:solidFill>
                            <a:srgbClr val="002060"/>
                          </a:solidFill>
                        </a:rPr>
                        <a:t> for </a:t>
                      </a:r>
                      <a:r>
                        <a:rPr lang="ca-ES" dirty="0" err="1">
                          <a:solidFill>
                            <a:srgbClr val="002060"/>
                          </a:solidFill>
                        </a:rPr>
                        <a:t>repetition</a:t>
                      </a:r>
                      <a:r>
                        <a:rPr lang="ca-ES" dirty="0">
                          <a:solidFill>
                            <a:srgbClr val="002060"/>
                          </a:solidFill>
                        </a:rPr>
                        <a:t>.</a:t>
                      </a:r>
                    </a:p>
                    <a:p>
                      <a:endParaRPr lang="ca-ES" dirty="0"/>
                    </a:p>
                  </a:txBody>
                  <a:tcPr/>
                </a:tc>
                <a:extLst>
                  <a:ext uri="{0D108BD9-81ED-4DB2-BD59-A6C34878D82A}">
                    <a16:rowId xmlns:a16="http://schemas.microsoft.com/office/drawing/2014/main" val="364505486"/>
                  </a:ext>
                </a:extLst>
              </a:tr>
              <a:tr h="379382">
                <a:tc>
                  <a:txBody>
                    <a:bodyPr/>
                    <a:lstStyle/>
                    <a:p>
                      <a:endParaRPr lang="ca-ES" dirty="0"/>
                    </a:p>
                  </a:txBody>
                  <a:tcPr/>
                </a:tc>
                <a:extLst>
                  <a:ext uri="{0D108BD9-81ED-4DB2-BD59-A6C34878D82A}">
                    <a16:rowId xmlns:a16="http://schemas.microsoft.com/office/drawing/2014/main" val="1989769805"/>
                  </a:ext>
                </a:extLst>
              </a:tr>
              <a:tr h="654824">
                <a:tc>
                  <a:txBody>
                    <a:bodyPr/>
                    <a:lstStyle/>
                    <a:p>
                      <a:r>
                        <a:rPr lang="ca-ES" dirty="0" err="1"/>
                        <a:t>Replying</a:t>
                      </a:r>
                      <a:r>
                        <a:rPr lang="ca-ES" dirty="0"/>
                        <a:t>, </a:t>
                      </a:r>
                      <a:r>
                        <a:rPr lang="ca-ES" dirty="0" err="1"/>
                        <a:t>apologizing</a:t>
                      </a:r>
                      <a:r>
                        <a:rPr lang="ca-ES" dirty="0"/>
                        <a:t> </a:t>
                      </a:r>
                      <a:r>
                        <a:rPr lang="ca-ES" dirty="0" err="1"/>
                        <a:t>then</a:t>
                      </a:r>
                      <a:r>
                        <a:rPr lang="ca-ES" dirty="0"/>
                        <a:t> </a:t>
                      </a:r>
                      <a:r>
                        <a:rPr lang="ca-ES" dirty="0" err="1"/>
                        <a:t>clarifying</a:t>
                      </a:r>
                      <a:r>
                        <a:rPr lang="ca-ES" dirty="0"/>
                        <a:t>. </a:t>
                      </a:r>
                    </a:p>
                  </a:txBody>
                  <a:tcPr/>
                </a:tc>
                <a:extLst>
                  <a:ext uri="{0D108BD9-81ED-4DB2-BD59-A6C34878D82A}">
                    <a16:rowId xmlns:a16="http://schemas.microsoft.com/office/drawing/2014/main" val="826941835"/>
                  </a:ext>
                </a:extLst>
              </a:tr>
            </a:tbl>
          </a:graphicData>
        </a:graphic>
      </p:graphicFrame>
    </p:spTree>
    <p:extLst>
      <p:ext uri="{BB962C8B-B14F-4D97-AF65-F5344CB8AC3E}">
        <p14:creationId xmlns:p14="http://schemas.microsoft.com/office/powerpoint/2010/main" val="1536700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F3C6DA46-18B1-AD8B-F819-54E4F57E4FC4}"/>
              </a:ext>
            </a:extLst>
          </p:cNvPr>
          <p:cNvSpPr>
            <a:spLocks noGrp="1"/>
          </p:cNvSpPr>
          <p:nvPr>
            <p:ph type="title"/>
          </p:nvPr>
        </p:nvSpPr>
        <p:spPr>
          <a:xfrm>
            <a:off x="138934" y="336447"/>
            <a:ext cx="10515600" cy="1325563"/>
          </a:xfrm>
        </p:spPr>
        <p:txBody>
          <a:bodyPr/>
          <a:lstStyle/>
          <a:p>
            <a:r>
              <a:rPr lang="ca-ES" dirty="0" err="1"/>
              <a:t>Your</a:t>
            </a:r>
            <a:r>
              <a:rPr lang="ca-ES" dirty="0"/>
              <a:t> personal </a:t>
            </a:r>
            <a:r>
              <a:rPr lang="ca-ES" dirty="0" err="1"/>
              <a:t>elevator</a:t>
            </a:r>
            <a:r>
              <a:rPr lang="ca-ES" dirty="0"/>
              <a:t> pitch</a:t>
            </a:r>
          </a:p>
        </p:txBody>
      </p:sp>
      <p:pic>
        <p:nvPicPr>
          <p:cNvPr id="5" name="Contenidor de contingut 4">
            <a:extLst>
              <a:ext uri="{FF2B5EF4-FFF2-40B4-BE49-F238E27FC236}">
                <a16:creationId xmlns:a16="http://schemas.microsoft.com/office/drawing/2014/main" id="{6D3CCDF4-026A-FEF9-4202-187E3F3AEDFE}"/>
              </a:ext>
            </a:extLst>
          </p:cNvPr>
          <p:cNvPicPr>
            <a:picLocks noGrp="1" noChangeAspect="1"/>
          </p:cNvPicPr>
          <p:nvPr>
            <p:ph idx="1"/>
          </p:nvPr>
        </p:nvPicPr>
        <p:blipFill>
          <a:blip r:embed="rId3"/>
          <a:stretch>
            <a:fillRect/>
          </a:stretch>
        </p:blipFill>
        <p:spPr>
          <a:xfrm>
            <a:off x="6591501" y="80756"/>
            <a:ext cx="5461565" cy="3673888"/>
          </a:xfrm>
        </p:spPr>
      </p:pic>
      <p:sp>
        <p:nvSpPr>
          <p:cNvPr id="7" name="QuadreDeText 6">
            <a:extLst>
              <a:ext uri="{FF2B5EF4-FFF2-40B4-BE49-F238E27FC236}">
                <a16:creationId xmlns:a16="http://schemas.microsoft.com/office/drawing/2014/main" id="{C9F8E483-5D48-211F-691E-519A01A22020}"/>
              </a:ext>
            </a:extLst>
          </p:cNvPr>
          <p:cNvSpPr txBox="1"/>
          <p:nvPr/>
        </p:nvSpPr>
        <p:spPr>
          <a:xfrm>
            <a:off x="279400" y="2503615"/>
            <a:ext cx="7416800" cy="4216539"/>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Tell your story.</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Make a really strong first impression.</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Respond to the question “Tell me about yourself.”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An overview of your experience, skills, strengths, accomplishments, and goals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All in 30 seconds!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ptos" panose="02110004020202020204"/>
                <a:ea typeface="+mn-ea"/>
                <a:cs typeface="+mn-cs"/>
              </a:rPr>
              <a:t>Example ONE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ptos" panose="02110004020202020204"/>
                <a:ea typeface="+mn-ea"/>
                <a:cs typeface="+mn-cs"/>
                <a:hlinkClick r:id="rId4"/>
              </a:rPr>
              <a:t>Example</a:t>
            </a:r>
            <a:endParaRPr kumimoji="0" lang="en-US" sz="24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1094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E97BE-FA20-CB35-9B5A-21143133418E}"/>
            </a:ext>
          </a:extLst>
        </p:cNvPr>
        <p:cNvGrpSpPr/>
        <p:nvPr/>
      </p:nvGrpSpPr>
      <p:grpSpPr>
        <a:xfrm>
          <a:off x="0" y="0"/>
          <a:ext cx="0" cy="0"/>
          <a:chOff x="0" y="0"/>
          <a:chExt cx="0" cy="0"/>
        </a:xfrm>
      </p:grpSpPr>
      <p:sp>
        <p:nvSpPr>
          <p:cNvPr id="2" name="Títol 1">
            <a:extLst>
              <a:ext uri="{FF2B5EF4-FFF2-40B4-BE49-F238E27FC236}">
                <a16:creationId xmlns:a16="http://schemas.microsoft.com/office/drawing/2014/main" id="{DA2E1265-0604-2E24-4258-3EF7E8B4378A}"/>
              </a:ext>
            </a:extLst>
          </p:cNvPr>
          <p:cNvSpPr>
            <a:spLocks noGrp="1"/>
          </p:cNvSpPr>
          <p:nvPr>
            <p:ph type="title"/>
          </p:nvPr>
        </p:nvSpPr>
        <p:spPr/>
        <p:txBody>
          <a:bodyPr/>
          <a:lstStyle/>
          <a:p>
            <a:pPr>
              <a:lnSpc>
                <a:spcPct val="115000"/>
              </a:lnSpc>
              <a:spcAft>
                <a:spcPts val="800"/>
              </a:spcAft>
              <a:buNone/>
            </a:pPr>
            <a:r>
              <a:rPr lang="ca-ES" sz="4400" b="1" kern="100" dirty="0" err="1">
                <a:effectLst/>
                <a:latin typeface="Aptos" panose="020B0004020202020204" pitchFamily="34" charset="0"/>
                <a:ea typeface="Aptos" panose="020B0004020202020204" pitchFamily="34" charset="0"/>
                <a:cs typeface="Times New Roman" panose="02020603050405020304" pitchFamily="18" charset="0"/>
              </a:rPr>
              <a:t>Your</a:t>
            </a:r>
            <a:r>
              <a:rPr lang="ca-ES" sz="4400" b="1" kern="100" dirty="0">
                <a:effectLst/>
                <a:latin typeface="Aptos" panose="020B0004020202020204" pitchFamily="34" charset="0"/>
                <a:ea typeface="Aptos" panose="020B0004020202020204" pitchFamily="34" charset="0"/>
                <a:cs typeface="Times New Roman" panose="02020603050405020304" pitchFamily="18" charset="0"/>
              </a:rPr>
              <a:t> personal </a:t>
            </a:r>
            <a:r>
              <a:rPr lang="ca-ES" sz="4400" b="1" kern="100" dirty="0" err="1">
                <a:effectLst/>
                <a:latin typeface="Aptos" panose="020B0004020202020204" pitchFamily="34" charset="0"/>
                <a:ea typeface="Aptos" panose="020B0004020202020204" pitchFamily="34" charset="0"/>
                <a:cs typeface="Times New Roman" panose="02020603050405020304" pitchFamily="18" charset="0"/>
              </a:rPr>
              <a:t>elevator</a:t>
            </a:r>
            <a:r>
              <a:rPr lang="ca-ES" sz="4400" b="1" kern="100" dirty="0">
                <a:effectLst/>
                <a:latin typeface="Aptos" panose="020B0004020202020204" pitchFamily="34" charset="0"/>
                <a:ea typeface="Aptos" panose="020B0004020202020204" pitchFamily="34" charset="0"/>
                <a:cs typeface="Times New Roman" panose="02020603050405020304" pitchFamily="18" charset="0"/>
              </a:rPr>
              <a:t> pitch</a:t>
            </a:r>
            <a:endParaRPr lang="ca-E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idor de contingut 2">
            <a:extLst>
              <a:ext uri="{FF2B5EF4-FFF2-40B4-BE49-F238E27FC236}">
                <a16:creationId xmlns:a16="http://schemas.microsoft.com/office/drawing/2014/main" id="{4EB0CEDE-BFE9-ED13-0566-3D795C7B4DF5}"/>
              </a:ext>
            </a:extLst>
          </p:cNvPr>
          <p:cNvSpPr>
            <a:spLocks noGrp="1"/>
          </p:cNvSpPr>
          <p:nvPr>
            <p:ph idx="1"/>
          </p:nvPr>
        </p:nvSpPr>
        <p:spPr>
          <a:xfrm>
            <a:off x="838200" y="2527545"/>
            <a:ext cx="10515600" cy="3649418"/>
          </a:xfrm>
        </p:spPr>
        <p:txBody>
          <a:bodyPr>
            <a:normAutofit/>
          </a:bodyPr>
          <a:lstStyle/>
          <a:p>
            <a:pPr>
              <a:lnSpc>
                <a:spcPct val="115000"/>
              </a:lnSpc>
              <a:spcAft>
                <a:spcPts val="800"/>
              </a:spcAft>
              <a:buNone/>
            </a:pPr>
            <a:r>
              <a:rPr lang="ca-ES" sz="2000" kern="100" dirty="0">
                <a:effectLst/>
                <a:latin typeface="Aptos" panose="020B0004020202020204" pitchFamily="34" charset="0"/>
                <a:ea typeface="Aptos" panose="020B0004020202020204" pitchFamily="34" charset="0"/>
                <a:cs typeface="Times New Roman" panose="02020603050405020304" pitchFamily="18" charset="0"/>
              </a:rPr>
              <a:t>A </a:t>
            </a:r>
            <a:r>
              <a:rPr lang="ca-ES" sz="2000" b="1" kern="100" dirty="0" err="1">
                <a:effectLst/>
                <a:latin typeface="Aptos" panose="020B0004020202020204" pitchFamily="34" charset="0"/>
                <a:ea typeface="Aptos" panose="020B0004020202020204" pitchFamily="34" charset="0"/>
                <a:cs typeface="Times New Roman" panose="02020603050405020304" pitchFamily="18" charset="0"/>
              </a:rPr>
              <a:t>compelling</a:t>
            </a:r>
            <a:r>
              <a:rPr lang="ca-E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b="1" kern="100" dirty="0" err="1">
                <a:effectLst/>
                <a:latin typeface="Aptos" panose="020B0004020202020204" pitchFamily="34" charset="0"/>
                <a:ea typeface="Aptos" panose="020B0004020202020204" pitchFamily="34" charset="0"/>
                <a:cs typeface="Times New Roman" panose="02020603050405020304" pitchFamily="18" charset="0"/>
              </a:rPr>
              <a:t>introduction</a:t>
            </a:r>
            <a:r>
              <a:rPr lang="ca-E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of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yourself</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what</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you</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do,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and</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what</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sets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you</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apart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from</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others</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in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your</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field</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buNone/>
            </a:pP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It’s</a:t>
            </a:r>
            <a:r>
              <a:rPr lang="ca-ES" sz="2000" kern="100" dirty="0">
                <a:latin typeface="Aptos" panose="020B0004020202020204" pitchFamily="34" charset="0"/>
                <a:ea typeface="Aptos" panose="020B0004020202020204" pitchFamily="34" charset="0"/>
                <a:cs typeface="Times New Roman" panose="02020603050405020304" pitchFamily="18" charset="0"/>
              </a:rPr>
              <a:t>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intended</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to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quickly</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captivate</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your</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audience</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and</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help</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open up a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dialogue</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lnSpc>
                <a:spcPct val="115000"/>
              </a:lnSpc>
              <a:spcAft>
                <a:spcPts val="800"/>
              </a:spcAft>
              <a:buNone/>
            </a:pPr>
            <a:r>
              <a:rPr lang="ca-ES" sz="2000" kern="100" dirty="0">
                <a:effectLst/>
                <a:latin typeface="Aptos" panose="020B0004020202020204" pitchFamily="34" charset="0"/>
                <a:ea typeface="Aptos" panose="020B0004020202020204" pitchFamily="34" charset="0"/>
                <a:cs typeface="Times New Roman" panose="02020603050405020304" pitchFamily="18" charset="0"/>
              </a:rPr>
              <a:t>A professional 30-second pitch for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graduates</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should</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be </a:t>
            </a:r>
            <a:r>
              <a:rPr lang="ca-ES" sz="2000" b="1" kern="100" dirty="0" err="1">
                <a:effectLst/>
                <a:latin typeface="Aptos" panose="020B0004020202020204" pitchFamily="34" charset="0"/>
                <a:ea typeface="Aptos" panose="020B0004020202020204" pitchFamily="34" charset="0"/>
                <a:cs typeface="Times New Roman" panose="02020603050405020304" pitchFamily="18" charset="0"/>
              </a:rPr>
              <a:t>concise</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and</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b="1" kern="100" dirty="0" err="1">
                <a:effectLst/>
                <a:latin typeface="Aptos" panose="020B0004020202020204" pitchFamily="34" charset="0"/>
                <a:ea typeface="Aptos" panose="020B0004020202020204" pitchFamily="34" charset="0"/>
                <a:cs typeface="Times New Roman" panose="02020603050405020304" pitchFamily="18" charset="0"/>
              </a:rPr>
              <a:t>highlight</a:t>
            </a:r>
            <a:r>
              <a:rPr lang="ca-E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b="1" kern="100" dirty="0" err="1">
                <a:effectLst/>
                <a:latin typeface="Aptos" panose="020B0004020202020204" pitchFamily="34" charset="0"/>
                <a:ea typeface="Aptos" panose="020B0004020202020204" pitchFamily="34" charset="0"/>
                <a:cs typeface="Times New Roman" panose="02020603050405020304" pitchFamily="18" charset="0"/>
              </a:rPr>
              <a:t>key</a:t>
            </a:r>
            <a:r>
              <a:rPr lang="ca-E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b="1" kern="100" dirty="0" err="1">
                <a:effectLst/>
                <a:latin typeface="Aptos" panose="020B0004020202020204" pitchFamily="34" charset="0"/>
                <a:ea typeface="Aptos" panose="020B0004020202020204" pitchFamily="34" charset="0"/>
                <a:cs typeface="Times New Roman" panose="02020603050405020304" pitchFamily="18" charset="0"/>
              </a:rPr>
              <a:t>skills</a:t>
            </a:r>
            <a:r>
              <a:rPr lang="ca-E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and</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b="1" kern="100" dirty="0" err="1">
                <a:effectLst/>
                <a:latin typeface="Aptos" panose="020B0004020202020204" pitchFamily="34" charset="0"/>
                <a:ea typeface="Aptos" panose="020B0004020202020204" pitchFamily="34" charset="0"/>
                <a:cs typeface="Times New Roman" panose="02020603050405020304" pitchFamily="18" charset="0"/>
              </a:rPr>
              <a:t>career</a:t>
            </a:r>
            <a:r>
              <a:rPr lang="ca-E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b="1" kern="100" dirty="0" err="1">
                <a:effectLst/>
                <a:latin typeface="Aptos" panose="020B0004020202020204" pitchFamily="34" charset="0"/>
                <a:ea typeface="Aptos" panose="020B0004020202020204" pitchFamily="34" charset="0"/>
                <a:cs typeface="Times New Roman" panose="02020603050405020304" pitchFamily="18" charset="0"/>
              </a:rPr>
              <a:t>goals</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lnSpc>
                <a:spcPct val="115000"/>
              </a:lnSpc>
              <a:spcAft>
                <a:spcPts val="800"/>
              </a:spcAft>
              <a:buNone/>
            </a:pP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It</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should</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include</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 </a:t>
            </a:r>
            <a:r>
              <a:rPr lang="ca-ES" sz="2000" b="1" kern="100" dirty="0" err="1">
                <a:effectLst/>
                <a:latin typeface="Aptos" panose="020B0004020202020204" pitchFamily="34" charset="0"/>
                <a:ea typeface="Aptos" panose="020B0004020202020204" pitchFamily="34" charset="0"/>
                <a:cs typeface="Times New Roman" panose="02020603050405020304" pitchFamily="18" charset="0"/>
              </a:rPr>
              <a:t>brief</a:t>
            </a:r>
            <a:r>
              <a:rPr lang="ca-E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b="1" kern="100" dirty="0" err="1">
                <a:effectLst/>
                <a:latin typeface="Aptos" panose="020B0004020202020204" pitchFamily="34" charset="0"/>
                <a:ea typeface="Aptos" panose="020B0004020202020204" pitchFamily="34" charset="0"/>
                <a:cs typeface="Times New Roman" panose="02020603050405020304" pitchFamily="18" charset="0"/>
              </a:rPr>
              <a:t>introduction</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 </a:t>
            </a:r>
            <a:r>
              <a:rPr lang="ca-ES" sz="2000" b="1" kern="100" dirty="0" err="1">
                <a:effectLst/>
                <a:latin typeface="Aptos" panose="020B0004020202020204" pitchFamily="34" charset="0"/>
                <a:ea typeface="Aptos" panose="020B0004020202020204" pitchFamily="34" charset="0"/>
                <a:cs typeface="Times New Roman" panose="02020603050405020304" pitchFamily="18" charset="0"/>
              </a:rPr>
              <a:t>summary</a:t>
            </a:r>
            <a:r>
              <a:rPr lang="ca-ES" sz="2000" b="1" kern="100" dirty="0">
                <a:effectLst/>
                <a:latin typeface="Aptos" panose="020B0004020202020204" pitchFamily="34" charset="0"/>
                <a:ea typeface="Aptos" panose="020B0004020202020204" pitchFamily="34" charset="0"/>
                <a:cs typeface="Times New Roman" panose="02020603050405020304" pitchFamily="18" charset="0"/>
              </a:rPr>
              <a:t> of </a:t>
            </a:r>
            <a:r>
              <a:rPr lang="ca-ES" sz="2000" b="1" kern="100" dirty="0" err="1">
                <a:effectLst/>
                <a:latin typeface="Aptos" panose="020B0004020202020204" pitchFamily="34" charset="0"/>
                <a:ea typeface="Aptos" panose="020B0004020202020204" pitchFamily="34" charset="0"/>
                <a:cs typeface="Times New Roman" panose="02020603050405020304" pitchFamily="18" charset="0"/>
              </a:rPr>
              <a:t>relevant</a:t>
            </a:r>
            <a:r>
              <a:rPr lang="ca-E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b="1" kern="100" dirty="0" err="1">
                <a:effectLst/>
                <a:latin typeface="Aptos" panose="020B0004020202020204" pitchFamily="34" charset="0"/>
                <a:ea typeface="Aptos" panose="020B0004020202020204" pitchFamily="34" charset="0"/>
                <a:cs typeface="Times New Roman" panose="02020603050405020304" pitchFamily="18" charset="0"/>
              </a:rPr>
              <a:t>experience</a:t>
            </a:r>
            <a:r>
              <a:rPr lang="ca-ES" sz="2000" b="1" kern="100" dirty="0">
                <a:effectLst/>
                <a:latin typeface="Aptos" panose="020B0004020202020204" pitchFamily="34" charset="0"/>
                <a:ea typeface="Aptos" panose="020B0004020202020204" pitchFamily="34" charset="0"/>
                <a:cs typeface="Times New Roman" panose="02020603050405020304" pitchFamily="18" charset="0"/>
              </a:rPr>
              <a:t> or </a:t>
            </a:r>
            <a:r>
              <a:rPr lang="ca-ES" sz="2000" b="1" kern="100" dirty="0" err="1">
                <a:effectLst/>
                <a:latin typeface="Aptos" panose="020B0004020202020204" pitchFamily="34" charset="0"/>
                <a:ea typeface="Aptos" panose="020B0004020202020204" pitchFamily="34" charset="0"/>
                <a:cs typeface="Times New Roman" panose="02020603050405020304" pitchFamily="18" charset="0"/>
              </a:rPr>
              <a:t>skills</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and</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 clear </a:t>
            </a:r>
            <a:r>
              <a:rPr lang="ca-ES" sz="2000" b="1" kern="100" dirty="0" err="1">
                <a:effectLst/>
                <a:latin typeface="Aptos" panose="020B0004020202020204" pitchFamily="34" charset="0"/>
                <a:ea typeface="Aptos" panose="020B0004020202020204" pitchFamily="34" charset="0"/>
                <a:cs typeface="Times New Roman" panose="02020603050405020304" pitchFamily="18" charset="0"/>
              </a:rPr>
              <a:t>statement</a:t>
            </a:r>
            <a:r>
              <a:rPr lang="ca-ES" sz="2000" b="1" kern="100" dirty="0">
                <a:effectLst/>
                <a:latin typeface="Aptos" panose="020B0004020202020204" pitchFamily="34" charset="0"/>
                <a:ea typeface="Aptos" panose="020B0004020202020204" pitchFamily="34" charset="0"/>
                <a:cs typeface="Times New Roman" panose="02020603050405020304" pitchFamily="18" charset="0"/>
              </a:rPr>
              <a:t> of </a:t>
            </a:r>
            <a:r>
              <a:rPr lang="ca-ES" sz="2000" b="1" kern="100" dirty="0" err="1">
                <a:effectLst/>
                <a:latin typeface="Aptos" panose="020B0004020202020204" pitchFamily="34" charset="0"/>
                <a:ea typeface="Aptos" panose="020B0004020202020204" pitchFamily="34" charset="0"/>
                <a:cs typeface="Times New Roman" panose="02020603050405020304" pitchFamily="18" charset="0"/>
              </a:rPr>
              <a:t>your</a:t>
            </a:r>
            <a:r>
              <a:rPr lang="ca-E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b="1" kern="100" dirty="0" err="1">
                <a:effectLst/>
                <a:latin typeface="Aptos" panose="020B0004020202020204" pitchFamily="34" charset="0"/>
                <a:ea typeface="Aptos" panose="020B0004020202020204" pitchFamily="34" charset="0"/>
                <a:cs typeface="Times New Roman" panose="02020603050405020304" pitchFamily="18" charset="0"/>
              </a:rPr>
              <a:t>desired</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role</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or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next</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t>
            </a:r>
            <a:r>
              <a:rPr lang="ca-ES" sz="2000" kern="100" dirty="0" err="1">
                <a:effectLst/>
                <a:latin typeface="Aptos" panose="020B0004020202020204" pitchFamily="34" charset="0"/>
                <a:ea typeface="Aptos" panose="020B0004020202020204" pitchFamily="34" charset="0"/>
                <a:cs typeface="Times New Roman" panose="02020603050405020304" pitchFamily="18" charset="0"/>
              </a:rPr>
              <a:t>step</a:t>
            </a:r>
            <a:r>
              <a:rPr lang="ca-ES" sz="20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2784129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997AB-5B65-EF9D-ECDC-8B9820785489}"/>
            </a:ext>
          </a:extLst>
        </p:cNvPr>
        <p:cNvGrpSpPr/>
        <p:nvPr/>
      </p:nvGrpSpPr>
      <p:grpSpPr>
        <a:xfrm>
          <a:off x="0" y="0"/>
          <a:ext cx="0" cy="0"/>
          <a:chOff x="0" y="0"/>
          <a:chExt cx="0" cy="0"/>
        </a:xfrm>
      </p:grpSpPr>
      <p:sp>
        <p:nvSpPr>
          <p:cNvPr id="2" name="Títol 1">
            <a:extLst>
              <a:ext uri="{FF2B5EF4-FFF2-40B4-BE49-F238E27FC236}">
                <a16:creationId xmlns:a16="http://schemas.microsoft.com/office/drawing/2014/main" id="{4127274A-CA88-60AA-317F-014D0439F73D}"/>
              </a:ext>
            </a:extLst>
          </p:cNvPr>
          <p:cNvSpPr>
            <a:spLocks noGrp="1"/>
          </p:cNvSpPr>
          <p:nvPr>
            <p:ph type="title"/>
          </p:nvPr>
        </p:nvSpPr>
        <p:spPr>
          <a:xfrm>
            <a:off x="838200" y="365126"/>
            <a:ext cx="10515600" cy="971306"/>
          </a:xfrm>
        </p:spPr>
        <p:txBody>
          <a:bodyPr/>
          <a:lstStyle/>
          <a:p>
            <a:pPr>
              <a:lnSpc>
                <a:spcPct val="115000"/>
              </a:lnSpc>
              <a:spcAft>
                <a:spcPts val="800"/>
              </a:spcAft>
              <a:buNone/>
            </a:pPr>
            <a:r>
              <a:rPr lang="ca-ES" sz="4400" b="1" kern="100" dirty="0" err="1">
                <a:effectLst/>
                <a:latin typeface="Aptos" panose="020B0004020202020204" pitchFamily="34" charset="0"/>
                <a:ea typeface="Aptos" panose="020B0004020202020204" pitchFamily="34" charset="0"/>
                <a:cs typeface="Times New Roman" panose="02020603050405020304" pitchFamily="18" charset="0"/>
              </a:rPr>
              <a:t>What</a:t>
            </a:r>
            <a:r>
              <a:rPr lang="ca-ES" sz="4400" b="1" kern="100" dirty="0">
                <a:effectLst/>
                <a:latin typeface="Aptos" panose="020B0004020202020204" pitchFamily="34" charset="0"/>
                <a:ea typeface="Aptos" panose="020B0004020202020204" pitchFamily="34" charset="0"/>
                <a:cs typeface="Times New Roman" panose="02020603050405020304" pitchFamily="18" charset="0"/>
              </a:rPr>
              <a:t> is a personal </a:t>
            </a:r>
            <a:r>
              <a:rPr lang="ca-ES" sz="4400" b="1" kern="100" dirty="0" err="1">
                <a:effectLst/>
                <a:latin typeface="Aptos" panose="020B0004020202020204" pitchFamily="34" charset="0"/>
                <a:ea typeface="Aptos" panose="020B0004020202020204" pitchFamily="34" charset="0"/>
                <a:cs typeface="Times New Roman" panose="02020603050405020304" pitchFamily="18" charset="0"/>
              </a:rPr>
              <a:t>elevator</a:t>
            </a:r>
            <a:r>
              <a:rPr lang="ca-ES" sz="4400" b="1" kern="100" dirty="0">
                <a:effectLst/>
                <a:latin typeface="Aptos" panose="020B0004020202020204" pitchFamily="34" charset="0"/>
                <a:ea typeface="Aptos" panose="020B0004020202020204" pitchFamily="34" charset="0"/>
                <a:cs typeface="Times New Roman" panose="02020603050405020304" pitchFamily="18" charset="0"/>
              </a:rPr>
              <a:t> pitch?</a:t>
            </a:r>
            <a:endParaRPr lang="ca-E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idor de contingut 2">
            <a:extLst>
              <a:ext uri="{FF2B5EF4-FFF2-40B4-BE49-F238E27FC236}">
                <a16:creationId xmlns:a16="http://schemas.microsoft.com/office/drawing/2014/main" id="{A334EB23-69A0-7EDE-30CF-9B021DDABA0F}"/>
              </a:ext>
            </a:extLst>
          </p:cNvPr>
          <p:cNvSpPr>
            <a:spLocks noGrp="1"/>
          </p:cNvSpPr>
          <p:nvPr>
            <p:ph idx="1"/>
          </p:nvPr>
        </p:nvSpPr>
        <p:spPr>
          <a:xfrm>
            <a:off x="838199" y="1825625"/>
            <a:ext cx="7074877" cy="4667250"/>
          </a:xfrm>
        </p:spPr>
        <p:txBody>
          <a:bodyPr>
            <a:normAutofit/>
          </a:bodyPr>
          <a:lstStyle/>
          <a:p>
            <a:pPr marL="0" indent="0">
              <a:lnSpc>
                <a:spcPct val="115000"/>
              </a:lnSpc>
              <a:spcAft>
                <a:spcPts val="800"/>
              </a:spcAft>
              <a:buNone/>
            </a:pPr>
            <a:r>
              <a:rPr lang="ca-ES" sz="1800" kern="100" dirty="0">
                <a:effectLst/>
                <a:latin typeface="Aptos" panose="020B0004020202020204" pitchFamily="34" charset="0"/>
                <a:ea typeface="Aptos" panose="020B0004020202020204" pitchFamily="34" charset="0"/>
                <a:cs typeface="Times New Roman" panose="02020603050405020304" pitchFamily="18" charset="0"/>
              </a:rPr>
              <a:t>THE CHALLENGE – TO STAND OUT, TO BE COMPELLING.</a:t>
            </a:r>
          </a:p>
          <a:p>
            <a:pPr marL="0" indent="0">
              <a:lnSpc>
                <a:spcPct val="115000"/>
              </a:lnSpc>
              <a:spcAft>
                <a:spcPts val="800"/>
              </a:spcAft>
              <a:buNone/>
            </a:pPr>
            <a:r>
              <a:rPr lang="ca-ES" sz="1800" kern="100" dirty="0">
                <a:effectLst/>
                <a:latin typeface="Aptos" panose="020B0004020202020204" pitchFamily="34" charset="0"/>
                <a:ea typeface="Aptos" panose="020B0004020202020204" pitchFamily="34" charset="0"/>
                <a:cs typeface="Times New Roman" panose="02020603050405020304" pitchFamily="18" charset="0"/>
              </a:rPr>
              <a:t>DON’T BECOME A SALESPERSON!</a:t>
            </a:r>
          </a:p>
          <a:p>
            <a:pPr marL="0" indent="0">
              <a:lnSpc>
                <a:spcPct val="115000"/>
              </a:lnSpc>
              <a:spcAft>
                <a:spcPts val="800"/>
              </a:spcAft>
              <a:buNone/>
            </a:pPr>
            <a:r>
              <a:rPr lang="ca-ES" sz="1800" kern="100" dirty="0">
                <a:latin typeface="Aptos" panose="020B0004020202020204" pitchFamily="34" charset="0"/>
                <a:ea typeface="Aptos" panose="020B0004020202020204" pitchFamily="34" charset="0"/>
                <a:cs typeface="Times New Roman" panose="02020603050405020304" pitchFamily="18" charset="0"/>
              </a:rPr>
              <a:t>CREATE A CONVERSATION, PERSON TO PERSON.</a:t>
            </a:r>
            <a:endParaRPr lang="ca-E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ca-ES" sz="1800" kern="100" dirty="0">
                <a:effectLst/>
                <a:latin typeface="Aptos" panose="020B0004020202020204" pitchFamily="34" charset="0"/>
                <a:ea typeface="Aptos" panose="020B0004020202020204" pitchFamily="34" charset="0"/>
                <a:cs typeface="Times New Roman" panose="02020603050405020304" pitchFamily="18" charset="0"/>
              </a:rPr>
              <a:t>THE OLD PITCH, THE NEW.</a:t>
            </a:r>
          </a:p>
          <a:p>
            <a:pPr marL="0" indent="0">
              <a:lnSpc>
                <a:spcPct val="115000"/>
              </a:lnSpc>
              <a:spcAft>
                <a:spcPts val="800"/>
              </a:spcAft>
              <a:buNone/>
            </a:pPr>
            <a:r>
              <a:rPr lang="ca-ES" sz="1800" kern="100" dirty="0">
                <a:latin typeface="Aptos" panose="020B0004020202020204" pitchFamily="34" charset="0"/>
                <a:ea typeface="Aptos" panose="020B0004020202020204" pitchFamily="34" charset="0"/>
                <a:cs typeface="Times New Roman" panose="02020603050405020304" pitchFamily="18" charset="0"/>
              </a:rPr>
              <a:t>LIKE WHEN ON SOCIAL MEDIA, YOU NEED TO GRAB PEOPLE’S ATTENTION.</a:t>
            </a:r>
          </a:p>
          <a:p>
            <a:pPr marL="0" indent="0">
              <a:lnSpc>
                <a:spcPct val="115000"/>
              </a:lnSpc>
              <a:spcAft>
                <a:spcPts val="800"/>
              </a:spcAft>
              <a:buNone/>
            </a:pPr>
            <a:r>
              <a:rPr lang="ca-ES" sz="1800" kern="100" dirty="0">
                <a:effectLst/>
                <a:latin typeface="Aptos" panose="020B0004020202020204" pitchFamily="34" charset="0"/>
                <a:ea typeface="Aptos" panose="020B0004020202020204" pitchFamily="34" charset="0"/>
                <a:cs typeface="Times New Roman" panose="02020603050405020304" pitchFamily="18" charset="0"/>
              </a:rPr>
              <a:t>THE FOCUS IS ON YOUR LISTENER.</a:t>
            </a:r>
          </a:p>
          <a:p>
            <a:pPr marL="0" indent="0">
              <a:lnSpc>
                <a:spcPct val="115000"/>
              </a:lnSpc>
              <a:spcAft>
                <a:spcPts val="800"/>
              </a:spcAft>
              <a:buNone/>
            </a:pPr>
            <a:r>
              <a:rPr lang="ca-ES" sz="1800" kern="100" dirty="0">
                <a:latin typeface="Aptos" panose="020B0004020202020204" pitchFamily="34" charset="0"/>
                <a:ea typeface="Aptos" panose="020B0004020202020204" pitchFamily="34" charset="0"/>
                <a:cs typeface="Times New Roman" panose="02020603050405020304" pitchFamily="18" charset="0"/>
              </a:rPr>
              <a:t>YOUR AIM IS TO GET THEM TO SAY “TELL ME MORE!”</a:t>
            </a:r>
            <a:endParaRPr lang="ca-E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ca-ES" dirty="0"/>
          </a:p>
        </p:txBody>
      </p:sp>
      <p:pic>
        <p:nvPicPr>
          <p:cNvPr id="4" name="Imatge 3">
            <a:extLst>
              <a:ext uri="{FF2B5EF4-FFF2-40B4-BE49-F238E27FC236}">
                <a16:creationId xmlns:a16="http://schemas.microsoft.com/office/drawing/2014/main" id="{81E3D3E1-4718-A348-45A1-FF88C1DEB03B}"/>
              </a:ext>
            </a:extLst>
          </p:cNvPr>
          <p:cNvPicPr>
            <a:picLocks noChangeAspect="1"/>
          </p:cNvPicPr>
          <p:nvPr/>
        </p:nvPicPr>
        <p:blipFill>
          <a:blip r:embed="rId2"/>
          <a:stretch>
            <a:fillRect/>
          </a:stretch>
        </p:blipFill>
        <p:spPr>
          <a:xfrm>
            <a:off x="8140632" y="2607163"/>
            <a:ext cx="3740708" cy="2355850"/>
          </a:xfrm>
          <a:prstGeom prst="rect">
            <a:avLst/>
          </a:prstGeom>
        </p:spPr>
      </p:pic>
    </p:spTree>
    <p:extLst>
      <p:ext uri="{BB962C8B-B14F-4D97-AF65-F5344CB8AC3E}">
        <p14:creationId xmlns:p14="http://schemas.microsoft.com/office/powerpoint/2010/main" val="581051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nt">
            <a:extLst>
              <a:ext uri="{FF2B5EF4-FFF2-40B4-BE49-F238E27FC236}">
                <a16:creationId xmlns:a16="http://schemas.microsoft.com/office/drawing/2014/main" id="{FB62F605-0D29-07F8-F642-DD2626C78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0"/>
            <a:ext cx="12193117"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C22F3F7-C4F6-C120-9D45-79509746A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0"/>
            <a:ext cx="11417531"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ol 1">
            <a:extLst>
              <a:ext uri="{FF2B5EF4-FFF2-40B4-BE49-F238E27FC236}">
                <a16:creationId xmlns:a16="http://schemas.microsoft.com/office/drawing/2014/main" id="{0D184E76-3DFF-3E57-340C-A6C881BA9A29}"/>
              </a:ext>
            </a:extLst>
          </p:cNvPr>
          <p:cNvSpPr>
            <a:spLocks noGrp="1"/>
          </p:cNvSpPr>
          <p:nvPr>
            <p:ph type="title"/>
          </p:nvPr>
        </p:nvSpPr>
        <p:spPr>
          <a:xfrm>
            <a:off x="758952" y="762001"/>
            <a:ext cx="9589765" cy="1699942"/>
          </a:xfrm>
        </p:spPr>
        <p:txBody>
          <a:bodyPr>
            <a:normAutofit/>
          </a:bodyPr>
          <a:lstStyle/>
          <a:p>
            <a:r>
              <a:rPr lang="ca-ES" sz="4000"/>
              <a:t>Structure</a:t>
            </a:r>
          </a:p>
        </p:txBody>
      </p:sp>
      <p:sp>
        <p:nvSpPr>
          <p:cNvPr id="13" name="Contenidor de contingut 2">
            <a:extLst>
              <a:ext uri="{FF2B5EF4-FFF2-40B4-BE49-F238E27FC236}">
                <a16:creationId xmlns:a16="http://schemas.microsoft.com/office/drawing/2014/main" id="{33D2CD32-908D-4B7F-236D-B52D5EE48F60}"/>
              </a:ext>
            </a:extLst>
          </p:cNvPr>
          <p:cNvSpPr>
            <a:spLocks noGrp="1"/>
          </p:cNvSpPr>
          <p:nvPr>
            <p:ph idx="1"/>
          </p:nvPr>
        </p:nvSpPr>
        <p:spPr>
          <a:xfrm>
            <a:off x="758952" y="2470243"/>
            <a:ext cx="9590349" cy="3769833"/>
          </a:xfrm>
        </p:spPr>
        <p:txBody>
          <a:bodyPr anchor="ctr">
            <a:normAutofit/>
          </a:bodyPr>
          <a:lstStyle/>
          <a:p>
            <a:pPr fontAlgn="base">
              <a:buFont typeface="+mj-lt"/>
              <a:buAutoNum type="arabicPeriod"/>
            </a:pPr>
            <a:r>
              <a:rPr lang="en-US" sz="2000" b="0" i="0">
                <a:effectLst/>
                <a:latin typeface="Open Sans" panose="020B0606030504020204" pitchFamily="34" charset="0"/>
              </a:rPr>
              <a:t>Introduce yourself, as appropriate.</a:t>
            </a:r>
          </a:p>
          <a:p>
            <a:pPr fontAlgn="base">
              <a:buFont typeface="+mj-lt"/>
              <a:buAutoNum type="arabicPeriod"/>
            </a:pPr>
            <a:r>
              <a:rPr lang="en-US" sz="2000" b="0" i="0">
                <a:effectLst/>
                <a:latin typeface="Open Sans" panose="020B0606030504020204" pitchFamily="34" charset="0"/>
              </a:rPr>
              <a:t>Discuss your experience. As a student, this would include your major field of study.  If you have practical experience in the field you could include that as well.</a:t>
            </a:r>
          </a:p>
          <a:p>
            <a:pPr fontAlgn="base">
              <a:buFont typeface="+mj-lt"/>
              <a:buAutoNum type="arabicPeriod"/>
            </a:pPr>
            <a:r>
              <a:rPr lang="en-US" sz="2000" b="0" i="0">
                <a:effectLst/>
                <a:latin typeface="Open Sans" panose="020B0606030504020204" pitchFamily="34" charset="0"/>
              </a:rPr>
              <a:t>State a strength or skill the employer would be interested in.</a:t>
            </a:r>
          </a:p>
          <a:p>
            <a:pPr fontAlgn="base">
              <a:buFont typeface="+mj-lt"/>
              <a:buAutoNum type="arabicPeriod"/>
            </a:pPr>
            <a:r>
              <a:rPr lang="en-US" sz="2000" b="0" i="0">
                <a:effectLst/>
                <a:latin typeface="Open Sans" panose="020B0606030504020204" pitchFamily="34" charset="0"/>
              </a:rPr>
              <a:t>Follow that with an accomplishment (or two) that proves you have that skill. It can be related to school, work, a volunteer experience, an activity (Scouts), etc.</a:t>
            </a:r>
          </a:p>
          <a:p>
            <a:pPr fontAlgn="base">
              <a:buFont typeface="+mj-lt"/>
              <a:buAutoNum type="arabicPeriod"/>
            </a:pPr>
            <a:r>
              <a:rPr lang="en-US" sz="2000" b="0" i="0">
                <a:effectLst/>
                <a:latin typeface="Open Sans" panose="020B0606030504020204" pitchFamily="34" charset="0"/>
              </a:rPr>
              <a:t>Describe your employment goal—what are you looking for now and/or in the future?</a:t>
            </a:r>
          </a:p>
          <a:p>
            <a:pPr fontAlgn="base">
              <a:buFont typeface="+mj-lt"/>
              <a:buAutoNum type="arabicPeriod"/>
            </a:pPr>
            <a:r>
              <a:rPr lang="en-US" sz="2000" b="0" i="0">
                <a:effectLst/>
                <a:latin typeface="Open Sans" panose="020B0606030504020204" pitchFamily="34" charset="0"/>
              </a:rPr>
              <a:t>Most importantly, tell how you can immediately benefit the company.</a:t>
            </a:r>
          </a:p>
          <a:p>
            <a:pPr marL="0" indent="0">
              <a:buNone/>
            </a:pPr>
            <a:endParaRPr lang="ca-ES" sz="2000"/>
          </a:p>
        </p:txBody>
      </p:sp>
    </p:spTree>
    <p:extLst>
      <p:ext uri="{BB962C8B-B14F-4D97-AF65-F5344CB8AC3E}">
        <p14:creationId xmlns:p14="http://schemas.microsoft.com/office/powerpoint/2010/main" val="4056251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868B9ADF-5839-005B-819F-BE8D300A75D4}"/>
              </a:ext>
            </a:extLst>
          </p:cNvPr>
          <p:cNvSpPr>
            <a:spLocks noGrp="1"/>
          </p:cNvSpPr>
          <p:nvPr>
            <p:ph type="title"/>
          </p:nvPr>
        </p:nvSpPr>
        <p:spPr/>
        <p:txBody>
          <a:bodyPr>
            <a:normAutofit/>
          </a:bodyPr>
          <a:lstStyle/>
          <a:p>
            <a:pPr algn="ctr"/>
            <a:r>
              <a:rPr lang="ca-ES" b="1" dirty="0"/>
              <a:t>DO ...</a:t>
            </a:r>
          </a:p>
        </p:txBody>
      </p:sp>
      <p:sp>
        <p:nvSpPr>
          <p:cNvPr id="3" name="Contenidor de contingut 2">
            <a:extLst>
              <a:ext uri="{FF2B5EF4-FFF2-40B4-BE49-F238E27FC236}">
                <a16:creationId xmlns:a16="http://schemas.microsoft.com/office/drawing/2014/main" id="{503E0DE7-7A14-A6BF-5ADC-0266A89DCF87}"/>
              </a:ext>
            </a:extLst>
          </p:cNvPr>
          <p:cNvSpPr>
            <a:spLocks noGrp="1"/>
          </p:cNvSpPr>
          <p:nvPr>
            <p:ph idx="1"/>
          </p:nvPr>
        </p:nvSpPr>
        <p:spPr/>
        <p:txBody>
          <a:bodyPr>
            <a:normAutofit fontScale="92500" lnSpcReduction="10000"/>
          </a:bodyPr>
          <a:lstStyle/>
          <a:p>
            <a:pPr marL="342900" indent="-342900">
              <a:lnSpc>
                <a:spcPct val="115000"/>
              </a:lnSpc>
              <a:spcAft>
                <a:spcPts val="800"/>
              </a:spcAft>
              <a:buSzPts val="1000"/>
              <a:buFont typeface="Symbol" panose="05050102010706020507" pitchFamily="18" charset="2"/>
              <a:buChar char=""/>
              <a:tabLst>
                <a:tab pos="457200" algn="l"/>
              </a:tabLst>
            </a:pP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Make</a:t>
            </a:r>
            <a:r>
              <a:rPr lang="ca-E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it</a:t>
            </a:r>
            <a:r>
              <a:rPr lang="ca-E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meaningful</a:t>
            </a:r>
            <a:r>
              <a:rPr lang="ca-E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to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the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person</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you’re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speaking</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with</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Consider</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not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just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what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do,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but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how</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what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do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could</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help</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the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person</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you’re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pitching</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to.</a:t>
            </a:r>
          </a:p>
          <a:p>
            <a:pPr marL="342900" lvl="0" indent="-342900">
              <a:lnSpc>
                <a:spcPct val="115000"/>
              </a:lnSpc>
              <a:spcAft>
                <a:spcPts val="800"/>
              </a:spcAft>
              <a:buSzPts val="1000"/>
              <a:buFont typeface="Symbol" panose="05050102010706020507" pitchFamily="18" charset="2"/>
              <a:buChar char=""/>
              <a:tabLst>
                <a:tab pos="457200" algn="l"/>
              </a:tabLst>
            </a:pPr>
            <a:r>
              <a:rPr lang="ca-ES" sz="1800" b="1" kern="100" dirty="0">
                <a:effectLst/>
                <a:latin typeface="Aptos" panose="020B0004020202020204" pitchFamily="34" charset="0"/>
                <a:ea typeface="Aptos" panose="020B0004020202020204" pitchFamily="34" charset="0"/>
                <a:cs typeface="Times New Roman" panose="02020603050405020304" pitchFamily="18" charset="0"/>
              </a:rPr>
              <a:t>Tell a </a:t>
            </a: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story</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Paint a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picture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of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what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do in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order</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to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help</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your</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pitch get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noticed</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This</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might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involve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highlighting</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an</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interesting</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accomplishment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or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simply</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sharing</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your</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unique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perspective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on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your</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profession</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SzPts val="1000"/>
              <a:buFont typeface="Symbol" panose="05050102010706020507" pitchFamily="18" charset="2"/>
              <a:buChar char=""/>
              <a:tabLst>
                <a:tab pos="457200" algn="l"/>
              </a:tabLst>
            </a:pPr>
            <a:r>
              <a:rPr lang="ca-ES" sz="1800" b="1" kern="100" dirty="0">
                <a:effectLst/>
                <a:latin typeface="Aptos" panose="020B0004020202020204" pitchFamily="34" charset="0"/>
                <a:ea typeface="Aptos" panose="020B0004020202020204" pitchFamily="34" charset="0"/>
                <a:cs typeface="Times New Roman" panose="02020603050405020304" pitchFamily="18" charset="0"/>
              </a:rPr>
              <a:t>Be </a:t>
            </a: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specific</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Future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employers</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want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to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understand</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what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your</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particular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area</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of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expertise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is.</a:t>
            </a:r>
          </a:p>
          <a:p>
            <a:pPr marL="342900" lvl="0" indent="-342900">
              <a:lnSpc>
                <a:spcPct val="115000"/>
              </a:lnSpc>
              <a:spcAft>
                <a:spcPts val="800"/>
              </a:spcAft>
              <a:buSzPts val="1000"/>
              <a:buFont typeface="Symbol" panose="05050102010706020507" pitchFamily="18" charset="2"/>
              <a:buChar char=""/>
              <a:tabLst>
                <a:tab pos="457200" algn="l"/>
              </a:tabLst>
            </a:pPr>
            <a:r>
              <a:rPr lang="ca-ES" sz="1800" b="1" kern="100" dirty="0">
                <a:effectLst/>
                <a:latin typeface="Aptos" panose="020B0004020202020204" pitchFamily="34" charset="0"/>
                <a:ea typeface="Aptos" panose="020B0004020202020204" pitchFamily="34" charset="0"/>
                <a:cs typeface="Times New Roman" panose="02020603050405020304" pitchFamily="18" charset="0"/>
              </a:rPr>
              <a:t>Be </a:t>
            </a: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authentic</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Give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potential</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employers</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 sense of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who</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really</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are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After</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all,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you’re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looking</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for a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career</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opportunity</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that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is a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good</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fit for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so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giving</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some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insight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into</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who</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are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and</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what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motivates</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is important.</a:t>
            </a:r>
          </a:p>
          <a:p>
            <a:pPr marL="342900" lvl="0" indent="-342900">
              <a:lnSpc>
                <a:spcPct val="115000"/>
              </a:lnSpc>
              <a:spcAft>
                <a:spcPts val="800"/>
              </a:spcAft>
              <a:buSzPts val="1000"/>
              <a:buFont typeface="Symbol" panose="05050102010706020507" pitchFamily="18" charset="2"/>
              <a:buChar char=""/>
              <a:tabLst>
                <a:tab pos="457200" algn="l"/>
              </a:tabLst>
            </a:pP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Use</a:t>
            </a:r>
            <a:r>
              <a:rPr lang="ca-ES" sz="1800" b="1" kern="100" dirty="0">
                <a:effectLst/>
                <a:latin typeface="Aptos" panose="020B0004020202020204" pitchFamily="34" charset="0"/>
                <a:ea typeface="Aptos" panose="020B0004020202020204" pitchFamily="34" charset="0"/>
                <a:cs typeface="Times New Roman" panose="02020603050405020304" pitchFamily="18" charset="0"/>
              </a:rPr>
              <a:t> a </a:t>
            </a: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conversational</a:t>
            </a:r>
            <a:r>
              <a:rPr lang="ca-E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tone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Avoid</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using</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language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that’s</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too</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rigid</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or formal,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and</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be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wary</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of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your</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statement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coming</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off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like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 sales pitch.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Even</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though</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your</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elevator</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pitch is,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at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its</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core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way</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to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sell</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yourself</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and</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your</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worth</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it’s</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important to strike a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balance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between</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confident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and</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casual.</a:t>
            </a:r>
          </a:p>
          <a:p>
            <a:pPr marL="0" indent="0">
              <a:buNone/>
            </a:pPr>
            <a:endParaRPr lang="ca-ES" dirty="0"/>
          </a:p>
        </p:txBody>
      </p:sp>
    </p:spTree>
    <p:extLst>
      <p:ext uri="{BB962C8B-B14F-4D97-AF65-F5344CB8AC3E}">
        <p14:creationId xmlns:p14="http://schemas.microsoft.com/office/powerpoint/2010/main" val="2811977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26FC4129-2A82-F2B3-7539-9F729B8A405C}"/>
              </a:ext>
            </a:extLst>
          </p:cNvPr>
          <p:cNvSpPr>
            <a:spLocks noGrp="1"/>
          </p:cNvSpPr>
          <p:nvPr>
            <p:ph type="title"/>
          </p:nvPr>
        </p:nvSpPr>
        <p:spPr/>
        <p:txBody>
          <a:bodyPr/>
          <a:lstStyle/>
          <a:p>
            <a:pPr algn="ctr"/>
            <a:r>
              <a:rPr lang="ca-ES" b="1" dirty="0"/>
              <a:t>DON’T ...</a:t>
            </a:r>
          </a:p>
        </p:txBody>
      </p:sp>
      <p:sp>
        <p:nvSpPr>
          <p:cNvPr id="3" name="Contenidor de contingut 2">
            <a:extLst>
              <a:ext uri="{FF2B5EF4-FFF2-40B4-BE49-F238E27FC236}">
                <a16:creationId xmlns:a16="http://schemas.microsoft.com/office/drawing/2014/main" id="{544BB930-AFF9-77E7-9CC8-210DB54F1F52}"/>
              </a:ext>
            </a:extLst>
          </p:cNvPr>
          <p:cNvSpPr>
            <a:spLocks noGrp="1"/>
          </p:cNvSpPr>
          <p:nvPr>
            <p:ph idx="1"/>
          </p:nvPr>
        </p:nvSpPr>
        <p:spPr>
          <a:xfrm>
            <a:off x="838200" y="2171700"/>
            <a:ext cx="10515600" cy="4444999"/>
          </a:xfrm>
        </p:spPr>
        <p: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Go</a:t>
            </a:r>
            <a:r>
              <a:rPr lang="ca-E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into</a:t>
            </a:r>
            <a:r>
              <a:rPr lang="ca-E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too</a:t>
            </a:r>
            <a:r>
              <a:rPr lang="ca-E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much</a:t>
            </a:r>
            <a:r>
              <a:rPr lang="ca-E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detail</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Your</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pitch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should</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have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only</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enough</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information</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to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pique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someone’s</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interest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it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is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not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meant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to be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an</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exhaustive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list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of all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have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to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offer</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SzPts val="1000"/>
              <a:buFont typeface="Symbol" panose="05050102010706020507" pitchFamily="18" charset="2"/>
              <a:buChar char=""/>
              <a:tabLst>
                <a:tab pos="457200" algn="l"/>
              </a:tabLst>
            </a:pP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Use</a:t>
            </a:r>
            <a:r>
              <a:rPr lang="ca-E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jargon</a:t>
            </a:r>
            <a:r>
              <a:rPr lang="ca-ES" sz="1800" b="1" kern="100" dirty="0">
                <a:effectLst/>
                <a:latin typeface="Aptos" panose="020B0004020202020204" pitchFamily="34" charset="0"/>
                <a:ea typeface="Aptos" panose="020B0004020202020204" pitchFamily="34" charset="0"/>
                <a:cs typeface="Times New Roman" panose="02020603050405020304" pitchFamily="18" charset="0"/>
              </a:rPr>
              <a:t> or </a:t>
            </a: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industry</a:t>
            </a:r>
            <a:r>
              <a:rPr lang="ca-E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language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Articulate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what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your</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skills</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are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and</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what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your</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value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is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using</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simple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terms</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so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that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professionals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from</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any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field</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can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see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and</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understand</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your</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value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SzPts val="1000"/>
              <a:buFont typeface="Symbol" panose="05050102010706020507" pitchFamily="18" charset="2"/>
              <a:buChar char=""/>
              <a:tabLst>
                <a:tab pos="457200" algn="l"/>
              </a:tabLst>
            </a:pP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Take</a:t>
            </a:r>
            <a:r>
              <a:rPr lang="ca-E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too</a:t>
            </a:r>
            <a:r>
              <a:rPr lang="ca-ES" sz="1800" b="1" kern="100" dirty="0">
                <a:effectLst/>
                <a:latin typeface="Aptos" panose="020B0004020202020204" pitchFamily="34" charset="0"/>
                <a:ea typeface="Aptos" panose="020B0004020202020204" pitchFamily="34" charset="0"/>
                <a:cs typeface="Times New Roman" panose="02020603050405020304" pitchFamily="18" charset="0"/>
              </a:rPr>
              <a:t> long</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Aim</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to get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your</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point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across</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in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less</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than</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30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seconds</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SzPts val="1000"/>
              <a:buFont typeface="Symbol" panose="05050102010706020507" pitchFamily="18" charset="2"/>
              <a:buChar char=""/>
              <a:tabLst>
                <a:tab pos="457200" algn="l"/>
              </a:tabLst>
            </a:pPr>
            <a:r>
              <a:rPr lang="ca-ES" sz="1800" b="1" kern="100" dirty="0">
                <a:effectLst/>
                <a:latin typeface="Aptos" panose="020B0004020202020204" pitchFamily="34" charset="0"/>
                <a:ea typeface="Aptos" panose="020B0004020202020204" pitchFamily="34" charset="0"/>
                <a:cs typeface="Times New Roman" panose="02020603050405020304" pitchFamily="18" charset="0"/>
              </a:rPr>
              <a:t>Put </a:t>
            </a: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too</a:t>
            </a:r>
            <a:r>
              <a:rPr lang="ca-E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much</a:t>
            </a:r>
            <a:r>
              <a:rPr lang="ca-ES" sz="1800" b="1" kern="100" dirty="0">
                <a:effectLst/>
                <a:latin typeface="Aptos" panose="020B0004020202020204" pitchFamily="34" charset="0"/>
                <a:ea typeface="Aptos" panose="020B0004020202020204" pitchFamily="34" charset="0"/>
                <a:cs typeface="Times New Roman" panose="02020603050405020304" pitchFamily="18" charset="0"/>
              </a:rPr>
              <a:t> focus on </a:t>
            </a: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your</a:t>
            </a:r>
            <a:r>
              <a:rPr lang="ca-E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years</a:t>
            </a:r>
            <a:r>
              <a:rPr lang="ca-E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of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experience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It’s</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not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your</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longevity</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in a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job</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that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will</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make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noticeable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but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what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you</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did</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with</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that</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time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SzPts val="1000"/>
              <a:buFont typeface="Symbol" panose="05050102010706020507" pitchFamily="18" charset="2"/>
              <a:buChar char=""/>
              <a:tabLst>
                <a:tab pos="457200" algn="l"/>
              </a:tabLst>
            </a:pP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Use</a:t>
            </a:r>
            <a:r>
              <a:rPr lang="ca-E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cliché</a:t>
            </a:r>
            <a:r>
              <a:rPr lang="ca-E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b="1" kern="100" dirty="0" err="1">
                <a:effectLst/>
                <a:latin typeface="Aptos" panose="020B0004020202020204" pitchFamily="34" charset="0"/>
                <a:ea typeface="Aptos" panose="020B0004020202020204" pitchFamily="34" charset="0"/>
                <a:cs typeface="Times New Roman" panose="02020603050405020304" pitchFamily="18" charset="0"/>
              </a:rPr>
              <a:t>terms</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Phrases</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like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state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of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the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art”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and</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thinking</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outside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the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box”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are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overused</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and</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can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make</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a pitch </a:t>
            </a:r>
            <a:r>
              <a:rPr lang="ca-ES" sz="1800" kern="100" dirty="0" err="1">
                <a:effectLst/>
                <a:latin typeface="Aptos" panose="020B0004020202020204" pitchFamily="34" charset="0"/>
                <a:ea typeface="Aptos" panose="020B0004020202020204" pitchFamily="34" charset="0"/>
                <a:cs typeface="Times New Roman" panose="02020603050405020304" pitchFamily="18" charset="0"/>
              </a:rPr>
              <a:t>seem</a:t>
            </a:r>
            <a:r>
              <a:rPr lang="ca-ES" sz="1800" kern="100" dirty="0">
                <a:effectLst/>
                <a:latin typeface="Aptos" panose="020B0004020202020204" pitchFamily="34" charset="0"/>
                <a:ea typeface="Aptos" panose="020B0004020202020204" pitchFamily="34" charset="0"/>
                <a:cs typeface="Times New Roman" panose="02020603050405020304" pitchFamily="18" charset="0"/>
              </a:rPr>
              <a:t> dull.</a:t>
            </a:r>
          </a:p>
          <a:p>
            <a:pPr marL="0" indent="0">
              <a:buNone/>
            </a:pPr>
            <a:endParaRPr lang="ca-ES" dirty="0"/>
          </a:p>
        </p:txBody>
      </p:sp>
    </p:spTree>
    <p:extLst>
      <p:ext uri="{BB962C8B-B14F-4D97-AF65-F5344CB8AC3E}">
        <p14:creationId xmlns:p14="http://schemas.microsoft.com/office/powerpoint/2010/main" val="977316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87650334-0243-A509-684E-93A8489A254F}"/>
              </a:ext>
            </a:extLst>
          </p:cNvPr>
          <p:cNvSpPr>
            <a:spLocks noGrp="1"/>
          </p:cNvSpPr>
          <p:nvPr>
            <p:ph type="title"/>
          </p:nvPr>
        </p:nvSpPr>
        <p:spPr/>
        <p:txBody>
          <a:bodyPr>
            <a:normAutofit/>
          </a:bodyPr>
          <a:lstStyle/>
          <a:p>
            <a:pPr algn="ctr"/>
            <a:r>
              <a:rPr lang="ca-ES" sz="4800" b="1" dirty="0"/>
              <a:t>Objectives</a:t>
            </a:r>
          </a:p>
        </p:txBody>
      </p:sp>
      <p:sp>
        <p:nvSpPr>
          <p:cNvPr id="3" name="Contenidor de contingut 2">
            <a:extLst>
              <a:ext uri="{FF2B5EF4-FFF2-40B4-BE49-F238E27FC236}">
                <a16:creationId xmlns:a16="http://schemas.microsoft.com/office/drawing/2014/main" id="{08B56C85-523B-529D-478A-7BA27A312A40}"/>
              </a:ext>
            </a:extLst>
          </p:cNvPr>
          <p:cNvSpPr>
            <a:spLocks noGrp="1"/>
          </p:cNvSpPr>
          <p:nvPr>
            <p:ph idx="1"/>
          </p:nvPr>
        </p:nvSpPr>
        <p:spPr/>
        <p:txBody>
          <a:bodyPr>
            <a:normAutofit lnSpcReduction="10000"/>
          </a:bodyPr>
          <a:lstStyle/>
          <a:p>
            <a:pPr>
              <a:buNone/>
            </a:pPr>
            <a:r>
              <a:rPr lang="en-US" dirty="0"/>
              <a:t>By the end of this workshop, students will:</a:t>
            </a:r>
          </a:p>
          <a:p>
            <a:pPr>
              <a:buNone/>
            </a:pPr>
            <a:endParaRPr lang="en-US" dirty="0"/>
          </a:p>
          <a:p>
            <a:pPr marL="0" indent="0">
              <a:buNone/>
            </a:pPr>
            <a:r>
              <a:rPr lang="en-US" dirty="0"/>
              <a:t>1. Understand </a:t>
            </a:r>
            <a:r>
              <a:rPr lang="en-US" b="1" dirty="0"/>
              <a:t>cultural</a:t>
            </a:r>
            <a:r>
              <a:rPr lang="en-US" dirty="0"/>
              <a:t> differences that affect international job interviews: formality, gesture, tone, authority.</a:t>
            </a:r>
          </a:p>
          <a:p>
            <a:pPr marL="0" indent="0">
              <a:buNone/>
            </a:pPr>
            <a:r>
              <a:rPr lang="en-US" dirty="0"/>
              <a:t>2 Identify and adapt to </a:t>
            </a:r>
            <a:r>
              <a:rPr lang="en-US" b="1" dirty="0"/>
              <a:t>communication styles </a:t>
            </a:r>
            <a:r>
              <a:rPr lang="en-US" dirty="0"/>
              <a:t>in different cultural contexts. </a:t>
            </a:r>
          </a:p>
          <a:p>
            <a:pPr marL="0" indent="0">
              <a:buNone/>
            </a:pPr>
            <a:r>
              <a:rPr lang="en-US" dirty="0"/>
              <a:t>3. Understand some common </a:t>
            </a:r>
            <a:r>
              <a:rPr lang="en-US" b="1" dirty="0"/>
              <a:t>language</a:t>
            </a:r>
            <a:r>
              <a:rPr lang="en-US" dirty="0"/>
              <a:t> challenges and </a:t>
            </a:r>
            <a:r>
              <a:rPr lang="en-US" b="1" dirty="0"/>
              <a:t>identify tools </a:t>
            </a:r>
            <a:r>
              <a:rPr lang="en-US" dirty="0"/>
              <a:t>to deal with possible communication difficulties. </a:t>
            </a:r>
          </a:p>
          <a:p>
            <a:pPr marL="0" indent="0">
              <a:buNone/>
            </a:pPr>
            <a:r>
              <a:rPr lang="en-US" dirty="0"/>
              <a:t>4. </a:t>
            </a:r>
            <a:r>
              <a:rPr lang="en-US" b="1" dirty="0"/>
              <a:t>Handle misunderstandings </a:t>
            </a:r>
            <a:r>
              <a:rPr lang="en-US" dirty="0"/>
              <a:t>with tact and respect.</a:t>
            </a:r>
          </a:p>
          <a:p>
            <a:pPr marL="0" indent="0">
              <a:buNone/>
            </a:pPr>
            <a:r>
              <a:rPr lang="en-US" dirty="0"/>
              <a:t>5. </a:t>
            </a:r>
            <a:r>
              <a:rPr lang="en-US" b="1" dirty="0"/>
              <a:t>Gain confidence </a:t>
            </a:r>
            <a:r>
              <a:rPr lang="en-US" dirty="0"/>
              <a:t>in presenting themselves professionally in English. </a:t>
            </a:r>
          </a:p>
          <a:p>
            <a:pPr marL="0" indent="0">
              <a:buNone/>
            </a:pPr>
            <a:endParaRPr lang="ca-ES" dirty="0"/>
          </a:p>
        </p:txBody>
      </p:sp>
    </p:spTree>
    <p:extLst>
      <p:ext uri="{BB962C8B-B14F-4D97-AF65-F5344CB8AC3E}">
        <p14:creationId xmlns:p14="http://schemas.microsoft.com/office/powerpoint/2010/main" val="2995296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ítol 1">
            <a:extLst>
              <a:ext uri="{FF2B5EF4-FFF2-40B4-BE49-F238E27FC236}">
                <a16:creationId xmlns:a16="http://schemas.microsoft.com/office/drawing/2014/main" id="{B454B6A4-FB25-A900-C351-9CA9B608389B}"/>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OVER TO YOU!</a:t>
            </a:r>
          </a:p>
        </p:txBody>
      </p:sp>
      <p:sp>
        <p:nvSpPr>
          <p:cNvPr id="2057" name="Rectangle 205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59" name="Rectangle 205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idor de contingut 2">
            <a:extLst>
              <a:ext uri="{FF2B5EF4-FFF2-40B4-BE49-F238E27FC236}">
                <a16:creationId xmlns:a16="http://schemas.microsoft.com/office/drawing/2014/main" id="{6A1A04B8-D640-E1A1-4F13-3F8179F3D230}"/>
              </a:ext>
            </a:extLst>
          </p:cNvPr>
          <p:cNvSpPr>
            <a:spLocks noGrp="1"/>
          </p:cNvSpPr>
          <p:nvPr>
            <p:ph sz="half" idx="1"/>
          </p:nvPr>
        </p:nvSpPr>
        <p:spPr>
          <a:xfrm>
            <a:off x="793661" y="2599509"/>
            <a:ext cx="4530898" cy="3639450"/>
          </a:xfrm>
        </p:spPr>
        <p:txBody>
          <a:bodyPr vert="horz" lIns="91440" tIns="45720" rIns="91440" bIns="45720" rtlCol="0" anchor="ctr">
            <a:normAutofit/>
          </a:bodyPr>
          <a:lstStyle/>
          <a:p>
            <a:pPr marL="0"/>
            <a:r>
              <a:rPr lang="en-US" sz="2000"/>
              <a:t>Write your elevator pitch</a:t>
            </a:r>
          </a:p>
          <a:p>
            <a:pPr marL="0"/>
            <a:endParaRPr lang="en-US" sz="2000"/>
          </a:p>
          <a:p>
            <a:pPr marL="0"/>
            <a:r>
              <a:rPr lang="en-US" sz="2000"/>
              <a:t>Speed-dating with your classmates</a:t>
            </a:r>
          </a:p>
          <a:p>
            <a:pPr marL="0"/>
            <a:endParaRPr lang="en-US" sz="2000"/>
          </a:p>
          <a:p>
            <a:pPr marL="0"/>
            <a:r>
              <a:rPr lang="en-US" sz="2000"/>
              <a:t>Present 30 secs, move on, present 30 secs, move on</a:t>
            </a:r>
          </a:p>
        </p:txBody>
      </p:sp>
      <p:pic>
        <p:nvPicPr>
          <p:cNvPr id="2050" name="Picture 2" descr="Persona Speed-Dating - UX Magazine">
            <a:extLst>
              <a:ext uri="{FF2B5EF4-FFF2-40B4-BE49-F238E27FC236}">
                <a16:creationId xmlns:a16="http://schemas.microsoft.com/office/drawing/2014/main" id="{B0D2728C-A7E9-D339-3E43-55D8DD2F827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911532" y="2834833"/>
            <a:ext cx="5150277" cy="3013087"/>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59992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0" name="Rectangle 3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 name="Títol 1">
            <a:extLst>
              <a:ext uri="{FF2B5EF4-FFF2-40B4-BE49-F238E27FC236}">
                <a16:creationId xmlns:a16="http://schemas.microsoft.com/office/drawing/2014/main" id="{7FD75CE9-46F5-D0ED-203C-61900E0B91BC}"/>
              </a:ext>
            </a:extLst>
          </p:cNvPr>
          <p:cNvSpPr>
            <a:spLocks noGrp="1"/>
          </p:cNvSpPr>
          <p:nvPr>
            <p:ph type="title"/>
          </p:nvPr>
        </p:nvSpPr>
        <p:spPr>
          <a:xfrm>
            <a:off x="304805" y="381935"/>
            <a:ext cx="4891848" cy="5974414"/>
          </a:xfrm>
        </p:spPr>
        <p:txBody>
          <a:bodyPr anchor="ctr">
            <a:normAutofit/>
          </a:bodyPr>
          <a:lstStyle/>
          <a:p>
            <a:r>
              <a:rPr lang="ca-ES" sz="4000" dirty="0">
                <a:solidFill>
                  <a:srgbClr val="FFFFFF"/>
                </a:solidFill>
              </a:rPr>
              <a:t>ROLEPLAY ACTIVITY IN PAIRS</a:t>
            </a:r>
            <a:br>
              <a:rPr lang="ca-ES" sz="4000" dirty="0">
                <a:solidFill>
                  <a:srgbClr val="FFFFFF"/>
                </a:solidFill>
              </a:rPr>
            </a:br>
            <a:br>
              <a:rPr lang="ca-ES" sz="4000" dirty="0">
                <a:solidFill>
                  <a:srgbClr val="FFFFFF"/>
                </a:solidFill>
              </a:rPr>
            </a:br>
            <a:r>
              <a:rPr lang="ca-ES" sz="4000" dirty="0" err="1">
                <a:solidFill>
                  <a:srgbClr val="FFFFFF"/>
                </a:solidFill>
              </a:rPr>
              <a:t>Common</a:t>
            </a:r>
            <a:r>
              <a:rPr lang="ca-ES" sz="4000" dirty="0">
                <a:solidFill>
                  <a:srgbClr val="FFFFFF"/>
                </a:solidFill>
              </a:rPr>
              <a:t> </a:t>
            </a:r>
            <a:r>
              <a:rPr lang="ca-ES" sz="4000" dirty="0" err="1">
                <a:solidFill>
                  <a:srgbClr val="FFFFFF"/>
                </a:solidFill>
              </a:rPr>
              <a:t>interview</a:t>
            </a:r>
            <a:r>
              <a:rPr lang="ca-ES" sz="4000" dirty="0">
                <a:solidFill>
                  <a:srgbClr val="FFFFFF"/>
                </a:solidFill>
              </a:rPr>
              <a:t> </a:t>
            </a:r>
            <a:r>
              <a:rPr lang="ca-ES" sz="4000" dirty="0" err="1">
                <a:solidFill>
                  <a:srgbClr val="FFFFFF"/>
                </a:solidFill>
              </a:rPr>
              <a:t>questions</a:t>
            </a:r>
            <a:r>
              <a:rPr lang="ca-ES" sz="4000" dirty="0">
                <a:solidFill>
                  <a:srgbClr val="FFFFFF"/>
                </a:solidFill>
              </a:rPr>
              <a:t> </a:t>
            </a:r>
            <a:br>
              <a:rPr lang="ca-ES" sz="4000" dirty="0">
                <a:solidFill>
                  <a:srgbClr val="FFFFFF"/>
                </a:solidFill>
              </a:rPr>
            </a:br>
            <a:r>
              <a:rPr lang="ca-ES" sz="4000" dirty="0">
                <a:solidFill>
                  <a:srgbClr val="FFFFFF"/>
                </a:solidFill>
              </a:rPr>
              <a:t>&amp; </a:t>
            </a:r>
            <a:r>
              <a:rPr lang="ca-ES" sz="4000" dirty="0" err="1">
                <a:solidFill>
                  <a:srgbClr val="FFFFFF"/>
                </a:solidFill>
              </a:rPr>
              <a:t>How</a:t>
            </a:r>
            <a:r>
              <a:rPr lang="ca-ES" sz="4000" dirty="0">
                <a:solidFill>
                  <a:srgbClr val="FFFFFF"/>
                </a:solidFill>
              </a:rPr>
              <a:t> to </a:t>
            </a:r>
            <a:r>
              <a:rPr lang="ca-ES" sz="4000" dirty="0" err="1">
                <a:solidFill>
                  <a:srgbClr val="FFFFFF"/>
                </a:solidFill>
              </a:rPr>
              <a:t>answer</a:t>
            </a:r>
            <a:r>
              <a:rPr lang="ca-ES" sz="4000" dirty="0">
                <a:solidFill>
                  <a:srgbClr val="FFFFFF"/>
                </a:solidFill>
              </a:rPr>
              <a:t> </a:t>
            </a:r>
            <a:r>
              <a:rPr lang="ca-ES" sz="4000" dirty="0" err="1">
                <a:solidFill>
                  <a:srgbClr val="FFFFFF"/>
                </a:solidFill>
              </a:rPr>
              <a:t>them</a:t>
            </a:r>
            <a:r>
              <a:rPr lang="ca-ES" sz="4000" dirty="0">
                <a:solidFill>
                  <a:srgbClr val="FFFFFF"/>
                </a:solidFill>
              </a:rPr>
              <a:t>!</a:t>
            </a:r>
          </a:p>
        </p:txBody>
      </p:sp>
      <p:grpSp>
        <p:nvGrpSpPr>
          <p:cNvPr id="41" name="Group 25">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4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3" name="Contenidor de contingut 2">
            <a:extLst>
              <a:ext uri="{FF2B5EF4-FFF2-40B4-BE49-F238E27FC236}">
                <a16:creationId xmlns:a16="http://schemas.microsoft.com/office/drawing/2014/main" id="{938C154B-985B-4BB4-F22C-E28A039EBFF5}"/>
              </a:ext>
            </a:extLst>
          </p:cNvPr>
          <p:cNvSpPr>
            <a:spLocks noGrp="1"/>
          </p:cNvSpPr>
          <p:nvPr>
            <p:ph idx="1"/>
          </p:nvPr>
        </p:nvSpPr>
        <p:spPr>
          <a:xfrm>
            <a:off x="6007104" y="127000"/>
            <a:ext cx="5880092" cy="6616700"/>
          </a:xfrm>
        </p:spPr>
        <p:txBody>
          <a:bodyPr anchor="ctr">
            <a:normAutofit fontScale="92500" lnSpcReduction="10000"/>
          </a:bodyPr>
          <a:lstStyle/>
          <a:p>
            <a:pPr marL="457200" indent="-457200">
              <a:buAutoNum type="arabicPeriod"/>
            </a:pPr>
            <a:endParaRPr lang="ca-ES" sz="1700" dirty="0">
              <a:solidFill>
                <a:schemeClr val="tx1">
                  <a:alpha val="80000"/>
                </a:schemeClr>
              </a:solidFill>
            </a:endParaRPr>
          </a:p>
          <a:p>
            <a:pPr marL="457200" indent="-457200">
              <a:buAutoNum type="arabicPeriod"/>
            </a:pPr>
            <a:r>
              <a:rPr lang="ca-ES" sz="1900" dirty="0">
                <a:solidFill>
                  <a:schemeClr val="tx1">
                    <a:alpha val="80000"/>
                  </a:schemeClr>
                </a:solidFill>
              </a:rPr>
              <a:t>Tell me </a:t>
            </a:r>
            <a:r>
              <a:rPr lang="ca-ES" sz="1900" dirty="0" err="1">
                <a:solidFill>
                  <a:schemeClr val="tx1">
                    <a:alpha val="80000"/>
                  </a:schemeClr>
                </a:solidFill>
              </a:rPr>
              <a:t>about</a:t>
            </a:r>
            <a:r>
              <a:rPr lang="ca-ES" sz="1900" dirty="0">
                <a:solidFill>
                  <a:schemeClr val="tx1">
                    <a:alpha val="80000"/>
                  </a:schemeClr>
                </a:solidFill>
              </a:rPr>
              <a:t> </a:t>
            </a:r>
            <a:r>
              <a:rPr lang="ca-ES" sz="1900" dirty="0" err="1">
                <a:solidFill>
                  <a:schemeClr val="tx1">
                    <a:alpha val="80000"/>
                  </a:schemeClr>
                </a:solidFill>
              </a:rPr>
              <a:t>yourself</a:t>
            </a:r>
            <a:r>
              <a:rPr lang="ca-ES" sz="1900" dirty="0">
                <a:solidFill>
                  <a:schemeClr val="tx1">
                    <a:alpha val="80000"/>
                  </a:schemeClr>
                </a:solidFill>
              </a:rPr>
              <a:t>.</a:t>
            </a:r>
          </a:p>
          <a:p>
            <a:pPr marL="457200" indent="-457200">
              <a:buAutoNum type="arabicPeriod"/>
            </a:pPr>
            <a:r>
              <a:rPr lang="ca-ES" sz="1900" dirty="0" err="1">
                <a:solidFill>
                  <a:schemeClr val="tx1">
                    <a:alpha val="80000"/>
                  </a:schemeClr>
                </a:solidFill>
              </a:rPr>
              <a:t>What</a:t>
            </a:r>
            <a:r>
              <a:rPr lang="ca-ES" sz="1900" dirty="0">
                <a:solidFill>
                  <a:schemeClr val="tx1">
                    <a:alpha val="80000"/>
                  </a:schemeClr>
                </a:solidFill>
              </a:rPr>
              <a:t> </a:t>
            </a:r>
            <a:r>
              <a:rPr lang="ca-ES" sz="1900" dirty="0" err="1">
                <a:solidFill>
                  <a:schemeClr val="tx1">
                    <a:alpha val="80000"/>
                  </a:schemeClr>
                </a:solidFill>
              </a:rPr>
              <a:t>are</a:t>
            </a:r>
            <a:r>
              <a:rPr lang="ca-ES" sz="1900" dirty="0">
                <a:solidFill>
                  <a:schemeClr val="tx1">
                    <a:alpha val="80000"/>
                  </a:schemeClr>
                </a:solidFill>
              </a:rPr>
              <a:t> </a:t>
            </a:r>
            <a:r>
              <a:rPr lang="ca-ES" sz="1900" dirty="0" err="1">
                <a:solidFill>
                  <a:schemeClr val="tx1">
                    <a:alpha val="80000"/>
                  </a:schemeClr>
                </a:solidFill>
              </a:rPr>
              <a:t>your</a:t>
            </a:r>
            <a:r>
              <a:rPr lang="ca-ES" sz="1900" dirty="0">
                <a:solidFill>
                  <a:schemeClr val="tx1">
                    <a:alpha val="80000"/>
                  </a:schemeClr>
                </a:solidFill>
              </a:rPr>
              <a:t> </a:t>
            </a:r>
            <a:r>
              <a:rPr lang="ca-ES" sz="1900" dirty="0" err="1">
                <a:solidFill>
                  <a:schemeClr val="tx1">
                    <a:alpha val="80000"/>
                  </a:schemeClr>
                </a:solidFill>
              </a:rPr>
              <a:t>strengths</a:t>
            </a:r>
            <a:r>
              <a:rPr lang="ca-ES" sz="1900" dirty="0">
                <a:solidFill>
                  <a:schemeClr val="tx1">
                    <a:alpha val="80000"/>
                  </a:schemeClr>
                </a:solidFill>
              </a:rPr>
              <a:t> / </a:t>
            </a:r>
            <a:r>
              <a:rPr lang="ca-ES" sz="1900" dirty="0" err="1">
                <a:solidFill>
                  <a:schemeClr val="tx1">
                    <a:alpha val="80000"/>
                  </a:schemeClr>
                </a:solidFill>
              </a:rPr>
              <a:t>weaknesses</a:t>
            </a:r>
            <a:r>
              <a:rPr lang="ca-ES" sz="1900" dirty="0">
                <a:solidFill>
                  <a:schemeClr val="tx1">
                    <a:alpha val="80000"/>
                  </a:schemeClr>
                </a:solidFill>
              </a:rPr>
              <a:t>?</a:t>
            </a:r>
          </a:p>
          <a:p>
            <a:pPr marL="457200" indent="-457200">
              <a:buFont typeface="Arial" panose="020B0604020202020204" pitchFamily="34" charset="0"/>
              <a:buAutoNum type="arabicPeriod"/>
            </a:pPr>
            <a:r>
              <a:rPr lang="en-US" sz="1900" b="0" i="0" dirty="0">
                <a:solidFill>
                  <a:schemeClr val="tx1">
                    <a:alpha val="80000"/>
                  </a:schemeClr>
                </a:solidFill>
                <a:effectLst/>
              </a:rPr>
              <a:t>Describe a challenge you dealt with at work, and how you handled it.</a:t>
            </a:r>
          </a:p>
          <a:p>
            <a:pPr marL="457200" indent="-457200">
              <a:buFont typeface="Arial" panose="020B0604020202020204" pitchFamily="34" charset="0"/>
              <a:buAutoNum type="arabicPeriod"/>
            </a:pPr>
            <a:r>
              <a:rPr lang="en-US" sz="1900" b="0" i="0" dirty="0">
                <a:solidFill>
                  <a:schemeClr val="tx1">
                    <a:alpha val="80000"/>
                  </a:schemeClr>
                </a:solidFill>
                <a:effectLst/>
              </a:rPr>
              <a:t>Why do you want to leave your current job?</a:t>
            </a:r>
          </a:p>
          <a:p>
            <a:pPr marL="457200" indent="-457200">
              <a:buFont typeface="Arial" panose="020B0604020202020204" pitchFamily="34" charset="0"/>
              <a:buAutoNum type="arabicPeriod"/>
            </a:pPr>
            <a:r>
              <a:rPr lang="en-US" sz="1900" b="0" i="0" dirty="0">
                <a:solidFill>
                  <a:schemeClr val="tx1">
                    <a:alpha val="80000"/>
                  </a:schemeClr>
                </a:solidFill>
                <a:effectLst/>
              </a:rPr>
              <a:t>Where do you see yourself in five years?</a:t>
            </a:r>
          </a:p>
          <a:p>
            <a:pPr marL="457200" indent="-457200">
              <a:buFont typeface="Arial" panose="020B0604020202020204" pitchFamily="34" charset="0"/>
              <a:buAutoNum type="arabicPeriod"/>
            </a:pPr>
            <a:r>
              <a:rPr lang="en-US" sz="1900" b="0" i="0" dirty="0">
                <a:solidFill>
                  <a:schemeClr val="tx1">
                    <a:alpha val="80000"/>
                  </a:schemeClr>
                </a:solidFill>
                <a:effectLst/>
              </a:rPr>
              <a:t>What are your salary requirements?</a:t>
            </a:r>
          </a:p>
          <a:p>
            <a:pPr marL="457200" indent="-457200">
              <a:buFont typeface="Arial" panose="020B0604020202020204" pitchFamily="34" charset="0"/>
              <a:buAutoNum type="arabicPeriod"/>
            </a:pPr>
            <a:r>
              <a:rPr lang="en-US" sz="1900" b="0" i="0" dirty="0">
                <a:solidFill>
                  <a:schemeClr val="tx1">
                    <a:alpha val="80000"/>
                  </a:schemeClr>
                </a:solidFill>
                <a:effectLst/>
              </a:rPr>
              <a:t>Why should we hire you?</a:t>
            </a:r>
          </a:p>
          <a:p>
            <a:pPr marL="457200" indent="-457200">
              <a:buFont typeface="Arial" panose="020B0604020202020204" pitchFamily="34" charset="0"/>
              <a:buAutoNum type="arabicPeriod"/>
            </a:pPr>
            <a:r>
              <a:rPr lang="en-US" sz="1900" b="0" i="0" dirty="0">
                <a:solidFill>
                  <a:schemeClr val="tx1">
                    <a:alpha val="80000"/>
                  </a:schemeClr>
                </a:solidFill>
                <a:effectLst/>
              </a:rPr>
              <a:t>Why do you want to work at this company?</a:t>
            </a:r>
          </a:p>
          <a:p>
            <a:pPr marL="457200" indent="-457200">
              <a:buFont typeface="Arial" panose="020B0604020202020204" pitchFamily="34" charset="0"/>
              <a:buAutoNum type="arabicPeriod"/>
            </a:pPr>
            <a:r>
              <a:rPr lang="en-US" sz="1900" dirty="0">
                <a:solidFill>
                  <a:schemeClr val="tx1">
                    <a:alpha val="80000"/>
                  </a:schemeClr>
                </a:solidFill>
              </a:rPr>
              <a:t>Walk me through your resumé.</a:t>
            </a:r>
          </a:p>
          <a:p>
            <a:pPr marL="457200" indent="-457200">
              <a:buFont typeface="Arial" panose="020B0604020202020204" pitchFamily="34" charset="0"/>
              <a:buAutoNum type="arabicPeriod"/>
            </a:pPr>
            <a:r>
              <a:rPr lang="en-US" sz="1900" b="0" i="0" dirty="0">
                <a:solidFill>
                  <a:schemeClr val="tx1">
                    <a:alpha val="80000"/>
                  </a:schemeClr>
                </a:solidFill>
                <a:effectLst/>
              </a:rPr>
              <a:t>Tell me about a challenge or conflict and how you handled it.</a:t>
            </a:r>
          </a:p>
          <a:p>
            <a:pPr marL="0" indent="0">
              <a:buNone/>
            </a:pPr>
            <a:endParaRPr lang="en-US" sz="1700" b="0" i="0" dirty="0">
              <a:solidFill>
                <a:schemeClr val="tx1">
                  <a:alpha val="80000"/>
                </a:schemeClr>
              </a:solidFill>
              <a:effectLst/>
            </a:endParaRPr>
          </a:p>
          <a:p>
            <a:pPr marL="0" indent="0">
              <a:buNone/>
            </a:pPr>
            <a:r>
              <a:rPr lang="ca-ES" sz="1700" dirty="0">
                <a:solidFill>
                  <a:schemeClr val="tx1">
                    <a:alpha val="80000"/>
                  </a:schemeClr>
                </a:solidFill>
                <a:hlinkClick r:id="rId2"/>
              </a:rPr>
              <a:t>https://graduate.northeastern.edu/knowledge-hub/common-interview-questions-and-how-to-answer/</a:t>
            </a:r>
            <a:endParaRPr lang="ca-ES" sz="1700" dirty="0">
              <a:solidFill>
                <a:schemeClr val="tx1">
                  <a:alpha val="80000"/>
                </a:schemeClr>
              </a:solidFill>
            </a:endParaRPr>
          </a:p>
          <a:p>
            <a:pPr marL="0" indent="0">
              <a:buNone/>
            </a:pPr>
            <a:r>
              <a:rPr lang="ca-ES" sz="1700" dirty="0">
                <a:solidFill>
                  <a:schemeClr val="tx1">
                    <a:alpha val="80000"/>
                  </a:schemeClr>
                </a:solidFill>
              </a:rPr>
              <a:t>or</a:t>
            </a:r>
          </a:p>
          <a:p>
            <a:pPr marL="0" indent="0">
              <a:buNone/>
            </a:pPr>
            <a:r>
              <a:rPr lang="ca-ES" sz="1700" dirty="0">
                <a:solidFill>
                  <a:schemeClr val="tx1">
                    <a:alpha val="80000"/>
                  </a:schemeClr>
                </a:solidFill>
                <a:hlinkClick r:id="rId3"/>
              </a:rPr>
              <a:t>https://www.themuse.com/advice/interview-questions-and-answers</a:t>
            </a:r>
            <a:r>
              <a:rPr lang="ca-ES" sz="1700" dirty="0">
                <a:solidFill>
                  <a:schemeClr val="tx1">
                    <a:alpha val="80000"/>
                  </a:schemeClr>
                </a:solidFill>
              </a:rPr>
              <a:t> </a:t>
            </a:r>
          </a:p>
          <a:p>
            <a:pPr marL="0" indent="0">
              <a:buNone/>
            </a:pPr>
            <a:r>
              <a:rPr lang="ca-ES" sz="1700" dirty="0">
                <a:solidFill>
                  <a:schemeClr val="tx1">
                    <a:alpha val="80000"/>
                  </a:schemeClr>
                </a:solidFill>
              </a:rPr>
              <a:t>(</a:t>
            </a:r>
            <a:r>
              <a:rPr lang="ca-ES" sz="1700" dirty="0" err="1">
                <a:solidFill>
                  <a:schemeClr val="tx1">
                    <a:alpha val="80000"/>
                  </a:schemeClr>
                </a:solidFill>
              </a:rPr>
              <a:t>now</a:t>
            </a:r>
            <a:r>
              <a:rPr lang="ca-ES" sz="1700" dirty="0">
                <a:solidFill>
                  <a:schemeClr val="tx1">
                    <a:alpha val="80000"/>
                  </a:schemeClr>
                </a:solidFill>
              </a:rPr>
              <a:t> </a:t>
            </a:r>
            <a:r>
              <a:rPr lang="ca-ES" sz="1700" dirty="0" err="1">
                <a:solidFill>
                  <a:schemeClr val="tx1">
                    <a:alpha val="80000"/>
                  </a:schemeClr>
                </a:solidFill>
              </a:rPr>
              <a:t>check</a:t>
            </a:r>
            <a:r>
              <a:rPr lang="ca-ES" sz="1700" dirty="0">
                <a:solidFill>
                  <a:schemeClr val="tx1">
                    <a:alpha val="80000"/>
                  </a:schemeClr>
                </a:solidFill>
              </a:rPr>
              <a:t> </a:t>
            </a:r>
            <a:r>
              <a:rPr lang="ca-ES" sz="1700" dirty="0" err="1">
                <a:solidFill>
                  <a:schemeClr val="tx1">
                    <a:alpha val="80000"/>
                  </a:schemeClr>
                </a:solidFill>
              </a:rPr>
              <a:t>the</a:t>
            </a:r>
            <a:r>
              <a:rPr lang="ca-ES" sz="1700" dirty="0">
                <a:solidFill>
                  <a:schemeClr val="tx1">
                    <a:alpha val="80000"/>
                  </a:schemeClr>
                </a:solidFill>
              </a:rPr>
              <a:t> </a:t>
            </a:r>
            <a:r>
              <a:rPr lang="ca-ES" sz="1700" dirty="0" err="1">
                <a:solidFill>
                  <a:schemeClr val="tx1">
                    <a:alpha val="80000"/>
                  </a:schemeClr>
                </a:solidFill>
              </a:rPr>
              <a:t>link</a:t>
            </a:r>
            <a:r>
              <a:rPr lang="ca-ES" sz="1700" dirty="0">
                <a:solidFill>
                  <a:schemeClr val="tx1">
                    <a:alpha val="80000"/>
                  </a:schemeClr>
                </a:solidFill>
              </a:rPr>
              <a:t> for suggestions)</a:t>
            </a:r>
          </a:p>
          <a:p>
            <a:pPr marL="0" indent="0">
              <a:buNone/>
            </a:pPr>
            <a:endParaRPr lang="ca-ES" sz="1700" dirty="0">
              <a:solidFill>
                <a:schemeClr val="tx1">
                  <a:alpha val="80000"/>
                </a:schemeClr>
              </a:solidFill>
            </a:endParaRPr>
          </a:p>
        </p:txBody>
      </p:sp>
      <p:cxnSp>
        <p:nvCxnSpPr>
          <p:cNvPr id="44" name="Straight Connector 3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711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EBFA4C8-C301-60A7-C96E-E85360F5D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ol 1">
            <a:extLst>
              <a:ext uri="{FF2B5EF4-FFF2-40B4-BE49-F238E27FC236}">
                <a16:creationId xmlns:a16="http://schemas.microsoft.com/office/drawing/2014/main" id="{781B9F0A-115E-0C4F-CB04-A1FA42003BF3}"/>
              </a:ext>
            </a:extLst>
          </p:cNvPr>
          <p:cNvSpPr>
            <a:spLocks noGrp="1"/>
          </p:cNvSpPr>
          <p:nvPr>
            <p:ph type="title"/>
          </p:nvPr>
        </p:nvSpPr>
        <p:spPr>
          <a:xfrm>
            <a:off x="761801" y="283714"/>
            <a:ext cx="9906799" cy="1161688"/>
          </a:xfrm>
        </p:spPr>
        <p:txBody>
          <a:bodyPr vert="horz" lIns="91440" tIns="45720" rIns="91440" bIns="45720" rtlCol="0" anchor="ctr">
            <a:normAutofit fontScale="90000"/>
          </a:bodyPr>
          <a:lstStyle/>
          <a:p>
            <a:r>
              <a:rPr lang="en-US" sz="4000" b="1" dirty="0"/>
              <a:t>Homework Activity</a:t>
            </a:r>
            <a:r>
              <a:rPr lang="en-US" sz="4000" dirty="0"/>
              <a:t>: </a:t>
            </a:r>
            <a:r>
              <a:rPr lang="en-US" sz="4000" b="1" dirty="0"/>
              <a:t>Micro-roleplays</a:t>
            </a:r>
            <a:br>
              <a:rPr lang="en-US" sz="4000" b="1" dirty="0"/>
            </a:br>
            <a:r>
              <a:rPr lang="en-US" sz="4000" b="1" dirty="0"/>
              <a:t>using Sesame.com</a:t>
            </a:r>
            <a:endParaRPr lang="en-US" sz="4000" kern="1200" dirty="0">
              <a:latin typeface="+mj-lt"/>
              <a:ea typeface="+mj-ea"/>
              <a:cs typeface="+mj-cs"/>
            </a:endParaRPr>
          </a:p>
        </p:txBody>
      </p:sp>
      <p:sp>
        <p:nvSpPr>
          <p:cNvPr id="4" name="Contenidor de contingut 3">
            <a:extLst>
              <a:ext uri="{FF2B5EF4-FFF2-40B4-BE49-F238E27FC236}">
                <a16:creationId xmlns:a16="http://schemas.microsoft.com/office/drawing/2014/main" id="{05312786-1190-B2E6-081D-AEC0048AF385}"/>
              </a:ext>
            </a:extLst>
          </p:cNvPr>
          <p:cNvSpPr>
            <a:spLocks noGrp="1"/>
          </p:cNvSpPr>
          <p:nvPr>
            <p:ph idx="1"/>
          </p:nvPr>
        </p:nvSpPr>
        <p:spPr>
          <a:xfrm>
            <a:off x="2253561" y="2217761"/>
            <a:ext cx="7680959" cy="4034116"/>
          </a:xfrm>
        </p:spPr>
        <p:txBody>
          <a:bodyPr vert="horz" lIns="91440" tIns="45720" rIns="91440" bIns="45720" rtlCol="0" anchor="ctr">
            <a:normAutofit/>
          </a:bodyPr>
          <a:lstStyle/>
          <a:p>
            <a:pPr marL="0" indent="0">
              <a:buNone/>
            </a:pPr>
            <a:r>
              <a:rPr lang="en-US" sz="2400" dirty="0"/>
              <a:t>Practice 3 tricky situations:</a:t>
            </a:r>
          </a:p>
          <a:p>
            <a:pPr marL="0" indent="0">
              <a:buNone/>
            </a:pPr>
            <a:endParaRPr lang="en-US" sz="2400" dirty="0"/>
          </a:p>
          <a:p>
            <a:pPr marL="742950" lvl="1"/>
            <a:r>
              <a:rPr lang="en-US" dirty="0"/>
              <a:t>You didn’t understand a question due to accent. (students brainstorm some experiences; common language issues in foreign speakers: l/r Japanese, Chinese; r sound French; no article Russian; non-pronunciation of schwa; </a:t>
            </a:r>
          </a:p>
          <a:p>
            <a:pPr marL="742950" lvl="1"/>
            <a:r>
              <a:rPr lang="en-US" dirty="0"/>
              <a:t>You were asked a question you find too personal.</a:t>
            </a:r>
          </a:p>
          <a:p>
            <a:pPr marL="742950" lvl="1"/>
            <a:r>
              <a:rPr lang="en-US" dirty="0"/>
              <a:t>You realize you misinterpreted a gesture or tone; eye contact; personal space</a:t>
            </a:r>
          </a:p>
        </p:txBody>
      </p:sp>
    </p:spTree>
    <p:extLst>
      <p:ext uri="{BB962C8B-B14F-4D97-AF65-F5344CB8AC3E}">
        <p14:creationId xmlns:p14="http://schemas.microsoft.com/office/powerpoint/2010/main" val="3434455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9D42C8BD-8F75-FA81-2D80-974A7A9B7955}"/>
              </a:ext>
            </a:extLst>
          </p:cNvPr>
          <p:cNvSpPr>
            <a:spLocks noGrp="1"/>
          </p:cNvSpPr>
          <p:nvPr>
            <p:ph type="title"/>
          </p:nvPr>
        </p:nvSpPr>
        <p:spPr/>
        <p:txBody>
          <a:bodyPr>
            <a:normAutofit/>
          </a:bodyPr>
          <a:lstStyle/>
          <a:p>
            <a:r>
              <a:rPr lang="ca-ES" sz="3600" dirty="0" err="1"/>
              <a:t>References</a:t>
            </a:r>
            <a:r>
              <a:rPr lang="ca-ES" sz="3600" dirty="0"/>
              <a:t> </a:t>
            </a:r>
            <a:r>
              <a:rPr lang="ca-ES" sz="3600" dirty="0" err="1"/>
              <a:t>and</a:t>
            </a:r>
            <a:r>
              <a:rPr lang="ca-ES" sz="3600" dirty="0"/>
              <a:t> </a:t>
            </a:r>
            <a:r>
              <a:rPr lang="ca-ES" sz="3600" dirty="0" err="1"/>
              <a:t>sources</a:t>
            </a:r>
            <a:endParaRPr lang="ca-ES" sz="3600" dirty="0"/>
          </a:p>
        </p:txBody>
      </p:sp>
      <p:sp>
        <p:nvSpPr>
          <p:cNvPr id="3" name="Contenidor de contingut 2">
            <a:extLst>
              <a:ext uri="{FF2B5EF4-FFF2-40B4-BE49-F238E27FC236}">
                <a16:creationId xmlns:a16="http://schemas.microsoft.com/office/drawing/2014/main" id="{7E3384CE-AAEB-AC18-19A4-DAD24BD7AF3B}"/>
              </a:ext>
            </a:extLst>
          </p:cNvPr>
          <p:cNvSpPr>
            <a:spLocks noGrp="1"/>
          </p:cNvSpPr>
          <p:nvPr>
            <p:ph idx="1"/>
          </p:nvPr>
        </p:nvSpPr>
        <p:spPr/>
        <p:txBody>
          <a:bodyPr>
            <a:normAutofit fontScale="70000" lnSpcReduction="20000"/>
          </a:bodyPr>
          <a:lstStyle/>
          <a:p>
            <a:pPr marL="342900" lvl="0" indent="-342900">
              <a:lnSpc>
                <a:spcPct val="115000"/>
              </a:lnSpc>
              <a:buFont typeface="+mj-lt"/>
              <a:buAutoNum type="arabicPeriod"/>
            </a:pPr>
            <a:r>
              <a:rPr lang="ca-ES"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https://myinterviewpractice.com/blog/cultural-sensitivity/</a:t>
            </a:r>
            <a:r>
              <a:rPr lang="ca-ES" sz="2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15000"/>
              </a:lnSpc>
              <a:buFont typeface="+mj-lt"/>
              <a:buAutoNum type="arabicPeriod"/>
            </a:pPr>
            <a:r>
              <a:rPr lang="ca-ES"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https://www.youtube.com/watch?v=M2NFhwHyNhc&amp;ab_channel=WIRED</a:t>
            </a:r>
            <a:r>
              <a:rPr lang="ca-ES" sz="2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15000"/>
              </a:lnSpc>
              <a:buFont typeface="+mj-lt"/>
              <a:buAutoNum type="arabicPeriod"/>
            </a:pPr>
            <a:r>
              <a:rPr lang="ca-ES"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https://graduate.northeastern.edu/knowledge-hub/job-interview-etiquette/</a:t>
            </a:r>
            <a:r>
              <a:rPr lang="ca-ES" sz="2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15000"/>
              </a:lnSpc>
              <a:buFont typeface="+mj-lt"/>
              <a:buAutoNum type="arabicPeriod"/>
            </a:pPr>
            <a:r>
              <a:rPr lang="ca-ES"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https://www.youtube.com/watch?v=HG68Ymazo18&amp;ab_channel=Indeed</a:t>
            </a:r>
            <a:r>
              <a:rPr lang="ca-ES" sz="2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15000"/>
              </a:lnSpc>
              <a:buFont typeface="+mj-lt"/>
              <a:buAutoNum type="arabicPeriod"/>
            </a:pPr>
            <a:r>
              <a:rPr lang="ca-ES"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https://careerhub.students.duke.edu/resources/develop-a-30-second-elevator-pitch/</a:t>
            </a:r>
            <a:r>
              <a:rPr lang="ca-ES" sz="2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15000"/>
              </a:lnSpc>
              <a:buFont typeface="+mj-lt"/>
              <a:buAutoNum type="arabicPeriod"/>
            </a:pPr>
            <a:r>
              <a:rPr lang="ca-ES"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https://www.dataart.team/articles/intercultural-communication-quiz</a:t>
            </a:r>
            <a:r>
              <a:rPr lang="ca-ES" sz="2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15000"/>
              </a:lnSpc>
              <a:buFont typeface="+mj-lt"/>
              <a:buAutoNum type="arabicPeriod"/>
            </a:pPr>
            <a:r>
              <a:rPr lang="ca-ES"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8"/>
              </a:rPr>
              <a:t>https://www.londonschool.com/young-adults/resources/intercultural-quiz/</a:t>
            </a:r>
            <a:r>
              <a:rPr lang="ca-ES" sz="2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15000"/>
              </a:lnSpc>
              <a:buFont typeface="+mj-lt"/>
              <a:buAutoNum type="arabicPeriod"/>
            </a:pPr>
            <a:r>
              <a:rPr lang="ca-ES"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9"/>
              </a:rPr>
              <a:t>https://www.themuse.com/advice/interview-questions-and-answers</a:t>
            </a:r>
            <a:r>
              <a:rPr lang="ca-ES" sz="2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15000"/>
              </a:lnSpc>
              <a:buFont typeface="+mj-lt"/>
              <a:buAutoNum type="arabicPeriod"/>
            </a:pPr>
            <a:r>
              <a:rPr lang="ca-ES"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0"/>
              </a:rPr>
              <a:t>https://www.indeed.com/career-advice/interviewing/how-to-give-an-elevator-pitch-examples</a:t>
            </a:r>
            <a:endParaRPr lang="ca-E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pPr>
            <a:r>
              <a:rPr lang="ca-ES"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1"/>
              </a:rPr>
              <a:t>https://youtu.be/lwuk7vq8Yfo?si=9uxaj5iZVIljl1Ly</a:t>
            </a:r>
            <a:r>
              <a:rPr lang="ca-ES" sz="2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15000"/>
              </a:lnSpc>
              <a:buFont typeface="+mj-lt"/>
              <a:buAutoNum type="arabicPeriod"/>
            </a:pPr>
            <a:r>
              <a:rPr lang="ca-ES"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https://careerhub.students.duke.edu/resources/develop-a-30-second-elevator-pitch/</a:t>
            </a:r>
            <a:r>
              <a:rPr lang="ca-ES" sz="2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15000"/>
              </a:lnSpc>
              <a:buFont typeface="+mj-lt"/>
              <a:buAutoNum type="arabicPeriod"/>
            </a:pPr>
            <a:r>
              <a:rPr lang="ca-ES"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2"/>
              </a:rPr>
              <a:t>https://graduate.northeastern.edu/knowledge-hub/elevator-pitch-example/#:~:text=Tell%20a%20story.,in%20less%20than%2030%20seconds</a:t>
            </a:r>
            <a:r>
              <a:rPr lang="ca-ES" sz="2200" kern="100" dirty="0">
                <a:effectLst/>
                <a:latin typeface="Aptos" panose="020B0004020202020204" pitchFamily="34" charset="0"/>
                <a:ea typeface="Aptos" panose="020B0004020202020204" pitchFamily="34" charset="0"/>
                <a:cs typeface="Times New Roman" panose="02020603050405020304" pitchFamily="18" charset="0"/>
              </a:rPr>
              <a:t>. </a:t>
            </a:r>
          </a:p>
          <a:p>
            <a:pPr indent="0">
              <a:lnSpc>
                <a:spcPct val="115000"/>
              </a:lnSpc>
              <a:spcAft>
                <a:spcPts val="800"/>
              </a:spcAft>
              <a:buNone/>
            </a:pPr>
            <a:endParaRPr lang="ca-ES" sz="22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ca-ES" dirty="0"/>
          </a:p>
        </p:txBody>
      </p:sp>
    </p:spTree>
    <p:extLst>
      <p:ext uri="{BB962C8B-B14F-4D97-AF65-F5344CB8AC3E}">
        <p14:creationId xmlns:p14="http://schemas.microsoft.com/office/powerpoint/2010/main" val="3017955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0D1F90E2-AAF4-6F5E-0C68-542AD69F04FD}"/>
              </a:ext>
            </a:extLst>
          </p:cNvPr>
          <p:cNvSpPr>
            <a:spLocks noGrp="1"/>
          </p:cNvSpPr>
          <p:nvPr>
            <p:ph type="title" idx="4294967295"/>
          </p:nvPr>
        </p:nvSpPr>
        <p:spPr>
          <a:xfrm>
            <a:off x="1041355" y="645459"/>
            <a:ext cx="10109290" cy="1398494"/>
          </a:xfrm>
        </p:spPr>
        <p:txBody>
          <a:bodyPr>
            <a:normAutofit fontScale="90000"/>
          </a:bodyPr>
          <a:lstStyle/>
          <a:p>
            <a:pPr algn="ctr"/>
            <a:br>
              <a:rPr lang="ca-ES" dirty="0"/>
            </a:br>
            <a:br>
              <a:rPr lang="ca-ES" dirty="0"/>
            </a:br>
            <a:br>
              <a:rPr lang="ca-ES" dirty="0"/>
            </a:br>
            <a:br>
              <a:rPr lang="ca-ES" dirty="0"/>
            </a:br>
            <a:br>
              <a:rPr lang="ca-ES" dirty="0"/>
            </a:br>
            <a:br>
              <a:rPr lang="ca-ES" dirty="0"/>
            </a:br>
            <a:br>
              <a:rPr lang="ca-ES" dirty="0"/>
            </a:br>
            <a:r>
              <a:rPr lang="ca-ES" sz="4900" dirty="0" err="1"/>
              <a:t>Thanks</a:t>
            </a:r>
            <a:r>
              <a:rPr lang="ca-ES" sz="4900" dirty="0"/>
              <a:t> for </a:t>
            </a:r>
            <a:r>
              <a:rPr lang="ca-ES" sz="4900" dirty="0" err="1"/>
              <a:t>your</a:t>
            </a:r>
            <a:r>
              <a:rPr lang="ca-ES" sz="4900" dirty="0"/>
              <a:t> </a:t>
            </a:r>
            <a:r>
              <a:rPr lang="ca-ES" sz="4900" dirty="0" err="1"/>
              <a:t>participation</a:t>
            </a:r>
            <a:r>
              <a:rPr lang="ca-ES" sz="4900" dirty="0"/>
              <a:t>!</a:t>
            </a:r>
            <a:br>
              <a:rPr lang="ca-ES" sz="4900" dirty="0"/>
            </a:br>
            <a:r>
              <a:rPr lang="ca-ES" sz="4900" dirty="0" err="1"/>
              <a:t>Good</a:t>
            </a:r>
            <a:r>
              <a:rPr lang="ca-ES" sz="4900" dirty="0"/>
              <a:t> </a:t>
            </a:r>
            <a:r>
              <a:rPr lang="ca-ES" sz="4900" dirty="0" err="1"/>
              <a:t>luck</a:t>
            </a:r>
            <a:r>
              <a:rPr lang="ca-ES" sz="4900" dirty="0"/>
              <a:t> in </a:t>
            </a:r>
            <a:r>
              <a:rPr lang="ca-ES" sz="4900" dirty="0" err="1"/>
              <a:t>your</a:t>
            </a:r>
            <a:r>
              <a:rPr lang="ca-ES" sz="4900" dirty="0"/>
              <a:t> </a:t>
            </a:r>
            <a:r>
              <a:rPr lang="ca-ES" sz="4900" dirty="0" err="1"/>
              <a:t>next</a:t>
            </a:r>
            <a:r>
              <a:rPr lang="ca-ES" sz="4900" dirty="0"/>
              <a:t> </a:t>
            </a:r>
            <a:r>
              <a:rPr lang="ca-ES" sz="4900" dirty="0" err="1"/>
              <a:t>interview</a:t>
            </a:r>
            <a:r>
              <a:rPr lang="ca-ES" sz="4900" dirty="0"/>
              <a:t>!</a:t>
            </a:r>
            <a:br>
              <a:rPr lang="ca-ES" dirty="0"/>
            </a:br>
            <a:br>
              <a:rPr lang="ca-ES" dirty="0"/>
            </a:br>
            <a:br>
              <a:rPr lang="ca-ES" dirty="0"/>
            </a:br>
            <a:br>
              <a:rPr lang="ca-ES" dirty="0"/>
            </a:br>
            <a:br>
              <a:rPr lang="ca-ES" dirty="0"/>
            </a:br>
            <a:r>
              <a:rPr lang="ca-ES" sz="2700" dirty="0"/>
              <a:t>Dr. </a:t>
            </a:r>
            <a:r>
              <a:rPr lang="ca-ES" sz="2700" dirty="0" err="1"/>
              <a:t>Anya</a:t>
            </a:r>
            <a:r>
              <a:rPr lang="ca-ES" sz="2700" dirty="0"/>
              <a:t> Doherty </a:t>
            </a:r>
            <a:br>
              <a:rPr lang="ca-ES" sz="2700" dirty="0"/>
            </a:br>
            <a:br>
              <a:rPr lang="ca-ES" sz="2700" dirty="0"/>
            </a:br>
            <a:br>
              <a:rPr lang="ca-ES" sz="2700" dirty="0"/>
            </a:br>
            <a:br>
              <a:rPr lang="ca-ES" sz="2700" dirty="0"/>
            </a:br>
            <a:r>
              <a:rPr lang="ca-ES" sz="2700" dirty="0">
                <a:hlinkClick r:id="rId2"/>
              </a:rPr>
              <a:t>Annya.Doherty@uab.cat</a:t>
            </a:r>
            <a:br>
              <a:rPr lang="ca-ES" sz="2700" dirty="0"/>
            </a:br>
            <a:r>
              <a:rPr lang="ca-ES" sz="2700" dirty="0">
                <a:hlinkClick r:id="rId3"/>
              </a:rPr>
              <a:t>anyadoherty@gmail.com</a:t>
            </a:r>
            <a:r>
              <a:rPr lang="ca-ES" sz="2700" dirty="0"/>
              <a:t> </a:t>
            </a:r>
          </a:p>
        </p:txBody>
      </p:sp>
      <p:pic>
        <p:nvPicPr>
          <p:cNvPr id="3" name="Picture 2" descr="Imatge que conté logotip, Gràfics, Font, símbol&#10;&#10;Pot ser que el contingut generat amb IA no sigui correcte.">
            <a:extLst>
              <a:ext uri="{FF2B5EF4-FFF2-40B4-BE49-F238E27FC236}">
                <a16:creationId xmlns:a16="http://schemas.microsoft.com/office/drawing/2014/main" id="{EA9CBD3A-4A60-FEA4-92C8-B96ECC1BFA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5719" y="4649615"/>
            <a:ext cx="460562" cy="434045"/>
          </a:xfrm>
          <a:prstGeom prst="rect">
            <a:avLst/>
          </a:prstGeom>
          <a:noFill/>
        </p:spPr>
      </p:pic>
    </p:spTree>
    <p:extLst>
      <p:ext uri="{BB962C8B-B14F-4D97-AF65-F5344CB8AC3E}">
        <p14:creationId xmlns:p14="http://schemas.microsoft.com/office/powerpoint/2010/main" val="4236014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matge 4">
            <a:extLst>
              <a:ext uri="{FF2B5EF4-FFF2-40B4-BE49-F238E27FC236}">
                <a16:creationId xmlns:a16="http://schemas.microsoft.com/office/drawing/2014/main" id="{A252749A-0AED-1B7C-C6D0-6320E2D3633B}"/>
              </a:ext>
            </a:extLst>
          </p:cNvPr>
          <p:cNvPicPr>
            <a:picLocks noChangeAspect="1"/>
          </p:cNvPicPr>
          <p:nvPr/>
        </p:nvPicPr>
        <p:blipFill>
          <a:blip r:embed="rId2"/>
          <a:srcRect t="13028" b="4267"/>
          <a:stretch>
            <a:fillRect/>
          </a:stretch>
        </p:blipFill>
        <p:spPr>
          <a:xfrm>
            <a:off x="20" y="1282"/>
            <a:ext cx="12191980" cy="6856718"/>
          </a:xfrm>
          <a:prstGeom prst="rect">
            <a:avLst/>
          </a:prstGeom>
        </p:spPr>
      </p:pic>
    </p:spTree>
    <p:extLst>
      <p:ext uri="{BB962C8B-B14F-4D97-AF65-F5344CB8AC3E}">
        <p14:creationId xmlns:p14="http://schemas.microsoft.com/office/powerpoint/2010/main" val="127195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B7EB-A0DC-E73E-5E65-02CEC7E9BD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3E0169-8DAB-A21D-A43D-98AF2A04F019}"/>
              </a:ext>
            </a:extLst>
          </p:cNvPr>
          <p:cNvSpPr>
            <a:spLocks noGrp="1"/>
          </p:cNvSpPr>
          <p:nvPr>
            <p:ph type="title"/>
          </p:nvPr>
        </p:nvSpPr>
        <p:spPr/>
        <p:txBody>
          <a:bodyPr>
            <a:noAutofit/>
          </a:bodyPr>
          <a:lstStyle/>
          <a:p>
            <a:br>
              <a:rPr lang="en-US" sz="4400" dirty="0">
                <a:latin typeface="Comic Sans MS" panose="030F0902030302020204" pitchFamily="66" charset="0"/>
              </a:rPr>
            </a:br>
            <a:endParaRPr lang="en-CL" sz="4400" dirty="0">
              <a:latin typeface="Comic Sans MS" panose="030F0902030302020204" pitchFamily="66" charset="0"/>
            </a:endParaRPr>
          </a:p>
        </p:txBody>
      </p:sp>
      <p:sp>
        <p:nvSpPr>
          <p:cNvPr id="3" name="Subtitle 2">
            <a:extLst>
              <a:ext uri="{FF2B5EF4-FFF2-40B4-BE49-F238E27FC236}">
                <a16:creationId xmlns:a16="http://schemas.microsoft.com/office/drawing/2014/main" id="{887989EA-AF04-5151-2DD5-CF7D395D615F}"/>
              </a:ext>
            </a:extLst>
          </p:cNvPr>
          <p:cNvSpPr>
            <a:spLocks noGrp="1"/>
          </p:cNvSpPr>
          <p:nvPr>
            <p:ph sz="half" idx="1"/>
          </p:nvPr>
        </p:nvSpPr>
        <p:spPr/>
        <p:txBody>
          <a:bodyPr>
            <a:normAutofit/>
          </a:bodyPr>
          <a:lstStyle/>
          <a:p>
            <a:r>
              <a:rPr lang="ca-ES" dirty="0">
                <a:latin typeface="Comic Sans MS" panose="030F0902030302020204" pitchFamily="66" charset="0"/>
              </a:rPr>
              <a:t>UAB </a:t>
            </a:r>
          </a:p>
          <a:p>
            <a:r>
              <a:rPr lang="ca-ES" dirty="0">
                <a:latin typeface="Comic Sans MS" panose="030F0902030302020204" pitchFamily="66" charset="0"/>
              </a:rPr>
              <a:t>28.05.2025</a:t>
            </a:r>
          </a:p>
          <a:p>
            <a:r>
              <a:rPr lang="ca-ES" dirty="0">
                <a:latin typeface="Comic Sans MS" panose="030F0902030302020204" pitchFamily="66" charset="0"/>
              </a:rPr>
              <a:t>Dr. </a:t>
            </a:r>
            <a:r>
              <a:rPr lang="ca-ES" dirty="0" err="1">
                <a:latin typeface="Comic Sans MS" panose="030F0902030302020204" pitchFamily="66" charset="0"/>
              </a:rPr>
              <a:t>Anya</a:t>
            </a:r>
            <a:r>
              <a:rPr lang="ca-ES" dirty="0">
                <a:latin typeface="Comic Sans MS" panose="030F0902030302020204" pitchFamily="66" charset="0"/>
              </a:rPr>
              <a:t> Doherty</a:t>
            </a:r>
            <a:endParaRPr lang="en-CL" dirty="0">
              <a:latin typeface="Comic Sans MS" panose="030F0902030302020204" pitchFamily="66" charset="0"/>
            </a:endParaRPr>
          </a:p>
        </p:txBody>
      </p:sp>
      <p:sp>
        <p:nvSpPr>
          <p:cNvPr id="5" name="Contenidor de contingut 4">
            <a:extLst>
              <a:ext uri="{FF2B5EF4-FFF2-40B4-BE49-F238E27FC236}">
                <a16:creationId xmlns:a16="http://schemas.microsoft.com/office/drawing/2014/main" id="{FAC16DF2-3213-65DE-9D1D-2685628B4C74}"/>
              </a:ext>
            </a:extLst>
          </p:cNvPr>
          <p:cNvSpPr>
            <a:spLocks noGrp="1"/>
          </p:cNvSpPr>
          <p:nvPr>
            <p:ph sz="half" idx="2"/>
          </p:nvPr>
        </p:nvSpPr>
        <p:spPr>
          <a:xfrm>
            <a:off x="5355771" y="127000"/>
            <a:ext cx="6466115" cy="6365875"/>
          </a:xfrm>
        </p:spPr>
        <p:txBody>
          <a:bodyPr>
            <a:normAutofit/>
          </a:bodyPr>
          <a:lstStyle/>
          <a:p>
            <a:pPr marL="0" indent="0">
              <a:buNone/>
            </a:pPr>
            <a:r>
              <a:rPr lang="ca-ES" b="1" dirty="0"/>
              <a:t>AGENDA</a:t>
            </a:r>
          </a:p>
          <a:p>
            <a:pPr marL="0" indent="0">
              <a:buNone/>
            </a:pPr>
            <a:endParaRPr lang="ca-ES" b="1" dirty="0"/>
          </a:p>
          <a:p>
            <a:pPr marL="514350" indent="-514350">
              <a:buFont typeface="Arial" panose="020B0604020202020204" pitchFamily="34" charset="0"/>
              <a:buAutoNum type="arabicPeriod"/>
            </a:pPr>
            <a:r>
              <a:rPr lang="ca-ES" dirty="0" err="1"/>
              <a:t>Ice-breaker</a:t>
            </a:r>
            <a:r>
              <a:rPr lang="ca-ES" dirty="0"/>
              <a:t> – </a:t>
            </a:r>
            <a:r>
              <a:rPr lang="ca-ES" dirty="0" err="1"/>
              <a:t>introductions</a:t>
            </a:r>
            <a:endParaRPr lang="ca-ES" dirty="0"/>
          </a:p>
          <a:p>
            <a:pPr marL="514350" indent="-514350">
              <a:buAutoNum type="arabicPeriod"/>
            </a:pPr>
            <a:r>
              <a:rPr lang="ca-ES" dirty="0"/>
              <a:t>Intercultural </a:t>
            </a:r>
            <a:r>
              <a:rPr lang="ca-ES" dirty="0" err="1"/>
              <a:t>knowledge</a:t>
            </a:r>
            <a:r>
              <a:rPr lang="ca-ES" dirty="0"/>
              <a:t> </a:t>
            </a:r>
            <a:r>
              <a:rPr lang="ca-ES" dirty="0" err="1"/>
              <a:t>quiz</a:t>
            </a:r>
            <a:endParaRPr lang="ca-ES" dirty="0"/>
          </a:p>
          <a:p>
            <a:pPr marL="514350" indent="-514350">
              <a:buAutoNum type="arabicPeriod"/>
            </a:pPr>
            <a:r>
              <a:rPr lang="ca-ES" dirty="0"/>
              <a:t>Cultural dimensions </a:t>
            </a:r>
            <a:r>
              <a:rPr lang="ca-ES" dirty="0" err="1"/>
              <a:t>maps</a:t>
            </a:r>
            <a:r>
              <a:rPr lang="ca-ES" dirty="0"/>
              <a:t> – </a:t>
            </a:r>
            <a:r>
              <a:rPr lang="ca-ES" dirty="0" err="1"/>
              <a:t>discussion</a:t>
            </a:r>
            <a:endParaRPr lang="ca-ES" dirty="0"/>
          </a:p>
          <a:p>
            <a:pPr marL="514350" indent="-514350">
              <a:buAutoNum type="arabicPeriod"/>
            </a:pPr>
            <a:r>
              <a:rPr lang="ca-ES" dirty="0" err="1"/>
              <a:t>Videos</a:t>
            </a:r>
            <a:r>
              <a:rPr lang="ca-ES" dirty="0"/>
              <a:t> - intercultural </a:t>
            </a:r>
            <a:r>
              <a:rPr lang="ca-ES" dirty="0" err="1"/>
              <a:t>communication</a:t>
            </a:r>
            <a:endParaRPr lang="ca-ES" dirty="0"/>
          </a:p>
          <a:p>
            <a:pPr marL="514350" indent="-514350">
              <a:buAutoNum type="arabicPeriod"/>
            </a:pPr>
            <a:r>
              <a:rPr lang="ca-ES" dirty="0"/>
              <a:t>Group </a:t>
            </a:r>
            <a:r>
              <a:rPr lang="ca-ES" dirty="0" err="1"/>
              <a:t>matching</a:t>
            </a:r>
            <a:r>
              <a:rPr lang="ca-ES" dirty="0"/>
              <a:t> </a:t>
            </a:r>
            <a:r>
              <a:rPr lang="ca-ES" dirty="0" err="1"/>
              <a:t>activity</a:t>
            </a:r>
            <a:endParaRPr lang="ca-ES" dirty="0"/>
          </a:p>
          <a:p>
            <a:pPr marL="514350" indent="-514350">
              <a:buAutoNum type="arabicPeriod"/>
            </a:pPr>
            <a:r>
              <a:rPr lang="ca-ES" dirty="0" err="1"/>
              <a:t>Roleplay</a:t>
            </a:r>
            <a:r>
              <a:rPr lang="ca-ES" dirty="0"/>
              <a:t> cards – cultural </a:t>
            </a:r>
            <a:r>
              <a:rPr lang="ca-ES" dirty="0" err="1"/>
              <a:t>sensitivity</a:t>
            </a:r>
            <a:endParaRPr lang="ca-ES" dirty="0"/>
          </a:p>
          <a:p>
            <a:pPr marL="514350" indent="-514350">
              <a:buAutoNum type="arabicPeriod"/>
            </a:pPr>
            <a:r>
              <a:rPr lang="ca-ES" dirty="0" err="1"/>
              <a:t>Linguistic</a:t>
            </a:r>
            <a:r>
              <a:rPr lang="ca-ES" dirty="0"/>
              <a:t> challenges in </a:t>
            </a:r>
            <a:r>
              <a:rPr lang="ca-ES" dirty="0" err="1"/>
              <a:t>interview</a:t>
            </a:r>
            <a:endParaRPr lang="ca-ES" dirty="0"/>
          </a:p>
          <a:p>
            <a:pPr marL="514350" indent="-514350">
              <a:buAutoNum type="arabicPeriod"/>
            </a:pPr>
            <a:r>
              <a:rPr lang="ca-ES" dirty="0" err="1"/>
              <a:t>Activity</a:t>
            </a:r>
            <a:r>
              <a:rPr lang="ca-ES" dirty="0"/>
              <a:t> – </a:t>
            </a:r>
            <a:r>
              <a:rPr lang="ca-ES" dirty="0" err="1"/>
              <a:t>solving</a:t>
            </a:r>
            <a:r>
              <a:rPr lang="ca-ES" dirty="0"/>
              <a:t> </a:t>
            </a:r>
            <a:r>
              <a:rPr lang="ca-ES" dirty="0" err="1"/>
              <a:t>communication</a:t>
            </a:r>
            <a:r>
              <a:rPr lang="ca-ES" dirty="0"/>
              <a:t> </a:t>
            </a:r>
            <a:r>
              <a:rPr lang="ca-ES" dirty="0" err="1"/>
              <a:t>issues</a:t>
            </a:r>
            <a:endParaRPr lang="ca-ES" dirty="0"/>
          </a:p>
          <a:p>
            <a:pPr marL="514350" indent="-514350">
              <a:buAutoNum type="arabicPeriod"/>
            </a:pPr>
            <a:r>
              <a:rPr lang="ca-ES" dirty="0" err="1"/>
              <a:t>Your</a:t>
            </a:r>
            <a:r>
              <a:rPr lang="ca-ES" dirty="0"/>
              <a:t> </a:t>
            </a:r>
            <a:r>
              <a:rPr lang="ca-ES" dirty="0" err="1"/>
              <a:t>elevator</a:t>
            </a:r>
            <a:r>
              <a:rPr lang="ca-ES" dirty="0"/>
              <a:t> pitch – </a:t>
            </a:r>
            <a:r>
              <a:rPr lang="ca-ES" dirty="0" err="1"/>
              <a:t>roleplays</a:t>
            </a:r>
            <a:endParaRPr lang="ca-ES" dirty="0"/>
          </a:p>
          <a:p>
            <a:pPr marL="514350" indent="-514350">
              <a:buAutoNum type="arabicPeriod"/>
            </a:pPr>
            <a:r>
              <a:rPr lang="ca-ES" dirty="0" err="1"/>
              <a:t>Interview</a:t>
            </a:r>
            <a:r>
              <a:rPr lang="ca-ES" dirty="0"/>
              <a:t> </a:t>
            </a:r>
            <a:r>
              <a:rPr lang="ca-ES" dirty="0" err="1"/>
              <a:t>questions</a:t>
            </a:r>
            <a:r>
              <a:rPr lang="ca-ES" dirty="0"/>
              <a:t> - </a:t>
            </a:r>
            <a:r>
              <a:rPr lang="ca-ES" dirty="0" err="1"/>
              <a:t>roleplays</a:t>
            </a:r>
            <a:endParaRPr lang="ca-ES" dirty="0"/>
          </a:p>
          <a:p>
            <a:pPr marL="514350" indent="-514350">
              <a:buAutoNum type="arabicPeriod"/>
            </a:pPr>
            <a:endParaRPr lang="ca-ES" dirty="0"/>
          </a:p>
          <a:p>
            <a:pPr marL="514350" indent="-514350">
              <a:buAutoNum type="arabicPeriod"/>
            </a:pPr>
            <a:endParaRPr lang="ca-ES" dirty="0"/>
          </a:p>
          <a:p>
            <a:pPr marL="514350" indent="-514350">
              <a:buAutoNum type="arabicPeriod"/>
            </a:pPr>
            <a:endParaRPr lang="ca-ES" dirty="0"/>
          </a:p>
          <a:p>
            <a:pPr marL="514350" indent="-514350">
              <a:buAutoNum type="arabicPeriod"/>
            </a:pPr>
            <a:endParaRPr lang="ca-ES" b="1" dirty="0"/>
          </a:p>
        </p:txBody>
      </p:sp>
      <p:pic>
        <p:nvPicPr>
          <p:cNvPr id="4" name="Picture 3">
            <a:extLst>
              <a:ext uri="{FF2B5EF4-FFF2-40B4-BE49-F238E27FC236}">
                <a16:creationId xmlns:a16="http://schemas.microsoft.com/office/drawing/2014/main" id="{892EF2D2-A02B-E9E4-0EE2-F2FD0D8E727E}"/>
              </a:ext>
            </a:extLst>
          </p:cNvPr>
          <p:cNvPicPr>
            <a:picLocks noChangeAspect="1"/>
          </p:cNvPicPr>
          <p:nvPr/>
        </p:nvPicPr>
        <p:blipFill rotWithShape="1">
          <a:blip r:embed="rId2"/>
          <a:srcRect l="33713" r="8042" b="-1"/>
          <a:stretch/>
        </p:blipFill>
        <p:spPr>
          <a:xfrm>
            <a:off x="0" y="0"/>
            <a:ext cx="4992985" cy="6857990"/>
          </a:xfrm>
          <a:prstGeom prst="rect">
            <a:avLst/>
          </a:prstGeom>
        </p:spPr>
      </p:pic>
    </p:spTree>
    <p:extLst>
      <p:ext uri="{BB962C8B-B14F-4D97-AF65-F5344CB8AC3E}">
        <p14:creationId xmlns:p14="http://schemas.microsoft.com/office/powerpoint/2010/main" val="1341413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CD724-AE59-945C-E9BB-3191DD1ABFAD}"/>
            </a:ext>
          </a:extLst>
        </p:cNvPr>
        <p:cNvGrpSpPr/>
        <p:nvPr/>
      </p:nvGrpSpPr>
      <p:grpSpPr>
        <a:xfrm>
          <a:off x="0" y="0"/>
          <a:ext cx="0" cy="0"/>
          <a:chOff x="0" y="0"/>
          <a:chExt cx="0" cy="0"/>
        </a:xfrm>
      </p:grpSpPr>
      <p:sp>
        <p:nvSpPr>
          <p:cNvPr id="2" name="Títol 1">
            <a:extLst>
              <a:ext uri="{FF2B5EF4-FFF2-40B4-BE49-F238E27FC236}">
                <a16:creationId xmlns:a16="http://schemas.microsoft.com/office/drawing/2014/main" id="{E01E2CFD-058F-7AD3-0769-3C97000C819F}"/>
              </a:ext>
            </a:extLst>
          </p:cNvPr>
          <p:cNvSpPr>
            <a:spLocks noGrp="1"/>
          </p:cNvSpPr>
          <p:nvPr>
            <p:ph type="title"/>
          </p:nvPr>
        </p:nvSpPr>
        <p:spPr>
          <a:xfrm>
            <a:off x="956954" y="5417018"/>
            <a:ext cx="4339442" cy="1325563"/>
          </a:xfrm>
        </p:spPr>
        <p:txBody>
          <a:bodyPr>
            <a:normAutofit/>
          </a:bodyPr>
          <a:lstStyle/>
          <a:p>
            <a:pPr algn="ctr"/>
            <a:r>
              <a:rPr lang="ca-ES" sz="4000" b="1" dirty="0">
                <a:latin typeface="+mn-lt"/>
              </a:rPr>
              <a:t>INDIVIDUAL</a:t>
            </a:r>
          </a:p>
        </p:txBody>
      </p:sp>
      <p:sp>
        <p:nvSpPr>
          <p:cNvPr id="3" name="Contenidor de contingut 2">
            <a:extLst>
              <a:ext uri="{FF2B5EF4-FFF2-40B4-BE49-F238E27FC236}">
                <a16:creationId xmlns:a16="http://schemas.microsoft.com/office/drawing/2014/main" id="{69D3C109-9E71-32C3-B5C2-056C752AD72D}"/>
              </a:ext>
            </a:extLst>
          </p:cNvPr>
          <p:cNvSpPr>
            <a:spLocks noGrp="1"/>
          </p:cNvSpPr>
          <p:nvPr>
            <p:ph idx="1"/>
          </p:nvPr>
        </p:nvSpPr>
        <p:spPr>
          <a:xfrm>
            <a:off x="6096000" y="5794792"/>
            <a:ext cx="6096000" cy="817423"/>
          </a:xfrm>
        </p:spPr>
        <p:txBody>
          <a:bodyPr>
            <a:noAutofit/>
          </a:bodyPr>
          <a:lstStyle/>
          <a:p>
            <a:pPr marL="0" indent="0" algn="l">
              <a:buNone/>
            </a:pPr>
            <a:r>
              <a:rPr lang="ca-ES" sz="4000" b="1" dirty="0"/>
              <a:t>CULTURAL GROUP IDENTITY</a:t>
            </a:r>
          </a:p>
        </p:txBody>
      </p:sp>
      <p:pic>
        <p:nvPicPr>
          <p:cNvPr id="1026" name="Picture 2" descr="818+ Thousand Diverse Group People Royalty-Free Images, Stock Photos &amp;  Pictures | Shutterstock">
            <a:extLst>
              <a:ext uri="{FF2B5EF4-FFF2-40B4-BE49-F238E27FC236}">
                <a16:creationId xmlns:a16="http://schemas.microsoft.com/office/drawing/2014/main" id="{B8F878FE-612D-C483-733B-2D71381E3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45785"/>
            <a:ext cx="5691625" cy="5392066"/>
          </a:xfrm>
          <a:prstGeom prst="rect">
            <a:avLst/>
          </a:prstGeom>
          <a:noFill/>
          <a:extLst>
            <a:ext uri="{909E8E84-426E-40DD-AFC4-6F175D3DCCD1}">
              <a14:hiddenFill xmlns:a14="http://schemas.microsoft.com/office/drawing/2010/main">
                <a:solidFill>
                  <a:srgbClr val="FFFFFF"/>
                </a:solidFill>
              </a14:hiddenFill>
            </a:ext>
          </a:extLst>
        </p:spPr>
      </p:pic>
      <p:pic>
        <p:nvPicPr>
          <p:cNvPr id="4" name="Imatge 3">
            <a:extLst>
              <a:ext uri="{FF2B5EF4-FFF2-40B4-BE49-F238E27FC236}">
                <a16:creationId xmlns:a16="http://schemas.microsoft.com/office/drawing/2014/main" id="{7413B829-0B4E-2114-3A0C-09A1D3D7BF12}"/>
              </a:ext>
            </a:extLst>
          </p:cNvPr>
          <p:cNvPicPr>
            <a:picLocks noChangeAspect="1"/>
          </p:cNvPicPr>
          <p:nvPr/>
        </p:nvPicPr>
        <p:blipFill>
          <a:blip r:embed="rId3"/>
          <a:stretch>
            <a:fillRect/>
          </a:stretch>
        </p:blipFill>
        <p:spPr>
          <a:xfrm>
            <a:off x="404375" y="400427"/>
            <a:ext cx="5501859" cy="5121228"/>
          </a:xfrm>
          <a:prstGeom prst="rect">
            <a:avLst/>
          </a:prstGeom>
        </p:spPr>
      </p:pic>
    </p:spTree>
    <p:extLst>
      <p:ext uri="{BB962C8B-B14F-4D97-AF65-F5344CB8AC3E}">
        <p14:creationId xmlns:p14="http://schemas.microsoft.com/office/powerpoint/2010/main" val="1760573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05E08815-CA6F-AE6A-05DD-8AF8088B1E73}"/>
              </a:ext>
            </a:extLst>
          </p:cNvPr>
          <p:cNvSpPr>
            <a:spLocks noGrp="1"/>
          </p:cNvSpPr>
          <p:nvPr>
            <p:ph type="title"/>
          </p:nvPr>
        </p:nvSpPr>
        <p:spPr>
          <a:xfrm>
            <a:off x="838200" y="571500"/>
            <a:ext cx="10515600" cy="914400"/>
          </a:xfrm>
        </p:spPr>
        <p:txBody>
          <a:bodyPr>
            <a:normAutofit fontScale="90000"/>
          </a:bodyPr>
          <a:lstStyle/>
          <a:p>
            <a:pPr algn="ctr"/>
            <a:r>
              <a:rPr lang="ca-ES" b="1" dirty="0">
                <a:solidFill>
                  <a:srgbClr val="002060"/>
                </a:solidFill>
                <a:latin typeface="ADLaM Display" panose="02010000000000000000" pitchFamily="2" charset="0"/>
                <a:ea typeface="ADLaM Display" panose="02010000000000000000" pitchFamily="2" charset="0"/>
                <a:cs typeface="ADLaM Display" panose="02010000000000000000" pitchFamily="2" charset="0"/>
              </a:rPr>
              <a:t>Intercultural </a:t>
            </a:r>
            <a:r>
              <a:rPr lang="ca-ES" b="1" dirty="0" err="1">
                <a:solidFill>
                  <a:srgbClr val="002060"/>
                </a:solidFill>
                <a:latin typeface="ADLaM Display" panose="02010000000000000000" pitchFamily="2" charset="0"/>
                <a:ea typeface="ADLaM Display" panose="02010000000000000000" pitchFamily="2" charset="0"/>
                <a:cs typeface="ADLaM Display" panose="02010000000000000000" pitchFamily="2" charset="0"/>
              </a:rPr>
              <a:t>knowledge</a:t>
            </a:r>
            <a:r>
              <a:rPr lang="ca-ES" b="1" dirty="0">
                <a:solidFill>
                  <a:srgbClr val="002060"/>
                </a:solidFill>
                <a:latin typeface="ADLaM Display" panose="02010000000000000000" pitchFamily="2" charset="0"/>
                <a:ea typeface="ADLaM Display" panose="02010000000000000000" pitchFamily="2" charset="0"/>
                <a:cs typeface="ADLaM Display" panose="02010000000000000000" pitchFamily="2" charset="0"/>
              </a:rPr>
              <a:t> ... </a:t>
            </a:r>
            <a:br>
              <a:rPr lang="ca-ES" dirty="0"/>
            </a:br>
            <a:endParaRPr lang="ca-ES" dirty="0"/>
          </a:p>
        </p:txBody>
      </p:sp>
      <p:sp>
        <p:nvSpPr>
          <p:cNvPr id="3" name="Contenidor de contingut 2">
            <a:extLst>
              <a:ext uri="{FF2B5EF4-FFF2-40B4-BE49-F238E27FC236}">
                <a16:creationId xmlns:a16="http://schemas.microsoft.com/office/drawing/2014/main" id="{818C6734-73DB-AFE7-B355-4FFAE19337B9}"/>
              </a:ext>
            </a:extLst>
          </p:cNvPr>
          <p:cNvSpPr>
            <a:spLocks noGrp="1"/>
          </p:cNvSpPr>
          <p:nvPr>
            <p:ph idx="1"/>
          </p:nvPr>
        </p:nvSpPr>
        <p:spPr>
          <a:xfrm>
            <a:off x="838200" y="1638300"/>
            <a:ext cx="10515600" cy="4538663"/>
          </a:xfrm>
        </p:spPr>
        <p:txBody>
          <a:bodyPr>
            <a:normAutofit lnSpcReduction="10000"/>
          </a:bodyPr>
          <a:lstStyle/>
          <a:p>
            <a:pPr>
              <a:spcBef>
                <a:spcPts val="675"/>
              </a:spcBef>
              <a:spcAft>
                <a:spcPts val="675"/>
              </a:spcAft>
            </a:pPr>
            <a:r>
              <a:rPr lang="en-US" b="0" i="0" dirty="0">
                <a:solidFill>
                  <a:srgbClr val="2F3539"/>
                </a:solidFill>
                <a:effectLst/>
                <a:latin typeface="DA_FuturaPTWeb"/>
              </a:rPr>
              <a:t>This class offers a glimpse into cultural tendencies based on the work of experts like Geert Hofstede and Erin Meyer, but it's crucial to remember that people are </a:t>
            </a:r>
            <a:r>
              <a:rPr lang="en-US" b="1" i="0" dirty="0">
                <a:solidFill>
                  <a:srgbClr val="2F3539"/>
                </a:solidFill>
                <a:effectLst/>
                <a:latin typeface="DA_FuturaPTWeb"/>
              </a:rPr>
              <a:t>individuals</a:t>
            </a:r>
            <a:r>
              <a:rPr lang="en-US" b="0" i="0" dirty="0">
                <a:solidFill>
                  <a:srgbClr val="2F3539"/>
                </a:solidFill>
                <a:effectLst/>
                <a:latin typeface="DA_FuturaPTWeb"/>
              </a:rPr>
              <a:t> first and foremost. </a:t>
            </a:r>
          </a:p>
          <a:p>
            <a:pPr>
              <a:spcBef>
                <a:spcPts val="675"/>
              </a:spcBef>
              <a:spcAft>
                <a:spcPts val="675"/>
              </a:spcAft>
            </a:pPr>
            <a:r>
              <a:rPr lang="en-US" b="0" i="0" dirty="0">
                <a:solidFill>
                  <a:srgbClr val="2F3539"/>
                </a:solidFill>
                <a:effectLst/>
                <a:latin typeface="DA_FuturaPTWeb"/>
              </a:rPr>
              <a:t>Not everyone from a given country will act as described, and personal traits often far outweigh cultural generalizations.</a:t>
            </a:r>
          </a:p>
          <a:p>
            <a:pPr algn="l">
              <a:spcBef>
                <a:spcPts val="675"/>
              </a:spcBef>
              <a:spcAft>
                <a:spcPts val="675"/>
              </a:spcAft>
            </a:pPr>
            <a:r>
              <a:rPr lang="en-US" b="0" i="0" dirty="0">
                <a:solidFill>
                  <a:srgbClr val="2F3539"/>
                </a:solidFill>
                <a:effectLst/>
                <a:latin typeface="DA_FuturaPTWeb"/>
              </a:rPr>
              <a:t>I present scenarios to highlight specific </a:t>
            </a:r>
            <a:r>
              <a:rPr lang="en-US" b="1" i="0" dirty="0">
                <a:solidFill>
                  <a:srgbClr val="2F3539"/>
                </a:solidFill>
                <a:effectLst/>
                <a:latin typeface="DA_FuturaPTWeb"/>
              </a:rPr>
              <a:t>patterns</a:t>
            </a:r>
            <a:r>
              <a:rPr lang="en-US" b="0" i="0" dirty="0">
                <a:solidFill>
                  <a:srgbClr val="2F3539"/>
                </a:solidFill>
                <a:effectLst/>
                <a:latin typeface="DA_FuturaPTWeb"/>
              </a:rPr>
              <a:t>, but real-life interactions are far more </a:t>
            </a:r>
            <a:r>
              <a:rPr lang="en-US" b="1" i="0" dirty="0">
                <a:solidFill>
                  <a:srgbClr val="2F3539"/>
                </a:solidFill>
                <a:effectLst/>
                <a:latin typeface="DA_FuturaPTWeb"/>
              </a:rPr>
              <a:t>nuanced</a:t>
            </a:r>
            <a:r>
              <a:rPr lang="en-US" b="0" i="0" dirty="0">
                <a:solidFill>
                  <a:srgbClr val="2F3539"/>
                </a:solidFill>
                <a:effectLst/>
                <a:latin typeface="DA_FuturaPTWeb"/>
              </a:rPr>
              <a:t>. </a:t>
            </a:r>
          </a:p>
          <a:p>
            <a:pPr algn="l">
              <a:spcBef>
                <a:spcPts val="675"/>
              </a:spcBef>
              <a:spcAft>
                <a:spcPts val="675"/>
              </a:spcAft>
            </a:pPr>
            <a:r>
              <a:rPr lang="en-US" b="0" i="0" dirty="0">
                <a:solidFill>
                  <a:srgbClr val="2F3539"/>
                </a:solidFill>
                <a:effectLst/>
                <a:latin typeface="DA_FuturaPTWeb"/>
              </a:rPr>
              <a:t>Understanding these cultural </a:t>
            </a:r>
            <a:r>
              <a:rPr lang="en-US" b="1" i="0" dirty="0">
                <a:solidFill>
                  <a:srgbClr val="2F3539"/>
                </a:solidFill>
                <a:effectLst/>
                <a:latin typeface="DA_FuturaPTWeb"/>
              </a:rPr>
              <a:t>tendencies</a:t>
            </a:r>
            <a:r>
              <a:rPr lang="en-US" b="0" i="0" dirty="0">
                <a:solidFill>
                  <a:srgbClr val="2F3539"/>
                </a:solidFill>
                <a:effectLst/>
                <a:latin typeface="DA_FuturaPTWeb"/>
              </a:rPr>
              <a:t> can give you valuable insights, yet true understanding always comes from seeing people as individuals.</a:t>
            </a:r>
          </a:p>
          <a:p>
            <a:pPr marL="0" indent="0">
              <a:buNone/>
            </a:pPr>
            <a:endParaRPr lang="ca-ES" dirty="0"/>
          </a:p>
        </p:txBody>
      </p:sp>
    </p:spTree>
    <p:extLst>
      <p:ext uri="{BB962C8B-B14F-4D97-AF65-F5344CB8AC3E}">
        <p14:creationId xmlns:p14="http://schemas.microsoft.com/office/powerpoint/2010/main" val="458674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ol 3">
            <a:extLst>
              <a:ext uri="{FF2B5EF4-FFF2-40B4-BE49-F238E27FC236}">
                <a16:creationId xmlns:a16="http://schemas.microsoft.com/office/drawing/2014/main" id="{A2E06AC7-15C9-08CB-2954-DF1D8486A06E}"/>
              </a:ext>
            </a:extLst>
          </p:cNvPr>
          <p:cNvSpPr>
            <a:spLocks noGrp="1"/>
          </p:cNvSpPr>
          <p:nvPr>
            <p:ph type="title"/>
          </p:nvPr>
        </p:nvSpPr>
        <p:spPr/>
        <p:txBody>
          <a:bodyPr/>
          <a:lstStyle/>
          <a:p>
            <a:r>
              <a:rPr lang="ca-ES" dirty="0" err="1"/>
              <a:t>Brainstorm</a:t>
            </a:r>
            <a:r>
              <a:rPr lang="ca-ES" dirty="0"/>
              <a:t> – </a:t>
            </a:r>
            <a:br>
              <a:rPr lang="ca-ES" dirty="0"/>
            </a:br>
            <a:r>
              <a:rPr lang="ca-ES" dirty="0" err="1"/>
              <a:t>list</a:t>
            </a:r>
            <a:r>
              <a:rPr lang="ca-ES" dirty="0"/>
              <a:t> intercultural </a:t>
            </a:r>
            <a:r>
              <a:rPr lang="ca-ES" dirty="0" err="1"/>
              <a:t>differences</a:t>
            </a:r>
            <a:r>
              <a:rPr lang="ca-ES" dirty="0"/>
              <a:t> in </a:t>
            </a:r>
            <a:r>
              <a:rPr lang="ca-ES" dirty="0" err="1"/>
              <a:t>communication</a:t>
            </a:r>
            <a:endParaRPr lang="ca-ES" dirty="0"/>
          </a:p>
        </p:txBody>
      </p:sp>
      <p:sp>
        <p:nvSpPr>
          <p:cNvPr id="5" name="Contenidor de text 4">
            <a:extLst>
              <a:ext uri="{FF2B5EF4-FFF2-40B4-BE49-F238E27FC236}">
                <a16:creationId xmlns:a16="http://schemas.microsoft.com/office/drawing/2014/main" id="{A385E623-3EE4-C963-9418-1DC506868F75}"/>
              </a:ext>
            </a:extLst>
          </p:cNvPr>
          <p:cNvSpPr>
            <a:spLocks noGrp="1"/>
          </p:cNvSpPr>
          <p:nvPr>
            <p:ph type="body" idx="1"/>
          </p:nvPr>
        </p:nvSpPr>
        <p:spPr/>
        <p:txBody>
          <a:bodyPr/>
          <a:lstStyle/>
          <a:p>
            <a:r>
              <a:rPr lang="ca-ES" dirty="0" err="1">
                <a:hlinkClick r:id="rId3"/>
              </a:rPr>
              <a:t>British</a:t>
            </a:r>
            <a:r>
              <a:rPr lang="ca-ES" dirty="0">
                <a:hlinkClick r:id="rId3"/>
              </a:rPr>
              <a:t> </a:t>
            </a:r>
            <a:r>
              <a:rPr lang="ca-ES" dirty="0" err="1">
                <a:hlinkClick r:id="rId3"/>
              </a:rPr>
              <a:t>and</a:t>
            </a:r>
            <a:r>
              <a:rPr lang="ca-ES" dirty="0">
                <a:hlinkClick r:id="rId3"/>
              </a:rPr>
              <a:t> American  </a:t>
            </a:r>
            <a:r>
              <a:rPr lang="ca-ES" dirty="0" err="1">
                <a:hlinkClick r:id="rId3"/>
              </a:rPr>
              <a:t>friendliness</a:t>
            </a:r>
            <a:r>
              <a:rPr lang="ca-ES" dirty="0">
                <a:hlinkClick r:id="rId3"/>
              </a:rPr>
              <a:t> </a:t>
            </a:r>
            <a:endParaRPr lang="ca-ES" dirty="0"/>
          </a:p>
        </p:txBody>
      </p:sp>
      <p:pic>
        <p:nvPicPr>
          <p:cNvPr id="10" name="Contenidor de contingut 9">
            <a:extLst>
              <a:ext uri="{FF2B5EF4-FFF2-40B4-BE49-F238E27FC236}">
                <a16:creationId xmlns:a16="http://schemas.microsoft.com/office/drawing/2014/main" id="{58486159-11F4-EADB-EBEA-772F1F33C789}"/>
              </a:ext>
            </a:extLst>
          </p:cNvPr>
          <p:cNvPicPr>
            <a:picLocks noGrp="1" noChangeAspect="1"/>
          </p:cNvPicPr>
          <p:nvPr>
            <p:ph sz="half" idx="2"/>
          </p:nvPr>
        </p:nvPicPr>
        <p:blipFill>
          <a:blip r:embed="rId4"/>
          <a:stretch>
            <a:fillRect/>
          </a:stretch>
        </p:blipFill>
        <p:spPr>
          <a:xfrm>
            <a:off x="836612" y="2808287"/>
            <a:ext cx="3568962" cy="3684588"/>
          </a:xfrm>
        </p:spPr>
      </p:pic>
      <p:sp>
        <p:nvSpPr>
          <p:cNvPr id="7" name="Contenidor de text 6">
            <a:extLst>
              <a:ext uri="{FF2B5EF4-FFF2-40B4-BE49-F238E27FC236}">
                <a16:creationId xmlns:a16="http://schemas.microsoft.com/office/drawing/2014/main" id="{53FBBE7A-521B-8F3C-D1A6-355C77F6B4EF}"/>
              </a:ext>
            </a:extLst>
          </p:cNvPr>
          <p:cNvSpPr>
            <a:spLocks noGrp="1"/>
          </p:cNvSpPr>
          <p:nvPr>
            <p:ph type="body" sz="quarter" idx="3"/>
          </p:nvPr>
        </p:nvSpPr>
        <p:spPr/>
        <p:txBody>
          <a:bodyPr/>
          <a:lstStyle/>
          <a:p>
            <a:r>
              <a:rPr lang="ca-ES" dirty="0" err="1">
                <a:hlinkClick r:id="rId5"/>
              </a:rPr>
              <a:t>Danish</a:t>
            </a:r>
            <a:r>
              <a:rPr lang="ca-ES" dirty="0">
                <a:hlinkClick r:id="rId5"/>
              </a:rPr>
              <a:t> attitudes to </a:t>
            </a:r>
            <a:r>
              <a:rPr lang="ca-ES" dirty="0" err="1">
                <a:hlinkClick r:id="rId5"/>
              </a:rPr>
              <a:t>time</a:t>
            </a:r>
            <a:endParaRPr lang="ca-ES" dirty="0"/>
          </a:p>
        </p:txBody>
      </p:sp>
      <p:pic>
        <p:nvPicPr>
          <p:cNvPr id="12" name="Contenidor de contingut 11">
            <a:extLst>
              <a:ext uri="{FF2B5EF4-FFF2-40B4-BE49-F238E27FC236}">
                <a16:creationId xmlns:a16="http://schemas.microsoft.com/office/drawing/2014/main" id="{D53952D7-F18F-DAB5-626C-BDCCCD67A498}"/>
              </a:ext>
            </a:extLst>
          </p:cNvPr>
          <p:cNvPicPr>
            <a:picLocks noGrp="1" noChangeAspect="1"/>
          </p:cNvPicPr>
          <p:nvPr>
            <p:ph sz="quarter" idx="4"/>
          </p:nvPr>
        </p:nvPicPr>
        <p:blipFill>
          <a:blip r:embed="rId6"/>
          <a:stretch>
            <a:fillRect/>
          </a:stretch>
        </p:blipFill>
        <p:spPr>
          <a:xfrm>
            <a:off x="6817222" y="2587752"/>
            <a:ext cx="2454794" cy="4263860"/>
          </a:xfrm>
        </p:spPr>
      </p:pic>
    </p:spTree>
    <p:extLst>
      <p:ext uri="{BB962C8B-B14F-4D97-AF65-F5344CB8AC3E}">
        <p14:creationId xmlns:p14="http://schemas.microsoft.com/office/powerpoint/2010/main" val="3399740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914851-B2E2-8D0A-C4B5-9C541A74B8D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796B3-1E7B-12EC-C201-3C2F6529D4E7}"/>
              </a:ext>
            </a:extLst>
          </p:cNvPr>
          <p:cNvSpPr>
            <a:spLocks noGrp="1"/>
          </p:cNvSpPr>
          <p:nvPr>
            <p:ph type="ctrTitle"/>
          </p:nvPr>
        </p:nvSpPr>
        <p:spPr>
          <a:xfrm>
            <a:off x="6590662" y="4267832"/>
            <a:ext cx="4805996" cy="1297115"/>
          </a:xfrm>
        </p:spPr>
        <p:txBody>
          <a:bodyPr anchor="t">
            <a:normAutofit/>
          </a:bodyPr>
          <a:lstStyle/>
          <a:p>
            <a:pPr algn="l"/>
            <a:br>
              <a:rPr lang="en-US" sz="4000">
                <a:solidFill>
                  <a:schemeClr val="tx2"/>
                </a:solidFill>
                <a:latin typeface="Comic Sans MS" panose="030F0902030302020204" pitchFamily="66" charset="0"/>
              </a:rPr>
            </a:br>
            <a:endParaRPr lang="en-CL" sz="4000">
              <a:solidFill>
                <a:schemeClr val="tx2"/>
              </a:solidFill>
              <a:latin typeface="Comic Sans MS" panose="030F0902030302020204" pitchFamily="66" charset="0"/>
            </a:endParaRPr>
          </a:p>
        </p:txBody>
      </p:sp>
      <p:sp>
        <p:nvSpPr>
          <p:cNvPr id="3" name="Subtitle 2">
            <a:extLst>
              <a:ext uri="{FF2B5EF4-FFF2-40B4-BE49-F238E27FC236}">
                <a16:creationId xmlns:a16="http://schemas.microsoft.com/office/drawing/2014/main" id="{AD8ECDC0-0583-B668-F866-D8644F156627}"/>
              </a:ext>
            </a:extLst>
          </p:cNvPr>
          <p:cNvSpPr>
            <a:spLocks noGrp="1"/>
          </p:cNvSpPr>
          <p:nvPr>
            <p:ph type="subTitle" idx="1"/>
          </p:nvPr>
        </p:nvSpPr>
        <p:spPr>
          <a:xfrm>
            <a:off x="5496850" y="901701"/>
            <a:ext cx="6594420" cy="4826000"/>
          </a:xfrm>
        </p:spPr>
        <p:txBody>
          <a:bodyPr anchor="b">
            <a:normAutofit/>
          </a:bodyPr>
          <a:lstStyle/>
          <a:p>
            <a:pPr lvl="0">
              <a:lnSpc>
                <a:spcPct val="115000"/>
              </a:lnSpc>
              <a:spcAft>
                <a:spcPts val="800"/>
              </a:spcAft>
              <a:buSzPts val="1000"/>
              <a:tabLst>
                <a:tab pos="457200" algn="l"/>
              </a:tabLst>
            </a:pPr>
            <a:r>
              <a:rPr lang="ca-ES" sz="3600" b="1" kern="100" dirty="0" err="1">
                <a:effectLst/>
                <a:latin typeface="Aptos" panose="020B0004020202020204" pitchFamily="34" charset="0"/>
                <a:ea typeface="Aptos" panose="020B0004020202020204" pitchFamily="34" charset="0"/>
                <a:cs typeface="Times New Roman" panose="02020603050405020304" pitchFamily="18" charset="0"/>
              </a:rPr>
              <a:t>Ice-breaker</a:t>
            </a:r>
            <a:r>
              <a:rPr lang="ca-ES" sz="3600" b="1" kern="100" dirty="0">
                <a:effectLst/>
                <a:latin typeface="Aptos" panose="020B0004020202020204" pitchFamily="34" charset="0"/>
                <a:ea typeface="Aptos" panose="020B0004020202020204" pitchFamily="34" charset="0"/>
                <a:cs typeface="Times New Roman" panose="02020603050405020304" pitchFamily="18" charset="0"/>
              </a:rPr>
              <a:t> </a:t>
            </a:r>
            <a:r>
              <a:rPr lang="ca-ES" sz="3600" b="1" kern="100" dirty="0" err="1">
                <a:effectLst/>
                <a:latin typeface="Aptos" panose="020B0004020202020204" pitchFamily="34" charset="0"/>
                <a:ea typeface="Aptos" panose="020B0004020202020204" pitchFamily="34" charset="0"/>
                <a:cs typeface="Times New Roman" panose="02020603050405020304" pitchFamily="18" charset="0"/>
              </a:rPr>
              <a:t>activity</a:t>
            </a:r>
            <a:r>
              <a:rPr lang="ca-ES" sz="3600" b="1" kern="100" dirty="0">
                <a:effectLst/>
                <a:latin typeface="Aptos" panose="020B0004020202020204" pitchFamily="34" charset="0"/>
                <a:ea typeface="Aptos" panose="020B0004020202020204" pitchFamily="34" charset="0"/>
                <a:cs typeface="Times New Roman" panose="02020603050405020304" pitchFamily="18" charset="0"/>
              </a:rPr>
              <a:t> (3 </a:t>
            </a:r>
            <a:r>
              <a:rPr lang="ca-ES" sz="3600" b="1" kern="100" dirty="0" err="1">
                <a:effectLst/>
                <a:latin typeface="Aptos" panose="020B0004020202020204" pitchFamily="34" charset="0"/>
                <a:ea typeface="Aptos" panose="020B0004020202020204" pitchFamily="34" charset="0"/>
                <a:cs typeface="Times New Roman" panose="02020603050405020304" pitchFamily="18" charset="0"/>
              </a:rPr>
              <a:t>mins</a:t>
            </a:r>
            <a:r>
              <a:rPr lang="ca-ES" sz="3600" b="1" kern="100" dirty="0">
                <a:effectLst/>
                <a:latin typeface="Aptos" panose="020B0004020202020204" pitchFamily="34" charset="0"/>
                <a:ea typeface="Aptos" panose="020B0004020202020204" pitchFamily="34" charset="0"/>
                <a:cs typeface="Times New Roman" panose="02020603050405020304" pitchFamily="18" charset="0"/>
              </a:rPr>
              <a:t>)</a:t>
            </a:r>
          </a:p>
          <a:p>
            <a:pPr lvl="0">
              <a:lnSpc>
                <a:spcPct val="115000"/>
              </a:lnSpc>
              <a:spcAft>
                <a:spcPts val="800"/>
              </a:spcAft>
              <a:buSzPts val="1000"/>
              <a:tabLst>
                <a:tab pos="457200" algn="l"/>
              </a:tabLst>
            </a:pPr>
            <a:br>
              <a:rPr lang="en-US" dirty="0"/>
            </a:br>
            <a:r>
              <a:rPr lang="en-US" dirty="0"/>
              <a:t>Introduce yourself briefly to the group (name, studies, hobby) and </a:t>
            </a:r>
            <a:r>
              <a:rPr lang="en-US" dirty="0" err="1"/>
              <a:t>and</a:t>
            </a:r>
            <a:r>
              <a:rPr lang="en-US" dirty="0"/>
              <a:t> mention one country you’d like to work in. </a:t>
            </a:r>
          </a:p>
          <a:p>
            <a:pPr lvl="0">
              <a:lnSpc>
                <a:spcPct val="115000"/>
              </a:lnSpc>
              <a:spcAft>
                <a:spcPts val="800"/>
              </a:spcAft>
              <a:buSzPts val="1000"/>
              <a:tabLst>
                <a:tab pos="457200" algn="l"/>
              </a:tabLst>
            </a:pPr>
            <a:r>
              <a:rPr lang="en-US" dirty="0"/>
              <a:t>What do you know  about communication in that culture? (formal/informal, direct/indirect). </a:t>
            </a:r>
            <a:endParaRPr lang="ca-ES"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CL" sz="2000" dirty="0">
              <a:solidFill>
                <a:schemeClr val="tx2"/>
              </a:solidFill>
              <a:latin typeface="Comic Sans MS" panose="030F0902030302020204" pitchFamily="66" charset="0"/>
            </a:endParaRPr>
          </a:p>
        </p:txBody>
      </p:sp>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Imatge 4">
            <a:extLst>
              <a:ext uri="{FF2B5EF4-FFF2-40B4-BE49-F238E27FC236}">
                <a16:creationId xmlns:a16="http://schemas.microsoft.com/office/drawing/2014/main" id="{F5AAA8AB-55A9-DE0A-EBC6-E898D0E06445}"/>
              </a:ext>
            </a:extLst>
          </p:cNvPr>
          <p:cNvPicPr>
            <a:picLocks noChangeAspect="1"/>
          </p:cNvPicPr>
          <p:nvPr/>
        </p:nvPicPr>
        <p:blipFill>
          <a:blip r:embed="rId2"/>
          <a:stretch>
            <a:fillRect/>
          </a:stretch>
        </p:blipFill>
        <p:spPr>
          <a:xfrm>
            <a:off x="205725" y="1235643"/>
            <a:ext cx="4660883" cy="4386713"/>
          </a:xfrm>
          <a:prstGeom prst="rect">
            <a:avLst/>
          </a:prstGeom>
        </p:spPr>
      </p:pic>
    </p:spTree>
    <p:extLst>
      <p:ext uri="{BB962C8B-B14F-4D97-AF65-F5344CB8AC3E}">
        <p14:creationId xmlns:p14="http://schemas.microsoft.com/office/powerpoint/2010/main" val="11306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ol 4">
            <a:extLst>
              <a:ext uri="{FF2B5EF4-FFF2-40B4-BE49-F238E27FC236}">
                <a16:creationId xmlns:a16="http://schemas.microsoft.com/office/drawing/2014/main" id="{83E04850-BE39-CE03-7895-BFC376792BD7}"/>
              </a:ext>
            </a:extLst>
          </p:cNvPr>
          <p:cNvSpPr>
            <a:spLocks noGrp="1"/>
          </p:cNvSpPr>
          <p:nvPr>
            <p:ph type="title"/>
          </p:nvPr>
        </p:nvSpPr>
        <p:spPr/>
        <p:txBody>
          <a:bodyPr>
            <a:normAutofit/>
          </a:bodyPr>
          <a:lstStyle/>
          <a:p>
            <a:pPr algn="ctr"/>
            <a:r>
              <a:rPr lang="ca-ES" dirty="0">
                <a:solidFill>
                  <a:srgbClr val="002060"/>
                </a:solidFill>
                <a:latin typeface="Comic Sans MS" panose="030F0702030302020204" pitchFamily="66" charset="0"/>
              </a:rPr>
              <a:t>Test </a:t>
            </a:r>
            <a:r>
              <a:rPr lang="ca-ES" dirty="0" err="1">
                <a:solidFill>
                  <a:srgbClr val="002060"/>
                </a:solidFill>
                <a:latin typeface="Comic Sans MS" panose="030F0702030302020204" pitchFamily="66" charset="0"/>
              </a:rPr>
              <a:t>your</a:t>
            </a:r>
            <a:r>
              <a:rPr lang="ca-ES" dirty="0">
                <a:solidFill>
                  <a:srgbClr val="002060"/>
                </a:solidFill>
                <a:latin typeface="Comic Sans MS" panose="030F0702030302020204" pitchFamily="66" charset="0"/>
              </a:rPr>
              <a:t> intercultural </a:t>
            </a:r>
            <a:r>
              <a:rPr lang="ca-ES" dirty="0" err="1">
                <a:solidFill>
                  <a:srgbClr val="002060"/>
                </a:solidFill>
                <a:latin typeface="Comic Sans MS" panose="030F0702030302020204" pitchFamily="66" charset="0"/>
              </a:rPr>
              <a:t>savvy</a:t>
            </a:r>
            <a:r>
              <a:rPr lang="ca-ES" dirty="0">
                <a:solidFill>
                  <a:srgbClr val="002060"/>
                </a:solidFill>
                <a:latin typeface="Comic Sans MS" panose="030F0702030302020204" pitchFamily="66" charset="0"/>
              </a:rPr>
              <a:t>! </a:t>
            </a:r>
            <a:br>
              <a:rPr lang="ca-ES" dirty="0">
                <a:solidFill>
                  <a:srgbClr val="002060"/>
                </a:solidFill>
                <a:latin typeface="Comic Sans MS" panose="030F0702030302020204" pitchFamily="66" charset="0"/>
              </a:rPr>
            </a:br>
            <a:r>
              <a:rPr lang="ca-ES" dirty="0">
                <a:solidFill>
                  <a:srgbClr val="002060"/>
                </a:solidFill>
                <a:latin typeface="Comic Sans MS" panose="030F0702030302020204" pitchFamily="66" charset="0"/>
              </a:rPr>
              <a:t>In </a:t>
            </a:r>
            <a:r>
              <a:rPr lang="ca-ES" dirty="0" err="1">
                <a:solidFill>
                  <a:srgbClr val="002060"/>
                </a:solidFill>
                <a:latin typeface="Comic Sans MS" panose="030F0702030302020204" pitchFamily="66" charset="0"/>
              </a:rPr>
              <a:t>pairs</a:t>
            </a:r>
            <a:r>
              <a:rPr lang="ca-ES" dirty="0">
                <a:solidFill>
                  <a:srgbClr val="002060"/>
                </a:solidFill>
                <a:latin typeface="Comic Sans MS" panose="030F0702030302020204" pitchFamily="66" charset="0"/>
              </a:rPr>
              <a:t> </a:t>
            </a:r>
            <a:r>
              <a:rPr lang="ca-ES" dirty="0" err="1">
                <a:solidFill>
                  <a:srgbClr val="002060"/>
                </a:solidFill>
                <a:latin typeface="Comic Sans MS" panose="030F0702030302020204" pitchFamily="66" charset="0"/>
              </a:rPr>
              <a:t>choose</a:t>
            </a:r>
            <a:r>
              <a:rPr lang="ca-ES" dirty="0">
                <a:solidFill>
                  <a:srgbClr val="002060"/>
                </a:solidFill>
                <a:latin typeface="Comic Sans MS" panose="030F0702030302020204" pitchFamily="66" charset="0"/>
              </a:rPr>
              <a:t> ...</a:t>
            </a:r>
          </a:p>
        </p:txBody>
      </p:sp>
      <p:sp>
        <p:nvSpPr>
          <p:cNvPr id="6" name="Contenidor de text 5">
            <a:extLst>
              <a:ext uri="{FF2B5EF4-FFF2-40B4-BE49-F238E27FC236}">
                <a16:creationId xmlns:a16="http://schemas.microsoft.com/office/drawing/2014/main" id="{CA8948B7-0D10-E880-552D-7B056D99E30A}"/>
              </a:ext>
            </a:extLst>
          </p:cNvPr>
          <p:cNvSpPr>
            <a:spLocks noGrp="1"/>
          </p:cNvSpPr>
          <p:nvPr>
            <p:ph type="body" idx="1"/>
          </p:nvPr>
        </p:nvSpPr>
        <p:spPr/>
        <p:txBody>
          <a:bodyPr/>
          <a:lstStyle/>
          <a:p>
            <a:r>
              <a:rPr lang="ca-ES" dirty="0" err="1">
                <a:hlinkClick r:id="rId3"/>
              </a:rPr>
              <a:t>Quiz</a:t>
            </a:r>
            <a:r>
              <a:rPr lang="ca-ES" dirty="0">
                <a:hlinkClick r:id="rId3"/>
              </a:rPr>
              <a:t> 1</a:t>
            </a:r>
            <a:r>
              <a:rPr lang="ca-ES" dirty="0"/>
              <a:t>  or</a:t>
            </a:r>
          </a:p>
        </p:txBody>
      </p:sp>
      <p:pic>
        <p:nvPicPr>
          <p:cNvPr id="13" name="Contenidor de contingut 12">
            <a:extLst>
              <a:ext uri="{FF2B5EF4-FFF2-40B4-BE49-F238E27FC236}">
                <a16:creationId xmlns:a16="http://schemas.microsoft.com/office/drawing/2014/main" id="{05FEF135-05DE-9E4C-9173-96618453BB48}"/>
              </a:ext>
            </a:extLst>
          </p:cNvPr>
          <p:cNvPicPr>
            <a:picLocks noGrp="1" noChangeAspect="1"/>
          </p:cNvPicPr>
          <p:nvPr>
            <p:ph sz="half" idx="2"/>
          </p:nvPr>
        </p:nvPicPr>
        <p:blipFill>
          <a:blip r:embed="rId4"/>
          <a:stretch>
            <a:fillRect/>
          </a:stretch>
        </p:blipFill>
        <p:spPr>
          <a:xfrm>
            <a:off x="623888" y="3154406"/>
            <a:ext cx="5157787" cy="2741525"/>
          </a:xfrm>
        </p:spPr>
      </p:pic>
      <p:sp>
        <p:nvSpPr>
          <p:cNvPr id="8" name="Contenidor de text 7">
            <a:extLst>
              <a:ext uri="{FF2B5EF4-FFF2-40B4-BE49-F238E27FC236}">
                <a16:creationId xmlns:a16="http://schemas.microsoft.com/office/drawing/2014/main" id="{1CAA3A5C-396D-6D03-BBC7-A0FB56B7D970}"/>
              </a:ext>
            </a:extLst>
          </p:cNvPr>
          <p:cNvSpPr>
            <a:spLocks noGrp="1"/>
          </p:cNvSpPr>
          <p:nvPr>
            <p:ph type="body" sz="quarter" idx="3"/>
          </p:nvPr>
        </p:nvSpPr>
        <p:spPr/>
        <p:txBody>
          <a:bodyPr/>
          <a:lstStyle/>
          <a:p>
            <a:r>
              <a:rPr lang="ca-ES" dirty="0" err="1">
                <a:hlinkClick r:id="rId5"/>
              </a:rPr>
              <a:t>Quiz</a:t>
            </a:r>
            <a:r>
              <a:rPr lang="ca-ES" dirty="0">
                <a:hlinkClick r:id="rId5"/>
              </a:rPr>
              <a:t> 2</a:t>
            </a:r>
            <a:endParaRPr lang="ca-ES" dirty="0"/>
          </a:p>
        </p:txBody>
      </p:sp>
      <p:pic>
        <p:nvPicPr>
          <p:cNvPr id="10" name="Contenidor de contingut 5">
            <a:extLst>
              <a:ext uri="{FF2B5EF4-FFF2-40B4-BE49-F238E27FC236}">
                <a16:creationId xmlns:a16="http://schemas.microsoft.com/office/drawing/2014/main" id="{5C7ABDD2-1796-AAB5-554F-136256B77BE3}"/>
              </a:ext>
            </a:extLst>
          </p:cNvPr>
          <p:cNvPicPr>
            <a:picLocks noGrp="1" noChangeAspect="1"/>
          </p:cNvPicPr>
          <p:nvPr>
            <p:ph sz="quarter" idx="4"/>
          </p:nvPr>
        </p:nvPicPr>
        <p:blipFill>
          <a:blip r:embed="rId6"/>
          <a:stretch>
            <a:fillRect/>
          </a:stretch>
        </p:blipFill>
        <p:spPr>
          <a:xfrm>
            <a:off x="6169024" y="2759741"/>
            <a:ext cx="5183188" cy="823912"/>
          </a:xfrm>
        </p:spPr>
      </p:pic>
      <p:pic>
        <p:nvPicPr>
          <p:cNvPr id="11" name="Imatge 10">
            <a:extLst>
              <a:ext uri="{FF2B5EF4-FFF2-40B4-BE49-F238E27FC236}">
                <a16:creationId xmlns:a16="http://schemas.microsoft.com/office/drawing/2014/main" id="{983A60D9-D903-787F-260A-18D4E751ECB6}"/>
              </a:ext>
            </a:extLst>
          </p:cNvPr>
          <p:cNvPicPr>
            <a:picLocks noChangeAspect="1"/>
          </p:cNvPicPr>
          <p:nvPr/>
        </p:nvPicPr>
        <p:blipFill>
          <a:blip r:embed="rId7"/>
          <a:stretch>
            <a:fillRect/>
          </a:stretch>
        </p:blipFill>
        <p:spPr>
          <a:xfrm>
            <a:off x="6255514" y="3821113"/>
            <a:ext cx="5096698" cy="2444708"/>
          </a:xfrm>
          <a:prstGeom prst="rect">
            <a:avLst/>
          </a:prstGeom>
        </p:spPr>
      </p:pic>
    </p:spTree>
    <p:extLst>
      <p:ext uri="{BB962C8B-B14F-4D97-AF65-F5344CB8AC3E}">
        <p14:creationId xmlns:p14="http://schemas.microsoft.com/office/powerpoint/2010/main" val="1540000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ici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ici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3326</TotalTime>
  <Words>2811</Words>
  <Application>Microsoft Office PowerPoint</Application>
  <PresentationFormat>Pantalla panoràmica</PresentationFormat>
  <Paragraphs>282</Paragraphs>
  <Slides>35</Slides>
  <Notes>6</Notes>
  <HiddenSlides>0</HiddenSlides>
  <MMClips>0</MMClips>
  <ScaleCrop>false</ScaleCrop>
  <HeadingPairs>
    <vt:vector size="6" baseType="variant">
      <vt:variant>
        <vt:lpstr>Tipus de lletra utilitzats</vt:lpstr>
      </vt:variant>
      <vt:variant>
        <vt:i4>16</vt:i4>
      </vt:variant>
      <vt:variant>
        <vt:lpstr>Tema</vt:lpstr>
      </vt:variant>
      <vt:variant>
        <vt:i4>2</vt:i4>
      </vt:variant>
      <vt:variant>
        <vt:lpstr>Títols de les diapositives</vt:lpstr>
      </vt:variant>
      <vt:variant>
        <vt:i4>35</vt:i4>
      </vt:variant>
    </vt:vector>
  </HeadingPairs>
  <TitlesOfParts>
    <vt:vector size="53" baseType="lpstr">
      <vt:lpstr>ADLaM Display</vt:lpstr>
      <vt:lpstr>Aptos</vt:lpstr>
      <vt:lpstr>Aptos Display</vt:lpstr>
      <vt:lpstr>Arial</vt:lpstr>
      <vt:lpstr>ArialMT</vt:lpstr>
      <vt:lpstr>Calibri</vt:lpstr>
      <vt:lpstr>Calibri Light</vt:lpstr>
      <vt:lpstr>Comic Sans MS</vt:lpstr>
      <vt:lpstr>DA_FuturaPTWeb</vt:lpstr>
      <vt:lpstr>FreightText Pro</vt:lpstr>
      <vt:lpstr>Helvetica</vt:lpstr>
      <vt:lpstr>Lato</vt:lpstr>
      <vt:lpstr>Open Sans</vt:lpstr>
      <vt:lpstr>Roboto</vt:lpstr>
      <vt:lpstr>Sabon-Roman</vt:lpstr>
      <vt:lpstr>Symbol</vt:lpstr>
      <vt:lpstr>Office Theme</vt:lpstr>
      <vt:lpstr>Tema de l'Office</vt:lpstr>
      <vt:lpstr>Communicating Across Cultures: Mastering International Job Interviews in English.   A workshop </vt:lpstr>
      <vt:lpstr>INTERVIEW</vt:lpstr>
      <vt:lpstr>Objectives</vt:lpstr>
      <vt:lpstr> </vt:lpstr>
      <vt:lpstr>INDIVIDUAL</vt:lpstr>
      <vt:lpstr>Intercultural knowledge ...  </vt:lpstr>
      <vt:lpstr>Brainstorm –  list intercultural differences in communication</vt:lpstr>
      <vt:lpstr> </vt:lpstr>
      <vt:lpstr>Test your intercultural savvy!  In pairs choose ...</vt:lpstr>
      <vt:lpstr> </vt:lpstr>
      <vt:lpstr>Presentació del PowerPoint</vt:lpstr>
      <vt:lpstr>Cultural Dimensions in Job Interviews </vt:lpstr>
      <vt:lpstr>Cultural differences in interactions</vt:lpstr>
      <vt:lpstr> </vt:lpstr>
      <vt:lpstr>The Subtle Way Cultural Bias Affects Job Interviews </vt:lpstr>
      <vt:lpstr>How do Cultural Assumptions Impact the Interview Process? </vt:lpstr>
      <vt:lpstr>Body Language –cultural norms</vt:lpstr>
      <vt:lpstr>Group activity - scenarios</vt:lpstr>
      <vt:lpstr>Roleplay   Q’s on Cultural Sensitvity</vt:lpstr>
      <vt:lpstr>General Interview etiquette. Formality, politeness, non-verbal communication</vt:lpstr>
      <vt:lpstr>Linguistic challenges in an interview</vt:lpstr>
      <vt:lpstr>ASK FOR CLARIFICATION / PARAPHRASE / CONFIRM MEANING / CONTROL YOUR NERVES. </vt:lpstr>
      <vt:lpstr>Clarifying and checking understanding Pair activity:match the beginning, end &amp; function</vt:lpstr>
      <vt:lpstr>Your personal elevator pitch</vt:lpstr>
      <vt:lpstr>Your personal elevator pitch</vt:lpstr>
      <vt:lpstr>What is a personal elevator pitch?</vt:lpstr>
      <vt:lpstr>Structure</vt:lpstr>
      <vt:lpstr>DO ...</vt:lpstr>
      <vt:lpstr>DON’T ...</vt:lpstr>
      <vt:lpstr>OVER TO YOU!</vt:lpstr>
      <vt:lpstr>ROLEPLAY ACTIVITY IN PAIRS  Common interview questions  &amp; How to answer them!</vt:lpstr>
      <vt:lpstr>Homework Activity: Micro-roleplays using Sesame.com</vt:lpstr>
      <vt:lpstr>References and sources</vt:lpstr>
      <vt:lpstr>       Thanks for your participation! Good luck in your next interview!     Dr. Anya Doherty     Annya.Doherty@uab.cat anyadoherty@gmail.com </vt:lpstr>
      <vt:lpstr>Presentació del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Ruth Annya Doherty</dc:creator>
  <cp:lastModifiedBy>Ruth Annya Doherty</cp:lastModifiedBy>
  <cp:revision>28</cp:revision>
  <dcterms:created xsi:type="dcterms:W3CDTF">2025-05-21T17:08:01Z</dcterms:created>
  <dcterms:modified xsi:type="dcterms:W3CDTF">2025-05-28T13:19:59Z</dcterms:modified>
</cp:coreProperties>
</file>