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95" r:id="rId6"/>
    <p:sldId id="297" r:id="rId7"/>
    <p:sldId id="298" r:id="rId8"/>
    <p:sldId id="303" r:id="rId9"/>
    <p:sldId id="306" r:id="rId10"/>
    <p:sldId id="293" r:id="rId11"/>
    <p:sldId id="300" r:id="rId12"/>
    <p:sldId id="294" r:id="rId13"/>
    <p:sldId id="310" r:id="rId14"/>
    <p:sldId id="309" r:id="rId15"/>
    <p:sldId id="296" r:id="rId16"/>
    <p:sldId id="273" r:id="rId17"/>
    <p:sldId id="260" r:id="rId18"/>
    <p:sldId id="275" r:id="rId19"/>
    <p:sldId id="290" r:id="rId20"/>
    <p:sldId id="291" r:id="rId21"/>
    <p:sldId id="276" r:id="rId22"/>
    <p:sldId id="292" r:id="rId23"/>
    <p:sldId id="261" r:id="rId24"/>
    <p:sldId id="307" r:id="rId25"/>
    <p:sldId id="277" r:id="rId26"/>
    <p:sldId id="278" r:id="rId27"/>
    <p:sldId id="279" r:id="rId28"/>
    <p:sldId id="280" r:id="rId29"/>
    <p:sldId id="262" r:id="rId30"/>
    <p:sldId id="263" r:id="rId31"/>
    <p:sldId id="305" r:id="rId32"/>
    <p:sldId id="264" r:id="rId33"/>
    <p:sldId id="265" r:id="rId34"/>
    <p:sldId id="266" r:id="rId35"/>
    <p:sldId id="285" r:id="rId36"/>
    <p:sldId id="286" r:id="rId37"/>
    <p:sldId id="267" r:id="rId38"/>
    <p:sldId id="308" r:id="rId39"/>
    <p:sldId id="272" r:id="rId40"/>
    <p:sldId id="268" r:id="rId41"/>
    <p:sldId id="269" r:id="rId42"/>
    <p:sldId id="281" r:id="rId43"/>
    <p:sldId id="282" r:id="rId44"/>
    <p:sldId id="270" r:id="rId45"/>
    <p:sldId id="304" r:id="rId46"/>
    <p:sldId id="287" r:id="rId47"/>
    <p:sldId id="288" r:id="rId48"/>
    <p:sldId id="271" r:id="rId49"/>
    <p:sldId id="274" r:id="rId50"/>
    <p:sldId id="302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B38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D7E70-7C35-439D-A6F3-B92827D91173}" type="datetimeFigureOut">
              <a:rPr lang="es-ES" smtClean="0"/>
              <a:pPr/>
              <a:t>31/01/2012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7D98E-2417-4A56-B3EF-DF640A3BC6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1B4F2-3BB7-4023-896B-137740AFBCE0}" type="datetimeFigureOut">
              <a:rPr lang="es-ES" smtClean="0"/>
              <a:pPr/>
              <a:t>31/01/2012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0FA81-7DCD-4984-8E18-AB798CE72A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0FA81-7DCD-4984-8E18-AB798CE72A23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0FA81-7DCD-4984-8E18-AB798CE72A23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3A9F-723A-43E0-9A1E-66902375F240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708F-DB00-455C-9480-F1E930F6667D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C344-D262-49D4-8F52-BDB454D924ED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7A04-6522-4441-849C-610CCC731C17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F01B-5198-4F61-B0A4-85D2996BDD74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903C-19DB-4CD5-9991-991A8C020F82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FDAA-CAC4-4850-803A-B667F89E5E6A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418058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a-ES" dirty="0" smtClean="0"/>
              <a:t>Recursos digitals en comunicació</a:t>
            </a:r>
            <a:endParaRPr lang="es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EF9C-4CDC-4670-9C6E-054BF4F67810}" type="datetime1">
              <a:rPr lang="es-ES" smtClean="0"/>
              <a:pPr/>
              <a:t>31/01/2012</a:t>
            </a:fld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Número diapositiva</a:t>
            </a: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4296-6A6D-4583-8F7B-48AE6395B290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DEF9-E89D-4628-9DC2-A124FB6805A9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29D0-EDBA-4FDA-AA70-6B0513CCC993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34BCD-7F77-4FF7-A339-F9ABAB7E317E}" type="datetime1">
              <a:rPr lang="es-ES" smtClean="0"/>
              <a:pPr/>
              <a:t>31/01/2012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Recursos digitales en comunicación</a:t>
            </a: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6F80A-5DD4-451C-8060-3AA5C5C70D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ab.es/servlet/Satellite/recursos-de-informacion/videos-y-tutoriales/el-catalogo-1286258553886.html" TargetMode="External"/><Relationship Id="rId3" Type="http://schemas.openxmlformats.org/officeDocument/2006/relationships/hyperlink" Target="http://ddd.uab.cat/collection/guibib?ln=es" TargetMode="External"/><Relationship Id="rId7" Type="http://schemas.openxmlformats.org/officeDocument/2006/relationships/hyperlink" Target="http://ddd.uab.cat/collection/guibibcom?ln=ca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dd.uab.cat/record/30105" TargetMode="External"/><Relationship Id="rId5" Type="http://schemas.openxmlformats.org/officeDocument/2006/relationships/hyperlink" Target="http://ddd.uab.cat/record/30010?ln=es" TargetMode="External"/><Relationship Id="rId4" Type="http://schemas.openxmlformats.org/officeDocument/2006/relationships/hyperlink" Target="http://ddd.uab.cat/record/30200?ln=es" TargetMode="External"/><Relationship Id="rId9" Type="http://schemas.openxmlformats.org/officeDocument/2006/relationships/hyperlink" Target="http://blogs.uab.cat/comunicacio/on-trobar/hemerotec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xpv.uab.cat/dana-na/auth/url_default/welcome.cgi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www.uab.es/servlet/Satellite/recursos-de-informacion/videos-y-tutoriales/herramientas-y-recursos-1309415518733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es/bibliotecas/trobador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bib.uab.cat/formacio/" TargetMode="External"/><Relationship Id="rId4" Type="http://schemas.openxmlformats.org/officeDocument/2006/relationships/hyperlink" Target="http://ddd.uab.cat/record/3019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es/bibliotecas/catalogo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es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hyperlink" Target="http://www.scirus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epnet.com/login.asp?profile=web&amp;defaultdb=ufh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dd.uab.cat/record/59735?ln=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cationencyclopedia.com/subscriber/uid=1246/book?id=g9781405131995_9781405131995&amp;authstatuscode=202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xfordreference.com/views/BOOK_SEARCH.html?book=t326&amp;authstatuscode=20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eg.uab.cat/record=b1697907~S1*ca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vanuncios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eg.uab.cat/record=b1708471~S1*ca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taleg.uab.cat/record=b1594833~S1*ca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eg.uab.cat/record=b1656486~S1*ca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taleg.uab.cat/search~S1*cat/?searchtype=t&amp;searcharg=BBC+Sound+f.x.c.d.&amp;SORT=D&amp;extended=0&amp;SUBMIT=Cerca&amp;searchlimits=&amp;searchorigarg=tBBC+Sound+Effects+Libraryunicatio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eg.uab.cat/record=b1004127~S1*ca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b.uab.es/comunica/guiaud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es/bibliotecas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biblioteques/trobador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alib.cbuc.cat/V/87TTX6VDKKNSYBK4KKMDMQ9VEMSQS429DR4VBHAAN511YS43U5-00756?func=native-link&amp;resource=CBU16344" TargetMode="External"/><Relationship Id="rId5" Type="http://schemas.openxmlformats.org/officeDocument/2006/relationships/hyperlink" Target="http://metalib.cbuc.cat/V/87TTX6VDKKNSYBK4KKMDMQ9VEMSQS429DR4VBHAAN511YS43U5-13814?func=native-link&amp;resource=CBU27834" TargetMode="External"/><Relationship Id="rId4" Type="http://schemas.openxmlformats.org/officeDocument/2006/relationships/hyperlink" Target="http://metalib.cbuc.cat/V/87TTX6VDKKNSYBK4KKMDMQ9VEMSQS429DR4VBHAAN511YS43U5-31165?func=native-link&amp;resource=CBU1364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etalib.cbuc.cat/V/87TTX6VDKKNSYBK4KKMDMQ9VEMSQS429DR4VBHAAN511YS43U5-13348?func=native-link&amp;resource=CBU02019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alib.cbuc.cat/V/87TTX6VDKKNSYBK4KKMDMQ9VEMSQS429DR4VBHAAN511YS43U5-02565?func=native-link&amp;resource=CBU38712" TargetMode="External"/><Relationship Id="rId5" Type="http://schemas.openxmlformats.org/officeDocument/2006/relationships/hyperlink" Target="http://metalib.cbuc.cat/V/87TTX6VDKKNSYBK4KKMDMQ9VEMSQS429DR4VBHAAN511YS43U5-02314?func=native-link&amp;resource=CBU02521" TargetMode="External"/><Relationship Id="rId4" Type="http://schemas.openxmlformats.org/officeDocument/2006/relationships/hyperlink" Target="http://metalib.cbuc.cat/V/87TTX6VDKKNSYBK4KKMDMQ9VEMSQS429DR4VBHAAN511YS43U5-01609?func=native-link&amp;resource=CBU1889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servlet/Satellite/recursos-d-informacio/sumaris-1210917052816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talib.cbuc.cat/V/TK8MUPS49QPQQ4LRF6M4H755JVAGMDI75E1Y336HBNK6EVXE8T-14751?func=native-link&amp;resource=CBU27790" TargetMode="External"/><Relationship Id="rId4" Type="http://schemas.openxmlformats.org/officeDocument/2006/relationships/hyperlink" Target="http://dialnet.unirioja.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eg.uab.cat/search~S1*cat/?searchtype=t&amp;searcharg=ebrary&amp;sortdropdown=-&amp;SORT=D&amp;extended=0&amp;SUBMIT=Cerca&amp;searchlimits=&amp;searchorigarg=tmyilibrary" TargetMode="External"/><Relationship Id="rId7" Type="http://schemas.openxmlformats.org/officeDocument/2006/relationships/hyperlink" Target="http://cataleg.uab.cat/*spi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alib.cbuc.cat/V/?func=find-db-1-locate&amp;mode=locate&amp;F-WRD=Electronic+Book&amp;portal=UAB&amp;institute=UAB" TargetMode="External"/><Relationship Id="rId5" Type="http://schemas.openxmlformats.org/officeDocument/2006/relationships/hyperlink" Target="http://cataleg.uab.cat/search*cat/t?SEARCH=NetLibrary" TargetMode="External"/><Relationship Id="rId4" Type="http://schemas.openxmlformats.org/officeDocument/2006/relationships/hyperlink" Target="http://cataleg.uab.cat/search~S1*cat/?searchtype=t&amp;searcharg=myilibrary&amp;SORT=D&amp;extended=0&amp;SUBMIT=Cerca&amp;searchlimits=&amp;searchorigarg=tmylibrary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dx.cat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cion.gob.es/teseo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taleg.uab.cat/record=b1692064~S1*ca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rt-europe.eu/basic-search.php" TargetMode="External"/><Relationship Id="rId4" Type="http://schemas.openxmlformats.org/officeDocument/2006/relationships/hyperlink" Target="http://cataleg.uab.cat/record=b1692064~S1*ca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eg.uab.cat/search*cat/X?SEARCH=(%22treball%20de%20recerca%22%20and%20facultat%20comunicaci%C3%B3)&amp;SORT=D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dd.uab.cat/record/30108" TargetMode="External"/><Relationship Id="rId4" Type="http://schemas.openxmlformats.org/officeDocument/2006/relationships/hyperlink" Target="http://ddd.uab.cat/record/30118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http://blogs.uab.cat/comunicacio/on-trobar/" TargetMode="External"/><Relationship Id="rId3" Type="http://schemas.openxmlformats.org/officeDocument/2006/relationships/hyperlink" Target="http://www.bib.uab.es/comunica/audiovisuals.htm" TargetMode="External"/><Relationship Id="rId7" Type="http://schemas.openxmlformats.org/officeDocument/2006/relationships/hyperlink" Target="http://blogs.uab.cat/comunicacio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.uab.es/comunica/premis.htm" TargetMode="External"/><Relationship Id="rId5" Type="http://schemas.openxmlformats.org/officeDocument/2006/relationships/hyperlink" Target="http://www.bib.uab.es/comunica/diccionaris.htm" TargetMode="External"/><Relationship Id="rId4" Type="http://schemas.openxmlformats.org/officeDocument/2006/relationships/hyperlink" Target="http://www.bib.uab.es/comunica/pubgal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works.com/RefWorks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b.uab.cat/formacio/" TargetMode="External"/><Relationship Id="rId4" Type="http://schemas.openxmlformats.org/officeDocument/2006/relationships/hyperlink" Target="http://ddd.uab.cat/record/4967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.uab.es/premsa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uab.cat/comunicacio/on-trobar/hemeroteca/diaris-viu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vanguardia.com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taleg.uab.cat/record=b1655532~S1*cat" TargetMode="External"/><Relationship Id="rId4" Type="http://schemas.openxmlformats.org/officeDocument/2006/relationships/hyperlink" Target="http://cataleg.uab.cat/record=b1579042~S1*ca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pressdisplay.com/pressdisplay/es/viewer.aspx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onoce.com/uab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isnexis.com/hottopics/lnacademic/?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2zpvp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dd.uab.es/?ln=es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ddd.bib@uab.ca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ercat.net/handle/2072/98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dx.cat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o.cat/index.php/index/raco/cercaXI?searchInstitucio=50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dx.cat/" TargetMode="External"/><Relationship Id="rId4" Type="http://schemas.openxmlformats.org/officeDocument/2006/relationships/hyperlink" Target="http://mdc.cbuc.cat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ab.cat/comunicacio" TargetMode="External"/><Relationship Id="rId7" Type="http://schemas.openxmlformats.org/officeDocument/2006/relationships/hyperlink" Target="http://www.uab.cat/servlet/Satellite/gestiones-en-linea/cursos-1262936943407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ab.cat/bib/" TargetMode="External"/><Relationship Id="rId5" Type="http://schemas.openxmlformats.org/officeDocument/2006/relationships/hyperlink" Target="http://www.uab.cat/servlet/Satellite?c=Page&amp;cid=1096482181589&amp;pagename=BibUAB/Page/TemplatePlanaBibUABl" TargetMode="External"/><Relationship Id="rId4" Type="http://schemas.openxmlformats.org/officeDocument/2006/relationships/hyperlink" Target="http://websb.uab.cat/novesadquisicions/index.php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ddd.uab.cat/record/78825?ln=es" TargetMode="External"/><Relationship Id="rId13" Type="http://schemas.openxmlformats.org/officeDocument/2006/relationships/hyperlink" Target="http://ddd.uab.cat/record/54411?ln=es" TargetMode="External"/><Relationship Id="rId18" Type="http://schemas.openxmlformats.org/officeDocument/2006/relationships/hyperlink" Target="http://ddd.uab.cat/record/30197?ln=es" TargetMode="External"/><Relationship Id="rId3" Type="http://schemas.openxmlformats.org/officeDocument/2006/relationships/hyperlink" Target="http://www.bib.uab.es/referencia/formsrvuab_es.htm" TargetMode="External"/><Relationship Id="rId21" Type="http://schemas.openxmlformats.org/officeDocument/2006/relationships/hyperlink" Target="http://ddd.uab.cat/record/59735?ln=es" TargetMode="External"/><Relationship Id="rId7" Type="http://schemas.openxmlformats.org/officeDocument/2006/relationships/hyperlink" Target="http://ddd.uab.cat/record/30113?ln=es" TargetMode="External"/><Relationship Id="rId12" Type="http://schemas.openxmlformats.org/officeDocument/2006/relationships/hyperlink" Target="http://ddd.uab.cat/record/30118?ln=es" TargetMode="External"/><Relationship Id="rId17" Type="http://schemas.openxmlformats.org/officeDocument/2006/relationships/hyperlink" Target="http://ddd.uab.cat/record/49679?ln=es" TargetMode="External"/><Relationship Id="rId2" Type="http://schemas.openxmlformats.org/officeDocument/2006/relationships/image" Target="../media/image2.gif"/><Relationship Id="rId16" Type="http://schemas.openxmlformats.org/officeDocument/2006/relationships/hyperlink" Target="http://ddd.uab.cat/record/30105" TargetMode="External"/><Relationship Id="rId20" Type="http://schemas.openxmlformats.org/officeDocument/2006/relationships/hyperlink" Target="http://ddd.uab.cat/record/298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dd.uab.cat/collection/guibibsoc?ln=es" TargetMode="External"/><Relationship Id="rId11" Type="http://schemas.openxmlformats.org/officeDocument/2006/relationships/hyperlink" Target="http://ddd.uab.cat/record/30010?ln=es" TargetMode="External"/><Relationship Id="rId5" Type="http://schemas.openxmlformats.org/officeDocument/2006/relationships/hyperlink" Target="http://ddd.uab.cat/collection/guibibhem?ln=es" TargetMode="External"/><Relationship Id="rId15" Type="http://schemas.openxmlformats.org/officeDocument/2006/relationships/hyperlink" Target="http://ddd.uab.cat/record/30011?ln=es" TargetMode="External"/><Relationship Id="rId10" Type="http://schemas.openxmlformats.org/officeDocument/2006/relationships/hyperlink" Target="http://ddd.uab.cat/record/30200?ln=es" TargetMode="External"/><Relationship Id="rId19" Type="http://schemas.openxmlformats.org/officeDocument/2006/relationships/hyperlink" Target="http://ddd.uab.cat/record/30108?ln=es" TargetMode="External"/><Relationship Id="rId4" Type="http://schemas.openxmlformats.org/officeDocument/2006/relationships/hyperlink" Target="http://ddd.uab.cat/collection/guibib?ln=es" TargetMode="External"/><Relationship Id="rId9" Type="http://schemas.openxmlformats.org/officeDocument/2006/relationships/hyperlink" Target="http://ddd.uab.cat/record/30111?ln=es" TargetMode="External"/><Relationship Id="rId14" Type="http://schemas.openxmlformats.org/officeDocument/2006/relationships/hyperlink" Target="http://ddd.uab.cat/record/30199?ln=es" TargetMode="External"/><Relationship Id="rId22" Type="http://schemas.openxmlformats.org/officeDocument/2006/relationships/hyperlink" Target="http://www.uab.es/servlet/Satellite/recursos-de-informacion/videos-y-tutoriales-128625855350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servlet/Satellite?c=Page&amp;cid=1257330534030&amp;pagename=BibUAB/Page/TemplatePlanaBibUAB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dd.uab.cat/record/78825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cuc.cbuc.ca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es/bibliotecas/catalogo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7584" y="1484784"/>
            <a:ext cx="806489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kern="7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Recursos digitales</a:t>
            </a:r>
          </a:p>
          <a:p>
            <a:pPr algn="ctr"/>
            <a:r>
              <a:rPr lang="es-ES" sz="5400" b="1" kern="7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en comunicación </a:t>
            </a:r>
            <a:endParaRPr lang="es-ES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1763688" y="416127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r>
              <a:rPr lang="es-ES" sz="2400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rPr>
              <a:t>Guión 2012</a:t>
            </a:r>
            <a:endParaRPr lang="es-ES" sz="24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34366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400" b="1" dirty="0" smtClean="0">
                <a:solidFill>
                  <a:srgbClr val="1B5B38"/>
                </a:solidFill>
              </a:rPr>
              <a:t>2.2. </a:t>
            </a:r>
            <a:r>
              <a:rPr lang="ca-ES" sz="2400" b="1" dirty="0" err="1" smtClean="0">
                <a:solidFill>
                  <a:srgbClr val="1B5B38"/>
                </a:solidFill>
              </a:rPr>
              <a:t>Búsqueda</a:t>
            </a:r>
            <a:r>
              <a:rPr lang="ca-ES" sz="2400" b="1" dirty="0" smtClean="0">
                <a:solidFill>
                  <a:srgbClr val="1B5B38"/>
                </a:solidFill>
              </a:rPr>
              <a:t> </a:t>
            </a:r>
            <a:r>
              <a:rPr lang="ca-ES" sz="2400" b="1" dirty="0" err="1" smtClean="0">
                <a:solidFill>
                  <a:srgbClr val="1B5B38"/>
                </a:solidFill>
              </a:rPr>
              <a:t>avanzada</a:t>
            </a:r>
            <a:endParaRPr lang="es-ES" sz="2400" b="1" dirty="0" smtClean="0">
              <a:solidFill>
                <a:srgbClr val="1B5B38"/>
              </a:solidFill>
            </a:endParaRPr>
          </a:p>
        </p:txBody>
      </p:sp>
      <p:pic>
        <p:nvPicPr>
          <p:cNvPr id="8" name="8 Imagen" descr="cataleg_cas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916" y="1916832"/>
            <a:ext cx="7749540" cy="425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400" b="1" dirty="0" smtClean="0">
                <a:solidFill>
                  <a:srgbClr val="1B5B38"/>
                </a:solidFill>
              </a:rPr>
              <a:t>2.3. </a:t>
            </a:r>
            <a:r>
              <a:rPr lang="ca-ES" sz="2400" b="1" dirty="0" err="1" smtClean="0">
                <a:solidFill>
                  <a:srgbClr val="1B5B38"/>
                </a:solidFill>
              </a:rPr>
              <a:t>Localizar</a:t>
            </a:r>
            <a:r>
              <a:rPr lang="ca-ES" sz="2400" b="1" dirty="0" smtClean="0">
                <a:solidFill>
                  <a:srgbClr val="1B5B38"/>
                </a:solidFill>
              </a:rPr>
              <a:t> </a:t>
            </a:r>
            <a:r>
              <a:rPr lang="ca-ES" sz="2400" b="1" dirty="0" err="1" smtClean="0">
                <a:solidFill>
                  <a:srgbClr val="1B5B38"/>
                </a:solidFill>
              </a:rPr>
              <a:t>documentos</a:t>
            </a:r>
            <a:endParaRPr lang="es-ES" sz="2400" b="1" dirty="0" smtClean="0">
              <a:solidFill>
                <a:srgbClr val="1B5B38"/>
              </a:solidFill>
            </a:endParaRPr>
          </a:p>
        </p:txBody>
      </p:sp>
      <p:pic>
        <p:nvPicPr>
          <p:cNvPr id="8" name="7 Imagen" descr="cataleg_cas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6629400" cy="483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6713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400" b="1" dirty="0" smtClean="0">
                <a:solidFill>
                  <a:srgbClr val="1B5B38"/>
                </a:solidFill>
              </a:rPr>
              <a:t>2.4. </a:t>
            </a:r>
            <a:r>
              <a:rPr lang="ca-ES" sz="2400" b="1" dirty="0" err="1" smtClean="0">
                <a:solidFill>
                  <a:srgbClr val="1B5B38"/>
                </a:solidFill>
              </a:rPr>
              <a:t>Bibliografía</a:t>
            </a:r>
            <a:r>
              <a:rPr lang="ca-ES" sz="2400" b="1" dirty="0" smtClean="0">
                <a:solidFill>
                  <a:srgbClr val="1B5B38"/>
                </a:solidFill>
              </a:rPr>
              <a:t> de curso</a:t>
            </a:r>
            <a:endParaRPr lang="es-ES" sz="2400" b="1" dirty="0" smtClean="0">
              <a:solidFill>
                <a:srgbClr val="1B5B38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23821"/>
            <a:ext cx="6336704" cy="451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etxa cap avall 10"/>
          <p:cNvSpPr/>
          <p:nvPr/>
        </p:nvSpPr>
        <p:spPr>
          <a:xfrm rot="2204134">
            <a:off x="7495728" y="3328222"/>
            <a:ext cx="288032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1B5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6713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400" b="1" dirty="0" smtClean="0">
                <a:solidFill>
                  <a:srgbClr val="1B5B38"/>
                </a:solidFill>
              </a:rPr>
              <a:t>2.4. </a:t>
            </a:r>
            <a:r>
              <a:rPr lang="ca-ES" sz="2400" b="1" dirty="0" err="1" smtClean="0">
                <a:solidFill>
                  <a:srgbClr val="1B5B38"/>
                </a:solidFill>
              </a:rPr>
              <a:t>Bibliografía</a:t>
            </a:r>
            <a:r>
              <a:rPr lang="ca-ES" sz="2400" b="1" dirty="0" smtClean="0">
                <a:solidFill>
                  <a:srgbClr val="1B5B38"/>
                </a:solidFill>
              </a:rPr>
              <a:t> de curso</a:t>
            </a:r>
            <a:endParaRPr lang="es-ES" sz="2400" b="1" dirty="0" smtClean="0">
              <a:solidFill>
                <a:srgbClr val="1B5B3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878" y="1700808"/>
            <a:ext cx="6518498" cy="47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6713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400" b="1" dirty="0" smtClean="0">
                <a:solidFill>
                  <a:srgbClr val="1B5B38"/>
                </a:solidFill>
              </a:rPr>
              <a:t>2.5. Guardar </a:t>
            </a:r>
            <a:r>
              <a:rPr lang="ca-ES" sz="2400" b="1" dirty="0" err="1" smtClean="0">
                <a:solidFill>
                  <a:srgbClr val="1B5B38"/>
                </a:solidFill>
              </a:rPr>
              <a:t>búsquedas</a:t>
            </a:r>
            <a:r>
              <a:rPr lang="ca-ES" sz="2400" b="1" dirty="0" smtClean="0">
                <a:solidFill>
                  <a:srgbClr val="1B5B38"/>
                </a:solidFill>
              </a:rPr>
              <a:t> y crear </a:t>
            </a:r>
            <a:r>
              <a:rPr lang="ca-ES" sz="2400" b="1" dirty="0" err="1" smtClean="0">
                <a:solidFill>
                  <a:srgbClr val="1B5B38"/>
                </a:solidFill>
              </a:rPr>
              <a:t>listas</a:t>
            </a:r>
            <a:endParaRPr lang="es-ES" sz="2400" b="1" dirty="0" smtClean="0">
              <a:solidFill>
                <a:srgbClr val="1B5B38"/>
              </a:solidFill>
            </a:endParaRPr>
          </a:p>
        </p:txBody>
      </p:sp>
      <p:pic>
        <p:nvPicPr>
          <p:cNvPr id="7" name="10 Imagen" descr="cataleg_cas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6968" y="1973356"/>
            <a:ext cx="7329488" cy="3831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343665"/>
            <a:ext cx="65527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400" b="1" dirty="0" smtClean="0">
                <a:solidFill>
                  <a:srgbClr val="1B5B38"/>
                </a:solidFill>
              </a:rPr>
              <a:t>2.6. Ayudas al catálogo</a:t>
            </a:r>
          </a:p>
          <a:p>
            <a:pPr lvl="1"/>
            <a:endParaRPr lang="es-ES" sz="2400" b="1" dirty="0" smtClean="0">
              <a:solidFill>
                <a:srgbClr val="1B5B38"/>
              </a:solidFill>
            </a:endParaRPr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es-ES" sz="2400" b="1" dirty="0" smtClean="0">
                <a:hlinkClick r:id="rId3"/>
              </a:rPr>
              <a:t>Guías en el DDD</a:t>
            </a:r>
            <a:r>
              <a:rPr lang="es-ES" sz="2400" b="1" dirty="0" smtClean="0"/>
              <a:t>: </a:t>
            </a:r>
            <a:r>
              <a:rPr lang="es-ES" b="1" dirty="0" smtClean="0">
                <a:hlinkClick r:id="rId4"/>
              </a:rPr>
              <a:t>Buscar por materias</a:t>
            </a:r>
            <a:r>
              <a:rPr lang="es-ES" b="1" dirty="0" smtClean="0"/>
              <a:t>, </a:t>
            </a:r>
            <a:r>
              <a:rPr lang="es-ES" b="1" dirty="0" smtClean="0">
                <a:hlinkClick r:id="rId5"/>
              </a:rPr>
              <a:t>Buscar vídeos y DVD</a:t>
            </a:r>
            <a:r>
              <a:rPr lang="es-ES" b="1" dirty="0" smtClean="0"/>
              <a:t>, </a:t>
            </a:r>
            <a:r>
              <a:rPr lang="es-ES" b="1" dirty="0" smtClean="0">
                <a:hlinkClick r:id="rId6"/>
              </a:rPr>
              <a:t>efectos sonoros</a:t>
            </a:r>
            <a:r>
              <a:rPr lang="es-ES" b="1" dirty="0" smtClean="0"/>
              <a:t>, etc. </a:t>
            </a:r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endParaRPr lang="es-ES" b="1" dirty="0" smtClean="0"/>
          </a:p>
          <a:p>
            <a:endParaRPr lang="es-ES" dirty="0" smtClean="0"/>
          </a:p>
          <a:p>
            <a:pPr lvl="2">
              <a:buFont typeface="Arial" pitchFamily="34" charset="0"/>
              <a:buChar char="•"/>
            </a:pPr>
            <a:r>
              <a:rPr lang="pt-BR" sz="2400" b="1" dirty="0" err="1" smtClean="0">
                <a:solidFill>
                  <a:srgbClr val="1B5B38"/>
                </a:solidFill>
                <a:hlinkClick r:id="rId7"/>
              </a:rPr>
              <a:t>Cómo</a:t>
            </a:r>
            <a:r>
              <a:rPr lang="pt-BR" sz="2400" b="1" dirty="0" smtClean="0">
                <a:solidFill>
                  <a:srgbClr val="1B5B38"/>
                </a:solidFill>
                <a:hlinkClick r:id="rId7"/>
              </a:rPr>
              <a:t> encontrar</a:t>
            </a:r>
            <a:r>
              <a:rPr lang="pt-BR" sz="2400" b="1" dirty="0" smtClean="0">
                <a:solidFill>
                  <a:srgbClr val="1B5B38"/>
                </a:solidFill>
              </a:rPr>
              <a:t>...</a:t>
            </a:r>
            <a:r>
              <a:rPr lang="pt-BR" sz="2400" dirty="0" smtClean="0"/>
              <a:t> </a:t>
            </a:r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endParaRPr lang="es-ES" b="1" dirty="0" smtClean="0"/>
          </a:p>
          <a:p>
            <a:pPr lvl="2">
              <a:buClr>
                <a:srgbClr val="1B5B38"/>
              </a:buClr>
            </a:pPr>
            <a:endParaRPr lang="es-ES" sz="2400" b="1" dirty="0" smtClean="0"/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es-ES" sz="2400" b="1" dirty="0" smtClean="0">
                <a:hlinkClick r:id="rId8"/>
              </a:rPr>
              <a:t>Vídeos y tutoriales</a:t>
            </a:r>
            <a:endParaRPr lang="es-ES" sz="2400" b="1" dirty="0" smtClean="0"/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endParaRPr lang="es-ES" sz="2400" b="1" dirty="0" smtClean="0"/>
          </a:p>
          <a:p>
            <a:endParaRPr lang="es-ES" dirty="0" smtClean="0">
              <a:solidFill>
                <a:srgbClr val="00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6400"/>
                </a:solidFill>
              </a:rPr>
              <a:t> </a:t>
            </a:r>
            <a:r>
              <a:rPr lang="es-ES" sz="2400" b="1" dirty="0" smtClean="0">
                <a:solidFill>
                  <a:srgbClr val="006400"/>
                </a:solidFill>
                <a:hlinkClick r:id="rId9"/>
              </a:rPr>
              <a:t>Comunicació : blog de la BCHG </a:t>
            </a:r>
            <a:endParaRPr lang="es-ES" b="1" dirty="0" smtClean="0">
              <a:solidFill>
                <a:srgbClr val="006400"/>
              </a:solidFill>
            </a:endParaRPr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endParaRPr 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70567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b="1" dirty="0" smtClean="0">
                <a:solidFill>
                  <a:srgbClr val="1B5B38"/>
                </a:solidFill>
              </a:rPr>
              <a:t>3. </a:t>
            </a:r>
            <a:r>
              <a:rPr lang="es-ES" sz="3200" b="1" dirty="0" smtClean="0">
                <a:solidFill>
                  <a:srgbClr val="1B5B38"/>
                </a:solidFill>
              </a:rPr>
              <a:t>Acceso desde casa</a:t>
            </a:r>
            <a:endParaRPr lang="es-ES" sz="3200" dirty="0" smtClean="0">
              <a:solidFill>
                <a:srgbClr val="1B5B38"/>
              </a:solidFill>
            </a:endParaRPr>
          </a:p>
          <a:p>
            <a:pPr lvl="0"/>
            <a:endParaRPr lang="es-ES" sz="3200" dirty="0" smtClean="0"/>
          </a:p>
          <a:p>
            <a:pPr algn="just"/>
            <a:r>
              <a:rPr lang="es-ES" sz="2400" dirty="0" smtClean="0"/>
              <a:t>El servicio de  </a:t>
            </a:r>
            <a:r>
              <a:rPr lang="es-ES" sz="2400" b="1" dirty="0" smtClean="0">
                <a:hlinkClick r:id="rId3"/>
              </a:rPr>
              <a:t>Redes privadas virtuales (XPV)</a:t>
            </a:r>
            <a:r>
              <a:rPr lang="es-ES" sz="2400" b="1" dirty="0" smtClean="0"/>
              <a:t> </a:t>
            </a:r>
            <a:r>
              <a:rPr lang="es-ES" sz="2400" dirty="0" smtClean="0"/>
              <a:t>permite a los usuarios de la UAB acceder a la biblioteca digital desde fuera del campus, configurar unidades de red y personalizar marcadores web. Consultad los </a:t>
            </a:r>
            <a:r>
              <a:rPr lang="es-ES" sz="2400" dirty="0" smtClean="0">
                <a:hlinkClick r:id="rId4"/>
              </a:rPr>
              <a:t>vídeo-tutoriales</a:t>
            </a:r>
            <a:r>
              <a:rPr lang="es-ES" sz="2400" dirty="0" smtClean="0"/>
              <a:t> en la web del Servicio de Bibliotecas.</a:t>
            </a:r>
          </a:p>
          <a:p>
            <a:endParaRPr lang="ca-ES" sz="2400" dirty="0" smtClean="0"/>
          </a:p>
          <a:p>
            <a:endParaRPr lang="ca-ES" sz="2400" dirty="0" smtClean="0"/>
          </a:p>
          <a:p>
            <a:endParaRPr lang="es-ES" sz="2400" dirty="0" smtClean="0"/>
          </a:p>
          <a:p>
            <a:r>
              <a:rPr lang="ca-ES" dirty="0" smtClean="0"/>
              <a:t> </a:t>
            </a:r>
            <a:endParaRPr lang="es-ES" dirty="0"/>
          </a:p>
        </p:txBody>
      </p:sp>
      <p:pic>
        <p:nvPicPr>
          <p:cNvPr id="8" name="9 Imagen" descr="xpv_cas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2749" y="4149080"/>
            <a:ext cx="7305675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343665"/>
            <a:ext cx="6912768" cy="454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b="1" dirty="0" smtClean="0">
                <a:solidFill>
                  <a:srgbClr val="1B5B38"/>
                </a:solidFill>
              </a:rPr>
              <a:t>4. Trobador </a:t>
            </a:r>
            <a:endParaRPr lang="es-ES" sz="2800" dirty="0" smtClean="0">
              <a:solidFill>
                <a:srgbClr val="1B5B38"/>
              </a:solidFill>
            </a:endParaRPr>
          </a:p>
          <a:p>
            <a:r>
              <a:rPr lang="ca-ES" sz="2400" b="1" dirty="0" smtClean="0"/>
              <a:t> 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1B5B38"/>
                </a:solidFill>
              </a:rPr>
              <a:t>4.1</a:t>
            </a:r>
            <a:r>
              <a:rPr lang="es-ES" sz="2400" b="1" dirty="0" smtClean="0">
                <a:solidFill>
                  <a:srgbClr val="1B5B38"/>
                </a:solidFill>
              </a:rPr>
              <a:t>. ¿Qué es </a:t>
            </a:r>
            <a:r>
              <a:rPr lang="es-ES" sz="2400" b="1" dirty="0" err="1" smtClean="0">
                <a:solidFill>
                  <a:srgbClr val="1B5B38"/>
                </a:solidFill>
              </a:rPr>
              <a:t>Trobador</a:t>
            </a:r>
            <a:r>
              <a:rPr lang="es-ES" sz="2400" b="1" dirty="0" smtClean="0">
                <a:solidFill>
                  <a:srgbClr val="1B5B38"/>
                </a:solidFill>
              </a:rPr>
              <a:t>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sz="2400" b="1" dirty="0" smtClean="0">
              <a:solidFill>
                <a:srgbClr val="1B5B38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sz="2400" b="1" dirty="0" smtClean="0">
              <a:solidFill>
                <a:srgbClr val="1B5B38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sz="2400" b="1" dirty="0" smtClean="0">
              <a:solidFill>
                <a:srgbClr val="1B5B38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sz="2400" b="1" dirty="0" smtClean="0">
              <a:solidFill>
                <a:srgbClr val="1B5B38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2400" b="1" dirty="0" smtClean="0">
                <a:solidFill>
                  <a:srgbClr val="1B5B38"/>
                </a:solidFill>
              </a:rPr>
              <a:t>4.2. ¿Cómo acceder?</a:t>
            </a:r>
          </a:p>
          <a:p>
            <a:pPr marL="1066800" lvl="1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2400" dirty="0" smtClean="0"/>
              <a:t>Desde la web del Servicio de Bibliotecas o desde:  </a:t>
            </a:r>
            <a:r>
              <a:rPr lang="es-ES" sz="2400" b="1" dirty="0" smtClean="0">
                <a:hlinkClick r:id="rId3"/>
              </a:rPr>
              <a:t>www.uab.es/bibliotecas/trobador</a:t>
            </a:r>
            <a:endParaRPr lang="es-ES" sz="2400" b="1" dirty="0" smtClean="0"/>
          </a:p>
          <a:p>
            <a:pPr marL="1066800" lvl="1" indent="-609600">
              <a:lnSpc>
                <a:spcPct val="90000"/>
              </a:lnSpc>
              <a:buFont typeface="Wingdings" pitchFamily="2" charset="2"/>
              <a:buNone/>
            </a:pPr>
            <a:endParaRPr lang="es-ES" sz="2400" b="1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2400" b="1" dirty="0" smtClean="0">
                <a:solidFill>
                  <a:srgbClr val="1B5B38"/>
                </a:solidFill>
              </a:rPr>
              <a:t>4.3. Ayudas</a:t>
            </a:r>
          </a:p>
          <a:p>
            <a:pPr marL="1066800" lvl="1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S" sz="2400" dirty="0" smtClean="0">
                <a:hlinkClick r:id="rId4"/>
              </a:rPr>
              <a:t>Guías</a:t>
            </a:r>
            <a:r>
              <a:rPr lang="es-ES" sz="2400" dirty="0" smtClean="0"/>
              <a:t> y </a:t>
            </a:r>
            <a:r>
              <a:rPr lang="es-ES" sz="2400" dirty="0" smtClean="0">
                <a:hlinkClick r:id="rId5"/>
              </a:rPr>
              <a:t>cursos de formación</a:t>
            </a:r>
            <a:endParaRPr lang="ca-ES" sz="2400" dirty="0" smtClean="0"/>
          </a:p>
        </p:txBody>
      </p:sp>
      <p:pic>
        <p:nvPicPr>
          <p:cNvPr id="7" name="7 Imagen" descr="trobador_cas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759729"/>
            <a:ext cx="7003305" cy="81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908720"/>
            <a:ext cx="72728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400" b="1" dirty="0" smtClean="0">
                <a:solidFill>
                  <a:srgbClr val="1B5B38"/>
                </a:solidFill>
              </a:rPr>
              <a:t>4.4. Búsqueda rápida</a:t>
            </a:r>
          </a:p>
          <a:p>
            <a:pPr lvl="2" algn="just"/>
            <a:r>
              <a:rPr lang="es-ES" sz="2300" dirty="0" smtClean="0"/>
              <a:t>Busca en un grupo concreto de </a:t>
            </a:r>
            <a:r>
              <a:rPr lang="es-ES" sz="2300" b="1" dirty="0" smtClean="0"/>
              <a:t>recursos seleccionados por las bibliotecas </a:t>
            </a:r>
            <a:r>
              <a:rPr lang="es-ES" sz="2300" dirty="0" smtClean="0"/>
              <a:t>y proporciona acceso  al texto completo de los recursos recuperados</a:t>
            </a:r>
            <a:endParaRPr lang="es-ES" sz="2300" b="1" dirty="0" smtClean="0"/>
          </a:p>
        </p:txBody>
      </p:sp>
      <p:pic>
        <p:nvPicPr>
          <p:cNvPr id="7" name="6 Imagen" descr="trobador_cas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856884"/>
            <a:ext cx="5915589" cy="366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343665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400" b="1" dirty="0" smtClean="0">
                <a:solidFill>
                  <a:srgbClr val="1B5B38"/>
                </a:solidFill>
              </a:rPr>
              <a:t>4.5. Buscar recursos-e</a:t>
            </a:r>
          </a:p>
          <a:p>
            <a:pPr lvl="2"/>
            <a:r>
              <a:rPr lang="es-ES" sz="2400" dirty="0" smtClean="0"/>
              <a:t>Permite encontrar </a:t>
            </a:r>
            <a:r>
              <a:rPr lang="es-ES" sz="2400" b="1" dirty="0" smtClean="0"/>
              <a:t>bases de datos, portales de revistas y libros digitales y recursos web</a:t>
            </a:r>
          </a:p>
          <a:p>
            <a:pPr lvl="1"/>
            <a:endParaRPr lang="ca-ES" sz="2400" b="1" dirty="0" smtClean="0">
              <a:solidFill>
                <a:srgbClr val="1B5B38"/>
              </a:solidFill>
            </a:endParaRPr>
          </a:p>
          <a:p>
            <a:pPr lvl="1"/>
            <a:endParaRPr lang="ca-ES" sz="2400" b="1" dirty="0" smtClean="0">
              <a:solidFill>
                <a:srgbClr val="1B5B38"/>
              </a:solidFill>
            </a:endParaRPr>
          </a:p>
          <a:p>
            <a:pPr lvl="1"/>
            <a:endParaRPr lang="ca-ES" sz="2400" b="1" dirty="0" smtClean="0">
              <a:solidFill>
                <a:srgbClr val="1B5B38"/>
              </a:solidFill>
            </a:endParaRPr>
          </a:p>
          <a:p>
            <a:pPr lvl="1"/>
            <a:endParaRPr lang="ca-ES" sz="2400" b="1" dirty="0" smtClean="0">
              <a:solidFill>
                <a:srgbClr val="1B5B38"/>
              </a:solidFill>
            </a:endParaRPr>
          </a:p>
        </p:txBody>
      </p:sp>
      <p:pic>
        <p:nvPicPr>
          <p:cNvPr id="8" name="8 Imagen" descr="trobador_cas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564904"/>
            <a:ext cx="5693552" cy="3884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 descr="P3.Opacs2.120603.00748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3915" y="2060848"/>
            <a:ext cx="5304589" cy="39784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339752" y="6520259"/>
            <a:ext cx="4536504" cy="365125"/>
          </a:xfrm>
        </p:spPr>
        <p:txBody>
          <a:bodyPr/>
          <a:lstStyle/>
          <a:p>
            <a:r>
              <a:rPr lang="es-ES" dirty="0" smtClean="0"/>
              <a:t>Recursos digitales en comunicación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764704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1B5B38"/>
                </a:solidFill>
              </a:rPr>
              <a:t>0. La Página web de las Bibliotecas UAB </a:t>
            </a:r>
            <a:br>
              <a:rPr lang="es-ES" sz="2400" b="1" dirty="0" smtClean="0">
                <a:solidFill>
                  <a:srgbClr val="1B5B38"/>
                </a:solidFill>
              </a:rPr>
            </a:br>
            <a:r>
              <a:rPr lang="es-ES" sz="2400" b="1" dirty="0" smtClean="0">
                <a:solidFill>
                  <a:srgbClr val="1B5B38"/>
                </a:solidFill>
              </a:rPr>
              <a:t>1. Préstamo UAB y PUC </a:t>
            </a:r>
            <a:br>
              <a:rPr lang="es-ES" sz="2400" b="1" dirty="0" smtClean="0">
                <a:solidFill>
                  <a:srgbClr val="1B5B38"/>
                </a:solidFill>
              </a:rPr>
            </a:br>
            <a:r>
              <a:rPr lang="es-ES" sz="2400" b="1" dirty="0" smtClean="0">
                <a:solidFill>
                  <a:srgbClr val="1B5B38"/>
                </a:solidFill>
              </a:rPr>
              <a:t>2. El Catálogo UAB </a:t>
            </a:r>
          </a:p>
          <a:p>
            <a:r>
              <a:rPr lang="es-ES" sz="2400" b="1" dirty="0" smtClean="0">
                <a:solidFill>
                  <a:srgbClr val="1B5B38"/>
                </a:solidFill>
              </a:rPr>
              <a:t>3. Acceso desde casa </a:t>
            </a:r>
            <a:br>
              <a:rPr lang="es-ES" sz="2400" b="1" dirty="0" smtClean="0">
                <a:solidFill>
                  <a:srgbClr val="1B5B38"/>
                </a:solidFill>
              </a:rPr>
            </a:br>
            <a:r>
              <a:rPr lang="es-ES" sz="2400" b="1" dirty="0" smtClean="0">
                <a:solidFill>
                  <a:srgbClr val="1B5B38"/>
                </a:solidFill>
              </a:rPr>
              <a:t>4. </a:t>
            </a:r>
            <a:r>
              <a:rPr lang="es-ES" sz="2400" b="1" dirty="0" err="1" smtClean="0">
                <a:solidFill>
                  <a:srgbClr val="1B5B38"/>
                </a:solidFill>
              </a:rPr>
              <a:t>Trobador</a:t>
            </a:r>
            <a:r>
              <a:rPr lang="es-ES" sz="2400" b="1" dirty="0" smtClean="0">
                <a:solidFill>
                  <a:srgbClr val="1B5B38"/>
                </a:solidFill>
              </a:rPr>
              <a:t> </a:t>
            </a:r>
            <a:br>
              <a:rPr lang="es-ES" sz="2400" b="1" dirty="0" smtClean="0">
                <a:solidFill>
                  <a:srgbClr val="1B5B38"/>
                </a:solidFill>
              </a:rPr>
            </a:br>
            <a:r>
              <a:rPr lang="es-ES" sz="2400" b="1" dirty="0" smtClean="0">
                <a:solidFill>
                  <a:srgbClr val="1B5B38"/>
                </a:solidFill>
              </a:rPr>
              <a:t>5. Buscadores académicos </a:t>
            </a:r>
          </a:p>
          <a:p>
            <a:r>
              <a:rPr lang="es-ES" sz="2400" b="1" dirty="0" smtClean="0">
                <a:solidFill>
                  <a:srgbClr val="1B5B38"/>
                </a:solidFill>
              </a:rPr>
              <a:t>6. Bases de datos</a:t>
            </a:r>
            <a:br>
              <a:rPr lang="es-ES" sz="2400" b="1" dirty="0" smtClean="0">
                <a:solidFill>
                  <a:srgbClr val="1B5B38"/>
                </a:solidFill>
              </a:rPr>
            </a:br>
            <a:r>
              <a:rPr lang="es-ES" sz="2400" b="1" dirty="0" smtClean="0">
                <a:solidFill>
                  <a:srgbClr val="1B5B38"/>
                </a:solidFill>
              </a:rPr>
              <a:t>7. Sumarios electrónicos</a:t>
            </a:r>
          </a:p>
          <a:p>
            <a:r>
              <a:rPr lang="es-ES" sz="2400" b="1" dirty="0" smtClean="0">
                <a:solidFill>
                  <a:srgbClr val="1B5B38"/>
                </a:solidFill>
              </a:rPr>
              <a:t>8.  Libros electrónicos</a:t>
            </a:r>
          </a:p>
          <a:p>
            <a:r>
              <a:rPr lang="es-ES" sz="2400" b="1" dirty="0" smtClean="0">
                <a:solidFill>
                  <a:srgbClr val="1B5B38"/>
                </a:solidFill>
              </a:rPr>
              <a:t>9. Tesis doctorales </a:t>
            </a:r>
            <a:br>
              <a:rPr lang="es-ES" sz="2400" b="1" dirty="0" smtClean="0">
                <a:solidFill>
                  <a:srgbClr val="1B5B38"/>
                </a:solidFill>
              </a:rPr>
            </a:br>
            <a:r>
              <a:rPr lang="es-ES" sz="2400" b="1" dirty="0" smtClean="0">
                <a:solidFill>
                  <a:srgbClr val="1B5B38"/>
                </a:solidFill>
              </a:rPr>
              <a:t>10. Páginas web</a:t>
            </a:r>
            <a:br>
              <a:rPr lang="es-ES" sz="2400" b="1" dirty="0" smtClean="0">
                <a:solidFill>
                  <a:srgbClr val="1B5B38"/>
                </a:solidFill>
              </a:rPr>
            </a:br>
            <a:r>
              <a:rPr lang="es-ES" sz="2400" b="1" dirty="0" smtClean="0">
                <a:solidFill>
                  <a:srgbClr val="1B5B38"/>
                </a:solidFill>
              </a:rPr>
              <a:t>11. </a:t>
            </a:r>
            <a:r>
              <a:rPr lang="es-ES" sz="2400" b="1" dirty="0" err="1" smtClean="0">
                <a:solidFill>
                  <a:srgbClr val="1B5B38"/>
                </a:solidFill>
              </a:rPr>
              <a:t>Refworks</a:t>
            </a:r>
            <a:endParaRPr lang="es-ES" sz="2400" b="1" dirty="0" smtClean="0">
              <a:solidFill>
                <a:srgbClr val="1B5B38"/>
              </a:solidFill>
            </a:endParaRPr>
          </a:p>
          <a:p>
            <a:r>
              <a:rPr lang="es-ES" sz="2400" b="1" dirty="0" smtClean="0">
                <a:solidFill>
                  <a:srgbClr val="1B5B38"/>
                </a:solidFill>
              </a:rPr>
              <a:t>12. El Quiosco</a:t>
            </a:r>
          </a:p>
          <a:p>
            <a:r>
              <a:rPr lang="es-ES" sz="2400" b="1" dirty="0" smtClean="0">
                <a:solidFill>
                  <a:srgbClr val="1B5B38"/>
                </a:solidFill>
              </a:rPr>
              <a:t>13. Depósitos digitales</a:t>
            </a:r>
          </a:p>
          <a:p>
            <a:r>
              <a:rPr lang="es-ES" sz="2400" b="1" dirty="0" smtClean="0">
                <a:solidFill>
                  <a:srgbClr val="1B5B38"/>
                </a:solidFill>
              </a:rPr>
              <a:t>14. Para estar al día</a:t>
            </a:r>
            <a:endParaRPr lang="es-ES" sz="2400" dirty="0" smtClean="0">
              <a:solidFill>
                <a:srgbClr val="1B5B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343665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800" b="1" dirty="0" smtClean="0">
                <a:solidFill>
                  <a:srgbClr val="1B5B38"/>
                </a:solidFill>
              </a:rPr>
              <a:t>4.6. Buscar revista-e</a:t>
            </a:r>
          </a:p>
          <a:p>
            <a:pPr lvl="2" algn="just"/>
            <a:r>
              <a:rPr lang="es-ES" sz="2400" dirty="0" smtClean="0"/>
              <a:t>Busca </a:t>
            </a:r>
            <a:r>
              <a:rPr lang="es-ES" sz="2400" b="1" dirty="0" smtClean="0"/>
              <a:t>revistas por título, materia</a:t>
            </a:r>
            <a:r>
              <a:rPr lang="es-ES" sz="2400" dirty="0" smtClean="0"/>
              <a:t>, etc. Entre </a:t>
            </a:r>
            <a:r>
              <a:rPr lang="es-ES" sz="2400" b="1" dirty="0" smtClean="0"/>
              <a:t>todas</a:t>
            </a:r>
            <a:r>
              <a:rPr lang="es-ES" sz="2400" dirty="0" smtClean="0"/>
              <a:t> las revistas digitales subscritas por la UAB y otras de libre acceso. </a:t>
            </a:r>
            <a:endParaRPr lang="ca-ES" sz="2400" b="1" dirty="0" smtClean="0">
              <a:solidFill>
                <a:srgbClr val="1B5B38"/>
              </a:solidFill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1403648" y="5373216"/>
            <a:ext cx="6696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300" dirty="0" smtClean="0"/>
              <a:t>Otras opciones: </a:t>
            </a:r>
            <a:r>
              <a:rPr lang="es-ES" sz="2300" b="1" dirty="0" smtClean="0">
                <a:hlinkClick r:id="rId3"/>
              </a:rPr>
              <a:t>Catálogo de la UAB</a:t>
            </a:r>
            <a:r>
              <a:rPr lang="es-ES" sz="2300" dirty="0" smtClean="0"/>
              <a:t>:  </a:t>
            </a:r>
            <a:r>
              <a:rPr lang="es-ES" sz="2300" dirty="0" smtClean="0"/>
              <a:t>Revistas </a:t>
            </a:r>
            <a:r>
              <a:rPr lang="es-ES" sz="2300" dirty="0" smtClean="0"/>
              <a:t>en papel y digital partir del título o la materia. </a:t>
            </a:r>
            <a:endParaRPr lang="es-ES" sz="2400" b="1" dirty="0" smtClean="0">
              <a:solidFill>
                <a:srgbClr val="1B5B38"/>
              </a:solidFill>
            </a:endParaRPr>
          </a:p>
        </p:txBody>
      </p:sp>
      <p:pic>
        <p:nvPicPr>
          <p:cNvPr id="8" name="7 Imagen" descr="trobador_cas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184376"/>
            <a:ext cx="6172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96752"/>
            <a:ext cx="73448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400" b="1" dirty="0" smtClean="0">
                <a:solidFill>
                  <a:srgbClr val="1B5B38"/>
                </a:solidFill>
              </a:rPr>
              <a:t>4.7</a:t>
            </a:r>
            <a:r>
              <a:rPr lang="es-ES" sz="2400" b="1" dirty="0" smtClean="0">
                <a:solidFill>
                  <a:srgbClr val="1B5B38"/>
                </a:solidFill>
              </a:rPr>
              <a:t>. </a:t>
            </a:r>
            <a:r>
              <a:rPr lang="es-ES" sz="2400" b="1" dirty="0" err="1" smtClean="0">
                <a:solidFill>
                  <a:srgbClr val="1B5B38"/>
                </a:solidFill>
              </a:rPr>
              <a:t>Multibúsqueda</a:t>
            </a:r>
            <a:endParaRPr lang="es-ES" sz="2400" b="1" dirty="0" smtClean="0">
              <a:solidFill>
                <a:srgbClr val="1B5B38"/>
              </a:solidFill>
            </a:endParaRPr>
          </a:p>
          <a:p>
            <a:pPr lvl="2" algn="just"/>
            <a:r>
              <a:rPr lang="es-ES" sz="2300" dirty="0" smtClean="0"/>
              <a:t>Búsqueda  simultánea en diversos recursos seleccionados por el usuario y acceso al texto completo de los resultados si están disponibles</a:t>
            </a:r>
            <a:r>
              <a:rPr lang="es-ES" sz="2400" dirty="0" smtClean="0"/>
              <a:t>.</a:t>
            </a:r>
          </a:p>
          <a:p>
            <a:pPr lvl="1"/>
            <a:endParaRPr lang="ca-ES" sz="2400" b="1" dirty="0" smtClean="0"/>
          </a:p>
        </p:txBody>
      </p:sp>
      <p:pic>
        <p:nvPicPr>
          <p:cNvPr id="7" name="8 Imagen" descr="trobador_cas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781782"/>
            <a:ext cx="6192688" cy="367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343665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400" b="1" dirty="0" smtClean="0">
                <a:solidFill>
                  <a:srgbClr val="1B5B38"/>
                </a:solidFill>
              </a:rPr>
              <a:t>4.8</a:t>
            </a:r>
            <a:r>
              <a:rPr lang="es-ES" sz="2400" b="1" dirty="0" smtClean="0">
                <a:solidFill>
                  <a:srgbClr val="1B5B38"/>
                </a:solidFill>
              </a:rPr>
              <a:t>. Mi portal</a:t>
            </a:r>
          </a:p>
          <a:p>
            <a:pPr lvl="2" algn="just"/>
            <a:r>
              <a:rPr lang="es-ES" sz="2400" dirty="0" smtClean="0"/>
              <a:t>Área personal donde el usuario puede:  guardar sus recursos y revistas favoritos, guardar búsquedas, crear alertas y exportar los resultados a </a:t>
            </a:r>
            <a:r>
              <a:rPr lang="es-ES" sz="2400" dirty="0" err="1" smtClean="0"/>
              <a:t>Refworks</a:t>
            </a:r>
            <a:endParaRPr lang="es-ES" sz="2400" dirty="0" smtClean="0"/>
          </a:p>
        </p:txBody>
      </p:sp>
      <p:pic>
        <p:nvPicPr>
          <p:cNvPr id="8" name="8 Imagen" descr="trobador_cas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412579"/>
            <a:ext cx="747712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827584" y="908720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800" b="1" dirty="0" smtClean="0">
                <a:solidFill>
                  <a:srgbClr val="1B5B38"/>
                </a:solidFill>
              </a:rPr>
              <a:t>5. </a:t>
            </a:r>
            <a:r>
              <a:rPr lang="es-ES" sz="2800" b="1" dirty="0" smtClean="0">
                <a:solidFill>
                  <a:srgbClr val="1B5B38"/>
                </a:solidFill>
              </a:rPr>
              <a:t>Buscadores académicos con enlaces a los recursos digitales de la UAB</a:t>
            </a:r>
          </a:p>
          <a:p>
            <a:pPr lvl="2"/>
            <a:endParaRPr lang="es-ES" sz="2400" dirty="0" smtClean="0"/>
          </a:p>
          <a:p>
            <a:pPr lvl="2"/>
            <a:r>
              <a:rPr lang="es-ES" sz="2200" b="1" dirty="0" smtClean="0">
                <a:hlinkClick r:id="rId3"/>
              </a:rPr>
              <a:t>Google </a:t>
            </a:r>
            <a:r>
              <a:rPr lang="es-ES" sz="2200" b="1" dirty="0" err="1" smtClean="0">
                <a:hlinkClick r:id="rId3"/>
              </a:rPr>
              <a:t>Scholar</a:t>
            </a:r>
            <a:r>
              <a:rPr lang="es-ES" sz="2200" b="1" dirty="0" smtClean="0"/>
              <a:t>. </a:t>
            </a:r>
            <a:r>
              <a:rPr lang="es-ES" sz="2200" dirty="0" smtClean="0"/>
              <a:t>Se puede activar en </a:t>
            </a:r>
            <a:r>
              <a:rPr lang="es-ES" sz="2200" i="1" dirty="0" smtClean="0"/>
              <a:t>Preferencias</a:t>
            </a:r>
            <a:r>
              <a:rPr lang="es-ES" sz="2200" dirty="0" smtClean="0"/>
              <a:t> ( si se accede desde la Red UAB es automático) y también la exportación a </a:t>
            </a:r>
            <a:r>
              <a:rPr lang="es-ES" sz="2200" dirty="0" err="1" smtClean="0"/>
              <a:t>Refworks</a:t>
            </a:r>
            <a:r>
              <a:rPr lang="es-ES" sz="2200" dirty="0" smtClean="0"/>
              <a:t> en el apartado </a:t>
            </a:r>
            <a:r>
              <a:rPr lang="ca-ES" sz="2200" i="1" dirty="0" smtClean="0"/>
              <a:t>Administrador de bibliografia</a:t>
            </a:r>
            <a:r>
              <a:rPr lang="es-ES" sz="2200" dirty="0" smtClean="0"/>
              <a:t>.  </a:t>
            </a:r>
          </a:p>
          <a:p>
            <a:pPr lvl="2"/>
            <a:endParaRPr lang="es-ES" sz="2200" dirty="0" smtClean="0"/>
          </a:p>
          <a:p>
            <a:pPr lvl="2"/>
            <a:r>
              <a:rPr lang="es-ES" sz="2200" b="1" dirty="0" err="1" smtClean="0">
                <a:hlinkClick r:id="rId4"/>
              </a:rPr>
              <a:t>Scirus</a:t>
            </a:r>
            <a:r>
              <a:rPr lang="es-ES" sz="2200" b="1" dirty="0" smtClean="0"/>
              <a:t>. </a:t>
            </a:r>
            <a:r>
              <a:rPr lang="es-ES" sz="2200" dirty="0" smtClean="0"/>
              <a:t>Buscador académico de </a:t>
            </a:r>
            <a:r>
              <a:rPr lang="es-ES" sz="2200" dirty="0" err="1" smtClean="0"/>
              <a:t>Elsevier</a:t>
            </a:r>
            <a:r>
              <a:rPr lang="es-ES" sz="2200" dirty="0" smtClean="0"/>
              <a:t>. Activar los enlaces a los recursos UAB en  </a:t>
            </a:r>
            <a:r>
              <a:rPr lang="es-ES" sz="2200" i="1" dirty="0" err="1" smtClean="0"/>
              <a:t>Preferences</a:t>
            </a:r>
            <a:r>
              <a:rPr lang="es-ES" sz="2200" i="1" dirty="0" smtClean="0"/>
              <a:t>. </a:t>
            </a:r>
            <a:endParaRPr lang="ca-ES" sz="2200" b="1" dirty="0" smtClean="0"/>
          </a:p>
        </p:txBody>
      </p:sp>
      <p:pic>
        <p:nvPicPr>
          <p:cNvPr id="6" name="7 Imagen" descr="scirus_ca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653111"/>
            <a:ext cx="561022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3200" b="1" dirty="0" smtClean="0">
                <a:solidFill>
                  <a:srgbClr val="1B5B38"/>
                </a:solidFill>
              </a:rPr>
              <a:t>6. </a:t>
            </a:r>
            <a:r>
              <a:rPr lang="es-ES" sz="3200" b="1" dirty="0" smtClean="0">
                <a:solidFill>
                  <a:srgbClr val="1B5B38"/>
                </a:solidFill>
              </a:rPr>
              <a:t>Bases de datos: </a:t>
            </a:r>
            <a:r>
              <a:rPr lang="es-ES" sz="2800" b="1" dirty="0" smtClean="0"/>
              <a:t> </a:t>
            </a:r>
            <a:endParaRPr lang="es-ES" sz="2800" dirty="0" smtClean="0"/>
          </a:p>
          <a:p>
            <a:r>
              <a:rPr lang="ca-ES" sz="2400" b="1" dirty="0" smtClean="0"/>
              <a:t> </a:t>
            </a:r>
            <a:endParaRPr lang="es-ES" sz="2400" dirty="0" smtClean="0"/>
          </a:p>
          <a:p>
            <a:r>
              <a:rPr lang="es-ES" sz="2400" b="1" dirty="0" smtClean="0">
                <a:solidFill>
                  <a:srgbClr val="1B5B38"/>
                </a:solidFill>
              </a:rPr>
              <a:t>6.1. Comunicación</a:t>
            </a:r>
          </a:p>
          <a:p>
            <a:endParaRPr lang="es-ES" sz="2400" dirty="0" smtClean="0">
              <a:solidFill>
                <a:srgbClr val="1B5B38"/>
              </a:solidFill>
            </a:endParaRPr>
          </a:p>
          <a:p>
            <a:r>
              <a:rPr lang="en-US" sz="2400" b="1" i="1" dirty="0" smtClean="0">
                <a:solidFill>
                  <a:srgbClr val="1B5B38"/>
                </a:solidFill>
                <a:hlinkClick r:id="rId3"/>
              </a:rPr>
              <a:t>Communication &amp; Mass Media Complete</a:t>
            </a:r>
            <a:endParaRPr lang="en-US" sz="2400" b="1" i="1" dirty="0" smtClean="0">
              <a:solidFill>
                <a:srgbClr val="1B5B38"/>
              </a:solidFill>
            </a:endParaRPr>
          </a:p>
          <a:p>
            <a:pPr lvl="1" algn="just"/>
            <a:r>
              <a:rPr lang="es-ES" sz="2400" dirty="0" smtClean="0"/>
              <a:t>Referencias bibliográficas de los artículos aparecidos en más de 600 publicaciones especializadas en comunicación (más de 240 en texto completo)</a:t>
            </a:r>
            <a:r>
              <a:rPr lang="es-ES" sz="2400" b="1" dirty="0" smtClean="0"/>
              <a:t>. </a:t>
            </a:r>
            <a:r>
              <a:rPr lang="es-ES" sz="2400" b="1" dirty="0" smtClean="0">
                <a:hlinkClick r:id="rId4"/>
              </a:rPr>
              <a:t>Guía</a:t>
            </a:r>
            <a:r>
              <a:rPr lang="es-ES" sz="2400" b="1" dirty="0" smtClean="0"/>
              <a:t>. </a:t>
            </a:r>
            <a:r>
              <a:rPr lang="es-ES" sz="2400" b="1" dirty="0" smtClean="0"/>
              <a:t>Acceso red UAB y XPV.</a:t>
            </a:r>
            <a:endParaRPr lang="es-ES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69127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hlinkClick r:id="rId3"/>
              </a:rPr>
              <a:t>International Encyclopedia of Communication</a:t>
            </a:r>
            <a:endParaRPr lang="en-US" sz="2400" b="1" i="1" dirty="0" smtClean="0"/>
          </a:p>
          <a:p>
            <a:pPr lvl="1"/>
            <a:r>
              <a:rPr lang="es-ES" sz="2400" dirty="0" smtClean="0"/>
              <a:t>1339 entradas agrupadas en 29 áreas. </a:t>
            </a:r>
            <a:r>
              <a:rPr lang="es-ES" sz="2400" b="1" dirty="0" smtClean="0"/>
              <a:t>R</a:t>
            </a:r>
            <a:r>
              <a:rPr lang="es-ES" sz="2400" b="1" dirty="0" smtClean="0"/>
              <a:t>ed </a:t>
            </a:r>
            <a:r>
              <a:rPr lang="es-ES" sz="2400" b="1" dirty="0" smtClean="0"/>
              <a:t>UAB y XPV.</a:t>
            </a:r>
            <a:endParaRPr lang="es-ES" sz="2400" dirty="0" smtClean="0"/>
          </a:p>
          <a:p>
            <a:endParaRPr lang="ca-ES" sz="2400" b="1" i="1" dirty="0" smtClean="0"/>
          </a:p>
          <a:p>
            <a:r>
              <a:rPr lang="en-US" sz="2400" b="1" i="1" dirty="0" smtClean="0">
                <a:hlinkClick r:id="rId4"/>
              </a:rPr>
              <a:t>A Dictionary of Media and Communication</a:t>
            </a:r>
            <a:endParaRPr lang="en-US" sz="2400" b="1" dirty="0" smtClean="0"/>
          </a:p>
          <a:p>
            <a:pPr lvl="1" algn="just"/>
            <a:r>
              <a:rPr lang="es-ES" sz="2400" dirty="0" smtClean="0"/>
              <a:t>Más de 2200 entradas de terminología de los medios de comunicación i conceptos i teorías de campos como publicidad, cultura digital, periodismo,... </a:t>
            </a:r>
            <a:r>
              <a:rPr lang="es-ES" sz="2400" b="1" dirty="0" smtClean="0"/>
              <a:t>Red UAB y XPV.</a:t>
            </a:r>
            <a:endParaRPr lang="es-ES" sz="2400" dirty="0" smtClean="0">
              <a:solidFill>
                <a:srgbClr val="1B5B38"/>
              </a:solidFill>
            </a:endParaRPr>
          </a:p>
          <a:p>
            <a:endParaRPr lang="es-ES" sz="1400" dirty="0" smtClean="0"/>
          </a:p>
          <a:p>
            <a:r>
              <a:rPr lang="ca-ES" sz="1400" dirty="0" smtClean="0"/>
              <a:t> </a:t>
            </a:r>
            <a:endParaRPr lang="es-ES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691276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rgbClr val="1B5B38"/>
                </a:solidFill>
              </a:rPr>
              <a:t>6.2. </a:t>
            </a:r>
            <a:r>
              <a:rPr lang="ca-ES" sz="2800" b="1" dirty="0" err="1" smtClean="0">
                <a:solidFill>
                  <a:srgbClr val="1B5B38"/>
                </a:solidFill>
              </a:rPr>
              <a:t>Publicidad</a:t>
            </a:r>
            <a:r>
              <a:rPr lang="ca-ES" sz="2800" b="1" dirty="0" smtClean="0">
                <a:solidFill>
                  <a:srgbClr val="1B5B38"/>
                </a:solidFill>
              </a:rPr>
              <a:t> y </a:t>
            </a:r>
            <a:r>
              <a:rPr lang="ca-ES" sz="2800" b="1" dirty="0" err="1" smtClean="0">
                <a:solidFill>
                  <a:srgbClr val="1B5B38"/>
                </a:solidFill>
              </a:rPr>
              <a:t>Comunicación</a:t>
            </a:r>
            <a:r>
              <a:rPr lang="ca-ES" sz="2800" b="1" dirty="0" smtClean="0">
                <a:solidFill>
                  <a:srgbClr val="1B5B38"/>
                </a:solidFill>
              </a:rPr>
              <a:t> Audiovisual</a:t>
            </a:r>
            <a:endParaRPr lang="es-ES" sz="2800" dirty="0" smtClean="0">
              <a:solidFill>
                <a:srgbClr val="1B5B38"/>
              </a:solidFill>
            </a:endParaRPr>
          </a:p>
          <a:p>
            <a:endParaRPr lang="ca-ES" sz="2400" i="1" dirty="0" smtClean="0"/>
          </a:p>
          <a:p>
            <a:r>
              <a:rPr lang="ca-ES" sz="2400" b="1" i="1" dirty="0" smtClean="0">
                <a:hlinkClick r:id="rId3"/>
              </a:rPr>
              <a:t>Adforum</a:t>
            </a:r>
            <a:endParaRPr lang="ca-ES" sz="2400" b="1" i="1" dirty="0" smtClean="0"/>
          </a:p>
          <a:p>
            <a:pPr lvl="1" algn="just"/>
            <a:r>
              <a:rPr lang="es-ES" sz="2300" dirty="0" smtClean="0"/>
              <a:t>Los mejores 90.000 trabajos creativos de más de 100 países diferentes. Amplias opciones de búsqueda (geográfico, fecha, agencia, premios, etc. ). </a:t>
            </a:r>
            <a:r>
              <a:rPr lang="es-ES" sz="2400" b="1" dirty="0" smtClean="0"/>
              <a:t>Acceso Red UAB y XPV.</a:t>
            </a:r>
          </a:p>
          <a:p>
            <a:pPr lvl="1" algn="just"/>
            <a:endParaRPr lang="es-ES" sz="1400" i="1" dirty="0" smtClean="0"/>
          </a:p>
          <a:p>
            <a:r>
              <a:rPr lang="ca-ES" sz="2400" b="1" i="1" dirty="0" smtClean="0">
                <a:hlinkClick r:id="rId4"/>
              </a:rPr>
              <a:t>TV </a:t>
            </a:r>
            <a:r>
              <a:rPr lang="ca-ES" sz="2400" b="1" i="1" dirty="0" err="1" smtClean="0">
                <a:hlinkClick r:id="rId4"/>
              </a:rPr>
              <a:t>anuncios</a:t>
            </a:r>
            <a:endParaRPr lang="ca-ES" sz="2400" b="1" i="1" dirty="0" smtClean="0"/>
          </a:p>
          <a:p>
            <a:pPr lvl="1" algn="just"/>
            <a:r>
              <a:rPr lang="es-ES" sz="2300" dirty="0" smtClean="0"/>
              <a:t>Base de datos de anuncios (sobretodo españoles) de televisión de los últimos 20 años. Incluye información de agencias, productoras, realizadores y festivales. Se pueden descargar. </a:t>
            </a:r>
            <a:r>
              <a:rPr lang="es-ES" sz="2300" b="1" dirty="0" smtClean="0"/>
              <a:t>Acceso Red UAB y XPV.</a:t>
            </a:r>
            <a:endParaRPr lang="ca-ES" sz="2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27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 smtClean="0">
                <a:hlinkClick r:id="rId3"/>
              </a:rPr>
              <a:t>Lürzer’s </a:t>
            </a:r>
            <a:r>
              <a:rPr lang="ca-ES" sz="2400" b="1" i="1" dirty="0" err="1" smtClean="0">
                <a:hlinkClick r:id="rId3"/>
              </a:rPr>
              <a:t>archive</a:t>
            </a:r>
            <a:endParaRPr lang="ca-ES" sz="2400" b="1" i="1" dirty="0" smtClean="0"/>
          </a:p>
          <a:p>
            <a:pPr lvl="1" algn="just"/>
            <a:r>
              <a:rPr lang="es-ES" sz="2400" dirty="0" smtClean="0"/>
              <a:t>Más de 38.000 campañas impresas desde 1984 y una selección de más de 5.000 anuncios de TV de alcance internacional. </a:t>
            </a:r>
            <a:r>
              <a:rPr lang="es-ES" sz="2400" b="1" dirty="0" smtClean="0"/>
              <a:t>Acceso biblioteca.</a:t>
            </a:r>
          </a:p>
          <a:p>
            <a:pPr lvl="1" algn="just"/>
            <a:endParaRPr lang="ca-ES" sz="2400" b="1" i="1" dirty="0" smtClean="0"/>
          </a:p>
          <a:p>
            <a:r>
              <a:rPr lang="ca-ES" sz="2400" b="1" i="1" dirty="0" smtClean="0">
                <a:hlinkClick r:id="rId4"/>
              </a:rPr>
              <a:t>Yearbook </a:t>
            </a:r>
            <a:r>
              <a:rPr lang="ca-ES" sz="2400" b="1" i="1" dirty="0" err="1" smtClean="0">
                <a:hlinkClick r:id="rId4"/>
              </a:rPr>
              <a:t>Online</a:t>
            </a:r>
            <a:r>
              <a:rPr lang="ca-ES" sz="2400" b="1" i="1" dirty="0" smtClean="0">
                <a:hlinkClick r:id="rId4"/>
              </a:rPr>
              <a:t> Premium Service</a:t>
            </a:r>
            <a:endParaRPr lang="ca-ES" sz="2400" b="1" i="1" dirty="0" smtClean="0"/>
          </a:p>
          <a:p>
            <a:pPr lvl="1" algn="just"/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estadísticos</a:t>
            </a:r>
            <a:r>
              <a:rPr lang="en-US" sz="2400" dirty="0" smtClean="0"/>
              <a:t> del </a:t>
            </a:r>
            <a:r>
              <a:rPr lang="en-US" sz="2400" i="1" dirty="0" smtClean="0"/>
              <a:t>European Audiovisual Observatory</a:t>
            </a:r>
            <a:r>
              <a:rPr lang="en-US" sz="2400" dirty="0" smtClean="0"/>
              <a:t>. </a:t>
            </a:r>
            <a:r>
              <a:rPr lang="es-ES" sz="2400" b="1" dirty="0" smtClean="0"/>
              <a:t>Acceso biblioteca.</a:t>
            </a:r>
            <a:endParaRPr lang="es-ES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 smtClean="0">
                <a:hlinkClick r:id="rId3"/>
              </a:rPr>
              <a:t>Play </a:t>
            </a:r>
            <a:r>
              <a:rPr lang="ca-ES" sz="2400" b="1" i="1" dirty="0" err="1" smtClean="0">
                <a:hlinkClick r:id="rId3"/>
              </a:rPr>
              <a:t>production</a:t>
            </a:r>
            <a:r>
              <a:rPr lang="ca-ES" sz="2400" b="1" i="1" dirty="0" smtClean="0">
                <a:hlinkClick r:id="rId3"/>
              </a:rPr>
              <a:t> music</a:t>
            </a:r>
            <a:endParaRPr lang="ca-ES" sz="2400" b="1" i="1" dirty="0" smtClean="0"/>
          </a:p>
          <a:p>
            <a:pPr lvl="1" algn="just"/>
            <a:r>
              <a:rPr lang="es-ES" sz="2400" dirty="0" smtClean="0"/>
              <a:t>Música y efectos sonoros. Aquellos del sello KPM se pueden descargar para incorporarlos en prácticas educativas de la UAB</a:t>
            </a:r>
            <a:r>
              <a:rPr lang="es-ES" sz="2400" b="1" dirty="0" smtClean="0"/>
              <a:t>. Acceso biblioteca.</a:t>
            </a:r>
          </a:p>
          <a:p>
            <a:endParaRPr lang="es-ES" sz="2400" i="1" dirty="0" smtClean="0"/>
          </a:p>
          <a:p>
            <a:r>
              <a:rPr lang="ca-ES" sz="2400" b="1" i="1" dirty="0" smtClean="0">
                <a:hlinkClick r:id="rId4"/>
              </a:rPr>
              <a:t>BBC Sound </a:t>
            </a:r>
            <a:r>
              <a:rPr lang="ca-ES" sz="2400" b="1" i="1" dirty="0" err="1" smtClean="0">
                <a:hlinkClick r:id="rId4"/>
              </a:rPr>
              <a:t>Effects</a:t>
            </a:r>
            <a:r>
              <a:rPr lang="ca-ES" sz="2400" b="1" i="1" dirty="0" smtClean="0">
                <a:hlinkClick r:id="rId4"/>
              </a:rPr>
              <a:t> </a:t>
            </a:r>
            <a:r>
              <a:rPr lang="ca-ES" sz="2400" b="1" i="1" dirty="0" err="1" smtClean="0">
                <a:hlinkClick r:id="rId4"/>
              </a:rPr>
              <a:t>Library</a:t>
            </a:r>
            <a:endParaRPr lang="ca-ES" sz="2400" b="1" i="1" dirty="0" smtClean="0"/>
          </a:p>
          <a:p>
            <a:pPr lvl="1"/>
            <a:r>
              <a:rPr lang="es-ES" sz="2400" dirty="0" smtClean="0"/>
              <a:t>Colección de 60 CD de efectos sonoros de la BBC. </a:t>
            </a:r>
            <a:r>
              <a:rPr lang="es-ES" sz="2400" b="1" dirty="0" smtClean="0"/>
              <a:t>Acceso biblioteca. </a:t>
            </a:r>
            <a:endParaRPr lang="es-ES" sz="2400" dirty="0" smtClean="0"/>
          </a:p>
          <a:p>
            <a:endParaRPr lang="es-ES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rgbClr val="1B5B38"/>
                </a:solidFill>
              </a:rPr>
              <a:t>6.3. </a:t>
            </a:r>
            <a:r>
              <a:rPr lang="es-ES" sz="2400" b="1" dirty="0" smtClean="0">
                <a:solidFill>
                  <a:srgbClr val="1B5B38"/>
                </a:solidFill>
              </a:rPr>
              <a:t>Audiencia</a:t>
            </a:r>
            <a:endParaRPr lang="es-ES" sz="2400" dirty="0" smtClean="0">
              <a:solidFill>
                <a:srgbClr val="1B5B38"/>
              </a:solidFill>
            </a:endParaRPr>
          </a:p>
          <a:p>
            <a:endParaRPr lang="ca-ES" sz="2400" dirty="0" smtClean="0"/>
          </a:p>
          <a:p>
            <a:pPr lvl="1"/>
            <a:r>
              <a:rPr lang="es-ES" sz="2400" b="1" i="1" dirty="0" smtClean="0">
                <a:hlinkClick r:id="rId3"/>
              </a:rPr>
              <a:t>Boletín de la Oficina de Justificación de la Difusión </a:t>
            </a:r>
            <a:r>
              <a:rPr lang="es-ES" sz="2400" b="1" dirty="0" smtClean="0">
                <a:hlinkClick r:id="rId3"/>
              </a:rPr>
              <a:t>(OJD) 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Base de datos de ámbito español. Fuente primaria para datos de difusión de revistas y diarios. </a:t>
            </a:r>
            <a:r>
              <a:rPr lang="es-ES" sz="2400" b="1" dirty="0" smtClean="0"/>
              <a:t>Acceso </a:t>
            </a:r>
            <a:r>
              <a:rPr lang="es-ES" sz="2400" b="1" dirty="0" smtClean="0"/>
              <a:t>biblioteca.</a:t>
            </a:r>
            <a:endParaRPr lang="es-ES" sz="2400" dirty="0" smtClean="0"/>
          </a:p>
          <a:p>
            <a:endParaRPr lang="es-ES" sz="2400" dirty="0" smtClean="0"/>
          </a:p>
          <a:p>
            <a:pPr lvl="1"/>
            <a:r>
              <a:rPr lang="es-ES" sz="2400" b="1" i="1" dirty="0" err="1" smtClean="0">
                <a:hlinkClick r:id="rId4"/>
              </a:rPr>
              <a:t>Guia</a:t>
            </a:r>
            <a:r>
              <a:rPr lang="es-ES" sz="2400" b="1" i="1" dirty="0" smtClean="0">
                <a:hlinkClick r:id="rId4"/>
              </a:rPr>
              <a:t> de </a:t>
            </a:r>
            <a:r>
              <a:rPr lang="es-ES" sz="2400" b="1" i="1" dirty="0" err="1" smtClean="0">
                <a:hlinkClick r:id="rId4"/>
              </a:rPr>
              <a:t>l’audiència</a:t>
            </a:r>
            <a:endParaRPr lang="es-ES" sz="2400" b="1" i="1" dirty="0" smtClean="0"/>
          </a:p>
          <a:p>
            <a:pPr lvl="1"/>
            <a:r>
              <a:rPr lang="es-ES" sz="2400" dirty="0" smtClean="0"/>
              <a:t>Guía de los recursos, con información estadística de audiencias, de los que dispone la BCHG.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dirty="0" smtClean="0"/>
              <a:t>Recursos digitales en comunicación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65527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b="1" dirty="0" smtClean="0">
                <a:solidFill>
                  <a:srgbClr val="1B5B38"/>
                </a:solidFill>
              </a:rPr>
              <a:t>0. La </a:t>
            </a:r>
            <a:r>
              <a:rPr lang="ca-ES" sz="2800" b="1" dirty="0" err="1" smtClean="0">
                <a:solidFill>
                  <a:srgbClr val="1B5B38"/>
                </a:solidFill>
              </a:rPr>
              <a:t>página</a:t>
            </a:r>
            <a:r>
              <a:rPr lang="ca-ES" sz="2800" b="1" dirty="0" smtClean="0">
                <a:solidFill>
                  <a:srgbClr val="1B5B38"/>
                </a:solidFill>
              </a:rPr>
              <a:t> web: </a:t>
            </a:r>
            <a:r>
              <a:rPr lang="es-ES" sz="2800" b="1" dirty="0" smtClean="0">
                <a:solidFill>
                  <a:srgbClr val="1B5B38"/>
                </a:solidFill>
                <a:hlinkClick r:id="rId3"/>
              </a:rPr>
              <a:t>www.uab.es/bibliotecas</a:t>
            </a:r>
            <a:endParaRPr lang="es-ES" sz="2800" dirty="0" smtClean="0">
              <a:solidFill>
                <a:srgbClr val="1B5B38"/>
              </a:solidFill>
            </a:endParaRPr>
          </a:p>
          <a:p>
            <a:r>
              <a:rPr lang="ca-ES" sz="2400" dirty="0" smtClean="0"/>
              <a:t> </a:t>
            </a:r>
            <a:endParaRPr lang="es-ES" sz="2400" dirty="0" smtClean="0"/>
          </a:p>
          <a:p>
            <a:pPr lvl="1"/>
            <a:r>
              <a:rPr lang="ca-ES" sz="2400" b="1" dirty="0" smtClean="0">
                <a:solidFill>
                  <a:srgbClr val="1B5B38"/>
                </a:solidFill>
              </a:rPr>
              <a:t>0.1. Cerca simple</a:t>
            </a: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7" name="6 Imagen" descr="we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700808"/>
            <a:ext cx="6915150" cy="457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748883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1B5B38"/>
                </a:solidFill>
              </a:rPr>
              <a:t>6.4. Bases de datos multidisciplinares</a:t>
            </a:r>
          </a:p>
          <a:p>
            <a:pPr lvl="1"/>
            <a:endParaRPr lang="es-ES" sz="2300" dirty="0" smtClean="0"/>
          </a:p>
          <a:p>
            <a:pPr lvl="1" algn="just"/>
            <a:r>
              <a:rPr lang="es-ES" sz="2400" dirty="0" smtClean="0"/>
              <a:t>Susceptibles de incluir revistas o artículos de comunicación y empresa. Más información en</a:t>
            </a:r>
            <a:r>
              <a:rPr lang="ca-ES" sz="2400" b="1" dirty="0" smtClean="0">
                <a:hlinkClick r:id="rId3"/>
              </a:rPr>
              <a:t> Trobador</a:t>
            </a:r>
            <a:r>
              <a:rPr lang="es-ES" sz="2400" b="1" dirty="0" smtClean="0"/>
              <a:t>. </a:t>
            </a:r>
          </a:p>
          <a:p>
            <a:pPr lvl="1"/>
            <a:endParaRPr lang="es-ES" sz="2400" dirty="0" smtClean="0"/>
          </a:p>
          <a:p>
            <a:pPr lvl="1" algn="just"/>
            <a:r>
              <a:rPr lang="es-ES" sz="2400" dirty="0" smtClean="0"/>
              <a:t>Bases de datos en texto completo, de ámbito internacional. Especializadas en Ciencias Sociales y Humanidades: </a:t>
            </a:r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1B5B38"/>
                </a:solidFill>
                <a:hlinkClick r:id="rId4"/>
              </a:rPr>
              <a:t>Sage Journals Online</a:t>
            </a:r>
            <a:endParaRPr lang="en-US" sz="2400" b="1" i="1" dirty="0" smtClean="0">
              <a:solidFill>
                <a:srgbClr val="1B5B38"/>
              </a:solidFill>
            </a:endParaRPr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en-US" sz="2400" b="1" i="1" dirty="0" err="1" smtClean="0">
                <a:solidFill>
                  <a:srgbClr val="1B5B38"/>
                </a:solidFill>
                <a:hlinkClick r:id="rId5"/>
              </a:rPr>
              <a:t>SpringerLink</a:t>
            </a:r>
            <a:endParaRPr lang="en-US" sz="2400" b="1" i="1" dirty="0" smtClean="0">
              <a:solidFill>
                <a:srgbClr val="1B5B38"/>
              </a:solidFill>
            </a:endParaRPr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1B5B38"/>
                </a:solidFill>
                <a:hlinkClick r:id="rId6"/>
              </a:rPr>
              <a:t>Wiley </a:t>
            </a:r>
            <a:r>
              <a:rPr lang="en-US" sz="2400" b="1" i="1" dirty="0" err="1" smtClean="0">
                <a:solidFill>
                  <a:srgbClr val="1B5B38"/>
                </a:solidFill>
                <a:hlinkClick r:id="rId6"/>
              </a:rPr>
              <a:t>Interscience</a:t>
            </a:r>
            <a:r>
              <a:rPr lang="ca-ES" sz="2400" dirty="0" smtClean="0">
                <a:hlinkClick r:id="rId6"/>
              </a:rPr>
              <a:t> </a:t>
            </a:r>
            <a:r>
              <a:rPr lang="ca-ES" sz="2400" dirty="0" smtClean="0"/>
              <a:t> </a:t>
            </a:r>
            <a:endParaRPr lang="es-ES" sz="2400" dirty="0" smtClean="0"/>
          </a:p>
          <a:p>
            <a:pPr lvl="1"/>
            <a:endParaRPr 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31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Clr>
                <a:srgbClr val="1B5B38"/>
              </a:buClr>
            </a:pPr>
            <a:r>
              <a:rPr lang="es-ES" sz="2400" dirty="0" smtClean="0"/>
              <a:t>Bases de datos referenciales especializadas en Ciencias Sociales y Humanidades</a:t>
            </a:r>
          </a:p>
          <a:p>
            <a:pPr lvl="1">
              <a:buClr>
                <a:srgbClr val="1B5B38"/>
              </a:buClr>
            </a:pPr>
            <a:endParaRPr lang="es-ES" sz="2400" dirty="0" smtClean="0">
              <a:solidFill>
                <a:srgbClr val="1B5B38"/>
              </a:solidFill>
            </a:endParaRPr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es-ES" sz="2400" b="1" i="1" dirty="0" smtClean="0">
                <a:solidFill>
                  <a:srgbClr val="1B5B38"/>
                </a:solidFill>
                <a:hlinkClick r:id="rId3"/>
              </a:rPr>
              <a:t>Francis</a:t>
            </a:r>
            <a:r>
              <a:rPr lang="ca-ES" sz="2400" b="1" i="1" dirty="0" smtClean="0"/>
              <a:t>. </a:t>
            </a:r>
            <a:endParaRPr lang="ca-ES" sz="2400" dirty="0" smtClean="0"/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es-ES" sz="2400" b="1" i="1" dirty="0" smtClean="0">
                <a:solidFill>
                  <a:srgbClr val="1B5B38"/>
                </a:solidFill>
                <a:hlinkClick r:id="rId4"/>
              </a:rPr>
              <a:t>ISOC</a:t>
            </a:r>
            <a:r>
              <a:rPr lang="es-ES" sz="2400" b="1" i="1" dirty="0" smtClean="0">
                <a:solidFill>
                  <a:srgbClr val="1B5B38"/>
                </a:solidFill>
              </a:rPr>
              <a:t> (CSIC). </a:t>
            </a:r>
            <a:r>
              <a:rPr lang="es-ES" sz="2400" dirty="0" smtClean="0"/>
              <a:t>Ámbito español.</a:t>
            </a:r>
          </a:p>
          <a:p>
            <a:pPr marL="0" lvl="1">
              <a:buClr>
                <a:srgbClr val="1B5B38"/>
              </a:buClr>
            </a:pPr>
            <a:endParaRPr lang="es-ES" sz="2400" dirty="0" smtClean="0">
              <a:solidFill>
                <a:srgbClr val="1B5B38"/>
              </a:solidFill>
            </a:endParaRPr>
          </a:p>
          <a:p>
            <a:pPr marL="457200" lvl="2" algn="just">
              <a:buClr>
                <a:srgbClr val="1B5B38"/>
              </a:buClr>
            </a:pPr>
            <a:r>
              <a:rPr lang="es-ES" sz="2400" dirty="0" smtClean="0"/>
              <a:t>Bases de datos referenciales (dan el enlace al texto completo si este está subscrito por la UAB). Incorporan herramientas 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bibliométricas</a:t>
            </a:r>
            <a:r>
              <a:rPr lang="es-ES" sz="2400" b="1" dirty="0" smtClean="0"/>
              <a:t>.</a:t>
            </a:r>
            <a:endParaRPr lang="es-ES" sz="2400" dirty="0" smtClean="0"/>
          </a:p>
          <a:p>
            <a:pPr lvl="1">
              <a:buClr>
                <a:srgbClr val="1B5B38"/>
              </a:buClr>
              <a:buFont typeface="Arial" pitchFamily="34" charset="0"/>
              <a:buChar char="•"/>
            </a:pPr>
            <a:endParaRPr lang="es-ES" sz="2400" b="1" i="1" dirty="0" smtClean="0">
              <a:solidFill>
                <a:srgbClr val="1B5B38"/>
              </a:solidFill>
            </a:endParaRPr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es-ES" sz="2400" b="1" i="1" dirty="0" smtClean="0">
                <a:solidFill>
                  <a:srgbClr val="1B5B38"/>
                </a:solidFill>
                <a:hlinkClick r:id="rId5"/>
              </a:rPr>
              <a:t>ISI Web of </a:t>
            </a:r>
            <a:r>
              <a:rPr lang="es-ES" sz="2400" b="1" i="1" dirty="0" err="1" smtClean="0">
                <a:solidFill>
                  <a:srgbClr val="1B5B38"/>
                </a:solidFill>
                <a:hlinkClick r:id="rId5"/>
              </a:rPr>
              <a:t>Knowledge</a:t>
            </a:r>
            <a:endParaRPr lang="es-ES" sz="2400" b="1" i="1" dirty="0" smtClean="0">
              <a:solidFill>
                <a:srgbClr val="1B5B38"/>
              </a:solidFill>
            </a:endParaRPr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es-ES" sz="2400" b="1" i="1" dirty="0" err="1" smtClean="0">
                <a:solidFill>
                  <a:srgbClr val="1B5B38"/>
                </a:solidFill>
                <a:hlinkClick r:id="rId6"/>
              </a:rPr>
              <a:t>Scopus</a:t>
            </a:r>
            <a:r>
              <a:rPr lang="ca-ES" sz="2400" dirty="0" smtClean="0">
                <a:hlinkClick r:id="rId6"/>
              </a:rPr>
              <a:t> </a:t>
            </a:r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32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69127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800" b="1" dirty="0" smtClean="0">
                <a:solidFill>
                  <a:srgbClr val="1B5B38"/>
                </a:solidFill>
              </a:rPr>
              <a:t>7. </a:t>
            </a:r>
            <a:r>
              <a:rPr lang="ca-ES" sz="2800" b="1" dirty="0" err="1" smtClean="0">
                <a:solidFill>
                  <a:srgbClr val="1B5B38"/>
                </a:solidFill>
                <a:hlinkClick r:id="rId3"/>
              </a:rPr>
              <a:t>Sumarios</a:t>
            </a:r>
            <a:r>
              <a:rPr lang="ca-ES" sz="2800" b="1" dirty="0" smtClean="0">
                <a:solidFill>
                  <a:srgbClr val="1B5B38"/>
                </a:solidFill>
                <a:hlinkClick r:id="rId3"/>
              </a:rPr>
              <a:t> </a:t>
            </a:r>
            <a:r>
              <a:rPr lang="ca-ES" sz="2800" b="1" dirty="0" err="1" smtClean="0">
                <a:solidFill>
                  <a:srgbClr val="1B5B38"/>
                </a:solidFill>
                <a:hlinkClick r:id="rId3"/>
              </a:rPr>
              <a:t>electrónicos</a:t>
            </a:r>
            <a:r>
              <a:rPr lang="ca-ES" sz="2800" b="1" dirty="0" smtClean="0">
                <a:solidFill>
                  <a:srgbClr val="1B5B38"/>
                </a:solidFill>
                <a:hlinkClick r:id="rId3"/>
              </a:rPr>
              <a:t> </a:t>
            </a:r>
            <a:r>
              <a:rPr lang="ca-ES" sz="2800" b="1" dirty="0" smtClean="0">
                <a:hlinkClick r:id="rId3"/>
              </a:rPr>
              <a:t>de </a:t>
            </a:r>
            <a:r>
              <a:rPr lang="ca-ES" sz="2800" b="1" dirty="0" err="1" smtClean="0">
                <a:hlinkClick r:id="rId3"/>
              </a:rPr>
              <a:t>revistas</a:t>
            </a:r>
            <a:endParaRPr lang="ca-ES" sz="2800" b="1" dirty="0" smtClean="0"/>
          </a:p>
          <a:p>
            <a:pPr lvl="1"/>
            <a:endParaRPr lang="ca-ES" sz="2400" b="1" dirty="0" smtClean="0"/>
          </a:p>
          <a:p>
            <a:pPr lvl="1" algn="just"/>
            <a:r>
              <a:rPr lang="es-ES" sz="2400" i="1" dirty="0" smtClean="0"/>
              <a:t>  </a:t>
            </a:r>
            <a:r>
              <a:rPr lang="es-ES" sz="2400" b="1" i="1" dirty="0" err="1" smtClean="0">
                <a:hlinkClick r:id="rId4"/>
              </a:rPr>
              <a:t>Dialnet</a:t>
            </a:r>
            <a:r>
              <a:rPr lang="es-ES" sz="2400" dirty="0" smtClean="0"/>
              <a:t>. Portal bibliográfico español. Incluye una base de datos de sumarios de revistas, tesis doctorales, capítulos de libros y material diverso, enlazando al texto completo cuando es posible. </a:t>
            </a:r>
            <a:br>
              <a:rPr lang="es-ES" sz="2400" dirty="0" smtClean="0"/>
            </a:br>
            <a:endParaRPr lang="es-ES" sz="2400" dirty="0" smtClean="0"/>
          </a:p>
          <a:p>
            <a:pPr lvl="1" algn="just"/>
            <a:r>
              <a:rPr lang="es-ES" sz="2400" b="1" i="1" dirty="0" err="1" smtClean="0">
                <a:hlinkClick r:id="rId5"/>
              </a:rPr>
              <a:t>Toc</a:t>
            </a:r>
            <a:r>
              <a:rPr lang="es-ES" sz="2400" b="1" i="1" dirty="0" smtClean="0">
                <a:hlinkClick r:id="rId5"/>
              </a:rPr>
              <a:t> Premier </a:t>
            </a:r>
            <a:r>
              <a:rPr lang="es-ES" sz="2400" dirty="0" smtClean="0"/>
              <a:t>(</a:t>
            </a:r>
            <a:r>
              <a:rPr lang="es-ES" sz="2400" dirty="0" err="1" smtClean="0"/>
              <a:t>Ebscohost</a:t>
            </a:r>
            <a:r>
              <a:rPr lang="es-ES" sz="2400" dirty="0" smtClean="0"/>
              <a:t>). Base de datos de EBSCO Publishing que da acceso a los sumarios de, aproximadamente, 16.500 revistas.</a:t>
            </a:r>
          </a:p>
          <a:p>
            <a:endParaRPr lang="ca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33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73448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 smtClean="0">
                <a:solidFill>
                  <a:srgbClr val="1B5B38"/>
                </a:solidFill>
              </a:rPr>
              <a:t>8. Libros electrónicos</a:t>
            </a:r>
          </a:p>
          <a:p>
            <a:pPr lvl="1"/>
            <a:endParaRPr lang="es-ES" sz="2200" b="1" dirty="0" smtClean="0">
              <a:hlinkClick r:id="rId3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S" sz="2200" dirty="0" err="1" smtClean="0">
                <a:hlinkClick r:id="rId3"/>
              </a:rPr>
              <a:t>Ebrary</a:t>
            </a:r>
            <a:r>
              <a:rPr lang="es-ES" sz="2200" dirty="0" smtClean="0"/>
              <a:t>. Libros en inglés y castellano. Ciencias sociales, </a:t>
            </a:r>
            <a:r>
              <a:rPr lang="es-ES" sz="2200" dirty="0" smtClean="0"/>
              <a:t>derecho</a:t>
            </a:r>
            <a:r>
              <a:rPr lang="es-ES" sz="2200" dirty="0" smtClean="0"/>
              <a:t>, comunicación, publicidad, RRPP y documentación. Incluye E-libro.</a:t>
            </a:r>
          </a:p>
          <a:p>
            <a:pPr lvl="1" algn="just"/>
            <a:endParaRPr lang="es-ES" sz="2200" dirty="0" smtClean="0"/>
          </a:p>
          <a:p>
            <a:pPr lvl="1" algn="just">
              <a:buFont typeface="Arial" pitchFamily="34" charset="0"/>
              <a:buChar char="•"/>
            </a:pPr>
            <a:r>
              <a:rPr lang="es-ES" sz="2200" dirty="0" err="1" smtClean="0">
                <a:hlinkClick r:id="rId4"/>
              </a:rPr>
              <a:t>MyiLibrary</a:t>
            </a:r>
            <a:r>
              <a:rPr lang="es-ES" sz="2200" dirty="0" smtClean="0"/>
              <a:t>. Multidisciplinar. En inglés</a:t>
            </a:r>
            <a:r>
              <a:rPr lang="es-ES" sz="2200" b="1" dirty="0" smtClean="0"/>
              <a:t> </a:t>
            </a:r>
          </a:p>
          <a:p>
            <a:pPr lvl="1" algn="just"/>
            <a:endParaRPr lang="es-ES" sz="22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s-ES" sz="2200" dirty="0" err="1" smtClean="0">
                <a:hlinkClick r:id="rId5"/>
              </a:rPr>
              <a:t>NetLibrary</a:t>
            </a:r>
            <a:r>
              <a:rPr lang="es-ES" sz="2200" dirty="0" smtClean="0"/>
              <a:t>. Humanidades y Ciencias Sociales. En inglés</a:t>
            </a:r>
          </a:p>
          <a:p>
            <a:pPr lvl="1" algn="just"/>
            <a:r>
              <a:rPr lang="es-ES" sz="2200" b="1" dirty="0" smtClean="0"/>
              <a:t/>
            </a:r>
            <a:br>
              <a:rPr lang="es-ES" sz="2200" b="1" dirty="0" smtClean="0"/>
            </a:br>
            <a:r>
              <a:rPr lang="es-ES" sz="2200" dirty="0" smtClean="0"/>
              <a:t> Para conocer y acceder a los diferentes portales de libros digitales consultad </a:t>
            </a:r>
            <a:r>
              <a:rPr lang="es-ES" sz="2200" b="1" dirty="0" err="1" smtClean="0">
                <a:hlinkClick r:id="rId6"/>
              </a:rPr>
              <a:t>Trobador</a:t>
            </a:r>
            <a:r>
              <a:rPr lang="es-ES" sz="2200" dirty="0" smtClean="0"/>
              <a:t>. </a:t>
            </a:r>
            <a:r>
              <a:rPr lang="es-ES" sz="2200" b="1" dirty="0" smtClean="0"/>
              <a:t>Todos </a:t>
            </a:r>
            <a:r>
              <a:rPr lang="es-ES" sz="2200" dirty="0" smtClean="0"/>
              <a:t>los libros digitales se encuentran individualmente en el </a:t>
            </a:r>
            <a:r>
              <a:rPr lang="es-ES" sz="2200" dirty="0" smtClean="0">
                <a:hlinkClick r:id="rId7"/>
              </a:rPr>
              <a:t>Catálogo de la UAB</a:t>
            </a:r>
            <a:r>
              <a:rPr lang="es-ES" sz="2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34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7200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b="1" dirty="0" smtClean="0">
                <a:solidFill>
                  <a:srgbClr val="1B5B38"/>
                </a:solidFill>
              </a:rPr>
              <a:t>9. Tesis </a:t>
            </a:r>
            <a:r>
              <a:rPr lang="ca-ES" sz="2800" b="1" dirty="0" err="1" smtClean="0">
                <a:solidFill>
                  <a:srgbClr val="1B5B38"/>
                </a:solidFill>
              </a:rPr>
              <a:t>doctorales</a:t>
            </a:r>
            <a:r>
              <a:rPr lang="ca-ES" sz="2800" b="1" dirty="0" smtClean="0">
                <a:solidFill>
                  <a:srgbClr val="1B5B38"/>
                </a:solidFill>
              </a:rPr>
              <a:t> </a:t>
            </a:r>
            <a:endParaRPr lang="es-ES" sz="2800" dirty="0" smtClean="0">
              <a:solidFill>
                <a:srgbClr val="1B5B38"/>
              </a:solidFill>
            </a:endParaRPr>
          </a:p>
          <a:p>
            <a:r>
              <a:rPr lang="ca-ES" b="1" dirty="0" smtClean="0"/>
              <a:t> </a:t>
            </a:r>
            <a:endParaRPr lang="es-ES" dirty="0" smtClean="0"/>
          </a:p>
          <a:p>
            <a:pPr lvl="1"/>
            <a:r>
              <a:rPr lang="ca-ES" sz="2400" b="1" dirty="0" smtClean="0">
                <a:solidFill>
                  <a:srgbClr val="1B5B38"/>
                </a:solidFill>
                <a:hlinkClick r:id="rId3"/>
              </a:rPr>
              <a:t>TDX (Tesis Doctorals en Xarxa)</a:t>
            </a:r>
            <a:endParaRPr lang="ca-ES" sz="2400" b="1" dirty="0" smtClean="0">
              <a:solidFill>
                <a:srgbClr val="1B5B38"/>
              </a:solidFill>
            </a:endParaRPr>
          </a:p>
          <a:p>
            <a:pPr lvl="2" algn="just"/>
            <a:r>
              <a:rPr lang="es-ES" sz="2400" dirty="0" smtClean="0"/>
              <a:t>Tesis doctorales en texto completo en formato digital leídas principalmente en universidades catalanas pero también en otras comunidades autónomas desde el año 2001. </a:t>
            </a:r>
          </a:p>
          <a:p>
            <a:pPr lvl="2" algn="just"/>
            <a:endParaRPr lang="es-ES" sz="2400" dirty="0" smtClean="0"/>
          </a:p>
          <a:p>
            <a:pPr lvl="2" algn="just"/>
            <a:r>
              <a:rPr lang="es-ES" sz="2400" dirty="0" smtClean="0"/>
              <a:t>Consulta, entre otras, por autor, título, director de la tesis, universidad, materia y fecha de defensa. </a:t>
            </a:r>
            <a:endParaRPr lang="ca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35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7200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400" b="1" dirty="0" smtClean="0">
                <a:hlinkClick r:id="rId3"/>
              </a:rPr>
              <a:t>TESEO</a:t>
            </a:r>
            <a:endParaRPr lang="ca-ES" sz="2400" b="1" dirty="0" smtClean="0"/>
          </a:p>
          <a:p>
            <a:pPr lvl="2" algn="just"/>
            <a:r>
              <a:rPr lang="es-ES" sz="2300" dirty="0" smtClean="0"/>
              <a:t>Base de datos del Ministerio de Educación que incluye tesis doctorales leídas y aprobadas en universidades españolas desde 1976. Permite la búsqueda por autor, universidad, departamento, director, materia y resumen. Incluye la descripción bibliográfica y el resumen. </a:t>
            </a:r>
          </a:p>
          <a:p>
            <a:pPr lvl="1" algn="just"/>
            <a:endParaRPr lang="ca-ES" sz="2400" dirty="0" smtClean="0"/>
          </a:p>
          <a:p>
            <a:pPr lvl="1" algn="just"/>
            <a:r>
              <a:rPr lang="en-US" sz="2400" b="1" dirty="0" err="1" smtClean="0">
                <a:hlinkClick r:id="rId4"/>
              </a:rPr>
              <a:t>ProQuest</a:t>
            </a:r>
            <a:r>
              <a:rPr lang="en-US" sz="2400" b="1" dirty="0" smtClean="0">
                <a:hlinkClick r:id="rId4"/>
              </a:rPr>
              <a:t> Dissertations and Theses </a:t>
            </a:r>
            <a:endParaRPr lang="en-US" sz="2400" b="1" dirty="0" smtClean="0"/>
          </a:p>
          <a:p>
            <a:pPr lvl="2" algn="just"/>
            <a:r>
              <a:rPr lang="es-ES" sz="2300" dirty="0" smtClean="0"/>
              <a:t>Base de datos de citas con resúmenes de tesis y trabajos de investigación de ámbito internacional a partir de 1988; aunque se incluyen tesis desde 1961 hasta 1987 solo cubre los USA. </a:t>
            </a:r>
            <a:endParaRPr lang="ca-ES" sz="2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36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18349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400" b="1" dirty="0" err="1" smtClean="0">
                <a:solidFill>
                  <a:srgbClr val="FF0000"/>
                </a:solidFill>
                <a:hlinkClick r:id="rId4"/>
              </a:rPr>
              <a:t>Redial</a:t>
            </a:r>
            <a:r>
              <a:rPr lang="ca-ES" sz="2400" b="1" dirty="0" smtClean="0">
                <a:solidFill>
                  <a:srgbClr val="FF0000"/>
                </a:solidFill>
                <a:hlinkClick r:id="rId4"/>
              </a:rPr>
              <a:t> (</a:t>
            </a:r>
            <a:r>
              <a:rPr lang="es-ES" sz="2400" b="1" dirty="0" smtClean="0">
                <a:solidFill>
                  <a:srgbClr val="FF0000"/>
                </a:solidFill>
                <a:hlinkClick r:id="rId4"/>
              </a:rPr>
              <a:t>Tesis europeas sobre </a:t>
            </a:r>
            <a:r>
              <a:rPr lang="es-ES" sz="2400" b="1" dirty="0" err="1" smtClean="0">
                <a:solidFill>
                  <a:srgbClr val="FF0000"/>
                </a:solidFill>
                <a:hlinkClick r:id="rId4"/>
              </a:rPr>
              <a:t>America</a:t>
            </a:r>
            <a:r>
              <a:rPr lang="es-ES" sz="2400" b="1" dirty="0" smtClean="0">
                <a:solidFill>
                  <a:srgbClr val="FF0000"/>
                </a:solidFill>
                <a:hlinkClick r:id="rId4"/>
              </a:rPr>
              <a:t> Latina)</a:t>
            </a:r>
            <a:endParaRPr lang="ca-ES" sz="2400" b="1" dirty="0" smtClean="0">
              <a:solidFill>
                <a:srgbClr val="FF0000"/>
              </a:solidFill>
            </a:endParaRPr>
          </a:p>
          <a:p>
            <a:pPr lvl="2" algn="just"/>
            <a:r>
              <a:rPr lang="es-ES" sz="2400" dirty="0" smtClean="0"/>
              <a:t>Referencias bibliográficas de casi 10.000 tesis doctorales de temática latinoamericana, leídas en universidades europeas desde 1980.</a:t>
            </a:r>
          </a:p>
          <a:p>
            <a:pPr lvl="1" algn="just"/>
            <a:endParaRPr lang="ca-ES" sz="2400" b="1" dirty="0" smtClean="0"/>
          </a:p>
          <a:p>
            <a:pPr lvl="1" algn="just"/>
            <a:r>
              <a:rPr lang="ca-ES" sz="2400" b="1" dirty="0" err="1" smtClean="0">
                <a:hlinkClick r:id="rId5"/>
              </a:rPr>
              <a:t>DART-Europe</a:t>
            </a:r>
            <a:r>
              <a:rPr lang="ca-ES" sz="2400" b="1" dirty="0" smtClean="0">
                <a:hlinkClick r:id="rId5"/>
              </a:rPr>
              <a:t> </a:t>
            </a:r>
            <a:r>
              <a:rPr lang="es-ES" sz="2400" b="1" dirty="0" smtClean="0">
                <a:hlinkClick r:id="rId5"/>
              </a:rPr>
              <a:t>E-</a:t>
            </a:r>
            <a:r>
              <a:rPr lang="es-ES" sz="2400" b="1" dirty="0" err="1" smtClean="0">
                <a:hlinkClick r:id="rId5"/>
              </a:rPr>
              <a:t>theses</a:t>
            </a:r>
            <a:r>
              <a:rPr lang="es-ES" sz="2400" b="1" dirty="0" smtClean="0">
                <a:hlinkClick r:id="rId5"/>
              </a:rPr>
              <a:t> portal </a:t>
            </a:r>
            <a:endParaRPr lang="es-ES" sz="2400" b="1" dirty="0" smtClean="0"/>
          </a:p>
          <a:p>
            <a:pPr lvl="2" algn="just"/>
            <a:r>
              <a:rPr lang="es-ES" sz="2400" dirty="0" smtClean="0"/>
              <a:t>Proyecto que incluye bibliotecas y consorcios bibliotecarios (entre ellos el CBUC) que aspira a ofrecer en un único portal el acceso a las tesis doctorales europeas. </a:t>
            </a:r>
            <a:endParaRPr 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37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72008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Listado de </a:t>
            </a:r>
            <a:r>
              <a:rPr lang="es-ES" sz="2400" b="1" dirty="0" smtClean="0">
                <a:hlinkClick r:id="rId3"/>
              </a:rPr>
              <a:t>trabajos de investigación</a:t>
            </a:r>
            <a:r>
              <a:rPr lang="es-ES" sz="2400" b="1" dirty="0" smtClean="0"/>
              <a:t> </a:t>
            </a:r>
            <a:r>
              <a:rPr lang="es-ES" sz="2400" dirty="0" smtClean="0"/>
              <a:t>de la </a:t>
            </a:r>
            <a:r>
              <a:rPr lang="es-ES" sz="2400" b="1" dirty="0" smtClean="0"/>
              <a:t>Facultad de Ciencias de la Comunicación de la UAB</a:t>
            </a:r>
            <a:endParaRPr lang="es-ES" dirty="0" smtClean="0"/>
          </a:p>
          <a:p>
            <a:r>
              <a:rPr lang="es-ES" dirty="0" smtClean="0"/>
              <a:t> </a:t>
            </a:r>
            <a:endParaRPr lang="es-ES" sz="2400" dirty="0" smtClean="0"/>
          </a:p>
          <a:p>
            <a:endParaRPr lang="es-ES" sz="2800" b="1" dirty="0" smtClean="0"/>
          </a:p>
          <a:p>
            <a:r>
              <a:rPr lang="es-ES" sz="2800" b="1" dirty="0" smtClean="0"/>
              <a:t>Más información en las guías: </a:t>
            </a:r>
          </a:p>
          <a:p>
            <a:endParaRPr lang="ca-ES" sz="2800" b="1" dirty="0" smtClean="0"/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ca-ES" sz="2300" u="sng" dirty="0" smtClean="0">
                <a:hlinkClick r:id="rId4"/>
              </a:rPr>
              <a:t>Com trobar tesis doctorals</a:t>
            </a:r>
            <a:r>
              <a:rPr lang="ca-ES" sz="2300" dirty="0" smtClean="0">
                <a:hlinkClick r:id="rId4"/>
              </a:rPr>
              <a:t> </a:t>
            </a:r>
            <a:endParaRPr lang="ca-ES" sz="2300" dirty="0" smtClean="0"/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endParaRPr lang="ca-ES" sz="2300" dirty="0" smtClean="0"/>
          </a:p>
          <a:p>
            <a:pPr lvl="2">
              <a:buClr>
                <a:srgbClr val="1B5B38"/>
              </a:buClr>
              <a:buFont typeface="Arial" pitchFamily="34" charset="0"/>
              <a:buChar char="•"/>
            </a:pPr>
            <a:r>
              <a:rPr lang="es-ES" sz="2300" u="sng" dirty="0" smtClean="0">
                <a:hlinkClick r:id="rId5"/>
              </a:rPr>
              <a:t>Recomendaciones para elaborar tesis doctorales</a:t>
            </a:r>
            <a:endParaRPr lang="es-ES" sz="2300" dirty="0" smtClean="0"/>
          </a:p>
          <a:p>
            <a:r>
              <a:rPr lang="ca-ES" dirty="0" smtClean="0"/>
              <a:t>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38</a:t>
            </a:fld>
            <a:endParaRPr lang="es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971600" y="1118349"/>
            <a:ext cx="7128792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rgbClr val="1B5B38"/>
                </a:solidFill>
              </a:rPr>
              <a:t>10. Pàgines web de la biblioteca</a:t>
            </a:r>
            <a:endParaRPr lang="es-ES" sz="2800" dirty="0" smtClean="0">
              <a:solidFill>
                <a:srgbClr val="1B5B38"/>
              </a:solidFill>
            </a:endParaRPr>
          </a:p>
          <a:p>
            <a:endParaRPr lang="ca-ES" sz="2400" i="1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err="1" smtClean="0">
                <a:hlinkClick r:id="rId3"/>
              </a:rPr>
              <a:t>Arxius</a:t>
            </a:r>
            <a:r>
              <a:rPr lang="es-ES" sz="2400" dirty="0" smtClean="0">
                <a:hlinkClick r:id="rId3"/>
              </a:rPr>
              <a:t> </a:t>
            </a:r>
            <a:r>
              <a:rPr lang="es-ES" sz="2400" dirty="0" err="1" smtClean="0">
                <a:hlinkClick r:id="rId3"/>
              </a:rPr>
              <a:t>audiovisuals</a:t>
            </a:r>
            <a:r>
              <a:rPr lang="es-ES" sz="2400" dirty="0" smtClean="0"/>
              <a:t>. Incluye publicidad,  televisión, música y efectos sonoros, tanto en la UAB como en Internet</a:t>
            </a:r>
            <a:br>
              <a:rPr lang="es-ES" sz="2400" dirty="0" smtClean="0"/>
            </a:b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err="1" smtClean="0">
                <a:hlinkClick r:id="rId4" tooltip="Galeries virtuals de publicitat"/>
              </a:rPr>
              <a:t>Galeries</a:t>
            </a:r>
            <a:r>
              <a:rPr lang="es-ES" sz="2400" dirty="0" smtClean="0">
                <a:hlinkClick r:id="rId4" tooltip="Galeries virtuals de publicitat"/>
              </a:rPr>
              <a:t> </a:t>
            </a:r>
            <a:r>
              <a:rPr lang="es-ES" sz="2400" dirty="0" err="1" smtClean="0">
                <a:hlinkClick r:id="rId4" tooltip="Galeries virtuals de publicitat"/>
              </a:rPr>
              <a:t>virtuals</a:t>
            </a:r>
            <a:r>
              <a:rPr lang="es-ES" sz="2400" dirty="0" smtClean="0">
                <a:hlinkClick r:id="rId4" tooltip="Galeries virtuals de publicitat"/>
              </a:rPr>
              <a:t> de </a:t>
            </a:r>
            <a:r>
              <a:rPr lang="es-ES" sz="2400" dirty="0" err="1" smtClean="0">
                <a:hlinkClick r:id="rId4" tooltip="Galeries virtuals de publicitat"/>
              </a:rPr>
              <a:t>publicitat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err="1" smtClean="0">
                <a:hlinkClick r:id="rId5" tooltip="Diccionaris de comunicació i ciències relacionades"/>
              </a:rPr>
              <a:t>Diccionaris</a:t>
            </a:r>
            <a:r>
              <a:rPr lang="es-ES" sz="2400" dirty="0" smtClean="0">
                <a:hlinkClick r:id="rId5" tooltip="Diccionaris de comunicació i ciències relacionades"/>
              </a:rPr>
              <a:t> de </a:t>
            </a:r>
            <a:r>
              <a:rPr lang="es-ES" sz="2400" dirty="0" err="1" smtClean="0">
                <a:hlinkClick r:id="rId5" tooltip="Diccionaris de comunicació i ciències relacionades"/>
              </a:rPr>
              <a:t>comunicació</a:t>
            </a:r>
            <a:r>
              <a:rPr lang="es-ES" sz="2400" dirty="0" smtClean="0">
                <a:hlinkClick r:id="rId5" tooltip="Diccionaris de comunicació i ciències relacionades"/>
              </a:rPr>
              <a:t> i </a:t>
            </a:r>
            <a:r>
              <a:rPr lang="es-ES" sz="2400" dirty="0" err="1" smtClean="0">
                <a:hlinkClick r:id="rId5" tooltip="Diccionaris de comunicació i ciències relacionades"/>
              </a:rPr>
              <a:t>ciències</a:t>
            </a:r>
            <a:r>
              <a:rPr lang="es-ES" sz="2400" dirty="0" smtClean="0">
                <a:hlinkClick r:id="rId5" tooltip="Diccionaris de comunicació i ciències relacionades"/>
              </a:rPr>
              <a:t> </a:t>
            </a:r>
            <a:r>
              <a:rPr lang="es-ES" sz="2400" dirty="0" err="1" smtClean="0">
                <a:hlinkClick r:id="rId5" tooltip="Diccionaris de comunicació i ciències relacionades"/>
              </a:rPr>
              <a:t>relacionades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err="1" smtClean="0">
                <a:hlinkClick r:id="rId6" tooltip="Premis de comunicació i ciències relacionades"/>
              </a:rPr>
              <a:t>Premis</a:t>
            </a:r>
            <a:r>
              <a:rPr lang="es-ES" sz="2400" dirty="0" smtClean="0">
                <a:hlinkClick r:id="rId6" tooltip="Premis de comunicació i ciències relacionades"/>
              </a:rPr>
              <a:t> de </a:t>
            </a:r>
            <a:r>
              <a:rPr lang="es-ES" sz="2400" dirty="0" err="1" smtClean="0">
                <a:hlinkClick r:id="rId6" tooltip="Premis de comunicació i ciències relacionades"/>
              </a:rPr>
              <a:t>comunicació</a:t>
            </a:r>
            <a:r>
              <a:rPr lang="es-ES" sz="2400" dirty="0" smtClean="0">
                <a:hlinkClick r:id="rId6" tooltip="Premis de comunicació i ciències relacionades"/>
              </a:rPr>
              <a:t> i </a:t>
            </a:r>
            <a:r>
              <a:rPr lang="es-ES" sz="2400" dirty="0" err="1" smtClean="0">
                <a:hlinkClick r:id="rId6" tooltip="Premis de comunicació i ciències relacionades"/>
              </a:rPr>
              <a:t>ciències</a:t>
            </a:r>
            <a:r>
              <a:rPr lang="es-ES" sz="2400" dirty="0" smtClean="0">
                <a:hlinkClick r:id="rId6" tooltip="Premis de comunicació i ciències relacionades"/>
              </a:rPr>
              <a:t> </a:t>
            </a:r>
            <a:r>
              <a:rPr lang="es-ES" sz="2400" dirty="0" err="1" smtClean="0">
                <a:hlinkClick r:id="rId6" tooltip="Premis de comunicació i ciències relacionades"/>
              </a:rPr>
              <a:t>relacionades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>
                <a:hlinkClick r:id="rId7"/>
              </a:rPr>
              <a:t>Bloc </a:t>
            </a:r>
            <a:r>
              <a:rPr lang="es-ES" sz="2400" dirty="0" err="1" smtClean="0">
                <a:hlinkClick r:id="rId7"/>
              </a:rPr>
              <a:t>Comunicació</a:t>
            </a:r>
            <a:r>
              <a:rPr lang="es-ES" sz="2400" dirty="0" smtClean="0"/>
              <a:t>:</a:t>
            </a:r>
            <a:r>
              <a:rPr lang="es-ES" sz="2400" dirty="0" smtClean="0">
                <a:hlinkClick r:id="rId8"/>
              </a:rPr>
              <a:t> </a:t>
            </a:r>
            <a:r>
              <a:rPr lang="es-ES" sz="2400" dirty="0" err="1" smtClean="0">
                <a:hlinkClick r:id="rId8"/>
              </a:rPr>
              <a:t>Com</a:t>
            </a:r>
            <a:r>
              <a:rPr lang="es-ES" sz="2400" dirty="0" smtClean="0">
                <a:hlinkClick r:id="rId8"/>
              </a:rPr>
              <a:t> </a:t>
            </a:r>
            <a:r>
              <a:rPr lang="es-ES" sz="2400" dirty="0" err="1" smtClean="0">
                <a:hlinkClick r:id="rId8"/>
              </a:rPr>
              <a:t>trobar</a:t>
            </a:r>
            <a:r>
              <a:rPr lang="es-ES" sz="2400" dirty="0" smtClean="0">
                <a:hlinkClick r:id="rId8"/>
              </a:rPr>
              <a:t>…</a:t>
            </a:r>
            <a:endParaRPr lang="ca-ES" sz="2400" dirty="0" smtClean="0"/>
          </a:p>
          <a:p>
            <a:pPr lvl="1"/>
            <a:endParaRPr lang="ca-ES" sz="2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39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73448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b="1" dirty="0" smtClean="0">
                <a:solidFill>
                  <a:srgbClr val="1B5B38"/>
                </a:solidFill>
              </a:rPr>
              <a:t>11. </a:t>
            </a:r>
            <a:r>
              <a:rPr lang="ca-ES" sz="2800" b="1" dirty="0" smtClean="0">
                <a:solidFill>
                  <a:srgbClr val="1B5B38"/>
                </a:solidFill>
                <a:hlinkClick r:id="rId3"/>
              </a:rPr>
              <a:t>Refworks</a:t>
            </a:r>
            <a:endParaRPr lang="ca-ES" sz="2800" b="1" dirty="0" smtClean="0">
              <a:solidFill>
                <a:srgbClr val="1B5B38"/>
              </a:solidFill>
            </a:endParaRPr>
          </a:p>
          <a:p>
            <a:pPr lvl="0"/>
            <a:endParaRPr lang="ca-ES" sz="2800" b="1" dirty="0" smtClean="0"/>
          </a:p>
          <a:p>
            <a:pPr lvl="0" algn="just"/>
            <a:r>
              <a:rPr lang="es-ES" sz="2400" dirty="0" smtClean="0"/>
              <a:t>Gestor de referencias bibliográficas. Permite crear y gestionar base de datos con referencias bibliográficas, crear bibliografías y incorporar citas a vuestros trabajos.</a:t>
            </a:r>
          </a:p>
          <a:p>
            <a:pPr lvl="0" algn="just"/>
            <a:endParaRPr lang="es-ES" sz="2400" dirty="0" smtClean="0"/>
          </a:p>
          <a:p>
            <a:pPr lvl="0" algn="just"/>
            <a:r>
              <a:rPr lang="es-ES" sz="2400" dirty="0" smtClean="0"/>
              <a:t>Hay que registrarse y crear una cuenta individual desde cualquier ordenador conectado a la Red UAB. Recibiréis  confirmación por correo electrónico con un </a:t>
            </a:r>
            <a:r>
              <a:rPr lang="es-ES" sz="2400" b="1" dirty="0" smtClean="0"/>
              <a:t>código de usuario de grupo</a:t>
            </a:r>
            <a:r>
              <a:rPr lang="es-ES" sz="2400" dirty="0" smtClean="0"/>
              <a:t> que os permitirá conectaros a vuestra cuenta desde ordenadores situados fuera de la Red UAB.  </a:t>
            </a:r>
            <a:br>
              <a:rPr lang="es-ES" sz="2400" dirty="0" smtClean="0"/>
            </a:br>
            <a:r>
              <a:rPr lang="es-ES" sz="2400" dirty="0" smtClean="0"/>
              <a:t>Disponéis de </a:t>
            </a:r>
            <a:r>
              <a:rPr lang="es-ES" sz="2400" dirty="0" smtClean="0">
                <a:hlinkClick r:id="rId4"/>
              </a:rPr>
              <a:t>Guía</a:t>
            </a:r>
            <a:r>
              <a:rPr lang="es-ES" sz="2400" dirty="0" smtClean="0"/>
              <a:t> y </a:t>
            </a:r>
            <a:r>
              <a:rPr lang="es-ES" sz="2400" dirty="0" smtClean="0">
                <a:hlinkClick r:id="rId5"/>
              </a:rPr>
              <a:t>cursos de formación</a:t>
            </a:r>
            <a:r>
              <a:rPr lang="es-ES" sz="2400" dirty="0" smtClean="0"/>
              <a:t>.</a:t>
            </a:r>
            <a:endParaRPr lang="es-ES" sz="2400" dirty="0" smtClean="0">
              <a:solidFill>
                <a:srgbClr val="FF0000"/>
              </a:solidFill>
            </a:endParaRPr>
          </a:p>
          <a:p>
            <a:r>
              <a:rPr lang="ca-ES" sz="2400" dirty="0" smtClean="0"/>
              <a:t> </a:t>
            </a:r>
            <a:endParaRPr lang="es-ES" sz="2400" dirty="0" smtClean="0"/>
          </a:p>
          <a:p>
            <a:r>
              <a:rPr lang="ca-ES" dirty="0" smtClean="0"/>
              <a:t>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dirty="0" smtClean="0"/>
              <a:t>Recursos digitales en comunicación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ca-ES" sz="2800" b="1" dirty="0" err="1" smtClean="0">
                <a:solidFill>
                  <a:srgbClr val="1B5B38"/>
                </a:solidFill>
              </a:rPr>
              <a:t>Préstamo</a:t>
            </a:r>
            <a:r>
              <a:rPr lang="ca-ES" sz="2800" b="1" dirty="0" smtClean="0">
                <a:solidFill>
                  <a:srgbClr val="1B5B38"/>
                </a:solidFill>
              </a:rPr>
              <a:t> UAB y PUC</a:t>
            </a:r>
          </a:p>
          <a:p>
            <a:pPr marL="514350" lvl="0" indent="-514350">
              <a:buAutoNum type="arabicPeriod"/>
            </a:pPr>
            <a:endParaRPr lang="ca-ES" sz="2800" b="1" dirty="0" smtClean="0">
              <a:solidFill>
                <a:srgbClr val="1B5B38"/>
              </a:solidFill>
            </a:endParaRPr>
          </a:p>
          <a:p>
            <a:pPr marL="514350" lvl="0" indent="-514350"/>
            <a:r>
              <a:rPr lang="ca-ES" sz="2800" b="1" dirty="0" smtClean="0">
                <a:solidFill>
                  <a:srgbClr val="1B5B38"/>
                </a:solidFill>
              </a:rPr>
              <a:t>1.1. </a:t>
            </a:r>
            <a:r>
              <a:rPr lang="ca-ES" sz="2800" b="1" dirty="0" err="1" smtClean="0">
                <a:solidFill>
                  <a:srgbClr val="1B5B38"/>
                </a:solidFill>
              </a:rPr>
              <a:t>Préstamo</a:t>
            </a:r>
            <a:r>
              <a:rPr lang="ca-ES" sz="2800" b="1" dirty="0" smtClean="0">
                <a:solidFill>
                  <a:srgbClr val="1B5B38"/>
                </a:solidFill>
              </a:rPr>
              <a:t> UAB</a:t>
            </a:r>
          </a:p>
          <a:p>
            <a:pPr marL="514350" lvl="0" indent="-514350"/>
            <a:endParaRPr lang="ca-ES" sz="2800" b="1" dirty="0" smtClean="0">
              <a:solidFill>
                <a:srgbClr val="1B5B38"/>
              </a:solidFill>
            </a:endParaRPr>
          </a:p>
          <a:p>
            <a:pPr marL="514350" lvl="0" indent="-514350"/>
            <a:r>
              <a:rPr lang="es-ES" sz="2400" dirty="0" smtClean="0"/>
              <a:t>Préstamo de documentos, espacios y portátiles </a:t>
            </a:r>
          </a:p>
          <a:p>
            <a:pPr marL="514350" lvl="0" indent="-514350"/>
            <a:r>
              <a:rPr lang="es-ES" sz="2400" dirty="0" smtClean="0"/>
              <a:t>	12 documentos (7 o 14 días y un máximo de 6 renovaciones) + cabinas + portátiles </a:t>
            </a:r>
            <a:r>
              <a:rPr lang="ca-ES" sz="2400" b="1" dirty="0" smtClean="0"/>
              <a:t> </a:t>
            </a:r>
            <a:endParaRPr lang="es-E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976836"/>
            <a:ext cx="3305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40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71287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b="1" dirty="0" smtClean="0">
                <a:solidFill>
                  <a:srgbClr val="1B5B38"/>
                </a:solidFill>
              </a:rPr>
              <a:t>12. </a:t>
            </a:r>
            <a:r>
              <a:rPr lang="es-ES" sz="3200" b="1" i="1" dirty="0" smtClean="0">
                <a:solidFill>
                  <a:srgbClr val="1B5B38"/>
                </a:solidFill>
              </a:rPr>
              <a:t>El </a:t>
            </a:r>
            <a:r>
              <a:rPr lang="es-ES" sz="3200" b="1" i="1" dirty="0" err="1" smtClean="0">
                <a:solidFill>
                  <a:srgbClr val="1B5B38"/>
                </a:solidFill>
              </a:rPr>
              <a:t>Quiosc</a:t>
            </a:r>
            <a:r>
              <a:rPr lang="es-ES" sz="3200" b="1" i="1" dirty="0" smtClean="0">
                <a:solidFill>
                  <a:srgbClr val="1B5B38"/>
                </a:solidFill>
              </a:rPr>
              <a:t> </a:t>
            </a:r>
            <a:r>
              <a:rPr lang="es-ES" sz="3200" b="1" dirty="0" smtClean="0">
                <a:solidFill>
                  <a:srgbClr val="1B5B38"/>
                </a:solidFill>
              </a:rPr>
              <a:t>y la prensa digital</a:t>
            </a:r>
            <a:endParaRPr lang="es-ES" sz="3200" dirty="0" smtClean="0">
              <a:solidFill>
                <a:srgbClr val="1B5B38"/>
              </a:solidFill>
            </a:endParaRPr>
          </a:p>
          <a:p>
            <a:r>
              <a:rPr lang="es-ES" sz="2800" b="1" dirty="0" smtClean="0"/>
              <a:t> </a:t>
            </a:r>
            <a:endParaRPr lang="es-ES" sz="2800" dirty="0" smtClean="0"/>
          </a:p>
          <a:p>
            <a:pPr algn="just"/>
            <a:r>
              <a:rPr lang="es-ES" sz="2400" b="1" i="1" dirty="0" smtClean="0">
                <a:hlinkClick r:id="rId3"/>
              </a:rPr>
              <a:t>El </a:t>
            </a:r>
            <a:r>
              <a:rPr lang="es-ES" sz="2400" b="1" i="1" dirty="0" err="1" smtClean="0">
                <a:hlinkClick r:id="rId3"/>
              </a:rPr>
              <a:t>Quiosc</a:t>
            </a:r>
            <a:r>
              <a:rPr lang="es-ES" sz="2400" b="1" i="1" dirty="0" smtClean="0"/>
              <a:t> </a:t>
            </a:r>
            <a:r>
              <a:rPr lang="es-ES" sz="2400" dirty="0" smtClean="0"/>
              <a:t>recoge más de 1.000 diarios y revistas de ámbito internacional. Informa en que bases de datos podemos encontrar los diferentes títulos y que fondos están disponibles. Adicionalmente, proporciona acceso a la versión digital de la publicación y al catálogo UAB. También permite acceder a las bases de datos y recursos de prensa de la UAB.</a:t>
            </a:r>
          </a:p>
          <a:p>
            <a:endParaRPr lang="es-ES" sz="2400" b="1" dirty="0" smtClean="0"/>
          </a:p>
          <a:p>
            <a:r>
              <a:rPr lang="es-ES" sz="2400" b="1" dirty="0" smtClean="0">
                <a:hlinkClick r:id="rId4"/>
              </a:rPr>
              <a:t>Diarios que recibimos en papel</a:t>
            </a:r>
            <a:r>
              <a:rPr lang="es-ES" sz="2400" b="1" dirty="0" smtClean="0"/>
              <a:t>.  </a:t>
            </a:r>
            <a:r>
              <a:rPr lang="es-ES" sz="2400" dirty="0" smtClean="0"/>
              <a:t>Listado de diarios en papel que se reciben en la Hemeroteca. </a:t>
            </a:r>
            <a:r>
              <a:rPr lang="ca-ES" sz="2000" dirty="0" smtClean="0"/>
              <a:t> </a:t>
            </a:r>
            <a:endParaRPr lang="es-ES" sz="2000" dirty="0" smtClean="0"/>
          </a:p>
          <a:p>
            <a:pPr lvl="1"/>
            <a:r>
              <a:rPr lang="ca-ES" dirty="0" smtClean="0"/>
              <a:t>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41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859641"/>
            <a:ext cx="72008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solidFill>
                  <a:srgbClr val="1B5B38"/>
                </a:solidFill>
              </a:rPr>
              <a:t>Prensa</a:t>
            </a:r>
            <a:endParaRPr lang="es-ES" sz="2400" dirty="0" smtClean="0">
              <a:solidFill>
                <a:srgbClr val="1B5B38"/>
              </a:solidFill>
            </a:endParaRPr>
          </a:p>
          <a:p>
            <a:endParaRPr lang="es-ES" sz="2400" dirty="0" smtClean="0"/>
          </a:p>
          <a:p>
            <a:pPr algn="just"/>
            <a:r>
              <a:rPr lang="es-ES" sz="2400" b="1" i="1" dirty="0" smtClean="0">
                <a:hlinkClick r:id="rId3"/>
              </a:rPr>
              <a:t>La Vanguardia digital</a:t>
            </a:r>
            <a:r>
              <a:rPr lang="es-ES" sz="2400" b="1" i="1" dirty="0" smtClean="0"/>
              <a:t>. </a:t>
            </a:r>
            <a:r>
              <a:rPr lang="es-ES" sz="2400" dirty="0" smtClean="0"/>
              <a:t>Permite la consulta del archivo del diario desde su fundación en 1881, incluidos los últimos 30 días. Permite búsqueda por palabra clave, fecha y sección. </a:t>
            </a:r>
            <a:r>
              <a:rPr lang="es-ES" sz="2400" b="1" dirty="0" smtClean="0"/>
              <a:t>Acceso Red UAB y XPV.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err="1" smtClean="0">
                <a:hlinkClick r:id="rId4"/>
              </a:rPr>
              <a:t>The</a:t>
            </a:r>
            <a:r>
              <a:rPr lang="es-ES" sz="2400" b="1" i="1" dirty="0" smtClean="0">
                <a:hlinkClick r:id="rId4"/>
              </a:rPr>
              <a:t> New York Times</a:t>
            </a:r>
            <a:r>
              <a:rPr lang="es-ES" sz="2400" b="1" i="1" dirty="0" smtClean="0"/>
              <a:t>. </a:t>
            </a:r>
            <a:r>
              <a:rPr lang="es-ES" sz="2400" dirty="0" smtClean="0"/>
              <a:t>Acceso al texto completo desde 1980. </a:t>
            </a:r>
            <a:r>
              <a:rPr lang="es-ES" sz="2400" b="1" dirty="0" smtClean="0"/>
              <a:t>Acceso Red UAB y XPV.</a:t>
            </a:r>
          </a:p>
          <a:p>
            <a:pPr lvl="1" algn="just"/>
            <a:endParaRPr lang="es-ES" sz="2400" dirty="0" smtClean="0"/>
          </a:p>
          <a:p>
            <a:pPr algn="just"/>
            <a:r>
              <a:rPr lang="es-ES" sz="2400" b="1" i="1" dirty="0" smtClean="0">
                <a:hlinkClick r:id="rId5"/>
              </a:rPr>
              <a:t>My News online</a:t>
            </a:r>
            <a:r>
              <a:rPr lang="es-ES" sz="2400" b="1" i="1" dirty="0" smtClean="0"/>
              <a:t>. </a:t>
            </a:r>
            <a:r>
              <a:rPr lang="es-ES" sz="2300" dirty="0" smtClean="0"/>
              <a:t>Permite acceder al texto completo de la versión impresa de diferentes diarios, principalmente de ámbito nacional, a partir de 1996</a:t>
            </a:r>
            <a:r>
              <a:rPr lang="es-ES" sz="2400" dirty="0" smtClean="0"/>
              <a:t>.</a:t>
            </a:r>
            <a:r>
              <a:rPr lang="es-ES" sz="2400" b="1" dirty="0" smtClean="0"/>
              <a:t> </a:t>
            </a:r>
            <a:r>
              <a:rPr lang="es-ES" sz="2300" b="1" dirty="0" smtClean="0"/>
              <a:t>Acceso biblioteca.</a:t>
            </a:r>
            <a:endParaRPr lang="es-ES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42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66967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300" b="1" i="1" dirty="0" err="1" smtClean="0">
                <a:hlinkClick r:id="rId3"/>
              </a:rPr>
              <a:t>NewspaperDirect</a:t>
            </a:r>
            <a:endParaRPr lang="ca-ES" sz="2300" b="1" i="1" dirty="0" smtClean="0"/>
          </a:p>
          <a:p>
            <a:pPr lvl="1" algn="just"/>
            <a:r>
              <a:rPr lang="es-ES" sz="2400" dirty="0" smtClean="0"/>
              <a:t>Acceso a la edición del día de más de 1000 diarios de 80 países respectando el formato original, así como a las ediciones de les últimas semanas. </a:t>
            </a:r>
            <a:r>
              <a:rPr lang="es-ES" sz="2400" b="1" dirty="0" smtClean="0"/>
              <a:t>Acceso Red UAB y XPV. </a:t>
            </a:r>
            <a:endParaRPr lang="es-ES" sz="2300" b="1" dirty="0" smtClean="0"/>
          </a:p>
          <a:p>
            <a:endParaRPr lang="ca-ES" sz="2400" b="1" i="1" dirty="0" smtClean="0">
              <a:hlinkClick r:id="rId4"/>
            </a:endParaRPr>
          </a:p>
          <a:p>
            <a:r>
              <a:rPr lang="es-ES" sz="2400" b="1" i="1" dirty="0" err="1" smtClean="0">
                <a:hlinkClick r:id="rId4"/>
              </a:rPr>
              <a:t>Iconoce</a:t>
            </a:r>
            <a:endParaRPr lang="es-ES" sz="2400" b="1" i="1" dirty="0" smtClean="0"/>
          </a:p>
          <a:p>
            <a:pPr lvl="1" algn="just"/>
            <a:r>
              <a:rPr lang="es-ES" sz="2300" dirty="0" smtClean="0"/>
              <a:t>Permite la búsqueda de noticias a texto completo publicadas en las </a:t>
            </a:r>
            <a:r>
              <a:rPr lang="es-ES" sz="2300" b="1" dirty="0" smtClean="0"/>
              <a:t>ediciones digitales </a:t>
            </a:r>
            <a:r>
              <a:rPr lang="es-ES" sz="2300" dirty="0" smtClean="0"/>
              <a:t>de 550 diarios y revistas de ámbito nacional y internacional a partir del año 2001. </a:t>
            </a:r>
            <a:r>
              <a:rPr lang="es-ES" sz="2400" b="1" dirty="0" smtClean="0"/>
              <a:t>Acceso Red UAB y XPV</a:t>
            </a:r>
            <a:r>
              <a:rPr lang="es-ES" sz="2000" b="1" dirty="0" smtClean="0"/>
              <a:t>.</a:t>
            </a:r>
            <a:endParaRPr lang="es-ES" sz="2300" b="1" dirty="0" smtClean="0"/>
          </a:p>
          <a:p>
            <a:pPr lvl="1"/>
            <a:endParaRPr lang="ca-ES" sz="23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43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71287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 smtClean="0">
                <a:hlinkClick r:id="rId3"/>
              </a:rPr>
              <a:t>Lexis </a:t>
            </a:r>
            <a:r>
              <a:rPr lang="ca-ES" sz="2400" b="1" i="1" dirty="0" err="1" smtClean="0">
                <a:hlinkClick r:id="rId3"/>
              </a:rPr>
              <a:t>Nexis</a:t>
            </a:r>
            <a:endParaRPr lang="es-ES" sz="2400" b="1" i="1" dirty="0" smtClean="0"/>
          </a:p>
          <a:p>
            <a:pPr lvl="1" algn="just"/>
            <a:r>
              <a:rPr lang="es-ES" sz="2200" dirty="0" smtClean="0"/>
              <a:t>Base de datos internacional sobre empresa y </a:t>
            </a:r>
            <a:r>
              <a:rPr lang="es-ES" sz="2200" dirty="0" smtClean="0"/>
              <a:t>legislación </a:t>
            </a:r>
            <a:r>
              <a:rPr lang="es-ES" sz="2200" dirty="0" smtClean="0"/>
              <a:t>con un servicio de vaciado </a:t>
            </a:r>
            <a:r>
              <a:rPr lang="es-ES" sz="2200" dirty="0" smtClean="0"/>
              <a:t>de </a:t>
            </a:r>
            <a:r>
              <a:rPr lang="es-ES" sz="2200" dirty="0" smtClean="0"/>
              <a:t>prensa nacional y internacional desde 1980. </a:t>
            </a:r>
            <a:r>
              <a:rPr lang="es-ES" sz="2400" b="1" dirty="0" smtClean="0"/>
              <a:t>Acceso Red UAB y XPV.</a:t>
            </a:r>
            <a:endParaRPr lang="es-ES" sz="2200" b="1" dirty="0" smtClean="0"/>
          </a:p>
          <a:p>
            <a:endParaRPr lang="es-ES" sz="2400" dirty="0" smtClean="0"/>
          </a:p>
          <a:p>
            <a:r>
              <a:rPr lang="es-ES" sz="2400" b="1" i="1" dirty="0" err="1" smtClean="0">
                <a:hlinkClick r:id="rId4"/>
              </a:rPr>
              <a:t>Factiva</a:t>
            </a:r>
            <a:endParaRPr lang="es-ES" sz="2400" b="1" i="1" dirty="0" smtClean="0"/>
          </a:p>
          <a:p>
            <a:pPr lvl="1" algn="just"/>
            <a:r>
              <a:rPr lang="es-ES" sz="2200" dirty="0" smtClean="0"/>
              <a:t>Actualidad y información empresarial. Contiene un servicio de vaciado de prensa nacional y internacional (más de 1.000 diarios y más de 6.500 publicaciones en serie) desde 1994 dependiendo de la fuente. </a:t>
            </a:r>
            <a:r>
              <a:rPr lang="es-ES" sz="2400" b="1" dirty="0" smtClean="0"/>
              <a:t>Acceso Red UAB y XPV.</a:t>
            </a:r>
            <a:endParaRPr lang="es-ES" sz="2200" b="1" dirty="0" smtClean="0"/>
          </a:p>
          <a:p>
            <a:endParaRPr lang="ca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44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72728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 smtClean="0">
                <a:solidFill>
                  <a:srgbClr val="1B5B38"/>
                </a:solidFill>
              </a:rPr>
              <a:t>13. Depósitos digitales</a:t>
            </a:r>
            <a:endParaRPr lang="es-ES" sz="2800" dirty="0" smtClean="0">
              <a:solidFill>
                <a:srgbClr val="1B5B38"/>
              </a:solidFill>
            </a:endParaRPr>
          </a:p>
          <a:p>
            <a:r>
              <a:rPr lang="es-ES" sz="2400" b="1" dirty="0" smtClean="0"/>
              <a:t>  </a:t>
            </a:r>
            <a:endParaRPr lang="es-ES" sz="2400" dirty="0" smtClean="0"/>
          </a:p>
          <a:p>
            <a:r>
              <a:rPr lang="es-ES" sz="2400" b="1" dirty="0" smtClean="0">
                <a:solidFill>
                  <a:srgbClr val="1B5B38"/>
                </a:solidFill>
              </a:rPr>
              <a:t>13.1. DDD </a:t>
            </a:r>
            <a:endParaRPr lang="es-ES" sz="2400" dirty="0" smtClean="0"/>
          </a:p>
          <a:p>
            <a:pPr lvl="4" algn="just"/>
            <a:r>
              <a:rPr lang="es-ES" sz="2400" dirty="0" smtClean="0"/>
              <a:t>El </a:t>
            </a:r>
            <a:r>
              <a:rPr lang="es-ES" sz="2400" b="1" dirty="0" smtClean="0">
                <a:hlinkClick r:id="rId3"/>
              </a:rPr>
              <a:t>DDD (Depósito Digital de Documentos la UAB)</a:t>
            </a:r>
            <a:r>
              <a:rPr lang="es-ES" sz="2400" dirty="0" smtClean="0"/>
              <a:t> permite dar salida a todo el material en formato digital que se encuentra en las bibliotecas y </a:t>
            </a:r>
            <a:r>
              <a:rPr lang="es-ES" sz="2400" b="1" dirty="0" smtClean="0"/>
              <a:t>da  visibilidad a la investigación de la UAB</a:t>
            </a:r>
            <a:r>
              <a:rPr lang="es-ES" sz="2400" dirty="0" smtClean="0"/>
              <a:t>. </a:t>
            </a:r>
          </a:p>
          <a:p>
            <a:pPr algn="just"/>
            <a:r>
              <a:rPr lang="es-ES" sz="2400" dirty="0" smtClean="0"/>
              <a:t>Incluye una colección diversa en cuanto a soportes, temática y tipología documental. </a:t>
            </a:r>
          </a:p>
          <a:p>
            <a:endParaRPr lang="es-ES" sz="2400" dirty="0" smtClean="0"/>
          </a:p>
          <a:p>
            <a:r>
              <a:rPr lang="ca-ES" dirty="0" smtClean="0"/>
              <a:t> 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92896"/>
            <a:ext cx="1905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45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72728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 smtClean="0">
                <a:solidFill>
                  <a:srgbClr val="1B5B38"/>
                </a:solidFill>
              </a:rPr>
              <a:t>13. Depósitos digitales</a:t>
            </a:r>
            <a:endParaRPr lang="es-ES" sz="2800" dirty="0" smtClean="0">
              <a:solidFill>
                <a:srgbClr val="1B5B38"/>
              </a:solidFill>
            </a:endParaRPr>
          </a:p>
          <a:p>
            <a:r>
              <a:rPr lang="es-ES" sz="2400" b="1" dirty="0" smtClean="0"/>
              <a:t>  </a:t>
            </a:r>
            <a:endParaRPr lang="es-ES" sz="2400" dirty="0" smtClean="0"/>
          </a:p>
          <a:p>
            <a:r>
              <a:rPr lang="es-ES" sz="2400" b="1" dirty="0" smtClean="0">
                <a:solidFill>
                  <a:srgbClr val="1B5B38"/>
                </a:solidFill>
              </a:rPr>
              <a:t>13.1.1. Cómo incorporar material al DDD </a:t>
            </a:r>
            <a:endParaRPr lang="es-ES" sz="2400" dirty="0" smtClean="0"/>
          </a:p>
          <a:p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b="1" dirty="0" smtClean="0"/>
              <a:t>Trabajos de investigación y artículos. </a:t>
            </a:r>
            <a:r>
              <a:rPr lang="es-ES" sz="2400" dirty="0" smtClean="0"/>
              <a:t>Vía el departamento, para incluirlos en </a:t>
            </a:r>
            <a:r>
              <a:rPr lang="es-ES" sz="2400" b="1" dirty="0" err="1" smtClean="0"/>
              <a:t>Recercat</a:t>
            </a:r>
            <a:r>
              <a:rPr lang="es-ES" sz="24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b="1" dirty="0" smtClean="0"/>
              <a:t>Tesis doctorales. </a:t>
            </a:r>
            <a:r>
              <a:rPr lang="es-ES" sz="2400" dirty="0" smtClean="0"/>
              <a:t>Vía Escuela de Postgrado, se incorporan a TDX.</a:t>
            </a:r>
          </a:p>
          <a:p>
            <a:pPr lvl="1"/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b="1" dirty="0" smtClean="0"/>
              <a:t>Otros materiales. </a:t>
            </a:r>
            <a:r>
              <a:rPr lang="es-ES" sz="2400" dirty="0" smtClean="0"/>
              <a:t>Consultar a  </a:t>
            </a:r>
            <a:r>
              <a:rPr lang="es-ES" sz="2400" dirty="0" smtClean="0">
                <a:solidFill>
                  <a:srgbClr val="FF0000"/>
                </a:solidFill>
                <a:hlinkClick r:id="rId3"/>
              </a:rPr>
              <a:t>ddd.bib@uab.cat</a:t>
            </a:r>
            <a:endParaRPr lang="es-ES" sz="2400" dirty="0" smtClean="0">
              <a:solidFill>
                <a:srgbClr val="FF0000"/>
              </a:solidFill>
            </a:endParaRPr>
          </a:p>
          <a:p>
            <a:pPr lvl="1"/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46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1B5B38"/>
                </a:solidFill>
              </a:rPr>
              <a:t>13.2. Depósitos Cooperativos</a:t>
            </a:r>
            <a:endParaRPr lang="es-ES" sz="2400" dirty="0" smtClean="0">
              <a:solidFill>
                <a:srgbClr val="1B5B38"/>
              </a:solidFill>
            </a:endParaRPr>
          </a:p>
          <a:p>
            <a:pPr algn="just"/>
            <a:endParaRPr lang="es-ES" sz="2400" b="1" dirty="0" smtClean="0">
              <a:hlinkClick r:id="rId3"/>
            </a:endParaRPr>
          </a:p>
          <a:p>
            <a:pPr algn="just"/>
            <a:r>
              <a:rPr lang="es-ES" sz="2400" b="1" dirty="0" err="1" smtClean="0">
                <a:hlinkClick r:id="rId3"/>
              </a:rPr>
              <a:t>Recercat</a:t>
            </a:r>
            <a:r>
              <a:rPr lang="es-ES" sz="2400" b="1" dirty="0" smtClean="0"/>
              <a:t>. </a:t>
            </a:r>
            <a:r>
              <a:rPr lang="es-ES" sz="2400" dirty="0" smtClean="0"/>
              <a:t>Depósito institucional cooperativo de documentos digitales de investigación de les universidades y de los centros de investigación de Catalunya. </a:t>
            </a:r>
          </a:p>
          <a:p>
            <a:pPr algn="just"/>
            <a:endParaRPr lang="es-ES" sz="2400" u="sng" dirty="0" smtClean="0"/>
          </a:p>
          <a:p>
            <a:pPr algn="just"/>
            <a:r>
              <a:rPr lang="es-ES" sz="2400" b="1" dirty="0" smtClean="0">
                <a:hlinkClick r:id="rId4"/>
              </a:rPr>
              <a:t>TDR </a:t>
            </a:r>
            <a:r>
              <a:rPr lang="es-ES" sz="2400" dirty="0" smtClean="0">
                <a:hlinkClick r:id="rId4"/>
              </a:rPr>
              <a:t>(Tesis doctorales en red)</a:t>
            </a:r>
            <a:r>
              <a:rPr lang="es-ES" sz="2400" dirty="0" smtClean="0"/>
              <a:t>. Depósito cooperativo que contiene,  en formato digital, tesis doctorales leídas en las universidades de Catalunya y de otras comunidades autónomas.</a:t>
            </a:r>
          </a:p>
          <a:p>
            <a:endParaRPr lang="ca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47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836712"/>
            <a:ext cx="748883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300" b="1" dirty="0" smtClean="0">
                <a:hlinkClick r:id="rId3"/>
              </a:rPr>
              <a:t>RACO </a:t>
            </a:r>
            <a:r>
              <a:rPr lang="es-ES" sz="2300" dirty="0" smtClean="0">
                <a:hlinkClick r:id="rId3"/>
              </a:rPr>
              <a:t>(Revistes Catalanes </a:t>
            </a:r>
            <a:r>
              <a:rPr lang="es-ES" sz="2300" dirty="0" err="1" smtClean="0">
                <a:hlinkClick r:id="rId3"/>
              </a:rPr>
              <a:t>amb</a:t>
            </a:r>
            <a:r>
              <a:rPr lang="es-ES" sz="2300" dirty="0" smtClean="0">
                <a:hlinkClick r:id="rId3"/>
              </a:rPr>
              <a:t> </a:t>
            </a:r>
            <a:r>
              <a:rPr lang="es-ES" sz="2300" dirty="0" err="1" smtClean="0">
                <a:hlinkClick r:id="rId3"/>
              </a:rPr>
              <a:t>Accés</a:t>
            </a:r>
            <a:r>
              <a:rPr lang="es-ES" sz="2300" dirty="0" smtClean="0">
                <a:hlinkClick r:id="rId3"/>
              </a:rPr>
              <a:t> </a:t>
            </a:r>
            <a:r>
              <a:rPr lang="es-ES" sz="2300" dirty="0" err="1" smtClean="0">
                <a:hlinkClick r:id="rId3"/>
              </a:rPr>
              <a:t>Obert</a:t>
            </a:r>
            <a:r>
              <a:rPr lang="es-ES" sz="2300" dirty="0" smtClean="0">
                <a:hlinkClick r:id="rId3"/>
              </a:rPr>
              <a:t>) </a:t>
            </a:r>
            <a:endParaRPr lang="ca-ES" sz="2300" b="1" dirty="0" smtClean="0"/>
          </a:p>
          <a:p>
            <a:pPr lvl="1" algn="just"/>
            <a:r>
              <a:rPr lang="es-ES" sz="2300" dirty="0" smtClean="0"/>
              <a:t>Consulta en acceso abierto de los artículos en texto completo de revistas científicas, culturales y eruditas catalanas con la finalidad de aumentar su visibilidad y consulta y difundir la producción científica y académica.</a:t>
            </a:r>
          </a:p>
          <a:p>
            <a:endParaRPr lang="ca-ES" sz="2300" b="1" dirty="0" smtClean="0"/>
          </a:p>
          <a:p>
            <a:r>
              <a:rPr lang="ca-ES" sz="2300" b="1" dirty="0" smtClean="0">
                <a:hlinkClick r:id="rId4"/>
              </a:rPr>
              <a:t>MDC </a:t>
            </a:r>
            <a:r>
              <a:rPr lang="ca-ES" sz="2300" dirty="0" smtClean="0">
                <a:hlinkClick r:id="rId4"/>
              </a:rPr>
              <a:t>(Memòria Digital de Catalunya)</a:t>
            </a:r>
            <a:endParaRPr lang="ca-ES" sz="2300" dirty="0" smtClean="0"/>
          </a:p>
          <a:p>
            <a:pPr lvl="1" algn="just"/>
            <a:r>
              <a:rPr lang="es-ES" sz="2300" dirty="0" smtClean="0"/>
              <a:t>Consulta en acceso abierto de colecciones digitalizadas del patrimonio catalán (revistes antiguas, fotografías, mapas, carteles, ex-libris, etc..).</a:t>
            </a:r>
          </a:p>
          <a:p>
            <a:pPr lvl="1" algn="just"/>
            <a:endParaRPr lang="es-ES" sz="2300" dirty="0" smtClean="0"/>
          </a:p>
          <a:p>
            <a:r>
              <a:rPr lang="ca-ES" sz="2300" b="1" dirty="0" smtClean="0">
                <a:solidFill>
                  <a:srgbClr val="1B5B38"/>
                </a:solidFill>
                <a:hlinkClick r:id="rId5"/>
              </a:rPr>
              <a:t>MDX</a:t>
            </a:r>
            <a:r>
              <a:rPr lang="ca-ES" sz="2300" b="1" dirty="0" smtClean="0">
                <a:hlinkClick r:id="rId5"/>
              </a:rPr>
              <a:t> </a:t>
            </a:r>
            <a:r>
              <a:rPr lang="ca-ES" sz="2300" dirty="0" smtClean="0">
                <a:hlinkClick r:id="rId5"/>
              </a:rPr>
              <a:t> </a:t>
            </a:r>
            <a:r>
              <a:rPr lang="es-ES" sz="2300" dirty="0" smtClean="0">
                <a:hlinkClick r:id="rId5"/>
              </a:rPr>
              <a:t>(</a:t>
            </a:r>
            <a:r>
              <a:rPr lang="es-ES" sz="2300" dirty="0" err="1" smtClean="0">
                <a:hlinkClick r:id="rId5"/>
              </a:rPr>
              <a:t>Materials</a:t>
            </a:r>
            <a:r>
              <a:rPr lang="es-ES" sz="2300" dirty="0" smtClean="0">
                <a:hlinkClick r:id="rId5"/>
              </a:rPr>
              <a:t> </a:t>
            </a:r>
            <a:r>
              <a:rPr lang="es-ES" sz="2300" dirty="0" err="1" smtClean="0">
                <a:hlinkClick r:id="rId5"/>
              </a:rPr>
              <a:t>Docents</a:t>
            </a:r>
            <a:r>
              <a:rPr lang="es-ES" sz="2300" dirty="0" smtClean="0">
                <a:hlinkClick r:id="rId5"/>
              </a:rPr>
              <a:t> en </a:t>
            </a:r>
            <a:r>
              <a:rPr lang="es-ES" sz="2300" dirty="0" err="1" smtClean="0">
                <a:hlinkClick r:id="rId5"/>
              </a:rPr>
              <a:t>Xarxa</a:t>
            </a:r>
            <a:r>
              <a:rPr lang="es-ES" sz="2300" dirty="0" smtClean="0">
                <a:hlinkClick r:id="rId5"/>
              </a:rPr>
              <a:t>)</a:t>
            </a:r>
            <a:endParaRPr lang="es-ES" sz="2300" dirty="0" smtClean="0"/>
          </a:p>
          <a:p>
            <a:pPr lvl="1" algn="just"/>
            <a:r>
              <a:rPr lang="es-ES" sz="2300" dirty="0" smtClean="0"/>
              <a:t>Repositorio que contiene materiales y recursos digitales resultantes de la actividad docente que se lleva a término en las universidades miembros del proyecto.</a:t>
            </a:r>
          </a:p>
          <a:p>
            <a:pPr lvl="1" algn="just"/>
            <a:endParaRPr lang="ca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48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124744"/>
            <a:ext cx="7200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b="1" dirty="0" smtClean="0">
                <a:solidFill>
                  <a:srgbClr val="1B5B38"/>
                </a:solidFill>
              </a:rPr>
              <a:t>14. Para e</a:t>
            </a:r>
            <a:r>
              <a:rPr lang="es-ES" sz="2800" b="1" dirty="0" err="1" smtClean="0">
                <a:solidFill>
                  <a:srgbClr val="1B5B38"/>
                </a:solidFill>
              </a:rPr>
              <a:t>star</a:t>
            </a:r>
            <a:r>
              <a:rPr lang="es-ES" sz="2800" b="1" dirty="0" smtClean="0">
                <a:solidFill>
                  <a:srgbClr val="1B5B38"/>
                </a:solidFill>
              </a:rPr>
              <a:t> al día</a:t>
            </a:r>
            <a:endParaRPr lang="es-ES" sz="2800" dirty="0" smtClean="0">
              <a:solidFill>
                <a:srgbClr val="1B5B38"/>
              </a:solidFill>
            </a:endParaRPr>
          </a:p>
          <a:p>
            <a:r>
              <a:rPr lang="ca-ES" b="1" dirty="0" smtClean="0"/>
              <a:t> </a:t>
            </a:r>
            <a:endParaRPr lang="es-ES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b="1" i="1" dirty="0" smtClean="0">
                <a:hlinkClick r:id="rId3"/>
              </a:rPr>
              <a:t>Comunicació</a:t>
            </a:r>
            <a:r>
              <a:rPr lang="es-ES" sz="2400" b="1" i="1" dirty="0" smtClean="0"/>
              <a:t>. </a:t>
            </a:r>
            <a:r>
              <a:rPr lang="es-ES" sz="2400" dirty="0" smtClean="0"/>
              <a:t>Blog de la Biblioteca de Comunicación</a:t>
            </a:r>
          </a:p>
          <a:p>
            <a:pPr lvl="1"/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b="1" dirty="0" smtClean="0">
                <a:hlinkClick r:id="rId4"/>
              </a:rPr>
              <a:t>Nuevas adquisiciones</a:t>
            </a:r>
            <a:endParaRPr lang="es-ES" sz="2400" b="1" dirty="0" smtClean="0"/>
          </a:p>
          <a:p>
            <a:pPr lvl="1"/>
            <a:endParaRPr lang="es-E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b="1" dirty="0" smtClean="0">
                <a:hlinkClick r:id="rId5"/>
              </a:rPr>
              <a:t>Formulario de solicitud de documentos.</a:t>
            </a:r>
            <a:r>
              <a:rPr lang="es-ES" sz="2400" b="1" dirty="0" smtClean="0"/>
              <a:t> </a:t>
            </a:r>
            <a:r>
              <a:rPr lang="es-ES" sz="2400" dirty="0" smtClean="0"/>
              <a:t>Peticiones de compra de nuevos documentos</a:t>
            </a:r>
          </a:p>
          <a:p>
            <a:pPr lvl="1"/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b="1" dirty="0" smtClean="0">
                <a:hlinkClick r:id="rId6"/>
              </a:rPr>
              <a:t>Las noticias de la web</a:t>
            </a:r>
            <a:endParaRPr lang="es-ES" sz="2400" b="1" dirty="0" smtClean="0"/>
          </a:p>
          <a:p>
            <a:pPr lvl="1"/>
            <a:endParaRPr lang="es-E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b="1" dirty="0" smtClean="0">
                <a:hlinkClick r:id="rId7"/>
              </a:rPr>
              <a:t>Cursos de formación de las bibliotecas</a:t>
            </a:r>
            <a:endParaRPr lang="es-ES" sz="2400" b="1" dirty="0" smtClean="0"/>
          </a:p>
          <a:p>
            <a:r>
              <a:rPr lang="ca-ES" dirty="0" smtClean="0"/>
              <a:t> </a:t>
            </a:r>
            <a:endParaRPr lang="es-ES" sz="2400" b="1" i="1" dirty="0" smtClean="0"/>
          </a:p>
          <a:p>
            <a:r>
              <a:rPr lang="ca-ES" dirty="0" smtClean="0"/>
              <a:t> </a:t>
            </a:r>
            <a:endParaRPr lang="es-ES" sz="2400" b="1" i="1" dirty="0" smtClean="0"/>
          </a:p>
          <a:p>
            <a:r>
              <a:rPr lang="ca-ES" sz="2400" dirty="0" smtClean="0"/>
              <a:t> 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49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052736"/>
            <a:ext cx="65527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Más información en:</a:t>
            </a:r>
          </a:p>
          <a:p>
            <a:pPr algn="ctr"/>
            <a:r>
              <a:rPr lang="ca-ES" sz="2400" b="1" dirty="0" smtClean="0">
                <a:hlinkClick r:id="rId3"/>
              </a:rPr>
              <a:t/>
            </a:r>
            <a:br>
              <a:rPr lang="ca-ES" sz="2400" b="1" dirty="0" smtClean="0">
                <a:hlinkClick r:id="rId3"/>
              </a:rPr>
            </a:br>
            <a:r>
              <a:rPr lang="ca-ES" sz="2400" b="1" dirty="0" err="1" smtClean="0">
                <a:hlinkClick r:id="rId3"/>
              </a:rPr>
              <a:t>Pregunt</a:t>
            </a:r>
            <a:r>
              <a:rPr lang="ca-ES" sz="2400" b="1" dirty="0" smtClean="0">
                <a:hlinkClick r:id="rId3"/>
              </a:rPr>
              <a:t>@</a:t>
            </a:r>
            <a:r>
              <a:rPr lang="ca-ES" sz="2400" b="1" dirty="0" smtClean="0"/>
              <a:t/>
            </a:r>
            <a:br>
              <a:rPr lang="ca-ES" sz="2400" b="1" dirty="0" smtClean="0"/>
            </a:br>
            <a:r>
              <a:rPr lang="es-ES" dirty="0" smtClean="0"/>
              <a:t>Servicio de Información de las Bibliotecas UAB</a:t>
            </a:r>
          </a:p>
          <a:p>
            <a:pPr algn="ctr"/>
            <a:endParaRPr lang="ca-ES" b="1" dirty="0" smtClean="0"/>
          </a:p>
          <a:p>
            <a:pPr algn="ctr"/>
            <a:r>
              <a:rPr lang="ca-ES" sz="2400" b="1" dirty="0" err="1" smtClean="0">
                <a:hlinkClick r:id="rId4"/>
              </a:rPr>
              <a:t>Guías</a:t>
            </a:r>
            <a:r>
              <a:rPr lang="ca-ES" sz="2400" b="1" dirty="0" smtClean="0">
                <a:hlinkClick r:id="rId4"/>
              </a:rPr>
              <a:t> de las </a:t>
            </a:r>
            <a:r>
              <a:rPr lang="ca-ES" sz="2400" b="1" dirty="0" err="1" smtClean="0">
                <a:hlinkClick r:id="rId4"/>
              </a:rPr>
              <a:t>bibliotecas</a:t>
            </a:r>
            <a:endParaRPr lang="ca-ES" sz="2400" b="1" dirty="0" smtClean="0"/>
          </a:p>
          <a:p>
            <a:pPr lvl="1" algn="just">
              <a:buClr>
                <a:srgbClr val="1B5B38"/>
              </a:buClr>
            </a:pPr>
            <a:r>
              <a:rPr lang="es-ES" b="1" dirty="0" smtClean="0"/>
              <a:t>Bibliotecas</a:t>
            </a:r>
            <a:r>
              <a:rPr lang="es-ES" dirty="0" smtClean="0"/>
              <a:t> (</a:t>
            </a:r>
            <a:r>
              <a:rPr lang="es-ES" dirty="0" smtClean="0">
                <a:hlinkClick r:id="rId5"/>
              </a:rPr>
              <a:t>Comunicación</a:t>
            </a:r>
            <a:r>
              <a:rPr lang="es-ES" dirty="0" smtClean="0"/>
              <a:t>, </a:t>
            </a:r>
            <a:r>
              <a:rPr lang="es-ES" dirty="0" smtClean="0">
                <a:hlinkClick r:id="rId6"/>
              </a:rPr>
              <a:t>Ciencias Sociales</a:t>
            </a:r>
            <a:r>
              <a:rPr lang="es-ES" dirty="0" smtClean="0"/>
              <a:t>), </a:t>
            </a:r>
            <a:r>
              <a:rPr lang="es-ES" b="1" dirty="0" smtClean="0"/>
              <a:t>Servicios</a:t>
            </a:r>
            <a:r>
              <a:rPr lang="es-ES" dirty="0" smtClean="0"/>
              <a:t> (</a:t>
            </a:r>
            <a:r>
              <a:rPr lang="es-ES" dirty="0" smtClean="0">
                <a:hlinkClick r:id="rId7"/>
              </a:rPr>
              <a:t>Préstamo UAB</a:t>
            </a:r>
            <a:r>
              <a:rPr lang="es-ES" dirty="0" smtClean="0"/>
              <a:t>, </a:t>
            </a:r>
            <a:r>
              <a:rPr lang="es-ES" dirty="0" smtClean="0">
                <a:hlinkClick r:id="rId8"/>
              </a:rPr>
              <a:t>Consorciado</a:t>
            </a:r>
            <a:r>
              <a:rPr lang="es-ES" dirty="0" smtClean="0"/>
              <a:t>, </a:t>
            </a:r>
            <a:r>
              <a:rPr lang="es-ES" dirty="0" smtClean="0">
                <a:hlinkClick r:id="rId9"/>
              </a:rPr>
              <a:t> </a:t>
            </a:r>
            <a:r>
              <a:rPr lang="es-ES" dirty="0" err="1" smtClean="0">
                <a:hlinkClick r:id="rId9"/>
              </a:rPr>
              <a:t>Interbibliotecario</a:t>
            </a:r>
            <a:r>
              <a:rPr lang="es-ES" dirty="0" smtClean="0"/>
              <a:t> ), </a:t>
            </a:r>
            <a:r>
              <a:rPr lang="es-ES" b="1" dirty="0" smtClean="0"/>
              <a:t>Catálogo</a:t>
            </a:r>
            <a:r>
              <a:rPr lang="es-ES" dirty="0" smtClean="0"/>
              <a:t> ( </a:t>
            </a:r>
            <a:r>
              <a:rPr lang="es-ES" dirty="0" smtClean="0">
                <a:hlinkClick r:id="rId10"/>
              </a:rPr>
              <a:t>Buscar por materias</a:t>
            </a:r>
            <a:r>
              <a:rPr lang="es-ES" dirty="0" smtClean="0"/>
              <a:t>, </a:t>
            </a:r>
            <a:r>
              <a:rPr lang="es-ES" dirty="0" smtClean="0">
                <a:hlinkClick r:id="rId11"/>
              </a:rPr>
              <a:t>Buscar vídeos y DVD</a:t>
            </a:r>
            <a:r>
              <a:rPr lang="es-ES" dirty="0" smtClean="0"/>
              <a:t>), </a:t>
            </a:r>
            <a:r>
              <a:rPr lang="es-ES" b="1" dirty="0" smtClean="0"/>
              <a:t>Cómo encontrar </a:t>
            </a:r>
            <a:r>
              <a:rPr lang="es-ES" dirty="0" smtClean="0"/>
              <a:t>(</a:t>
            </a:r>
            <a:r>
              <a:rPr lang="es-ES" dirty="0" smtClean="0">
                <a:hlinkClick r:id="rId12"/>
              </a:rPr>
              <a:t>tesis doctorales</a:t>
            </a:r>
            <a:r>
              <a:rPr lang="es-ES" dirty="0" smtClean="0"/>
              <a:t>, </a:t>
            </a:r>
            <a:r>
              <a:rPr lang="es-ES" dirty="0" smtClean="0">
                <a:hlinkClick r:id="rId13"/>
              </a:rPr>
              <a:t>libros-e</a:t>
            </a:r>
            <a:r>
              <a:rPr lang="es-ES" dirty="0" smtClean="0"/>
              <a:t>, </a:t>
            </a:r>
            <a:r>
              <a:rPr lang="es-ES" dirty="0" smtClean="0">
                <a:hlinkClick r:id="rId14"/>
              </a:rPr>
              <a:t>artículos de revista</a:t>
            </a:r>
            <a:r>
              <a:rPr lang="es-ES" dirty="0" smtClean="0"/>
              <a:t>, </a:t>
            </a:r>
            <a:r>
              <a:rPr lang="es-ES" dirty="0" err="1" smtClean="0">
                <a:hlinkClick r:id="rId15"/>
              </a:rPr>
              <a:t>working</a:t>
            </a:r>
            <a:r>
              <a:rPr lang="es-ES" dirty="0" smtClean="0">
                <a:hlinkClick r:id="rId15"/>
              </a:rPr>
              <a:t> </a:t>
            </a:r>
            <a:r>
              <a:rPr lang="es-ES" dirty="0" err="1" smtClean="0">
                <a:hlinkClick r:id="rId15"/>
              </a:rPr>
              <a:t>papers</a:t>
            </a:r>
            <a:r>
              <a:rPr lang="es-ES" dirty="0" smtClean="0"/>
              <a:t>, </a:t>
            </a:r>
            <a:r>
              <a:rPr lang="es-ES" dirty="0" err="1" smtClean="0">
                <a:hlinkClick r:id="rId16"/>
              </a:rPr>
              <a:t>Efectes</a:t>
            </a:r>
            <a:r>
              <a:rPr lang="es-ES" dirty="0" smtClean="0">
                <a:hlinkClick r:id="rId16"/>
              </a:rPr>
              <a:t> </a:t>
            </a:r>
            <a:r>
              <a:rPr lang="es-ES" dirty="0" err="1" smtClean="0">
                <a:hlinkClick r:id="rId16"/>
              </a:rPr>
              <a:t>sonors</a:t>
            </a:r>
            <a:r>
              <a:rPr lang="es-ES" dirty="0" smtClean="0"/>
              <a:t>), </a:t>
            </a:r>
            <a:r>
              <a:rPr lang="es-ES" b="1" dirty="0" smtClean="0"/>
              <a:t>Recursos para la investigación </a:t>
            </a:r>
            <a:r>
              <a:rPr lang="es-ES" dirty="0" smtClean="0"/>
              <a:t>(</a:t>
            </a:r>
            <a:r>
              <a:rPr lang="es-ES" dirty="0" err="1" smtClean="0">
                <a:hlinkClick r:id="rId17"/>
              </a:rPr>
              <a:t>Refworks</a:t>
            </a:r>
            <a:r>
              <a:rPr lang="es-ES" dirty="0" smtClean="0"/>
              <a:t>, </a:t>
            </a:r>
            <a:r>
              <a:rPr lang="es-ES" dirty="0" err="1" smtClean="0">
                <a:hlinkClick r:id="rId18"/>
              </a:rPr>
              <a:t>Trobador</a:t>
            </a:r>
            <a:r>
              <a:rPr lang="es-ES" dirty="0" smtClean="0"/>
              <a:t>, </a:t>
            </a:r>
            <a:r>
              <a:rPr lang="es-ES" dirty="0" smtClean="0">
                <a:hlinkClick r:id="rId19"/>
              </a:rPr>
              <a:t>Recomendaciones para elaborar tesis doctorales</a:t>
            </a:r>
            <a:r>
              <a:rPr lang="es-ES" dirty="0" smtClean="0"/>
              <a:t>, </a:t>
            </a:r>
            <a:r>
              <a:rPr lang="es-ES" dirty="0" smtClean="0">
                <a:hlinkClick r:id="rId20"/>
              </a:rPr>
              <a:t>Indicadores de impacto de revistas</a:t>
            </a:r>
            <a:r>
              <a:rPr lang="es-ES" dirty="0" smtClean="0"/>
              <a:t>), </a:t>
            </a:r>
            <a:r>
              <a:rPr lang="es-ES" b="1" dirty="0" smtClean="0"/>
              <a:t>Bases de datos </a:t>
            </a:r>
            <a:r>
              <a:rPr lang="es-ES" dirty="0" smtClean="0"/>
              <a:t>(</a:t>
            </a:r>
            <a:r>
              <a:rPr lang="es-ES" dirty="0" err="1" smtClean="0">
                <a:hlinkClick r:id="rId21"/>
              </a:rPr>
              <a:t>Communication</a:t>
            </a:r>
            <a:r>
              <a:rPr lang="es-ES" dirty="0" smtClean="0">
                <a:hlinkClick r:id="rId21"/>
              </a:rPr>
              <a:t> and </a:t>
            </a:r>
            <a:r>
              <a:rPr lang="es-ES" dirty="0" err="1" smtClean="0">
                <a:hlinkClick r:id="rId21"/>
              </a:rPr>
              <a:t>Mass</a:t>
            </a:r>
            <a:r>
              <a:rPr lang="es-ES" dirty="0" smtClean="0">
                <a:hlinkClick r:id="rId21"/>
              </a:rPr>
              <a:t> Media Complete</a:t>
            </a:r>
            <a:r>
              <a:rPr lang="es-ES" dirty="0" smtClean="0"/>
              <a:t>)</a:t>
            </a:r>
          </a:p>
          <a:p>
            <a:pPr algn="ctr"/>
            <a:endParaRPr lang="ca-ES" sz="2400" dirty="0" smtClean="0"/>
          </a:p>
          <a:p>
            <a:pPr algn="ctr"/>
            <a:r>
              <a:rPr lang="ca-ES" sz="2400" b="1" dirty="0" smtClean="0">
                <a:hlinkClick r:id="rId22"/>
              </a:rPr>
              <a:t>Vídeos</a:t>
            </a:r>
            <a:endParaRPr lang="ca-ES" sz="2400" b="1" dirty="0" smtClean="0"/>
          </a:p>
          <a:p>
            <a:pPr algn="ctr"/>
            <a:r>
              <a:rPr lang="ca-ES" dirty="0" smtClean="0"/>
              <a:t>Vídeos de las </a:t>
            </a:r>
            <a:r>
              <a:rPr lang="ca-ES" dirty="0" err="1" smtClean="0"/>
              <a:t>bibliotecas</a:t>
            </a:r>
            <a:r>
              <a:rPr lang="ca-ES" dirty="0" smtClean="0"/>
              <a:t> de la UAB y </a:t>
            </a:r>
            <a:r>
              <a:rPr lang="ca-ES" dirty="0" err="1" smtClean="0"/>
              <a:t>tutoriales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dirty="0" smtClean="0"/>
              <a:t>Recursos digitales en comunicación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34366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a-ES" sz="2400" b="1" dirty="0" smtClean="0">
                <a:solidFill>
                  <a:srgbClr val="1B5B38"/>
                </a:solidFill>
              </a:rPr>
              <a:t>1.1.1. </a:t>
            </a:r>
            <a:r>
              <a:rPr lang="es-ES" sz="2400" b="1" dirty="0" smtClean="0">
                <a:solidFill>
                  <a:srgbClr val="1B5B38"/>
                </a:solidFill>
              </a:rPr>
              <a:t>Mi cuenta: reservas y renovaciones </a:t>
            </a:r>
          </a:p>
        </p:txBody>
      </p:sp>
      <p:pic>
        <p:nvPicPr>
          <p:cNvPr id="8" name="7 Imagen" descr="cataleg_cas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204864"/>
            <a:ext cx="579120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28384" y="6448251"/>
            <a:ext cx="658416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50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1187624" y="1484784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1B5B38"/>
                </a:solidFill>
              </a:rPr>
              <a:t>¡Muchas gracias por vuestro interés!</a:t>
            </a:r>
          </a:p>
          <a:p>
            <a:pPr algn="ctr"/>
            <a:endParaRPr lang="es-ES" sz="3200" b="1" dirty="0" smtClean="0">
              <a:solidFill>
                <a:srgbClr val="1B5B38"/>
              </a:solidFill>
            </a:endParaRPr>
          </a:p>
          <a:p>
            <a:pPr algn="ctr"/>
            <a:endParaRPr lang="es-ES" sz="3200" b="1" dirty="0" smtClean="0">
              <a:solidFill>
                <a:srgbClr val="1B5B38"/>
              </a:solidFill>
            </a:endParaRPr>
          </a:p>
          <a:p>
            <a:pPr algn="ctr"/>
            <a:endParaRPr lang="es-ES" sz="3200" b="1" dirty="0" smtClean="0">
              <a:solidFill>
                <a:srgbClr val="1B5B38"/>
              </a:solidFill>
            </a:endParaRPr>
          </a:p>
          <a:p>
            <a:pPr algn="ctr"/>
            <a:endParaRPr lang="es-ES" sz="3200" b="1" dirty="0" smtClean="0">
              <a:solidFill>
                <a:srgbClr val="1B5B38"/>
              </a:solidFill>
            </a:endParaRPr>
          </a:p>
          <a:p>
            <a:pPr algn="ctr"/>
            <a:r>
              <a:rPr lang="es-ES" sz="2800" b="1" dirty="0" smtClean="0">
                <a:solidFill>
                  <a:srgbClr val="1B5B38"/>
                </a:solidFill>
                <a:hlinkClick r:id="rId3"/>
              </a:rPr>
              <a:t>Biblioteca de Comunicación y Hemeroteca General</a:t>
            </a:r>
            <a:r>
              <a:rPr lang="es-ES" sz="2800" b="1" dirty="0" smtClean="0">
                <a:solidFill>
                  <a:srgbClr val="1B5B38"/>
                </a:solidFill>
              </a:rPr>
              <a:t> (2012)</a:t>
            </a:r>
            <a:endParaRPr lang="es-ES" sz="2800" dirty="0">
              <a:solidFill>
                <a:srgbClr val="1B5B38"/>
              </a:solidFill>
            </a:endParaRPr>
          </a:p>
        </p:txBody>
      </p:sp>
      <p:pic>
        <p:nvPicPr>
          <p:cNvPr id="7" name="Imatge 6" descr="40_anys_card_comunicaci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133537"/>
            <a:ext cx="6012160" cy="1871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6 Imagen" descr="Cataleg_cas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8178165" cy="3969068"/>
          </a:xfrm>
          <a:prstGeom prst="rect">
            <a:avLst/>
          </a:prstGeom>
        </p:spPr>
      </p:pic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dirty="0" smtClean="0"/>
              <a:t>Recursos digitales en comunicación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34366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ca-ES" sz="2400" b="1" dirty="0" smtClean="0">
                <a:solidFill>
                  <a:srgbClr val="1B5B38"/>
                </a:solidFill>
              </a:rPr>
              <a:t>1.1.2. </a:t>
            </a:r>
            <a:r>
              <a:rPr lang="es-ES" sz="2400" b="1" dirty="0" smtClean="0">
                <a:solidFill>
                  <a:srgbClr val="1B5B38"/>
                </a:solidFill>
              </a:rPr>
              <a:t>Consultar reservas y renovar documentos</a:t>
            </a:r>
          </a:p>
        </p:txBody>
      </p:sp>
      <p:sp>
        <p:nvSpPr>
          <p:cNvPr id="7" name="Fletxa cap avall 6"/>
          <p:cNvSpPr/>
          <p:nvPr/>
        </p:nvSpPr>
        <p:spPr>
          <a:xfrm rot="3933335">
            <a:off x="6268414" y="5305685"/>
            <a:ext cx="288033" cy="432047"/>
          </a:xfrm>
          <a:prstGeom prst="downArrow">
            <a:avLst/>
          </a:prstGeom>
          <a:solidFill>
            <a:srgbClr val="92D050"/>
          </a:solidFill>
          <a:ln>
            <a:solidFill>
              <a:srgbClr val="1B5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6660232" y="4797152"/>
            <a:ext cx="1944216" cy="52322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rgbClr val="1B5B38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1B5B38"/>
                </a:solidFill>
              </a:rPr>
              <a:t>Libros de préstamo consorciado</a:t>
            </a:r>
            <a:endParaRPr lang="es-ES" sz="1400" b="1" dirty="0">
              <a:solidFill>
                <a:srgbClr val="1B5B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34366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ca-ES" sz="2400" b="1" dirty="0" smtClean="0">
                <a:solidFill>
                  <a:srgbClr val="1B5B38"/>
                </a:solidFill>
              </a:rPr>
              <a:t>1.1.3. Historial de </a:t>
            </a:r>
            <a:r>
              <a:rPr lang="ca-ES" sz="2400" b="1" dirty="0" err="1" smtClean="0">
                <a:solidFill>
                  <a:srgbClr val="1B5B38"/>
                </a:solidFill>
              </a:rPr>
              <a:t>préstamos</a:t>
            </a:r>
            <a:endParaRPr lang="es-ES" sz="2400" b="1" dirty="0" smtClean="0">
              <a:solidFill>
                <a:srgbClr val="1B5B38"/>
              </a:solidFill>
            </a:endParaRPr>
          </a:p>
        </p:txBody>
      </p:sp>
      <p:sp>
        <p:nvSpPr>
          <p:cNvPr id="9" name="Fletxa cap avall 8"/>
          <p:cNvSpPr/>
          <p:nvPr/>
        </p:nvSpPr>
        <p:spPr>
          <a:xfrm>
            <a:off x="1115616" y="1772816"/>
            <a:ext cx="288032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1B5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 descr="cataleg_cas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348880"/>
            <a:ext cx="6972300" cy="247650"/>
          </a:xfrm>
          <a:prstGeom prst="rect">
            <a:avLst/>
          </a:prstGeom>
        </p:spPr>
      </p:pic>
      <p:pic>
        <p:nvPicPr>
          <p:cNvPr id="11" name="10 Imagen" descr="cataleg_cas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284984"/>
            <a:ext cx="7324725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1343665"/>
            <a:ext cx="6552728" cy="549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2800" b="1" dirty="0" smtClean="0">
                <a:solidFill>
                  <a:srgbClr val="1B5B38"/>
                </a:solidFill>
              </a:rPr>
              <a:t>1.2. </a:t>
            </a:r>
            <a:r>
              <a:rPr lang="ca-ES" sz="2800" b="1" dirty="0" err="1" smtClean="0">
                <a:solidFill>
                  <a:srgbClr val="1B5B38"/>
                </a:solidFill>
              </a:rPr>
              <a:t>Préstamo</a:t>
            </a:r>
            <a:r>
              <a:rPr lang="ca-ES" sz="2800" b="1" dirty="0" smtClean="0">
                <a:solidFill>
                  <a:srgbClr val="1B5B38"/>
                </a:solidFill>
              </a:rPr>
              <a:t> PUC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dirty="0" smtClean="0"/>
              <a:t>El </a:t>
            </a:r>
            <a:r>
              <a:rPr lang="es-ES" sz="2400" b="1" dirty="0" smtClean="0"/>
              <a:t>PUC</a:t>
            </a:r>
            <a:r>
              <a:rPr lang="es-ES" sz="2400" dirty="0" smtClean="0"/>
              <a:t> es un servicio de préstamo consorciado gratuito</a:t>
            </a:r>
            <a:r>
              <a:rPr lang="es-ES" sz="2400" i="1" dirty="0" smtClean="0"/>
              <a:t> </a:t>
            </a:r>
            <a:r>
              <a:rPr lang="es-ES" sz="2400" dirty="0" smtClean="0"/>
              <a:t>que permite a los usuarios de las bibliotecas miembros del </a:t>
            </a:r>
            <a:r>
              <a:rPr lang="es-ES" sz="2400" b="1" dirty="0" smtClean="0"/>
              <a:t>Consorcio de Bibliotecas Universitarias de Catalunya (CBUC) </a:t>
            </a:r>
            <a:r>
              <a:rPr lang="es-ES" sz="2400" dirty="0" smtClean="0"/>
              <a:t>solicitar y tener en préstamo documentos de otra biblioteca del CBUC. Concretamente:</a:t>
            </a:r>
          </a:p>
          <a:p>
            <a:pPr lvl="2">
              <a:lnSpc>
                <a:spcPct val="73000"/>
              </a:lnSpc>
              <a:buClr>
                <a:srgbClr val="1B5B38"/>
              </a:buClr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dirty="0" smtClean="0"/>
              <a:t> </a:t>
            </a:r>
            <a:r>
              <a:rPr lang="ca-ES" b="1" dirty="0" smtClean="0">
                <a:solidFill>
                  <a:srgbClr val="1B5B38"/>
                </a:solidFill>
              </a:rPr>
              <a:t>Universitat de Barcelona</a:t>
            </a:r>
          </a:p>
          <a:p>
            <a:pPr lvl="2">
              <a:lnSpc>
                <a:spcPct val="73000"/>
              </a:lnSpc>
              <a:buClr>
                <a:srgbClr val="1B5B38"/>
              </a:buClr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b="1" dirty="0" smtClean="0">
                <a:solidFill>
                  <a:srgbClr val="1B5B38"/>
                </a:solidFill>
              </a:rPr>
              <a:t> Universitat Autònoma de Barcelona</a:t>
            </a:r>
          </a:p>
          <a:p>
            <a:pPr lvl="2">
              <a:lnSpc>
                <a:spcPct val="73000"/>
              </a:lnSpc>
              <a:buClr>
                <a:srgbClr val="1B5B38"/>
              </a:buClr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b="1" dirty="0" smtClean="0">
                <a:solidFill>
                  <a:srgbClr val="1B5B38"/>
                </a:solidFill>
              </a:rPr>
              <a:t> Universitat Politècnica de Catalunya</a:t>
            </a:r>
          </a:p>
          <a:p>
            <a:pPr lvl="2">
              <a:lnSpc>
                <a:spcPct val="73000"/>
              </a:lnSpc>
              <a:buClr>
                <a:srgbClr val="1B5B38"/>
              </a:buClr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b="1" dirty="0" smtClean="0">
                <a:solidFill>
                  <a:srgbClr val="1B5B38"/>
                </a:solidFill>
              </a:rPr>
              <a:t> Universitat Pompeu Fabra</a:t>
            </a:r>
          </a:p>
          <a:p>
            <a:pPr lvl="2">
              <a:lnSpc>
                <a:spcPct val="73000"/>
              </a:lnSpc>
              <a:buClr>
                <a:srgbClr val="1B5B38"/>
              </a:buClr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b="1" dirty="0" smtClean="0">
                <a:solidFill>
                  <a:srgbClr val="1B5B38"/>
                </a:solidFill>
              </a:rPr>
              <a:t> Universitat de Girona</a:t>
            </a:r>
          </a:p>
          <a:p>
            <a:pPr lvl="2">
              <a:lnSpc>
                <a:spcPct val="73000"/>
              </a:lnSpc>
              <a:buClr>
                <a:srgbClr val="1B5B38"/>
              </a:buClr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b="1" dirty="0" smtClean="0">
                <a:solidFill>
                  <a:srgbClr val="1B5B38"/>
                </a:solidFill>
              </a:rPr>
              <a:t> Universitat de Lleida</a:t>
            </a:r>
          </a:p>
          <a:p>
            <a:pPr lvl="2">
              <a:lnSpc>
                <a:spcPct val="73000"/>
              </a:lnSpc>
              <a:buClr>
                <a:srgbClr val="1B5B38"/>
              </a:buClr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b="1" dirty="0" smtClean="0">
                <a:solidFill>
                  <a:srgbClr val="1B5B38"/>
                </a:solidFill>
              </a:rPr>
              <a:t> Universitat Rovira i Virgili</a:t>
            </a:r>
          </a:p>
          <a:p>
            <a:pPr lvl="2">
              <a:lnSpc>
                <a:spcPct val="73000"/>
              </a:lnSpc>
              <a:buClr>
                <a:srgbClr val="1B5B38"/>
              </a:buClr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b="1" dirty="0" smtClean="0">
                <a:solidFill>
                  <a:srgbClr val="1B5B38"/>
                </a:solidFill>
              </a:rPr>
              <a:t> Universitat Oberta de Catalunya</a:t>
            </a:r>
          </a:p>
          <a:p>
            <a:pPr lvl="2">
              <a:lnSpc>
                <a:spcPct val="73000"/>
              </a:lnSpc>
              <a:buClr>
                <a:srgbClr val="1B5B38"/>
              </a:buClr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b="1" dirty="0" smtClean="0">
                <a:solidFill>
                  <a:srgbClr val="1B5B38"/>
                </a:solidFill>
              </a:rPr>
              <a:t> Biblioteca de Catalunya</a:t>
            </a:r>
          </a:p>
          <a:p>
            <a:r>
              <a:rPr lang="es-ES" sz="2400" dirty="0" smtClean="0"/>
              <a:t>8 documentos (11 o 5 días) y 4 renovaciones. </a:t>
            </a:r>
            <a:r>
              <a:rPr lang="es-ES" sz="2400" dirty="0" smtClean="0">
                <a:hlinkClick r:id="rId3"/>
              </a:rPr>
              <a:t>Guía</a:t>
            </a:r>
            <a:r>
              <a:rPr lang="es-ES" sz="2400" dirty="0" smtClean="0"/>
              <a:t>.</a:t>
            </a:r>
          </a:p>
          <a:p>
            <a:r>
              <a:rPr lang="es-ES" sz="2400" dirty="0" smtClean="0">
                <a:hlinkClick r:id="rId4"/>
              </a:rPr>
              <a:t>Remotamente vía web</a:t>
            </a:r>
            <a:endParaRPr lang="es-ES" sz="2400" dirty="0" smtClean="0"/>
          </a:p>
          <a:p>
            <a:r>
              <a:rPr lang="es-ES" sz="2400" dirty="0" smtClean="0"/>
              <a:t>Presencialmente en las bibliotecas</a:t>
            </a:r>
          </a:p>
          <a:p>
            <a:pPr marL="514350" lvl="0" indent="-514350"/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2915816" y="6520259"/>
            <a:ext cx="3608040" cy="365125"/>
          </a:xfrm>
        </p:spPr>
        <p:txBody>
          <a:bodyPr/>
          <a:lstStyle/>
          <a:p>
            <a:r>
              <a:rPr lang="es-ES" smtClean="0"/>
              <a:t>Recursos digitales en comunicación</a:t>
            </a:r>
            <a:endParaRPr lang="es-ES" dirty="0" smtClean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EC6F80A-5DD4-451C-8060-3AA5C5C70D83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971600" y="1052736"/>
            <a:ext cx="74168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b="1" dirty="0" smtClean="0">
                <a:solidFill>
                  <a:srgbClr val="1B5B38"/>
                </a:solidFill>
              </a:rPr>
              <a:t>2. El </a:t>
            </a:r>
            <a:r>
              <a:rPr lang="ca-ES" sz="2800" b="1" dirty="0" err="1" smtClean="0">
                <a:solidFill>
                  <a:srgbClr val="1B5B38"/>
                </a:solidFill>
              </a:rPr>
              <a:t>Catálogo</a:t>
            </a:r>
            <a:r>
              <a:rPr lang="ca-ES" sz="2800" b="1" dirty="0" smtClean="0">
                <a:solidFill>
                  <a:srgbClr val="1B5B38"/>
                </a:solidFill>
              </a:rPr>
              <a:t> UAB: </a:t>
            </a:r>
            <a:r>
              <a:rPr lang="ca-ES" sz="2400" dirty="0" err="1" smtClean="0">
                <a:solidFill>
                  <a:srgbClr val="1B5B38"/>
                </a:solidFill>
                <a:hlinkClick r:id="rId3"/>
              </a:rPr>
              <a:t>www.uab.es</a:t>
            </a:r>
            <a:r>
              <a:rPr lang="ca-ES" sz="2400" dirty="0" smtClean="0">
                <a:solidFill>
                  <a:srgbClr val="1B5B38"/>
                </a:solidFill>
                <a:hlinkClick r:id="rId3"/>
              </a:rPr>
              <a:t>/</a:t>
            </a:r>
            <a:r>
              <a:rPr lang="ca-ES" sz="2400" dirty="0" err="1" smtClean="0">
                <a:solidFill>
                  <a:srgbClr val="1B5B38"/>
                </a:solidFill>
                <a:hlinkClick r:id="rId3"/>
              </a:rPr>
              <a:t>bibliotecas</a:t>
            </a:r>
            <a:r>
              <a:rPr lang="ca-ES" sz="2400" dirty="0" smtClean="0">
                <a:solidFill>
                  <a:srgbClr val="1B5B38"/>
                </a:solidFill>
                <a:hlinkClick r:id="rId3"/>
              </a:rPr>
              <a:t>/catalogo</a:t>
            </a:r>
            <a:endParaRPr lang="es-ES" sz="2400" dirty="0" smtClean="0">
              <a:solidFill>
                <a:srgbClr val="1B5B38"/>
              </a:solidFill>
            </a:endParaRPr>
          </a:p>
          <a:p>
            <a:r>
              <a:rPr lang="ca-ES" sz="2400" dirty="0" smtClean="0"/>
              <a:t> </a:t>
            </a:r>
            <a:endParaRPr lang="es-ES" sz="2400" dirty="0" smtClean="0"/>
          </a:p>
          <a:p>
            <a:pPr lvl="1"/>
            <a:r>
              <a:rPr lang="ca-ES" sz="2400" b="1" dirty="0" smtClean="0">
                <a:solidFill>
                  <a:srgbClr val="1B5B38"/>
                </a:solidFill>
              </a:rPr>
              <a:t>2.1. </a:t>
            </a:r>
            <a:r>
              <a:rPr lang="ca-ES" sz="2400" b="1" dirty="0" err="1" smtClean="0">
                <a:solidFill>
                  <a:srgbClr val="1B5B38"/>
                </a:solidFill>
              </a:rPr>
              <a:t>Búsqueda</a:t>
            </a:r>
            <a:r>
              <a:rPr lang="ca-ES" sz="2400" b="1" dirty="0" smtClean="0">
                <a:solidFill>
                  <a:srgbClr val="1B5B38"/>
                </a:solidFill>
              </a:rPr>
              <a:t> simple</a:t>
            </a: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8" name="8 Imagen" descr="cataleg_cas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564904"/>
            <a:ext cx="6048851" cy="3324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Personalitza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0066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1827</Words>
  <Application>Microsoft Office PowerPoint</Application>
  <PresentationFormat>Presentación en pantalla (4:3)</PresentationFormat>
  <Paragraphs>380</Paragraphs>
  <Slides>50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l'Office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 prova prova</dc:title>
  <dc:creator>Renovi</dc:creator>
  <cp:lastModifiedBy>mbravo</cp:lastModifiedBy>
  <cp:revision>346</cp:revision>
  <dcterms:created xsi:type="dcterms:W3CDTF">2011-06-17T13:33:14Z</dcterms:created>
  <dcterms:modified xsi:type="dcterms:W3CDTF">2012-01-31T19:34:09Z</dcterms:modified>
</cp:coreProperties>
</file>