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383" r:id="rId3"/>
    <p:sldId id="431" r:id="rId4"/>
    <p:sldId id="438" r:id="rId5"/>
    <p:sldId id="386" r:id="rId6"/>
    <p:sldId id="425" r:id="rId7"/>
    <p:sldId id="399" r:id="rId8"/>
    <p:sldId id="391" r:id="rId9"/>
    <p:sldId id="426" r:id="rId10"/>
    <p:sldId id="427" r:id="rId11"/>
    <p:sldId id="424" r:id="rId12"/>
    <p:sldId id="394" r:id="rId13"/>
    <p:sldId id="439" r:id="rId14"/>
    <p:sldId id="412" r:id="rId15"/>
    <p:sldId id="454" r:id="rId16"/>
    <p:sldId id="420" r:id="rId17"/>
    <p:sldId id="456" r:id="rId18"/>
    <p:sldId id="437" r:id="rId19"/>
    <p:sldId id="457" r:id="rId20"/>
    <p:sldId id="441" r:id="rId21"/>
    <p:sldId id="461" r:id="rId22"/>
    <p:sldId id="433" r:id="rId23"/>
    <p:sldId id="460" r:id="rId24"/>
    <p:sldId id="435" r:id="rId25"/>
    <p:sldId id="436" r:id="rId26"/>
    <p:sldId id="395" r:id="rId27"/>
    <p:sldId id="455" r:id="rId28"/>
    <p:sldId id="445" r:id="rId29"/>
    <p:sldId id="450" r:id="rId30"/>
    <p:sldId id="451" r:id="rId31"/>
    <p:sldId id="452" r:id="rId32"/>
    <p:sldId id="440" r:id="rId33"/>
    <p:sldId id="428" r:id="rId34"/>
    <p:sldId id="443" r:id="rId35"/>
    <p:sldId id="444" r:id="rId36"/>
    <p:sldId id="442" r:id="rId37"/>
    <p:sldId id="459" r:id="rId38"/>
    <p:sldId id="462" r:id="rId3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A32"/>
    <a:srgbClr val="5C98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938" autoAdjust="0"/>
  </p:normalViewPr>
  <p:slideViewPr>
    <p:cSldViewPr>
      <p:cViewPr varScale="1">
        <p:scale>
          <a:sx n="79" d="100"/>
          <a:sy n="79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5EF72-8292-4E0A-A481-215773C1E28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0D8DF1-8499-4382-AEE1-F64603CAA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25879-1866-41A9-BA7E-5A8D3D96555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A782B-BC44-4170-927A-717616F9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6073D-AE48-45B8-ABE2-E172623249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E89B984-89EC-49BB-9DBA-05A6CECE0708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1200" b="0" i="0" baseline="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en-US" sz="1200" b="1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US" sz="1200" b="1" baseline="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endParaRPr lang="es-ES" baseline="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FAD89C-D275-469C-A431-A7101DDBA0E0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FAD89C-D275-469C-A431-A7101DDBA0E0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FAD89C-D275-469C-A431-A7101DDBA0E0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None/>
            </a:pPr>
            <a:endParaRPr lang="es-ES" sz="1000" baseline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6DDBE8-20F1-4B52-8D56-003F482EEA7C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None/>
            </a:pPr>
            <a:endParaRPr lang="es-ES" sz="1000" baseline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6DDBE8-20F1-4B52-8D56-003F482EEA7C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CAFEB50-CB03-4F30-826E-755F81A313A2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E853B3A-7FD4-45FB-ACED-DDFEBF82377F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4269C16-5752-4579-914B-6F3B3800EC97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4269C16-5752-4579-914B-6F3B3800EC97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6BEA6A-A60E-433B-80DF-A485648B38BA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8172539-8751-4B99-9A81-D179973629DE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F0B364-B9F2-4740-BCBE-E07A84773851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CAFEB50-CB03-4F30-826E-755F81A313A2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baseline="0" dirty="0" smtClean="0">
              <a:latin typeface="Arial" charset="0"/>
              <a:cs typeface="Arial" charset="0"/>
            </a:endParaRPr>
          </a:p>
          <a:p>
            <a:pPr>
              <a:buFont typeface="Arial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baseline="0" dirty="0" smtClean="0">
              <a:latin typeface="Arial" charset="0"/>
              <a:cs typeface="Arial" charset="0"/>
            </a:endParaRPr>
          </a:p>
          <a:p>
            <a:pPr>
              <a:buFont typeface="Arial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baseline="0" dirty="0" smtClean="0">
              <a:latin typeface="Arial" charset="0"/>
              <a:cs typeface="Arial" charset="0"/>
            </a:endParaRPr>
          </a:p>
          <a:p>
            <a:pPr>
              <a:buFont typeface="Arial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48E558-7B21-4388-9DA1-CD4A185F745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75C42-C9CD-4E94-87AA-45FD7C0E8B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ca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6DDBE8-20F1-4B52-8D56-003F482EEA7C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15DDDBC-4026-4A04-8702-808E808469E8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15DDDBC-4026-4A04-8702-808E808469E8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54751E"/>
              </a:buClr>
              <a:buSzTx/>
              <a:buFont typeface="Arial" pitchFamily="34" charset="0"/>
              <a:buNone/>
              <a:tabLst/>
              <a:defRPr/>
            </a:pPr>
            <a:endParaRPr lang="es-ES" sz="12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0AA511-57CF-406F-B371-2C4D76A20054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54751E"/>
              </a:buClr>
              <a:buSzTx/>
              <a:buFont typeface="Arial" pitchFamily="34" charset="0"/>
              <a:buNone/>
              <a:tabLst/>
              <a:defRPr/>
            </a:pPr>
            <a:endParaRPr lang="es-ES" sz="12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B0AA511-57CF-406F-B371-2C4D76A20054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A782B-BC44-4170-927A-717616F912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espa4.jpg"/>
          <p:cNvPicPr>
            <a:picLocks noChangeAspect="1"/>
          </p:cNvPicPr>
          <p:nvPr userDrawn="1"/>
        </p:nvPicPr>
        <p:blipFill>
          <a:blip r:embed="rId2" cstate="print">
            <a:lum bright="-1000" contrast="-34000"/>
          </a:blip>
          <a:stretch>
            <a:fillRect/>
          </a:stretch>
        </p:blipFill>
        <p:spPr>
          <a:xfrm>
            <a:off x="31526" y="-27384"/>
            <a:ext cx="9112474" cy="685799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73630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Servei</a:t>
            </a:r>
            <a:r>
              <a:rPr lang="en-US" dirty="0" smtClean="0"/>
              <a:t> de </a:t>
            </a:r>
            <a:r>
              <a:rPr lang="en-US" dirty="0" err="1" smtClean="0"/>
              <a:t>Biblioteques</a:t>
            </a:r>
            <a:r>
              <a:rPr lang="en-US" dirty="0" smtClean="0"/>
              <a:t> de la UAB</a:t>
            </a:r>
            <a:endParaRPr lang="en-US" dirty="0"/>
          </a:p>
        </p:txBody>
      </p:sp>
      <p:sp>
        <p:nvSpPr>
          <p:cNvPr id="11" name="1 Título"/>
          <p:cNvSpPr>
            <a:spLocks noGrp="1"/>
          </p:cNvSpPr>
          <p:nvPr>
            <p:ph type="ctrTitle" hasCustomPrompt="1"/>
          </p:nvPr>
        </p:nvSpPr>
        <p:spPr>
          <a:xfrm>
            <a:off x="611560" y="1124744"/>
            <a:ext cx="7772400" cy="1944216"/>
          </a:xfrm>
          <a:prstGeom prst="roundRect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es-ES" dirty="0" err="1" smtClean="0"/>
              <a:t>L’accés</a:t>
            </a:r>
            <a:r>
              <a:rPr lang="es-ES" dirty="0" smtClean="0"/>
              <a:t> </a:t>
            </a:r>
            <a:r>
              <a:rPr lang="es-ES" dirty="0" err="1" smtClean="0"/>
              <a:t>obert</a:t>
            </a:r>
            <a:r>
              <a:rPr lang="es-ES" dirty="0" smtClean="0"/>
              <a:t> i</a:t>
            </a:r>
            <a:br>
              <a:rPr lang="es-ES" dirty="0" smtClean="0"/>
            </a:b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grups</a:t>
            </a:r>
            <a:r>
              <a:rPr lang="es-ES" dirty="0" smtClean="0"/>
              <a:t> de recerca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buFont typeface="Calibri" pitchFamily="34" charset="0"/>
              <a:buChar char="•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736304" cy="365125"/>
          </a:xfrm>
        </p:spPr>
        <p:txBody>
          <a:bodyPr/>
          <a:lstStyle>
            <a:lvl1pPr>
              <a:defRPr sz="1400" b="1">
                <a:solidFill>
                  <a:srgbClr val="5C9834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Servei</a:t>
            </a:r>
            <a:r>
              <a:rPr lang="en-US" dirty="0" smtClean="0"/>
              <a:t> de </a:t>
            </a:r>
            <a:r>
              <a:rPr lang="en-US" dirty="0" err="1" smtClean="0"/>
              <a:t>Biblioteques</a:t>
            </a:r>
            <a:r>
              <a:rPr lang="en-US" dirty="0" smtClean="0"/>
              <a:t> de la UAB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736304" cy="365125"/>
          </a:xfrm>
        </p:spPr>
        <p:txBody>
          <a:bodyPr/>
          <a:lstStyle>
            <a:lvl1pPr>
              <a:defRPr sz="1400" b="1">
                <a:solidFill>
                  <a:srgbClr val="5C9834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Servei</a:t>
            </a:r>
            <a:r>
              <a:rPr lang="en-US" dirty="0" smtClean="0"/>
              <a:t> de </a:t>
            </a:r>
            <a:r>
              <a:rPr lang="en-US" dirty="0" err="1" smtClean="0"/>
              <a:t>Biblioteques</a:t>
            </a:r>
            <a:r>
              <a:rPr lang="en-US" dirty="0" smtClean="0"/>
              <a:t> de la UAB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9FE3-6D4A-463E-A629-9DE4094A604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9FE3-6D4A-463E-A629-9DE4094A6046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D66B00-E02F-4182-967F-CD2479D594E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EC626-3838-41B4-9468-BEBE71C82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tge 7" descr="ddd_logo_150x129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668344" y="5589240"/>
            <a:ext cx="1307842" cy="11247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oe/dias/2013/11/06/pdfs/BOE-A-2013-1161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idi.mineco.gob.es/portal/site/MICINN/menuitem.7eeac5cd345b4f34f09dfd1001432ea0/?vgnextoid=83b192b9036c2210VgnVCM1000001d04140aRCRD" TargetMode="External"/><Relationship Id="rId4" Type="http://schemas.openxmlformats.org/officeDocument/2006/relationships/hyperlink" Target="http://www.boe.es/boe/dias/2013/11/06/pdfs/BOE-A-2013-1161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mga/gga/h2020-mga-gga-multi_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ec.europa.eu/programmes/horizon2020/" TargetMode="External"/><Relationship Id="rId4" Type="http://schemas.openxmlformats.org/officeDocument/2006/relationships/hyperlink" Target="http://ddd.uab.cat/record/9106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dd.uab.c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ddd.uab.cat/record/8964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repositories.webometrics.inf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ab.es:8705/scientific-research-Univ-Autonoma-Barcelona-Europe/jsf/principal/principal.jsf?idioma=ca&amp;limpiar=S&amp;elmeucv=N&amp;limpiar=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oabierto.net/dulcinea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herpa.ac.uk/rome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rca.uab.es/journalmetrics/recomanacions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orcid.org/0000-0002-1436-9453" TargetMode="External"/><Relationship Id="rId4" Type="http://schemas.openxmlformats.org/officeDocument/2006/relationships/hyperlink" Target="http://orcid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dd.uab.cat/pub/guibib/116812/orcid_a2014.pdf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://orcid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biblioteques/acreditacio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open-acces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0.png"/><Relationship Id="rId4" Type="http://schemas.openxmlformats.org/officeDocument/2006/relationships/hyperlink" Target="mailto:bib.comunicacio.produccio.cientifica@uab.c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oe_catalan/dias/2011/02/10/pdfs/BOE-A-2011-2541-C.pdf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.es/boe/dias/2011/06/02/pdfs/BOE-A-2011-961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oabierto.net/dulcine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sherpa.ac.uk/romeo/search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s/servlet/Satellite/postgrau/doctorats/diposit-de-la-tesi-1096481910496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boe.es/boe_catalan/dias/2011/02/10/pdfs/BOE-A-2011-2541-C.pdf" TargetMode="External"/><Relationship Id="rId4" Type="http://schemas.openxmlformats.org/officeDocument/2006/relationships/hyperlink" Target="http://www.tdx.cat/handle/10803/1134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23928" y="3356992"/>
            <a:ext cx="47514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Biblioteca de </a:t>
            </a:r>
            <a:r>
              <a:rPr lang="es-ES" b="1" dirty="0" err="1" smtClean="0">
                <a:solidFill>
                  <a:schemeClr val="bg1"/>
                </a:solidFill>
              </a:rPr>
              <a:t>Veterinària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s-ES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s-ES" b="1" dirty="0" err="1" smtClean="0">
                <a:solidFill>
                  <a:schemeClr val="bg1"/>
                </a:solidFill>
              </a:rPr>
              <a:t>Xerrada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dins</a:t>
            </a:r>
            <a:r>
              <a:rPr lang="es-ES" b="1" dirty="0" smtClean="0">
                <a:solidFill>
                  <a:schemeClr val="bg1"/>
                </a:solidFill>
              </a:rPr>
              <a:t> la </a:t>
            </a:r>
            <a:r>
              <a:rPr lang="es-ES" b="1" dirty="0" err="1" smtClean="0">
                <a:solidFill>
                  <a:schemeClr val="bg1"/>
                </a:solidFill>
              </a:rPr>
              <a:t>Setmana</a:t>
            </a:r>
            <a:r>
              <a:rPr lang="es-ES" b="1" dirty="0" smtClean="0">
                <a:solidFill>
                  <a:schemeClr val="bg1"/>
                </a:solidFill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</a:rPr>
              <a:t>l’Accés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Obert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(20-26 </a:t>
            </a:r>
            <a:r>
              <a:rPr lang="es-ES" b="1" dirty="0" err="1" smtClean="0">
                <a:solidFill>
                  <a:schemeClr val="bg1"/>
                </a:solidFill>
              </a:rPr>
              <a:t>d'octubre</a:t>
            </a:r>
            <a:r>
              <a:rPr lang="es-ES" b="1" dirty="0" smtClean="0">
                <a:solidFill>
                  <a:schemeClr val="bg1"/>
                </a:solidFill>
              </a:rPr>
              <a:t> de 2014)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476672"/>
            <a:ext cx="7992888" cy="2088232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 algn="ctr" eaLnBrk="0" hangingPunct="0">
              <a:spcBef>
                <a:spcPct val="50000"/>
              </a:spcBef>
              <a:defRPr/>
            </a:pPr>
            <a:r>
              <a:rPr lang="es-ES" sz="4800" b="1" dirty="0" err="1" smtClean="0"/>
              <a:t>Producció</a:t>
            </a:r>
            <a:r>
              <a:rPr lang="es-ES" sz="4800" b="1" dirty="0" smtClean="0"/>
              <a:t> científica: </a:t>
            </a:r>
          </a:p>
          <a:p>
            <a:pPr lvl="0" algn="ctr" eaLnBrk="0" hangingPunct="0">
              <a:spcBef>
                <a:spcPct val="50000"/>
              </a:spcBef>
              <a:defRPr/>
            </a:pPr>
            <a:r>
              <a:rPr lang="es-ES" sz="4800" b="1" dirty="0" smtClean="0"/>
              <a:t>la </a:t>
            </a:r>
            <a:r>
              <a:rPr lang="es-ES" sz="4800" b="1" dirty="0" err="1" smtClean="0"/>
              <a:t>visibilitat</a:t>
            </a:r>
            <a:r>
              <a:rPr lang="es-ES" sz="4800" b="1" dirty="0" smtClean="0"/>
              <a:t> de la recerca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licència de Creative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237312"/>
            <a:ext cx="1226459" cy="432048"/>
          </a:xfrm>
          <a:prstGeom prst="rect">
            <a:avLst/>
          </a:prstGeom>
          <a:noFill/>
        </p:spPr>
      </p:pic>
      <p:pic>
        <p:nvPicPr>
          <p:cNvPr id="1026" name="Picture 2" descr="C:\Users\0000039\Documents\accesob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2772102" cy="397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3400" y="1371600"/>
            <a:ext cx="8136904" cy="491182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_tradnl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62484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Convocatòries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 concessió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d’ajuts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r>
              <a:rPr lang="es-ES" sz="2000" i="1" dirty="0" smtClean="0">
                <a:latin typeface="Arial" pitchFamily="34" charset="0"/>
                <a:cs typeface="Arial" pitchFamily="34" charset="0"/>
                <a:hlinkClick r:id="rId3"/>
              </a:rPr>
              <a:t>Programa Estatal de Fomento de la Investigación Científica y Técnica de Excelencia, Subprograma Estatal de Generación del Conocimiento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3"/>
              </a:rPr>
              <a:t>(BOE núm. 266 de 6/11/2013)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Art. 6, apartat 3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Cal publicar en obert d’acord amb l’article 37 de la LC</a:t>
            </a: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i="1" dirty="0" smtClean="0">
                <a:latin typeface="Arial" pitchFamily="34" charset="0"/>
                <a:cs typeface="Arial" pitchFamily="34" charset="0"/>
                <a:hlinkClick r:id="rId4"/>
              </a:rPr>
              <a:t>Programa Estatal de Investigación, Desarrollo e Innovación Orientada a los Retos de la Sociedad </a:t>
            </a:r>
            <a:r>
              <a:rPr lang="es-ES" sz="2000" dirty="0" smtClean="0">
                <a:latin typeface="Arial" pitchFamily="34" charset="0"/>
                <a:cs typeface="Arial" pitchFamily="34" charset="0"/>
                <a:hlinkClick r:id="rId4"/>
              </a:rPr>
              <a:t>(BOE núm. 266 de 6/11/2013)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Art. 6, apartat 2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Cal publicar en obert d’acord amb l’article 37 de la LC</a:t>
            </a: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Art.20, apartat 7g</a:t>
            </a: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Preveu abonar les despeses de publicació i difusió de resultats inclosos aquells que puguessin derivar-se de la publicació en revistes</a:t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d’accés obert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endParaRPr lang="ca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79512" y="260648"/>
            <a:ext cx="86409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Arial" pitchFamily="34" charset="0"/>
                <a:cs typeface="Arial" pitchFamily="34" charset="0"/>
                <a:hlinkClick r:id="rId5"/>
              </a:rPr>
              <a:t>Plan Estatal de Investigación Científica y Técnica y de Innovación 2013-2016</a:t>
            </a:r>
            <a:endParaRPr lang="es-ES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0694" y="5589240"/>
            <a:ext cx="1693305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457400"/>
            <a:ext cx="8892480" cy="54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Multi-beneficiary General Model Grant Agreement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(p.59 Art 29: Dissemination Information - Open Access – Visibility of EU funding.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Desembre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2013)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Obligació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facilitar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en AO </a:t>
            </a:r>
            <a:r>
              <a:rPr lang="en-US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els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resultats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recerca</a:t>
            </a:r>
            <a:r>
              <a:rPr lang="en-US" sz="2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“pilot” per les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dades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primàries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recerca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(research data)</a:t>
            </a:r>
          </a:p>
          <a:p>
            <a:pPr eaLnBrk="1" hangingPunct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Condicions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400" dirty="0" smtClean="0">
                <a:latin typeface="Arial" pitchFamily="34" charset="0"/>
                <a:cs typeface="Arial" pitchFamily="34" charset="0"/>
              </a:rPr>
              <a:t>Embargaments permesos: 6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mesos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si es diposita en un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repositori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400" dirty="0" smtClean="0">
                <a:latin typeface="Arial" pitchFamily="34" charset="0"/>
                <a:cs typeface="Arial" pitchFamily="34" charset="0"/>
              </a:rPr>
              <a:t>Publicacions periòdiques amb avaluació d’experts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None/>
            </a:pP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Objectiu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60%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articles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d’investigació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finançada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fons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públics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europeus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pugui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consultar-se</a:t>
            </a:r>
          </a:p>
          <a:p>
            <a:pPr lvl="1">
              <a:buNone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lliurament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al 2016 </a:t>
            </a:r>
          </a:p>
          <a:p>
            <a:pPr lvl="1">
              <a:buNone/>
            </a:pPr>
            <a:r>
              <a:rPr lang="es-ES_tradnl" sz="2400" dirty="0" err="1" smtClean="0">
                <a:latin typeface="Arial" pitchFamily="34" charset="0"/>
                <a:cs typeface="Arial" pitchFamily="34" charset="0"/>
                <a:hlinkClick r:id="rId4"/>
              </a:rPr>
              <a:t>Exemple</a:t>
            </a:r>
            <a:r>
              <a:rPr lang="es-ES_tradnl" sz="2400" dirty="0" smtClean="0">
                <a:latin typeface="Arial" pitchFamily="34" charset="0"/>
                <a:cs typeface="Arial" pitchFamily="34" charset="0"/>
                <a:hlinkClick r:id="rId4"/>
              </a:rPr>
              <a:t> al DDD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  <a:hlinkClick r:id="rId4"/>
              </a:rPr>
              <a:t>d’un</a:t>
            </a:r>
            <a:r>
              <a:rPr lang="es-ES_tradnl" sz="2400" dirty="0" smtClean="0">
                <a:latin typeface="Arial" pitchFamily="34" charset="0"/>
                <a:cs typeface="Arial" pitchFamily="34" charset="0"/>
                <a:hlinkClick r:id="rId4"/>
              </a:rPr>
              <a:t> FP7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s-ES" sz="2800" i="1" dirty="0" smtClean="0">
                <a:latin typeface="Arial" pitchFamily="34" charset="0"/>
                <a:cs typeface="Arial" pitchFamily="34" charset="0"/>
                <a:hlinkClick r:id="rId5"/>
              </a:rPr>
              <a:t>Horizon 2020 (2014-2020)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Accés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obert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a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0694" y="5589240"/>
            <a:ext cx="1693305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447800"/>
            <a:ext cx="848856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a-ES" sz="2400" dirty="0" smtClean="0">
                <a:latin typeface="Arial" pitchFamily="34" charset="0"/>
                <a:cs typeface="Arial" pitchFamily="34" charset="0"/>
              </a:rPr>
              <a:t>El Mandat preveu posar en accés obert:</a:t>
            </a:r>
          </a:p>
          <a:p>
            <a:pPr>
              <a:buFont typeface="Arial" charset="0"/>
              <a:buNone/>
            </a:pPr>
            <a:endParaRPr lang="ca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ca-ES" sz="2400" b="1" dirty="0" smtClean="0">
                <a:latin typeface="Arial" pitchFamily="34" charset="0"/>
                <a:cs typeface="Arial" pitchFamily="34" charset="0"/>
              </a:rPr>
              <a:t>Quins documents?</a:t>
            </a:r>
          </a:p>
          <a:p>
            <a:pPr>
              <a:buFont typeface="Arial" charset="0"/>
              <a:buNone/>
            </a:pPr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PDI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:Les seves publicacions acadèmiques i científiques</a:t>
            </a:r>
          </a:p>
          <a:p>
            <a:pPr>
              <a:buFont typeface="Arial" charset="0"/>
              <a:buNone/>
            </a:pPr>
            <a:r>
              <a:rPr lang="ca-ES" sz="2400" u="sng" dirty="0" smtClean="0">
                <a:latin typeface="Arial" pitchFamily="34" charset="0"/>
                <a:cs typeface="Arial" pitchFamily="34" charset="0"/>
              </a:rPr>
              <a:t>Estudiants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: Tesi doctoral, TFM i TFG</a:t>
            </a:r>
          </a:p>
          <a:p>
            <a:pPr>
              <a:buFont typeface="Arial" charset="0"/>
              <a:buNone/>
            </a:pPr>
            <a:r>
              <a:rPr lang="ca-ES" sz="2400" b="1" dirty="0" smtClean="0">
                <a:latin typeface="Arial" pitchFamily="34" charset="0"/>
                <a:cs typeface="Arial" pitchFamily="34" charset="0"/>
              </a:rPr>
              <a:t>On?</a:t>
            </a:r>
          </a:p>
          <a:p>
            <a:pPr>
              <a:buFont typeface="Arial" charset="0"/>
              <a:buNone/>
            </a:pPr>
            <a:r>
              <a:rPr lang="ca-ES" sz="2400" dirty="0" smtClean="0">
                <a:latin typeface="Arial" pitchFamily="34" charset="0"/>
                <a:cs typeface="Arial" pitchFamily="34" charset="0"/>
              </a:rPr>
              <a:t>Al DDD (</a:t>
            </a:r>
            <a:r>
              <a:rPr lang="ca-ES" sz="2400" dirty="0" smtClean="0">
                <a:latin typeface="Arial" pitchFamily="34" charset="0"/>
                <a:cs typeface="Arial" pitchFamily="34" charset="0"/>
                <a:hlinkClick r:id="rId3"/>
              </a:rPr>
              <a:t>http://ddd.uab.cat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ca-ES" sz="2400" b="1" dirty="0" smtClean="0">
                <a:latin typeface="Arial" pitchFamily="34" charset="0"/>
                <a:cs typeface="Arial" pitchFamily="34" charset="0"/>
              </a:rPr>
              <a:t>Quan?</a:t>
            </a:r>
          </a:p>
          <a:p>
            <a:pPr>
              <a:buFont typeface="Arial" charset="0"/>
              <a:buNone/>
            </a:pPr>
            <a:r>
              <a:rPr lang="ca-ES" sz="2400" dirty="0" smtClean="0">
                <a:latin typeface="Arial" pitchFamily="34" charset="0"/>
                <a:cs typeface="Arial" pitchFamily="34" charset="0"/>
              </a:rPr>
              <a:t>Les tesis en un màxim de 6 mesos des de la </a:t>
            </a:r>
            <a:r>
              <a:rPr lang="ca-ES" sz="2400" smtClean="0">
                <a:latin typeface="Arial" pitchFamily="34" charset="0"/>
                <a:cs typeface="Arial" pitchFamily="34" charset="0"/>
              </a:rPr>
              <a:t>seva presentació.</a:t>
            </a:r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respectant les condicions establertes per les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editorials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en</a:t>
            </a:r>
          </a:p>
          <a:p>
            <a:pPr>
              <a:buFont typeface="Arial" charset="0"/>
              <a:buNone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relació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amb l'arxiu de documents en dipòsits digitals d'accés obert.</a:t>
            </a:r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21500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s-ES" sz="2800" i="1" dirty="0" smtClean="0">
                <a:latin typeface="Arial" pitchFamily="34" charset="0"/>
                <a:cs typeface="Arial" pitchFamily="34" charset="0"/>
                <a:hlinkClick r:id="rId4"/>
              </a:rPr>
              <a:t>Política institucional </a:t>
            </a:r>
            <a:r>
              <a:rPr lang="es-ES" sz="2800" i="1" dirty="0" err="1" smtClean="0">
                <a:latin typeface="Arial" pitchFamily="34" charset="0"/>
                <a:cs typeface="Arial" pitchFamily="34" charset="0"/>
                <a:hlinkClick r:id="rId4"/>
              </a:rPr>
              <a:t>d'accés</a:t>
            </a:r>
            <a:r>
              <a:rPr lang="es-ES" sz="2800" i="1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s-ES" sz="2800" i="1" dirty="0" err="1" smtClean="0">
                <a:latin typeface="Arial" pitchFamily="34" charset="0"/>
                <a:cs typeface="Arial" pitchFamily="34" charset="0"/>
                <a:hlinkClick r:id="rId4"/>
              </a:rPr>
              <a:t>obert</a:t>
            </a:r>
            <a:r>
              <a:rPr lang="es-E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/>
              <a:t>Aprovada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pel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Consell</a:t>
            </a:r>
            <a:r>
              <a:rPr lang="es-ES" sz="2400" i="1" dirty="0" smtClean="0"/>
              <a:t> de </a:t>
            </a:r>
            <a:r>
              <a:rPr lang="es-ES" sz="2400" i="1" dirty="0" err="1" smtClean="0"/>
              <a:t>Govern</a:t>
            </a:r>
            <a:r>
              <a:rPr lang="es-ES" sz="2400" i="1" dirty="0" smtClean="0"/>
              <a:t> el 25/4/2012, </a:t>
            </a:r>
            <a:r>
              <a:rPr lang="es-ES" sz="2400" i="1" dirty="0" err="1" smtClean="0"/>
              <a:t>acord</a:t>
            </a:r>
            <a:r>
              <a:rPr lang="es-ES" sz="2400" i="1" dirty="0" smtClean="0"/>
              <a:t> 46/2012</a:t>
            </a:r>
            <a:endParaRPr lang="ca-E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5107" y="5589240"/>
            <a:ext cx="1308893" cy="980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184576"/>
          </a:xfrm>
        </p:spPr>
        <p:txBody>
          <a:bodyPr/>
          <a:lstStyle/>
          <a:p>
            <a:r>
              <a:rPr lang="es-ES" dirty="0" err="1" smtClean="0">
                <a:latin typeface="Arial" charset="0"/>
                <a:cs typeface="Arial" charset="0"/>
              </a:rPr>
              <a:t>Concepte</a:t>
            </a:r>
            <a:r>
              <a:rPr lang="es-ES" dirty="0" smtClean="0">
                <a:latin typeface="Arial" charset="0"/>
                <a:cs typeface="Arial" charset="0"/>
              </a:rPr>
              <a:t> i </a:t>
            </a:r>
            <a:r>
              <a:rPr lang="es-ES" dirty="0" err="1" smtClean="0">
                <a:latin typeface="Arial" charset="0"/>
                <a:cs typeface="Arial" charset="0"/>
              </a:rPr>
              <a:t>col·leccions</a:t>
            </a:r>
            <a:endParaRPr lang="es-ES" dirty="0" smtClean="0">
              <a:latin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cs typeface="Arial" charset="0"/>
              </a:rPr>
              <a:t>Que </a:t>
            </a:r>
            <a:r>
              <a:rPr lang="es-ES" dirty="0" err="1" smtClean="0">
                <a:latin typeface="Arial" charset="0"/>
                <a:cs typeface="Arial" charset="0"/>
              </a:rPr>
              <a:t>és</a:t>
            </a:r>
            <a:endParaRPr lang="es-ES" dirty="0" smtClean="0">
              <a:latin typeface="Arial" charset="0"/>
              <a:cs typeface="Arial" charset="0"/>
            </a:endParaRPr>
          </a:p>
          <a:p>
            <a:r>
              <a:rPr lang="es-ES" dirty="0" err="1" smtClean="0">
                <a:latin typeface="Arial" charset="0"/>
                <a:cs typeface="Arial" charset="0"/>
              </a:rPr>
              <a:t>Posicionament</a:t>
            </a:r>
            <a:r>
              <a:rPr lang="es-ES" dirty="0" smtClean="0">
                <a:latin typeface="Arial" charset="0"/>
                <a:cs typeface="Arial" charset="0"/>
              </a:rPr>
              <a:t> a </a:t>
            </a:r>
            <a:r>
              <a:rPr lang="es-ES" dirty="0" err="1" smtClean="0">
                <a:latin typeface="Arial" charset="0"/>
                <a:cs typeface="Arial" charset="0"/>
              </a:rPr>
              <a:t>webometrics</a:t>
            </a:r>
            <a:endParaRPr lang="es-ES" dirty="0" smtClean="0">
              <a:latin typeface="Arial" charset="0"/>
              <a:cs typeface="Arial" charset="0"/>
            </a:endParaRPr>
          </a:p>
          <a:p>
            <a:r>
              <a:rPr lang="es-ES" dirty="0" err="1" smtClean="0">
                <a:latin typeface="Arial" charset="0"/>
                <a:cs typeface="Arial" charset="0"/>
              </a:rPr>
              <a:t>Beneficis</a:t>
            </a:r>
            <a:endParaRPr lang="es-ES" dirty="0" smtClean="0">
              <a:latin typeface="Arial" charset="0"/>
              <a:cs typeface="Arial" charset="0"/>
            </a:endParaRPr>
          </a:p>
          <a:p>
            <a:r>
              <a:rPr lang="es-ES" sz="3200" dirty="0" err="1" smtClean="0">
                <a:latin typeface="Arial" charset="0"/>
                <a:cs typeface="Arial" charset="0"/>
              </a:rPr>
              <a:t>Com</a:t>
            </a:r>
            <a:r>
              <a:rPr lang="es-ES" sz="3200" dirty="0" smtClean="0">
                <a:latin typeface="Arial" charset="0"/>
                <a:cs typeface="Arial" charset="0"/>
              </a:rPr>
              <a:t> publicar al DDD</a:t>
            </a:r>
          </a:p>
          <a:p>
            <a:pPr lvl="3"/>
            <a:r>
              <a:rPr lang="es-ES" sz="2400" dirty="0" err="1" smtClean="0">
                <a:latin typeface="Arial" charset="0"/>
                <a:cs typeface="Arial" charset="0"/>
              </a:rPr>
              <a:t>L’autoarxiu</a:t>
            </a:r>
            <a:r>
              <a:rPr lang="es-ES" sz="2400" dirty="0" smtClean="0">
                <a:latin typeface="Arial" charset="0"/>
                <a:cs typeface="Arial" charset="0"/>
              </a:rPr>
              <a:t>: </a:t>
            </a:r>
            <a:r>
              <a:rPr lang="es-ES" sz="2400" dirty="0" err="1" smtClean="0">
                <a:latin typeface="Arial" charset="0"/>
                <a:cs typeface="Arial" charset="0"/>
              </a:rPr>
              <a:t>Ein@</a:t>
            </a:r>
            <a:r>
              <a:rPr lang="es-ES" sz="2400" dirty="0" smtClean="0">
                <a:latin typeface="Arial" charset="0"/>
                <a:cs typeface="Arial" charset="0"/>
              </a:rPr>
              <a:t> i </a:t>
            </a:r>
            <a:r>
              <a:rPr lang="es-ES" sz="2400" dirty="0" err="1" smtClean="0">
                <a:latin typeface="Arial" charset="0"/>
                <a:cs typeface="Arial" charset="0"/>
              </a:rPr>
              <a:t>formularis</a:t>
            </a:r>
            <a:r>
              <a:rPr lang="es-ES" sz="2400" dirty="0" smtClean="0">
                <a:latin typeface="Arial" charset="0"/>
                <a:cs typeface="Arial" charset="0"/>
              </a:rPr>
              <a:t> des del DDD</a:t>
            </a:r>
          </a:p>
          <a:p>
            <a:pPr lvl="3"/>
            <a:r>
              <a:rPr lang="es-ES" sz="2400" dirty="0" err="1" smtClean="0">
                <a:latin typeface="Arial" charset="0"/>
                <a:cs typeface="Arial" charset="0"/>
              </a:rPr>
              <a:t>Llicències</a:t>
            </a:r>
            <a:r>
              <a:rPr lang="es-ES" sz="2400" dirty="0" smtClean="0">
                <a:latin typeface="Arial" charset="0"/>
                <a:cs typeface="Arial" charset="0"/>
              </a:rPr>
              <a:t> </a:t>
            </a:r>
            <a:r>
              <a:rPr lang="es-ES" sz="2400" dirty="0" err="1" smtClean="0">
                <a:latin typeface="Arial" charset="0"/>
                <a:cs typeface="Arial" charset="0"/>
              </a:rPr>
              <a:t>Creative</a:t>
            </a:r>
            <a:r>
              <a:rPr lang="es-ES" sz="2400" dirty="0" smtClean="0">
                <a:latin typeface="Arial" charset="0"/>
                <a:cs typeface="Arial" charset="0"/>
              </a:rPr>
              <a:t> </a:t>
            </a:r>
            <a:r>
              <a:rPr lang="es-ES" sz="2400" dirty="0" err="1" smtClean="0">
                <a:latin typeface="Arial" charset="0"/>
                <a:cs typeface="Arial" charset="0"/>
              </a:rPr>
              <a:t>commons</a:t>
            </a:r>
            <a:endParaRPr lang="es-ES" sz="2400" dirty="0" smtClean="0">
              <a:latin typeface="Arial" charset="0"/>
              <a:cs typeface="Arial" charset="0"/>
            </a:endParaRPr>
          </a:p>
          <a:p>
            <a:pPr lvl="3"/>
            <a:r>
              <a:rPr lang="es-ES" sz="2400" dirty="0" err="1" smtClean="0">
                <a:latin typeface="Arial" charset="0"/>
                <a:cs typeface="Arial" charset="0"/>
              </a:rPr>
              <a:t>Revisió</a:t>
            </a:r>
            <a:r>
              <a:rPr lang="es-ES" sz="2400" dirty="0" smtClean="0">
                <a:latin typeface="Arial" charset="0"/>
                <a:cs typeface="Arial" charset="0"/>
              </a:rPr>
              <a:t> biblioteca</a:t>
            </a:r>
          </a:p>
          <a:p>
            <a:pPr lvl="3"/>
            <a:endParaRPr lang="es-ES" sz="2400" dirty="0" smtClean="0">
              <a:latin typeface="Arial" charset="0"/>
              <a:cs typeface="Arial" charset="0"/>
            </a:endParaRPr>
          </a:p>
          <a:p>
            <a:pPr lvl="3">
              <a:buNone/>
            </a:pPr>
            <a:endParaRPr lang="es-ES" sz="24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s-ES" sz="2400" dirty="0" smtClean="0">
              <a:latin typeface="Arial" charset="0"/>
              <a:cs typeface="Arial" charset="0"/>
            </a:endParaRPr>
          </a:p>
          <a:p>
            <a:endParaRPr lang="ca-ES" sz="24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179512" y="332656"/>
            <a:ext cx="871296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Dipòsit</a:t>
            </a:r>
            <a:r>
              <a:rPr lang="es-E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Digital de </a:t>
            </a:r>
            <a:r>
              <a:rPr lang="es-E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Documents</a:t>
            </a:r>
            <a:r>
              <a:rPr lang="es-E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(DDD)</a:t>
            </a:r>
            <a:endParaRPr lang="es-ES" sz="4800" b="1" dirty="0"/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2352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Concepte</a:t>
            </a:r>
            <a:r>
              <a:rPr lang="es-ES" dirty="0" smtClean="0"/>
              <a:t> i </a:t>
            </a:r>
            <a:r>
              <a:rPr lang="es-ES" dirty="0" err="1" smtClean="0"/>
              <a:t>col·leccions</a:t>
            </a:r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DDD – Que </a:t>
            </a:r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és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s-ES" sz="60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323528" y="1412776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DDD </a:t>
            </a:r>
            <a:r>
              <a:rPr lang="es-ES" dirty="0" err="1" smtClean="0"/>
              <a:t>és</a:t>
            </a:r>
            <a:r>
              <a:rPr lang="es-ES" dirty="0" smtClean="0"/>
              <a:t> el </a:t>
            </a:r>
            <a:r>
              <a:rPr lang="es-ES" dirty="0" err="1" smtClean="0"/>
              <a:t>repositori</a:t>
            </a:r>
            <a:r>
              <a:rPr lang="es-ES" dirty="0" smtClean="0"/>
              <a:t> institucional de la UAB. Recopila, gestiona, </a:t>
            </a:r>
            <a:r>
              <a:rPr lang="es-ES" dirty="0" err="1" smtClean="0"/>
              <a:t>difon</a:t>
            </a:r>
            <a:r>
              <a:rPr lang="es-ES" dirty="0" smtClean="0"/>
              <a:t> i preserva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producció</a:t>
            </a:r>
            <a:r>
              <a:rPr lang="es-ES" dirty="0" smtClean="0"/>
              <a:t> científica digital a través </a:t>
            </a:r>
            <a:r>
              <a:rPr lang="es-ES" dirty="0" err="1" smtClean="0"/>
              <a:t>d’una</a:t>
            </a:r>
            <a:r>
              <a:rPr lang="es-ES" dirty="0" smtClean="0"/>
              <a:t> </a:t>
            </a:r>
            <a:r>
              <a:rPr lang="es-ES" dirty="0" err="1" smtClean="0"/>
              <a:t>col·lecció</a:t>
            </a:r>
            <a:r>
              <a:rPr lang="es-ES" dirty="0" smtClean="0"/>
              <a:t> </a:t>
            </a:r>
            <a:r>
              <a:rPr lang="es-ES" dirty="0" err="1" smtClean="0"/>
              <a:t>organitzada</a:t>
            </a:r>
            <a:r>
              <a:rPr lang="es-ES" dirty="0" smtClean="0"/>
              <a:t>, </a:t>
            </a:r>
            <a:r>
              <a:rPr lang="es-ES" dirty="0" err="1" smtClean="0"/>
              <a:t>d’accés</a:t>
            </a:r>
            <a:r>
              <a:rPr lang="es-ES" dirty="0" smtClean="0"/>
              <a:t> </a:t>
            </a:r>
            <a:r>
              <a:rPr lang="es-ES" dirty="0" err="1" smtClean="0"/>
              <a:t>obert</a:t>
            </a:r>
            <a:r>
              <a:rPr lang="es-ES" dirty="0" smtClean="0"/>
              <a:t> i interoperable.</a:t>
            </a:r>
          </a:p>
          <a:p>
            <a:endParaRPr lang="es-ES" dirty="0" smtClean="0"/>
          </a:p>
          <a:p>
            <a:pPr>
              <a:buNone/>
            </a:pPr>
            <a:r>
              <a:rPr lang="ca-ES" dirty="0" smtClean="0"/>
              <a:t>109.207 documents de recerca, institucionals o patrimonials (juny 2014). Les col·leccions més destacades de recerca són: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Documents de recerca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Articles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Contribucions a Jornades i Congressos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Grups de recerca</a:t>
            </a:r>
          </a:p>
          <a:p>
            <a:endParaRPr lang="es-ES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2352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Concepte</a:t>
            </a:r>
            <a:r>
              <a:rPr lang="es-ES" dirty="0" smtClean="0"/>
              <a:t> i </a:t>
            </a:r>
            <a:r>
              <a:rPr lang="es-ES" dirty="0" err="1" smtClean="0"/>
              <a:t>col·leccions</a:t>
            </a:r>
            <a:endParaRPr lang="es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Col·leccions</a:t>
            </a:r>
            <a:endParaRPr lang="es-ES" sz="6000" dirty="0"/>
          </a:p>
        </p:txBody>
      </p:sp>
      <p:pic>
        <p:nvPicPr>
          <p:cNvPr id="5" name="Imatge 4" descr="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6582526" cy="4942689"/>
          </a:xfrm>
          <a:prstGeom prst="rect">
            <a:avLst/>
          </a:prstGeom>
        </p:spPr>
      </p:pic>
      <p:pic>
        <p:nvPicPr>
          <p:cNvPr id="7" name="Imatge 6" descr="openac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sz="4000" b="1" dirty="0" err="1" smtClean="0">
                <a:solidFill>
                  <a:srgbClr val="953735"/>
                </a:solidFill>
                <a:latin typeface="Arial" charset="0"/>
                <a:cs typeface="Arial" charset="0"/>
              </a:rPr>
              <a:t>Beneficis</a:t>
            </a:r>
            <a:r>
              <a:rPr lang="es-ES" sz="4000" b="1" dirty="0" smtClean="0">
                <a:solidFill>
                  <a:srgbClr val="953735"/>
                </a:solidFill>
                <a:latin typeface="Arial" charset="0"/>
                <a:cs typeface="Arial" charset="0"/>
              </a:rPr>
              <a:t> del DDD</a:t>
            </a:r>
            <a:endParaRPr lang="ca-ES" sz="4000" b="1" dirty="0">
              <a:solidFill>
                <a:srgbClr val="953735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rgbClr val="C00000"/>
                </a:solidFill>
                <a:cs typeface="Arial" charset="0"/>
              </a:rPr>
              <a:t>Posicionament</a:t>
            </a:r>
            <a:r>
              <a:rPr lang="es-ES" sz="3600" b="1" dirty="0" smtClean="0">
                <a:solidFill>
                  <a:srgbClr val="C00000"/>
                </a:solidFill>
                <a:cs typeface="Arial" charset="0"/>
              </a:rPr>
              <a:t> a </a:t>
            </a:r>
            <a:r>
              <a:rPr lang="es-ES" sz="3600" b="1" dirty="0" err="1" smtClean="0">
                <a:solidFill>
                  <a:srgbClr val="C00000"/>
                </a:solidFill>
                <a:cs typeface="Arial" charset="0"/>
              </a:rPr>
              <a:t>Webometrics</a:t>
            </a:r>
            <a:endParaRPr lang="es-ES" sz="36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495278" cy="34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5877272"/>
            <a:ext cx="6724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800" b="1" dirty="0" smtClean="0"/>
              <a:t>Font:</a:t>
            </a:r>
            <a:r>
              <a:rPr lang="ca-ES" sz="1800" dirty="0" smtClean="0"/>
              <a:t> </a:t>
            </a:r>
            <a:r>
              <a:rPr lang="ca-ES" sz="1800" dirty="0" smtClean="0">
                <a:hlinkClick r:id="rId4"/>
              </a:rPr>
              <a:t>http</a:t>
            </a:r>
            <a:r>
              <a:rPr lang="ca-ES" sz="1800" dirty="0">
                <a:hlinkClick r:id="rId4"/>
              </a:rPr>
              <a:t>://</a:t>
            </a:r>
            <a:r>
              <a:rPr lang="ca-ES" sz="1800" dirty="0" smtClean="0">
                <a:hlinkClick r:id="rId4"/>
              </a:rPr>
              <a:t>repositories.webometrics.info</a:t>
            </a:r>
            <a:r>
              <a:rPr lang="ca-ES" sz="1800" dirty="0" smtClean="0"/>
              <a:t> del CSIC. Gener 2014</a:t>
            </a:r>
          </a:p>
          <a:p>
            <a:r>
              <a:rPr lang="ca-ES" sz="1800" dirty="0" smtClean="0"/>
              <a:t>Total: 1.746 </a:t>
            </a:r>
            <a:r>
              <a:rPr lang="ca-ES" sz="1800" dirty="0" err="1" smtClean="0"/>
              <a:t>repositoris</a:t>
            </a:r>
            <a:r>
              <a:rPr lang="ca-ES" sz="1800" dirty="0" smtClean="0"/>
              <a:t>.</a:t>
            </a:r>
            <a:endParaRPr lang="ca-ES" sz="1800" dirty="0"/>
          </a:p>
        </p:txBody>
      </p:sp>
      <p:sp>
        <p:nvSpPr>
          <p:cNvPr id="8" name="6 Título"/>
          <p:cNvSpPr txBox="1">
            <a:spLocks/>
          </p:cNvSpPr>
          <p:nvPr/>
        </p:nvSpPr>
        <p:spPr bwMode="auto">
          <a:xfrm>
            <a:off x="251520" y="4653136"/>
            <a:ext cx="87129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s-ES" sz="3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s-ES" sz="3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Dipòsit Digital de Documents de la UAB (DDD):</a:t>
            </a:r>
            <a: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s-ES" sz="3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3r d’Espanya, 10è d’Europa i 24è del món</a:t>
            </a:r>
            <a: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tge 8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6797" y="5661248"/>
            <a:ext cx="1597202" cy="119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5400600"/>
          </a:xfrm>
        </p:spPr>
        <p:txBody>
          <a:bodyPr/>
          <a:lstStyle/>
          <a:p>
            <a:pPr eaLnBrk="1" hangingPunct="1"/>
            <a:r>
              <a:rPr lang="es-ES" sz="2800" dirty="0" err="1" smtClean="0">
                <a:latin typeface="Arial" charset="0"/>
                <a:cs typeface="Arial" charset="0"/>
              </a:rPr>
              <a:t>Entorn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informàtic</a:t>
            </a:r>
            <a:r>
              <a:rPr lang="es-ES" sz="2800" dirty="0" smtClean="0">
                <a:latin typeface="Arial" charset="0"/>
                <a:cs typeface="Arial" charset="0"/>
              </a:rPr>
              <a:t> estable i URL </a:t>
            </a:r>
            <a:r>
              <a:rPr lang="es-ES" sz="2800" dirty="0" err="1" smtClean="0">
                <a:latin typeface="Arial" charset="0"/>
                <a:cs typeface="Arial" charset="0"/>
              </a:rPr>
              <a:t>fixa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dirty="0" smtClean="0">
                <a:latin typeface="Arial" charset="0"/>
                <a:cs typeface="Arial" charset="0"/>
              </a:rPr>
              <a:t>Plataforma per </a:t>
            </a:r>
            <a:r>
              <a:rPr lang="es-ES" sz="2800" dirty="0" err="1" smtClean="0">
                <a:latin typeface="Arial" charset="0"/>
                <a:cs typeface="Arial" charset="0"/>
              </a:rPr>
              <a:t>allotjar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documents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inèdits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dirty="0" err="1" smtClean="0">
                <a:latin typeface="Arial" charset="0"/>
                <a:cs typeface="Arial" charset="0"/>
              </a:rPr>
              <a:t>Descripció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normalitzada</a:t>
            </a:r>
            <a:r>
              <a:rPr lang="es-ES" sz="2800" dirty="0" smtClean="0">
                <a:latin typeface="Arial" charset="0"/>
                <a:cs typeface="Arial" charset="0"/>
              </a:rPr>
              <a:t> i </a:t>
            </a:r>
            <a:r>
              <a:rPr lang="es-ES" sz="2800" dirty="0" err="1" smtClean="0">
                <a:latin typeface="Arial" charset="0"/>
                <a:cs typeface="Arial" charset="0"/>
              </a:rPr>
              <a:t>intercanviable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dirty="0" smtClean="0">
                <a:latin typeface="Arial" charset="0"/>
                <a:cs typeface="Arial" charset="0"/>
              </a:rPr>
              <a:t>Cerca a </a:t>
            </a:r>
            <a:r>
              <a:rPr lang="es-ES" sz="2800" dirty="0" err="1" smtClean="0">
                <a:latin typeface="Arial" charset="0"/>
                <a:cs typeface="Arial" charset="0"/>
              </a:rPr>
              <a:t>text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complet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dirty="0" err="1" smtClean="0">
                <a:latin typeface="Arial" charset="0"/>
                <a:cs typeface="Arial" charset="0"/>
              </a:rPr>
              <a:t>Agrupament</a:t>
            </a:r>
            <a:r>
              <a:rPr lang="es-ES" sz="2800" dirty="0" smtClean="0">
                <a:latin typeface="Arial" charset="0"/>
                <a:cs typeface="Arial" charset="0"/>
              </a:rPr>
              <a:t> de la </a:t>
            </a:r>
            <a:r>
              <a:rPr lang="es-ES" sz="2800" dirty="0" err="1" smtClean="0">
                <a:latin typeface="Arial" charset="0"/>
                <a:cs typeface="Arial" charset="0"/>
              </a:rPr>
              <a:t>producció</a:t>
            </a:r>
            <a:r>
              <a:rPr lang="es-ES" sz="2800" dirty="0" smtClean="0">
                <a:latin typeface="Arial" charset="0"/>
                <a:cs typeface="Arial" charset="0"/>
              </a:rPr>
              <a:t> científica </a:t>
            </a:r>
            <a:r>
              <a:rPr lang="es-ES" sz="2800" dirty="0" err="1" smtClean="0">
                <a:latin typeface="Arial" charset="0"/>
                <a:cs typeface="Arial" charset="0"/>
              </a:rPr>
              <a:t>pròpia</a:t>
            </a:r>
            <a:r>
              <a:rPr lang="es-ES" sz="2800" dirty="0" smtClean="0">
                <a:latin typeface="Arial" charset="0"/>
                <a:cs typeface="Arial" charset="0"/>
              </a:rPr>
              <a:t> – personal o del </a:t>
            </a:r>
            <a:r>
              <a:rPr lang="es-ES" sz="2800" dirty="0" err="1" smtClean="0">
                <a:latin typeface="Arial" charset="0"/>
                <a:cs typeface="Arial" charset="0"/>
              </a:rPr>
              <a:t>grup</a:t>
            </a:r>
            <a:r>
              <a:rPr lang="es-ES" sz="2800" dirty="0" smtClean="0">
                <a:latin typeface="Arial" charset="0"/>
                <a:cs typeface="Arial" charset="0"/>
              </a:rPr>
              <a:t> de recerca - en </a:t>
            </a:r>
            <a:r>
              <a:rPr lang="es-ES" sz="2800" dirty="0" err="1" smtClean="0">
                <a:latin typeface="Arial" charset="0"/>
                <a:cs typeface="Arial" charset="0"/>
              </a:rPr>
              <a:t>text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complet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dirty="0" smtClean="0">
                <a:latin typeface="Arial" charset="0"/>
                <a:cs typeface="Arial" charset="0"/>
              </a:rPr>
              <a:t>Estadístiques personalitzades </a:t>
            </a:r>
            <a:r>
              <a:rPr lang="es-ES" sz="2000" dirty="0" smtClean="0">
                <a:latin typeface="Arial" charset="0"/>
                <a:cs typeface="Arial" charset="0"/>
              </a:rPr>
              <a:t>(recomanable: enllaçar des de les webs personals o grups de recerca i des del campus virtual al text complert al DDD)</a:t>
            </a:r>
          </a:p>
          <a:p>
            <a:pPr eaLnBrk="1" hangingPunct="1"/>
            <a:r>
              <a:rPr lang="ca-ES" sz="2800" dirty="0" smtClean="0">
                <a:latin typeface="Arial" pitchFamily="34" charset="0"/>
                <a:cs typeface="Arial" pitchFamily="34" charset="0"/>
              </a:rPr>
              <a:t>Eines 2.0 per a compartir la informació a </a:t>
            </a:r>
          </a:p>
          <a:p>
            <a:pPr eaLnBrk="1" hangingPunct="1">
              <a:buNone/>
            </a:pPr>
            <a:r>
              <a:rPr lang="ca-ES" sz="2800" dirty="0" smtClean="0">
                <a:latin typeface="Arial" pitchFamily="34" charset="0"/>
                <a:cs typeface="Arial" pitchFamily="34" charset="0"/>
              </a:rPr>
              <a:t>    través de les xarxes socials.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sz="4000" b="1" dirty="0" err="1" smtClean="0">
                <a:solidFill>
                  <a:srgbClr val="953735"/>
                </a:solidFill>
                <a:latin typeface="Arial" charset="0"/>
                <a:cs typeface="Arial" charset="0"/>
              </a:rPr>
              <a:t>Beneficis</a:t>
            </a:r>
            <a:r>
              <a:rPr lang="es-ES" sz="4000" b="1" dirty="0" smtClean="0">
                <a:solidFill>
                  <a:srgbClr val="953735"/>
                </a:solidFill>
                <a:latin typeface="Arial" charset="0"/>
                <a:cs typeface="Arial" charset="0"/>
              </a:rPr>
              <a:t> del DDD</a:t>
            </a:r>
            <a:endParaRPr lang="ca-ES" sz="4000" b="1" dirty="0">
              <a:solidFill>
                <a:srgbClr val="953735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51520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Beneficis</a:t>
            </a:r>
            <a:endParaRPr lang="es-ES" sz="6000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2901" y="5661249"/>
            <a:ext cx="150109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560840" cy="64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etxa dreta 5"/>
          <p:cNvSpPr/>
          <p:nvPr/>
        </p:nvSpPr>
        <p:spPr>
          <a:xfrm rot="8621780">
            <a:off x="1573258" y="5946575"/>
            <a:ext cx="411082" cy="296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txa dreta 6"/>
          <p:cNvSpPr/>
          <p:nvPr/>
        </p:nvSpPr>
        <p:spPr>
          <a:xfrm rot="12393395">
            <a:off x="6522569" y="588919"/>
            <a:ext cx="372747" cy="3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txa cap avall 7"/>
          <p:cNvSpPr/>
          <p:nvPr/>
        </p:nvSpPr>
        <p:spPr>
          <a:xfrm rot="16200000">
            <a:off x="2807804" y="15263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203848" y="188640"/>
            <a:ext cx="165618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tx1"/>
                </a:solidFill>
              </a:rPr>
              <a:t>Estadístiques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948264" y="764704"/>
            <a:ext cx="20162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Enllaç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permanent</a:t>
            </a:r>
            <a:endParaRPr lang="es-ES" sz="2000" dirty="0">
              <a:latin typeface="+mn-lt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1979712" y="5661248"/>
            <a:ext cx="129614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Compartir</a:t>
            </a:r>
            <a:endParaRPr lang="es-ES" sz="2000" dirty="0">
              <a:latin typeface="+mn-lt"/>
            </a:endParaRPr>
          </a:p>
        </p:txBody>
      </p:sp>
      <p:pic>
        <p:nvPicPr>
          <p:cNvPr id="12" name="Imatge 11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16416" cy="527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580112" y="404664"/>
            <a:ext cx="165618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tx1"/>
                </a:solidFill>
              </a:rPr>
              <a:t>Estadístiques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12568"/>
          </a:xfrm>
        </p:spPr>
        <p:txBody>
          <a:bodyPr/>
          <a:lstStyle/>
          <a:p>
            <a:pPr>
              <a:buNone/>
            </a:pPr>
            <a:endParaRPr lang="es-ES" sz="4000" dirty="0" smtClean="0">
              <a:latin typeface="Arial" charset="0"/>
              <a:cs typeface="Arial" charset="0"/>
            </a:endParaRPr>
          </a:p>
          <a:p>
            <a:r>
              <a:rPr lang="es-ES" sz="4000" b="1" dirty="0" err="1" smtClean="0">
                <a:latin typeface="Arial" charset="0"/>
                <a:cs typeface="Arial" charset="0"/>
              </a:rPr>
              <a:t>Accés</a:t>
            </a:r>
            <a:r>
              <a:rPr lang="es-ES" sz="4000" b="1" dirty="0" smtClean="0">
                <a:latin typeface="Arial" charset="0"/>
                <a:cs typeface="Arial" charset="0"/>
              </a:rPr>
              <a:t> </a:t>
            </a:r>
            <a:r>
              <a:rPr lang="es-ES" sz="4000" b="1" dirty="0" err="1" smtClean="0">
                <a:latin typeface="Arial" charset="0"/>
                <a:cs typeface="Arial" charset="0"/>
              </a:rPr>
              <a:t>obert</a:t>
            </a:r>
            <a:endParaRPr lang="es-ES" sz="4000" b="1" dirty="0" smtClean="0">
              <a:latin typeface="Arial" charset="0"/>
              <a:cs typeface="Arial" charset="0"/>
            </a:endParaRPr>
          </a:p>
          <a:p>
            <a:r>
              <a:rPr lang="es-ES" sz="4000" b="1" dirty="0" smtClean="0">
                <a:latin typeface="Arial" charset="0"/>
                <a:cs typeface="Arial" charset="0"/>
              </a:rPr>
              <a:t>El </a:t>
            </a:r>
            <a:r>
              <a:rPr lang="es-ES" sz="4000" b="1" dirty="0" err="1" smtClean="0">
                <a:latin typeface="Arial" charset="0"/>
                <a:cs typeface="Arial" charset="0"/>
              </a:rPr>
              <a:t>Dipòsit</a:t>
            </a:r>
            <a:r>
              <a:rPr lang="es-ES" sz="4000" b="1" dirty="0" smtClean="0">
                <a:latin typeface="Arial" charset="0"/>
                <a:cs typeface="Arial" charset="0"/>
              </a:rPr>
              <a:t> Digital de </a:t>
            </a:r>
            <a:r>
              <a:rPr lang="es-ES" sz="4000" b="1" dirty="0" err="1" smtClean="0">
                <a:latin typeface="Arial" charset="0"/>
                <a:cs typeface="Arial" charset="0"/>
              </a:rPr>
              <a:t>Documents</a:t>
            </a:r>
            <a:endParaRPr lang="es-ES" sz="4000" b="1" dirty="0" smtClean="0">
              <a:latin typeface="Arial" charset="0"/>
              <a:cs typeface="Arial" charset="0"/>
            </a:endParaRPr>
          </a:p>
          <a:p>
            <a:r>
              <a:rPr lang="es-ES" sz="4000" b="1" dirty="0" smtClean="0">
                <a:latin typeface="Arial" charset="0"/>
                <a:cs typeface="Arial" charset="0"/>
              </a:rPr>
              <a:t>Portal de Recerca de Catalunya</a:t>
            </a:r>
            <a:endParaRPr lang="es-ES" sz="2400" dirty="0" smtClean="0">
              <a:latin typeface="Arial" charset="0"/>
              <a:cs typeface="Arial" charset="0"/>
            </a:endParaRPr>
          </a:p>
          <a:p>
            <a:r>
              <a:rPr lang="es-ES" sz="4000" b="1" dirty="0" err="1" smtClean="0">
                <a:latin typeface="Arial" charset="0"/>
                <a:cs typeface="Arial" charset="0"/>
              </a:rPr>
              <a:t>Recomanacions</a:t>
            </a:r>
            <a:endParaRPr lang="es-ES" sz="40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s-ES" sz="4800" dirty="0" smtClean="0">
              <a:latin typeface="Arial" charset="0"/>
              <a:cs typeface="Arial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331640" y="6858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251520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Veurem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 …</a:t>
            </a:r>
            <a:endParaRPr lang="es-ES" sz="6000" dirty="0"/>
          </a:p>
        </p:txBody>
      </p:sp>
      <p:pic>
        <p:nvPicPr>
          <p:cNvPr id="6" name="Imatge 5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472608"/>
          </a:xfrm>
        </p:spPr>
        <p:txBody>
          <a:bodyPr/>
          <a:lstStyle/>
          <a:p>
            <a:pPr>
              <a:buNone/>
            </a:pPr>
            <a:endParaRPr lang="es-ES" sz="4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251520" y="1844824"/>
            <a:ext cx="370790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 </a:t>
            </a:r>
            <a:r>
              <a:rPr lang="es-ES" dirty="0" err="1" smtClean="0"/>
              <a:t>d’Ein</a:t>
            </a:r>
            <a:r>
              <a:rPr lang="es-ES" dirty="0" smtClean="0"/>
              <a:t>@ (CVN) </a:t>
            </a:r>
            <a:r>
              <a:rPr lang="es-ES" sz="1800" dirty="0" smtClean="0"/>
              <a:t> (</a:t>
            </a:r>
            <a:r>
              <a:rPr lang="es-ES" sz="1800" dirty="0" err="1" smtClean="0"/>
              <a:t>només</a:t>
            </a:r>
            <a:r>
              <a:rPr lang="es-ES" sz="1800" dirty="0" smtClean="0"/>
              <a:t> ARTICLES)</a:t>
            </a:r>
            <a:endParaRPr lang="es-ES" sz="1800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4103440" y="1844824"/>
            <a:ext cx="478904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formularis</a:t>
            </a:r>
            <a:r>
              <a:rPr lang="es-ES" dirty="0" smtClean="0"/>
              <a:t> del DDD </a:t>
            </a:r>
          </a:p>
          <a:p>
            <a:endParaRPr lang="es-ES" sz="1800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0" y="6021288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Grups</a:t>
            </a:r>
            <a:r>
              <a:rPr lang="es-ES" sz="2400" b="1" dirty="0" smtClean="0"/>
              <a:t> de recerca</a:t>
            </a:r>
            <a:r>
              <a:rPr lang="es-ES" sz="2400" dirty="0" smtClean="0"/>
              <a:t>: Primer contactar </a:t>
            </a:r>
            <a:r>
              <a:rPr lang="es-ES" sz="2400" dirty="0" err="1" smtClean="0"/>
              <a:t>amb</a:t>
            </a:r>
            <a:r>
              <a:rPr lang="es-ES" sz="2400" dirty="0" smtClean="0"/>
              <a:t> la biblioteca</a:t>
            </a:r>
            <a:endParaRPr lang="es-ES" sz="2400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2267744" y="3284984"/>
            <a:ext cx="30963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Revisió</a:t>
            </a:r>
            <a:r>
              <a:rPr lang="es-ES" dirty="0" smtClean="0"/>
              <a:t> biblioteca</a:t>
            </a:r>
            <a:endParaRPr lang="es-ES" dirty="0"/>
          </a:p>
        </p:txBody>
      </p:sp>
      <p:sp>
        <p:nvSpPr>
          <p:cNvPr id="14" name="QuadreDeText 13"/>
          <p:cNvSpPr txBox="1"/>
          <p:nvPr/>
        </p:nvSpPr>
        <p:spPr>
          <a:xfrm>
            <a:off x="0" y="4293096"/>
            <a:ext cx="89644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Publicació</a:t>
            </a:r>
            <a:r>
              <a:rPr lang="es-ES" dirty="0" smtClean="0"/>
              <a:t> al DDD </a:t>
            </a:r>
            <a:r>
              <a:rPr lang="es-ES" sz="2000" dirty="0" smtClean="0"/>
              <a:t>(</a:t>
            </a:r>
            <a:r>
              <a:rPr lang="es-ES" sz="2000" dirty="0" err="1" smtClean="0"/>
              <a:t>possibilitat</a:t>
            </a:r>
            <a:r>
              <a:rPr lang="es-ES" sz="2000" dirty="0" smtClean="0"/>
              <a:t> </a:t>
            </a:r>
            <a:r>
              <a:rPr lang="es-ES" sz="2000" dirty="0" err="1" smtClean="0"/>
              <a:t>d’embargar</a:t>
            </a:r>
            <a:r>
              <a:rPr lang="es-ES" sz="2000" dirty="0" smtClean="0"/>
              <a:t>-lo si </a:t>
            </a:r>
            <a:r>
              <a:rPr lang="es-ES" sz="2000" dirty="0" err="1" smtClean="0"/>
              <a:t>és</a:t>
            </a:r>
            <a:r>
              <a:rPr lang="es-ES" sz="2000" dirty="0" smtClean="0"/>
              <a:t> </a:t>
            </a:r>
            <a:r>
              <a:rPr lang="es-ES" sz="2000" dirty="0" err="1" smtClean="0"/>
              <a:t>requisit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l’editor</a:t>
            </a:r>
            <a:r>
              <a:rPr lang="es-ES" sz="2000" dirty="0" smtClean="0"/>
              <a:t>)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1907704" y="5373216"/>
            <a:ext cx="43204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Notificació</a:t>
            </a:r>
            <a:r>
              <a:rPr lang="es-ES" dirty="0" smtClean="0"/>
              <a:t> </a:t>
            </a:r>
            <a:r>
              <a:rPr lang="es-ES" dirty="0" err="1" smtClean="0"/>
              <a:t>resultat</a:t>
            </a:r>
            <a:r>
              <a:rPr lang="es-ES" dirty="0" smtClean="0"/>
              <a:t> al PDI</a:t>
            </a:r>
            <a:endParaRPr lang="es-ES" dirty="0"/>
          </a:p>
        </p:txBody>
      </p:sp>
      <p:sp>
        <p:nvSpPr>
          <p:cNvPr id="22" name="Fletxa cap avall 21"/>
          <p:cNvSpPr/>
          <p:nvPr/>
        </p:nvSpPr>
        <p:spPr>
          <a:xfrm>
            <a:off x="2771800" y="27809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txa cap avall 22"/>
          <p:cNvSpPr/>
          <p:nvPr/>
        </p:nvSpPr>
        <p:spPr>
          <a:xfrm>
            <a:off x="4499992" y="27809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txa cap avall 23"/>
          <p:cNvSpPr/>
          <p:nvPr/>
        </p:nvSpPr>
        <p:spPr>
          <a:xfrm>
            <a:off x="3635896" y="38610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txa cap avall 24"/>
          <p:cNvSpPr/>
          <p:nvPr/>
        </p:nvSpPr>
        <p:spPr>
          <a:xfrm>
            <a:off x="3635896" y="494116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QuadreDeText 25"/>
          <p:cNvSpPr txBox="1"/>
          <p:nvPr/>
        </p:nvSpPr>
        <p:spPr>
          <a:xfrm>
            <a:off x="179512" y="188640"/>
            <a:ext cx="8784976" cy="1508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Com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 publicar al DDD</a:t>
            </a:r>
          </a:p>
          <a:p>
            <a:pPr algn="ctr"/>
            <a:r>
              <a:rPr lang="es-ES" sz="3200" dirty="0" err="1" smtClean="0">
                <a:solidFill>
                  <a:srgbClr val="C00000"/>
                </a:solidFill>
                <a:cs typeface="Arial" charset="0"/>
              </a:rPr>
              <a:t>L’autoarxiu</a:t>
            </a:r>
            <a:endParaRPr lang="es-ES" sz="3200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6" name="Imatge 15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0694" y="5589240"/>
            <a:ext cx="1693305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C00000"/>
                </a:solidFill>
              </a:rPr>
              <a:t>A</a:t>
            </a:r>
            <a:r>
              <a:rPr lang="ca-ES" dirty="0" smtClean="0">
                <a:solidFill>
                  <a:srgbClr val="C00000"/>
                </a:solidFill>
              </a:rPr>
              <a:t> partir de </a:t>
            </a:r>
            <a:r>
              <a:rPr lang="ca-ES" dirty="0" err="1" smtClean="0">
                <a:solidFill>
                  <a:srgbClr val="C00000"/>
                </a:solidFill>
              </a:rPr>
              <a:t>l’aplicatiu</a:t>
            </a:r>
            <a:r>
              <a:rPr lang="ca-ES" dirty="0" smtClean="0">
                <a:solidFill>
                  <a:srgbClr val="C00000"/>
                </a:solidFill>
              </a:rPr>
              <a:t> </a:t>
            </a:r>
            <a:r>
              <a:rPr lang="ca-ES" dirty="0" err="1" smtClean="0">
                <a:solidFill>
                  <a:srgbClr val="C00000"/>
                </a:solidFill>
              </a:rPr>
              <a:t>Ein</a:t>
            </a:r>
            <a:r>
              <a:rPr lang="ca-ES" dirty="0" smtClean="0">
                <a:solidFill>
                  <a:srgbClr val="C00000"/>
                </a:solidFill>
              </a:rPr>
              <a:t>@ (CVN)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251520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Des </a:t>
            </a:r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d’Ein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@ (CVN)</a:t>
            </a:r>
            <a:endParaRPr lang="es-ES" sz="6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2600325"/>
            <a:ext cx="72675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/>
        </p:nvSpPr>
        <p:spPr>
          <a:xfrm>
            <a:off x="539552" y="148478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L’autoarxiu</a:t>
            </a:r>
            <a:r>
              <a:rPr lang="es-ES" dirty="0" smtClean="0"/>
              <a:t> </a:t>
            </a:r>
            <a:r>
              <a:rPr lang="es-ES" dirty="0" err="1" smtClean="0"/>
              <a:t>d’articles</a:t>
            </a:r>
            <a:r>
              <a:rPr lang="es-ES" dirty="0" smtClean="0"/>
              <a:t> es fa des </a:t>
            </a:r>
            <a:r>
              <a:rPr lang="es-ES" dirty="0" err="1" smtClean="0"/>
              <a:t>d’Ein</a:t>
            </a:r>
            <a:r>
              <a:rPr lang="es-ES" dirty="0" smtClean="0"/>
              <a:t>@ </a:t>
            </a:r>
            <a:r>
              <a:rPr lang="es-ES" dirty="0" err="1" smtClean="0"/>
              <a:t>cap</a:t>
            </a:r>
            <a:r>
              <a:rPr lang="es-ES" dirty="0" smtClean="0"/>
              <a:t> al DDD</a:t>
            </a:r>
            <a:endParaRPr lang="es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899592" y="472514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recomanable</a:t>
            </a:r>
            <a:r>
              <a:rPr lang="es-ES" dirty="0" smtClean="0"/>
              <a:t> crear el </a:t>
            </a:r>
            <a:r>
              <a:rPr lang="es-ES" dirty="0" err="1" smtClean="0"/>
              <a:t>codi</a:t>
            </a:r>
            <a:r>
              <a:rPr lang="es-ES" dirty="0" smtClean="0"/>
              <a:t> ORCID i </a:t>
            </a:r>
            <a:r>
              <a:rPr lang="es-ES" dirty="0" err="1" smtClean="0"/>
              <a:t>fer</a:t>
            </a:r>
            <a:r>
              <a:rPr lang="es-ES" dirty="0" smtClean="0"/>
              <a:t>-lo constar a </a:t>
            </a:r>
            <a:r>
              <a:rPr lang="es-ES" dirty="0" err="1" smtClean="0"/>
              <a:t>Ein@</a:t>
            </a:r>
            <a:endParaRPr lang="es-ES" dirty="0"/>
          </a:p>
        </p:txBody>
      </p:sp>
      <p:sp>
        <p:nvSpPr>
          <p:cNvPr id="11" name="Fletxa cap avall 10"/>
          <p:cNvSpPr/>
          <p:nvPr/>
        </p:nvSpPr>
        <p:spPr>
          <a:xfrm rot="19085596">
            <a:off x="2366914" y="2411934"/>
            <a:ext cx="451255" cy="685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txa dreta 11"/>
          <p:cNvSpPr/>
          <p:nvPr/>
        </p:nvSpPr>
        <p:spPr>
          <a:xfrm rot="17315489">
            <a:off x="2227152" y="4136422"/>
            <a:ext cx="762649" cy="432048"/>
          </a:xfrm>
          <a:prstGeom prst="rightArrow">
            <a:avLst>
              <a:gd name="adj1" fmla="val 50000"/>
              <a:gd name="adj2" fmla="val 57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QuadreDeText 12"/>
          <p:cNvSpPr txBox="1"/>
          <p:nvPr/>
        </p:nvSpPr>
        <p:spPr>
          <a:xfrm>
            <a:off x="179512" y="60212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FF0000"/>
                </a:solidFill>
              </a:rPr>
              <a:t>Només</a:t>
            </a:r>
            <a:r>
              <a:rPr lang="es-ES" sz="3600" dirty="0" smtClean="0">
                <a:solidFill>
                  <a:srgbClr val="FF0000"/>
                </a:solidFill>
              </a:rPr>
              <a:t> per a </a:t>
            </a:r>
            <a:r>
              <a:rPr lang="es-ES" sz="3600" dirty="0" err="1" smtClean="0">
                <a:solidFill>
                  <a:srgbClr val="FF0000"/>
                </a:solidFill>
              </a:rPr>
              <a:t>articles</a:t>
            </a:r>
            <a:r>
              <a:rPr lang="es-ES" sz="3600" dirty="0" smtClean="0">
                <a:solidFill>
                  <a:srgbClr val="FF0000"/>
                </a:solidFill>
              </a:rPr>
              <a:t> de revista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14" name="Imatge 13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282" y="5301208"/>
            <a:ext cx="2077717" cy="155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ein@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29542"/>
          </a:xfrm>
          <a:prstGeom prst="rect">
            <a:avLst/>
          </a:prstGeom>
        </p:spPr>
      </p:pic>
      <p:pic>
        <p:nvPicPr>
          <p:cNvPr id="3" name="Imatge 2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3528" y="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  <a:hlinkClick r:id="rId3"/>
              </a:rPr>
              <a:t>Producció</a:t>
            </a:r>
            <a:r>
              <a:rPr lang="es-ES" dirty="0" smtClean="0">
                <a:solidFill>
                  <a:srgbClr val="C00000"/>
                </a:solidFill>
                <a:hlinkClick r:id="rId3"/>
              </a:rPr>
              <a:t> científica UAB: vista pública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7324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3631"/>
            <a:ext cx="7344816" cy="634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etxa dreta 5"/>
          <p:cNvSpPr/>
          <p:nvPr/>
        </p:nvSpPr>
        <p:spPr>
          <a:xfrm rot="19704977">
            <a:off x="5300654" y="3870745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QuadreDeText 6"/>
          <p:cNvSpPr txBox="1"/>
          <p:nvPr/>
        </p:nvSpPr>
        <p:spPr>
          <a:xfrm>
            <a:off x="6012160" y="3284984"/>
            <a:ext cx="295232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200" dirty="0" err="1" smtClean="0"/>
              <a:t>Accés</a:t>
            </a:r>
            <a:r>
              <a:rPr lang="es-ES" sz="2200" dirty="0" smtClean="0"/>
              <a:t> al </a:t>
            </a:r>
            <a:r>
              <a:rPr lang="es-ES" sz="2200" dirty="0" err="1" smtClean="0"/>
              <a:t>text</a:t>
            </a:r>
            <a:r>
              <a:rPr lang="es-ES" sz="2200" dirty="0" smtClean="0"/>
              <a:t> </a:t>
            </a:r>
            <a:r>
              <a:rPr lang="es-ES" sz="2200" dirty="0" err="1" smtClean="0"/>
              <a:t>complert</a:t>
            </a:r>
            <a:r>
              <a:rPr lang="es-ES" sz="2200" dirty="0" smtClean="0"/>
              <a:t> </a:t>
            </a:r>
            <a:r>
              <a:rPr lang="es-ES" sz="2200" dirty="0" err="1" smtClean="0"/>
              <a:t>dipositat</a:t>
            </a:r>
            <a:r>
              <a:rPr lang="es-ES" sz="2200" dirty="0" smtClean="0"/>
              <a:t> al DDD</a:t>
            </a:r>
            <a:endParaRPr lang="es-ES" sz="2200" dirty="0"/>
          </a:p>
        </p:txBody>
      </p:sp>
      <p:sp>
        <p:nvSpPr>
          <p:cNvPr id="8" name="Fletxa dreta 7"/>
          <p:cNvSpPr/>
          <p:nvPr/>
        </p:nvSpPr>
        <p:spPr>
          <a:xfrm rot="13181318">
            <a:off x="3270153" y="3899073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QuadreDeText 8"/>
          <p:cNvSpPr txBox="1"/>
          <p:nvPr/>
        </p:nvSpPr>
        <p:spPr>
          <a:xfrm>
            <a:off x="179512" y="3068960"/>
            <a:ext cx="316835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200" dirty="0" err="1" smtClean="0"/>
              <a:t>Possible</a:t>
            </a:r>
            <a:r>
              <a:rPr lang="es-ES" sz="2200" dirty="0" smtClean="0"/>
              <a:t> </a:t>
            </a:r>
            <a:r>
              <a:rPr lang="es-ES" sz="2200" dirty="0" err="1" smtClean="0"/>
              <a:t>accés</a:t>
            </a:r>
            <a:r>
              <a:rPr lang="es-ES" sz="2200" dirty="0" smtClean="0"/>
              <a:t> al </a:t>
            </a:r>
            <a:r>
              <a:rPr lang="es-ES" sz="2200" dirty="0" err="1" smtClean="0"/>
              <a:t>text</a:t>
            </a:r>
            <a:r>
              <a:rPr lang="es-ES" sz="2200" dirty="0" smtClean="0"/>
              <a:t> </a:t>
            </a:r>
            <a:r>
              <a:rPr lang="es-ES" sz="2200" dirty="0" err="1" smtClean="0"/>
              <a:t>complert</a:t>
            </a:r>
            <a:r>
              <a:rPr lang="es-ES" sz="2200" dirty="0" smtClean="0"/>
              <a:t> a través de bases de </a:t>
            </a:r>
            <a:r>
              <a:rPr lang="es-ES" sz="2200" dirty="0" err="1" smtClean="0"/>
              <a:t>dades</a:t>
            </a:r>
            <a:endParaRPr lang="es-ES" sz="2200" dirty="0"/>
          </a:p>
        </p:txBody>
      </p:sp>
      <p:pic>
        <p:nvPicPr>
          <p:cNvPr id="10" name="Imatge 9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385" y="5373216"/>
            <a:ext cx="1981614" cy="148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83152" cy="850106"/>
          </a:xfrm>
        </p:spPr>
        <p:txBody>
          <a:bodyPr/>
          <a:lstStyle/>
          <a:p>
            <a:pPr algn="l"/>
            <a:r>
              <a:rPr lang="ca-ES" dirty="0" smtClean="0"/>
              <a:t>Formularis des del DDD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667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QuadreDeText 3"/>
          <p:cNvSpPr txBox="1"/>
          <p:nvPr/>
        </p:nvSpPr>
        <p:spPr>
          <a:xfrm>
            <a:off x="179512" y="188640"/>
            <a:ext cx="8784976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200" dirty="0" smtClean="0">
                <a:solidFill>
                  <a:srgbClr val="C00000"/>
                </a:solidFill>
                <a:cs typeface="Arial" charset="0"/>
              </a:rPr>
              <a:t>Des </a:t>
            </a:r>
            <a:r>
              <a:rPr lang="es-ES" sz="5200" dirty="0" err="1" smtClean="0">
                <a:solidFill>
                  <a:srgbClr val="C00000"/>
                </a:solidFill>
                <a:cs typeface="Arial" charset="0"/>
              </a:rPr>
              <a:t>dels</a:t>
            </a:r>
            <a:r>
              <a:rPr lang="es-ES" sz="52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sz="5200" dirty="0" err="1" smtClean="0">
                <a:solidFill>
                  <a:srgbClr val="C00000"/>
                </a:solidFill>
                <a:cs typeface="Arial" charset="0"/>
              </a:rPr>
              <a:t>formularis</a:t>
            </a:r>
            <a:r>
              <a:rPr lang="es-ES" sz="5200" dirty="0" smtClean="0">
                <a:solidFill>
                  <a:srgbClr val="C00000"/>
                </a:solidFill>
                <a:cs typeface="Arial" charset="0"/>
              </a:rPr>
              <a:t> del DDD</a:t>
            </a:r>
            <a:endParaRPr lang="es-ES" sz="5200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6797" y="5661248"/>
            <a:ext cx="1597202" cy="119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9614"/>
            <a:ext cx="6840760" cy="66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txa cap avall 3"/>
          <p:cNvSpPr/>
          <p:nvPr/>
        </p:nvSpPr>
        <p:spPr>
          <a:xfrm rot="1999895">
            <a:off x="3781572" y="5730441"/>
            <a:ext cx="300099" cy="88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QuadreDeText 5"/>
          <p:cNvSpPr txBox="1"/>
          <p:nvPr/>
        </p:nvSpPr>
        <p:spPr>
          <a:xfrm>
            <a:off x="2915816" y="4149080"/>
            <a:ext cx="504056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Indicar 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l’apartat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ES" sz="2000" u="sng" dirty="0" err="1" smtClean="0">
                <a:latin typeface="Arial" pitchFamily="34" charset="0"/>
                <a:cs typeface="Arial" pitchFamily="34" charset="0"/>
              </a:rPr>
              <a:t>Comentaris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” del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formulari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del DDD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s’han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cedit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drets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expira el contracte i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versió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document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adjunteu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altra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informació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d’interès</a:t>
            </a:r>
            <a:r>
              <a:rPr lang="es-ES" sz="2000" dirty="0"/>
              <a:t>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etxa cap avall 4"/>
          <p:cNvSpPr/>
          <p:nvPr/>
        </p:nvSpPr>
        <p:spPr>
          <a:xfrm rot="1999895">
            <a:off x="4305419" y="2029628"/>
            <a:ext cx="274935" cy="422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QuadreDeText 6"/>
          <p:cNvSpPr txBox="1"/>
          <p:nvPr/>
        </p:nvSpPr>
        <p:spPr>
          <a:xfrm>
            <a:off x="4499992" y="1340768"/>
            <a:ext cx="44644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Escollir</a:t>
            </a:r>
            <a:r>
              <a:rPr lang="es-ES" sz="2000" dirty="0" smtClean="0"/>
              <a:t> una </a:t>
            </a:r>
            <a:r>
              <a:rPr lang="es-ES" sz="2000" dirty="0" err="1" smtClean="0"/>
              <a:t>llicència</a:t>
            </a:r>
            <a:r>
              <a:rPr lang="es-ES" sz="2000" dirty="0" smtClean="0"/>
              <a:t> </a:t>
            </a:r>
            <a:r>
              <a:rPr lang="es-ES" sz="2000" dirty="0" err="1" smtClean="0"/>
              <a:t>cc</a:t>
            </a:r>
            <a:r>
              <a:rPr lang="es-ES" sz="2000" dirty="0" smtClean="0"/>
              <a:t> si es conserven  </a:t>
            </a:r>
            <a:r>
              <a:rPr lang="es-ES" sz="2000" dirty="0" err="1" smtClean="0"/>
              <a:t>els</a:t>
            </a:r>
            <a:r>
              <a:rPr lang="es-ES" sz="2000" dirty="0" smtClean="0"/>
              <a:t> </a:t>
            </a:r>
            <a:r>
              <a:rPr lang="es-ES" sz="2000" dirty="0" err="1" smtClean="0"/>
              <a:t>drets</a:t>
            </a:r>
            <a:r>
              <a:rPr lang="es-ES" sz="2000" dirty="0" smtClean="0"/>
              <a:t> </a:t>
            </a:r>
            <a:r>
              <a:rPr lang="es-ES" sz="2000" dirty="0" err="1" smtClean="0"/>
              <a:t>d’explotació</a:t>
            </a:r>
            <a:endParaRPr lang="es-ES" sz="2000" dirty="0"/>
          </a:p>
        </p:txBody>
      </p:sp>
      <p:pic>
        <p:nvPicPr>
          <p:cNvPr id="8" name="Imatge 7" descr="openac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4591" y="5517232"/>
            <a:ext cx="1789408" cy="134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pturaimg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6480720" cy="30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pturaimg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115212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ol 6"/>
          <p:cNvSpPr txBox="1">
            <a:spLocks noGrp="1"/>
          </p:cNvSpPr>
          <p:nvPr>
            <p:ph type="title"/>
          </p:nvPr>
        </p:nvSpPr>
        <p:spPr>
          <a:xfrm>
            <a:off x="251520" y="430639"/>
            <a:ext cx="871296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Llicències</a:t>
            </a:r>
            <a:r>
              <a:rPr lang="es-E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es-E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Commons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691680" y="134076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Aquestes</a:t>
            </a:r>
            <a:r>
              <a:rPr lang="es-ES" sz="2400" dirty="0" smtClean="0"/>
              <a:t> </a:t>
            </a:r>
            <a:r>
              <a:rPr lang="es-ES" sz="2400" dirty="0" err="1" smtClean="0"/>
              <a:t>llicències</a:t>
            </a:r>
            <a:r>
              <a:rPr lang="es-ES" sz="2400" dirty="0" smtClean="0"/>
              <a:t> </a:t>
            </a:r>
            <a:r>
              <a:rPr lang="es-ES" sz="2400" dirty="0" err="1" smtClean="0"/>
              <a:t>permeten</a:t>
            </a:r>
            <a:r>
              <a:rPr lang="es-ES" sz="2400" dirty="0" smtClean="0"/>
              <a:t> </a:t>
            </a:r>
            <a:r>
              <a:rPr lang="es-ES" sz="2400" dirty="0" err="1" smtClean="0"/>
              <a:t>fer</a:t>
            </a:r>
            <a:r>
              <a:rPr lang="es-ES" sz="2400" dirty="0" smtClean="0"/>
              <a:t> la </a:t>
            </a:r>
            <a:r>
              <a:rPr lang="es-ES" sz="2400" dirty="0" err="1" smtClean="0"/>
              <a:t>cessió</a:t>
            </a:r>
            <a:r>
              <a:rPr lang="es-ES" sz="2400" dirty="0" smtClean="0"/>
              <a:t> </a:t>
            </a:r>
            <a:r>
              <a:rPr lang="es-ES" sz="2400" dirty="0" err="1" smtClean="0"/>
              <a:t>d’alguns</a:t>
            </a:r>
            <a:r>
              <a:rPr lang="es-ES" sz="2400" dirty="0" smtClean="0"/>
              <a:t> o de </a:t>
            </a:r>
            <a:r>
              <a:rPr lang="es-ES" sz="2400" dirty="0" err="1" smtClean="0"/>
              <a:t>tots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drets</a:t>
            </a:r>
            <a:r>
              <a:rPr lang="es-ES" sz="2400" dirty="0" smtClean="0"/>
              <a:t>, de manera que si </a:t>
            </a:r>
            <a:r>
              <a:rPr lang="es-ES" sz="2400" dirty="0" err="1" smtClean="0"/>
              <a:t>algú</a:t>
            </a:r>
            <a:r>
              <a:rPr lang="es-ES" sz="2400" dirty="0" smtClean="0"/>
              <a:t> </a:t>
            </a:r>
            <a:r>
              <a:rPr lang="es-ES" sz="2400" dirty="0" err="1" smtClean="0"/>
              <a:t>vol</a:t>
            </a:r>
            <a:r>
              <a:rPr lang="es-ES" sz="2400" dirty="0" smtClean="0"/>
              <a:t> </a:t>
            </a:r>
            <a:r>
              <a:rPr lang="es-ES" sz="2400" dirty="0" err="1" smtClean="0"/>
              <a:t>utilitzar</a:t>
            </a:r>
            <a:r>
              <a:rPr lang="es-ES" sz="2400" dirty="0" smtClean="0"/>
              <a:t> o </a:t>
            </a:r>
            <a:r>
              <a:rPr lang="es-ES" sz="2400" dirty="0" err="1" smtClean="0"/>
              <a:t>reproduir</a:t>
            </a:r>
            <a:r>
              <a:rPr lang="es-ES" sz="2400" dirty="0" smtClean="0"/>
              <a:t> el </a:t>
            </a:r>
            <a:r>
              <a:rPr lang="es-ES" sz="2400" dirty="0" err="1" smtClean="0"/>
              <a:t>vostre</a:t>
            </a:r>
            <a:r>
              <a:rPr lang="es-ES" sz="2400" dirty="0" smtClean="0"/>
              <a:t> </a:t>
            </a:r>
            <a:r>
              <a:rPr lang="es-ES" sz="2400" dirty="0" err="1" smtClean="0"/>
              <a:t>text</a:t>
            </a:r>
            <a:r>
              <a:rPr lang="es-ES" sz="2400" dirty="0" smtClean="0"/>
              <a:t>, </a:t>
            </a:r>
            <a:r>
              <a:rPr lang="es-ES" sz="2400" dirty="0" err="1" smtClean="0"/>
              <a:t>ho</a:t>
            </a:r>
            <a:r>
              <a:rPr lang="es-ES" sz="2400" dirty="0" smtClean="0"/>
              <a:t> </a:t>
            </a:r>
            <a:r>
              <a:rPr lang="es-ES" sz="2400" dirty="0" err="1" smtClean="0"/>
              <a:t>pugui</a:t>
            </a:r>
            <a:r>
              <a:rPr lang="es-ES" sz="2400" dirty="0" smtClean="0"/>
              <a:t> </a:t>
            </a:r>
            <a:r>
              <a:rPr lang="es-ES" sz="2400" dirty="0" err="1" smtClean="0"/>
              <a:t>fer</a:t>
            </a:r>
            <a:r>
              <a:rPr lang="es-ES" sz="2400" dirty="0" smtClean="0"/>
              <a:t> </a:t>
            </a:r>
            <a:r>
              <a:rPr lang="es-ES" sz="2400" dirty="0" err="1" smtClean="0"/>
              <a:t>sense</a:t>
            </a:r>
            <a:r>
              <a:rPr lang="es-ES" sz="2400" dirty="0" smtClean="0"/>
              <a:t> </a:t>
            </a:r>
            <a:r>
              <a:rPr lang="es-ES" sz="2400" dirty="0" err="1" smtClean="0"/>
              <a:t>haver</a:t>
            </a:r>
            <a:r>
              <a:rPr lang="es-ES" sz="2400" dirty="0" smtClean="0"/>
              <a:t> de </a:t>
            </a:r>
            <a:r>
              <a:rPr lang="es-ES" sz="2400" dirty="0" err="1" smtClean="0"/>
              <a:t>demanar</a:t>
            </a:r>
            <a:r>
              <a:rPr lang="es-ES" sz="2400" dirty="0" smtClean="0"/>
              <a:t> </a:t>
            </a:r>
            <a:r>
              <a:rPr lang="es-ES" sz="2400" dirty="0" err="1" smtClean="0"/>
              <a:t>permís</a:t>
            </a:r>
            <a:r>
              <a:rPr lang="es-ES" sz="2400" dirty="0" smtClean="0"/>
              <a:t>, </a:t>
            </a:r>
            <a:r>
              <a:rPr lang="es-ES" sz="2400" dirty="0" err="1" smtClean="0"/>
              <a:t>sempre</a:t>
            </a:r>
            <a:r>
              <a:rPr lang="es-ES" sz="2400" dirty="0" smtClean="0"/>
              <a:t> </a:t>
            </a:r>
            <a:r>
              <a:rPr lang="es-ES" sz="2400" dirty="0" err="1" smtClean="0"/>
              <a:t>citant</a:t>
            </a:r>
            <a:r>
              <a:rPr lang="es-ES" sz="2400" dirty="0" smtClean="0"/>
              <a:t> la </a:t>
            </a:r>
            <a:r>
              <a:rPr lang="es-ES" sz="2400" dirty="0" err="1" smtClean="0"/>
              <a:t>font</a:t>
            </a:r>
            <a:r>
              <a:rPr lang="es-ES" sz="2400" dirty="0" smtClean="0"/>
              <a:t> de </a:t>
            </a:r>
            <a:r>
              <a:rPr lang="es-ES" sz="2400" dirty="0" err="1" smtClean="0"/>
              <a:t>referència</a:t>
            </a:r>
            <a:r>
              <a:rPr lang="es-ES" sz="2400" dirty="0" smtClean="0"/>
              <a:t> i a </a:t>
            </a:r>
            <a:r>
              <a:rPr lang="es-ES" sz="2400" dirty="0" err="1" smtClean="0"/>
              <a:t>l’autor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pic>
        <p:nvPicPr>
          <p:cNvPr id="8" name="Imatge 7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9003" y="5661248"/>
            <a:ext cx="1404996" cy="119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Llicències</a:t>
            </a:r>
            <a:r>
              <a:rPr lang="es-E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es-E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Commons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tge 5" descr="llicencies_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604448" cy="4511258"/>
          </a:xfrm>
          <a:prstGeom prst="rect">
            <a:avLst/>
          </a:prstGeom>
        </p:spPr>
      </p:pic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428596"/>
            <a:ext cx="1907703" cy="142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6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Revisió</a:t>
            </a:r>
            <a:r>
              <a:rPr lang="es-E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biblioteca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Verifica </a:t>
            </a:r>
            <a:r>
              <a:rPr lang="es-ES" dirty="0" err="1" smtClean="0"/>
              <a:t>qui</a:t>
            </a:r>
            <a:r>
              <a:rPr lang="es-ES" dirty="0" smtClean="0"/>
              <a:t> té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b="1" dirty="0" err="1" smtClean="0"/>
              <a:t>drets</a:t>
            </a:r>
            <a:r>
              <a:rPr lang="es-ES" b="1" dirty="0" smtClean="0"/>
              <a:t> </a:t>
            </a:r>
            <a:r>
              <a:rPr lang="es-ES" b="1" dirty="0" err="1" smtClean="0"/>
              <a:t>d’explotació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Autorització</a:t>
            </a:r>
            <a:r>
              <a:rPr lang="es-ES" dirty="0" smtClean="0"/>
              <a:t> per </a:t>
            </a:r>
            <a:r>
              <a:rPr lang="es-ES" dirty="0" err="1" smtClean="0"/>
              <a:t>l’</a:t>
            </a:r>
            <a:r>
              <a:rPr lang="es-ES" b="1" dirty="0" err="1" smtClean="0"/>
              <a:t>autoarxiu</a:t>
            </a:r>
            <a:r>
              <a:rPr lang="es-ES" dirty="0" smtClean="0"/>
              <a:t> </a:t>
            </a:r>
          </a:p>
          <a:p>
            <a:r>
              <a:rPr lang="es-ES" b="1" dirty="0" err="1" smtClean="0"/>
              <a:t>Condicions</a:t>
            </a:r>
            <a:endParaRPr lang="es-ES" b="1" dirty="0" smtClean="0"/>
          </a:p>
          <a:p>
            <a:pPr lvl="1"/>
            <a:r>
              <a:rPr lang="es-ES" dirty="0" err="1" smtClean="0"/>
              <a:t>on</a:t>
            </a:r>
            <a:r>
              <a:rPr lang="es-ES" dirty="0" smtClean="0"/>
              <a:t> (</a:t>
            </a:r>
            <a:r>
              <a:rPr lang="es-ES" dirty="0" err="1" smtClean="0"/>
              <a:t>repositori</a:t>
            </a:r>
            <a:r>
              <a:rPr lang="es-ES" dirty="0" smtClean="0"/>
              <a:t> institucional …)</a:t>
            </a:r>
          </a:p>
          <a:p>
            <a:pPr lvl="1"/>
            <a:r>
              <a:rPr lang="es-ES" dirty="0" err="1" smtClean="0"/>
              <a:t>quan</a:t>
            </a:r>
            <a:r>
              <a:rPr lang="es-ES" dirty="0" smtClean="0"/>
              <a:t> (</a:t>
            </a:r>
            <a:r>
              <a:rPr lang="es-ES" dirty="0" err="1" smtClean="0"/>
              <a:t>immediatament</a:t>
            </a:r>
            <a:r>
              <a:rPr lang="es-ES" dirty="0" smtClean="0"/>
              <a:t>, </a:t>
            </a:r>
            <a:r>
              <a:rPr lang="es-ES" dirty="0" err="1" smtClean="0"/>
              <a:t>embargament</a:t>
            </a:r>
            <a:r>
              <a:rPr lang="es-ES" dirty="0" smtClean="0"/>
              <a:t> …)</a:t>
            </a:r>
          </a:p>
          <a:p>
            <a:pPr lvl="1"/>
            <a:r>
              <a:rPr lang="es-ES" dirty="0" err="1" smtClean="0"/>
              <a:t>versió</a:t>
            </a:r>
            <a:r>
              <a:rPr lang="es-ES" dirty="0" smtClean="0"/>
              <a:t> del </a:t>
            </a:r>
            <a:r>
              <a:rPr lang="es-ES" dirty="0" err="1" smtClean="0"/>
              <a:t>document</a:t>
            </a:r>
            <a:r>
              <a:rPr lang="es-ES" dirty="0" smtClean="0"/>
              <a:t> (</a:t>
            </a:r>
            <a:r>
              <a:rPr lang="es-ES" dirty="0" err="1" smtClean="0"/>
              <a:t>preprint</a:t>
            </a:r>
            <a:r>
              <a:rPr lang="es-ES" dirty="0" smtClean="0"/>
              <a:t>, </a:t>
            </a:r>
            <a:r>
              <a:rPr lang="es-ES" dirty="0" err="1" smtClean="0"/>
              <a:t>postprint</a:t>
            </a:r>
            <a:r>
              <a:rPr lang="es-ES" dirty="0" smtClean="0"/>
              <a:t> …)</a:t>
            </a:r>
          </a:p>
          <a:p>
            <a:pPr lvl="1"/>
            <a:r>
              <a:rPr lang="es-ES" dirty="0" err="1" smtClean="0"/>
              <a:t>mencions</a:t>
            </a:r>
            <a:r>
              <a:rPr lang="es-ES" dirty="0" smtClean="0"/>
              <a:t> </a:t>
            </a:r>
            <a:r>
              <a:rPr lang="es-ES" dirty="0" err="1" smtClean="0"/>
              <a:t>obligades</a:t>
            </a:r>
            <a:r>
              <a:rPr lang="es-ES" dirty="0" smtClean="0"/>
              <a:t> (URL revista …)</a:t>
            </a:r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251520" y="332656"/>
            <a:ext cx="871296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ca-ES" sz="3200" b="1" dirty="0" smtClean="0">
                <a:solidFill>
                  <a:srgbClr val="1B5B38"/>
                </a:solidFill>
                <a:latin typeface="Arial" pitchFamily="34" charset="0"/>
                <a:cs typeface="Arial" pitchFamily="34" charset="0"/>
              </a:rPr>
              <a:t>Drets d’autor de </a:t>
            </a:r>
            <a:r>
              <a:rPr lang="ca-E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l’article de la revista </a:t>
            </a:r>
            <a:r>
              <a:rPr lang="ca-ES" sz="3200" b="1" dirty="0" smtClean="0">
                <a:solidFill>
                  <a:srgbClr val="1B5B38"/>
                </a:solidFill>
                <a:latin typeface="Arial" pitchFamily="34" charset="0"/>
                <a:cs typeface="Arial" pitchFamily="34" charset="0"/>
              </a:rPr>
              <a:t>que s’hi vol dipositar 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323528" y="1484784"/>
            <a:ext cx="864096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Consultar la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política </a:t>
            </a:r>
            <a:r>
              <a:rPr lang="ca-ES" sz="2000" b="1" dirty="0" err="1" smtClean="0">
                <a:latin typeface="Arial" pitchFamily="34" charset="0"/>
                <a:cs typeface="Arial" pitchFamily="34" charset="0"/>
              </a:rPr>
              <a:t>d’autoarxiu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de la publicació per saber què autoritza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QuadreDeText 19"/>
          <p:cNvSpPr txBox="1"/>
          <p:nvPr/>
        </p:nvSpPr>
        <p:spPr>
          <a:xfrm>
            <a:off x="251520" y="2348880"/>
            <a:ext cx="41044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latin typeface="Arial" pitchFamily="34" charset="0"/>
                <a:cs typeface="Arial" pitchFamily="34" charset="0"/>
              </a:rPr>
              <a:t>Revistes espanyoles </a:t>
            </a:r>
            <a:r>
              <a:rPr lang="ca-ES" sz="1800" dirty="0" smtClean="0">
                <a:latin typeface="Arial" pitchFamily="34" charset="0"/>
                <a:cs typeface="Arial" pitchFamily="34" charset="0"/>
                <a:hlinkClick r:id="rId3"/>
              </a:rPr>
              <a:t>DULCINEA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4427984" y="2348880"/>
            <a:ext cx="453650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latin typeface="Arial" pitchFamily="34" charset="0"/>
                <a:cs typeface="Arial" pitchFamily="34" charset="0"/>
              </a:rPr>
              <a:t>Revistes</a:t>
            </a:r>
            <a:r>
              <a:rPr lang="ca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800" b="1" dirty="0" smtClean="0">
                <a:latin typeface="Arial" pitchFamily="34" charset="0"/>
                <a:cs typeface="Arial" pitchFamily="34" charset="0"/>
              </a:rPr>
              <a:t>estrangeres </a:t>
            </a:r>
            <a:r>
              <a:rPr lang="ca-ES" sz="1800" dirty="0" smtClean="0">
                <a:latin typeface="Arial" pitchFamily="34" charset="0"/>
                <a:cs typeface="Arial" pitchFamily="34" charset="0"/>
                <a:hlinkClick r:id="rId4"/>
              </a:rPr>
              <a:t>SHERPA-ROMEO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etxa cap avall 21"/>
          <p:cNvSpPr/>
          <p:nvPr/>
        </p:nvSpPr>
        <p:spPr>
          <a:xfrm rot="2282700">
            <a:off x="2712740" y="1938659"/>
            <a:ext cx="45347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cap avall 25"/>
          <p:cNvSpPr/>
          <p:nvPr/>
        </p:nvSpPr>
        <p:spPr>
          <a:xfrm>
            <a:off x="4932041" y="299695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Fletxa cap avall 26"/>
          <p:cNvSpPr/>
          <p:nvPr/>
        </p:nvSpPr>
        <p:spPr>
          <a:xfrm rot="19117458">
            <a:off x="5594300" y="1868767"/>
            <a:ext cx="45347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QuadreDeText 14"/>
          <p:cNvSpPr txBox="1"/>
          <p:nvPr/>
        </p:nvSpPr>
        <p:spPr>
          <a:xfrm>
            <a:off x="251520" y="3573016"/>
            <a:ext cx="39604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NO permet </a:t>
            </a:r>
            <a:r>
              <a:rPr lang="ca-ES" sz="1800" dirty="0" err="1" smtClean="0"/>
              <a:t>l’autoarxiu</a:t>
            </a:r>
            <a:r>
              <a:rPr lang="ca-ES" sz="1800" dirty="0" smtClean="0"/>
              <a:t> o NO es menciona</a:t>
            </a:r>
            <a:endParaRPr lang="ca-ES" sz="1800" dirty="0"/>
          </a:p>
        </p:txBody>
      </p:sp>
      <p:sp>
        <p:nvSpPr>
          <p:cNvPr id="16" name="Fletxa cap avall 15"/>
          <p:cNvSpPr/>
          <p:nvPr/>
        </p:nvSpPr>
        <p:spPr>
          <a:xfrm>
            <a:off x="3229818" y="2996952"/>
            <a:ext cx="478085" cy="542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txa cap avall 16"/>
          <p:cNvSpPr/>
          <p:nvPr/>
        </p:nvSpPr>
        <p:spPr>
          <a:xfrm>
            <a:off x="1979712" y="4293096"/>
            <a:ext cx="45347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Fletxa cap avall 17"/>
          <p:cNvSpPr/>
          <p:nvPr/>
        </p:nvSpPr>
        <p:spPr>
          <a:xfrm>
            <a:off x="5364088" y="4005064"/>
            <a:ext cx="453475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QuadreDeText 18"/>
          <p:cNvSpPr txBox="1"/>
          <p:nvPr/>
        </p:nvSpPr>
        <p:spPr>
          <a:xfrm>
            <a:off x="323528" y="4725144"/>
            <a:ext cx="47525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Si no es menciona sol·licitar permís. Si es concedeix el permís </a:t>
            </a:r>
          </a:p>
        </p:txBody>
      </p:sp>
      <p:sp>
        <p:nvSpPr>
          <p:cNvPr id="24" name="QuadreDeText 23"/>
          <p:cNvSpPr txBox="1"/>
          <p:nvPr/>
        </p:nvSpPr>
        <p:spPr>
          <a:xfrm>
            <a:off x="4572000" y="3573016"/>
            <a:ext cx="29523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Permet </a:t>
            </a:r>
            <a:r>
              <a:rPr lang="ca-ES" sz="1800" dirty="0" err="1" smtClean="0"/>
              <a:t>l’autoarxiu</a:t>
            </a:r>
            <a:endParaRPr lang="ca-ES" sz="1800" dirty="0"/>
          </a:p>
        </p:txBody>
      </p:sp>
      <p:cxnSp>
        <p:nvCxnSpPr>
          <p:cNvPr id="32" name="Connector recte 31"/>
          <p:cNvCxnSpPr/>
          <p:nvPr/>
        </p:nvCxnSpPr>
        <p:spPr>
          <a:xfrm>
            <a:off x="2843808" y="2996952"/>
            <a:ext cx="30963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recte 33"/>
          <p:cNvCxnSpPr/>
          <p:nvPr/>
        </p:nvCxnSpPr>
        <p:spPr>
          <a:xfrm>
            <a:off x="2843808" y="2780928"/>
            <a:ext cx="0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recte 35"/>
          <p:cNvCxnSpPr/>
          <p:nvPr/>
        </p:nvCxnSpPr>
        <p:spPr>
          <a:xfrm>
            <a:off x="5940152" y="2780928"/>
            <a:ext cx="0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QuadreDeText 38"/>
          <p:cNvSpPr txBox="1"/>
          <p:nvPr/>
        </p:nvSpPr>
        <p:spPr>
          <a:xfrm>
            <a:off x="827584" y="5949280"/>
            <a:ext cx="59766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Publicació al DDD + </a:t>
            </a:r>
            <a:r>
              <a:rPr lang="ca-ES" sz="1800" dirty="0" err="1" smtClean="0"/>
              <a:t>correu-e</a:t>
            </a:r>
            <a:r>
              <a:rPr lang="ca-ES" sz="1800" dirty="0" smtClean="0"/>
              <a:t> al PDI amb la URL fixa</a:t>
            </a:r>
            <a:endParaRPr lang="ca-ES" sz="1800" dirty="0"/>
          </a:p>
        </p:txBody>
      </p:sp>
      <p:sp>
        <p:nvSpPr>
          <p:cNvPr id="42" name="Fletxa cap avall 41"/>
          <p:cNvSpPr/>
          <p:nvPr/>
        </p:nvSpPr>
        <p:spPr>
          <a:xfrm>
            <a:off x="2051720" y="544522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tge 22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6192688" cy="3600400"/>
          </a:xfrm>
        </p:spPr>
        <p:txBody>
          <a:bodyPr/>
          <a:lstStyle/>
          <a:p>
            <a:pPr lvl="2"/>
            <a:r>
              <a:rPr lang="es-ES" sz="4000" dirty="0" err="1" smtClean="0">
                <a:latin typeface="Arial" charset="0"/>
                <a:cs typeface="Arial" charset="0"/>
              </a:rPr>
              <a:t>Què</a:t>
            </a:r>
            <a:r>
              <a:rPr lang="es-ES" sz="4000" dirty="0" smtClean="0">
                <a:latin typeface="Arial" charset="0"/>
                <a:cs typeface="Arial" charset="0"/>
              </a:rPr>
              <a:t> </a:t>
            </a:r>
            <a:r>
              <a:rPr lang="es-ES" sz="4000" dirty="0" err="1" smtClean="0">
                <a:latin typeface="Arial" charset="0"/>
                <a:cs typeface="Arial" charset="0"/>
              </a:rPr>
              <a:t>és</a:t>
            </a:r>
            <a:r>
              <a:rPr lang="es-ES" sz="4000" dirty="0" smtClean="0">
                <a:latin typeface="Arial" charset="0"/>
                <a:cs typeface="Arial" charset="0"/>
              </a:rPr>
              <a:t>?</a:t>
            </a:r>
          </a:p>
          <a:p>
            <a:pPr lvl="2"/>
            <a:r>
              <a:rPr lang="es-ES" sz="4000" dirty="0" err="1" smtClean="0">
                <a:latin typeface="Arial" charset="0"/>
                <a:cs typeface="Arial" charset="0"/>
              </a:rPr>
              <a:t>Beneficis</a:t>
            </a:r>
            <a:endParaRPr lang="es-ES" sz="4000" dirty="0" smtClean="0">
              <a:latin typeface="Arial" charset="0"/>
              <a:cs typeface="Arial" charset="0"/>
            </a:endParaRPr>
          </a:p>
          <a:p>
            <a:pPr lvl="2"/>
            <a:r>
              <a:rPr lang="es-ES" sz="4000" dirty="0" smtClean="0">
                <a:latin typeface="Arial" charset="0"/>
                <a:cs typeface="Arial" charset="0"/>
              </a:rPr>
              <a:t>Marc legal</a:t>
            </a:r>
          </a:p>
          <a:p>
            <a:pPr>
              <a:buNone/>
            </a:pPr>
            <a:endParaRPr lang="es-ES" sz="4800" dirty="0" smtClean="0">
              <a:latin typeface="Arial" charset="0"/>
              <a:cs typeface="Arial" charset="0"/>
            </a:endParaRPr>
          </a:p>
          <a:p>
            <a:endParaRPr lang="ca-ES" dirty="0"/>
          </a:p>
        </p:txBody>
      </p:sp>
      <p:pic>
        <p:nvPicPr>
          <p:cNvPr id="3" name="5 Imagen" descr="openaccess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792088" cy="11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QuadreDeText 3"/>
          <p:cNvSpPr txBox="1"/>
          <p:nvPr/>
        </p:nvSpPr>
        <p:spPr>
          <a:xfrm>
            <a:off x="251520" y="260648"/>
            <a:ext cx="77768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Accés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obert</a:t>
            </a:r>
            <a:endParaRPr lang="es-ES" sz="6000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323528" y="188640"/>
            <a:ext cx="856895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ca-ES" b="1" dirty="0" smtClean="0">
                <a:solidFill>
                  <a:srgbClr val="1B5B38"/>
                </a:solidFill>
                <a:latin typeface="Arial" pitchFamily="34" charset="0"/>
                <a:cs typeface="Arial" pitchFamily="34" charset="0"/>
              </a:rPr>
              <a:t>Drets d’autor de </a:t>
            </a: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resta de documents </a:t>
            </a:r>
            <a:r>
              <a:rPr lang="ca-ES" b="1" dirty="0" smtClean="0">
                <a:solidFill>
                  <a:srgbClr val="1B5B38"/>
                </a:solidFill>
                <a:latin typeface="Arial" pitchFamily="34" charset="0"/>
                <a:cs typeface="Arial" pitchFamily="34" charset="0"/>
              </a:rPr>
              <a:t>que s’hi vol dipositar: ponències, capítols de llibre, pòsters, estudis de recerca...</a:t>
            </a:r>
          </a:p>
        </p:txBody>
      </p:sp>
      <p:sp>
        <p:nvSpPr>
          <p:cNvPr id="20" name="QuadreDeText 19"/>
          <p:cNvSpPr txBox="1"/>
          <p:nvPr/>
        </p:nvSpPr>
        <p:spPr>
          <a:xfrm>
            <a:off x="323528" y="1700808"/>
            <a:ext cx="396044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NO teniu els DRETS D’AUTOR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4427984" y="1700808"/>
            <a:ext cx="4320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TENIU els DRETS D’AUTOR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etxa cap avall 25"/>
          <p:cNvSpPr/>
          <p:nvPr/>
        </p:nvSpPr>
        <p:spPr>
          <a:xfrm>
            <a:off x="2627784" y="350100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QuadreDeText 14"/>
          <p:cNvSpPr txBox="1"/>
          <p:nvPr/>
        </p:nvSpPr>
        <p:spPr>
          <a:xfrm>
            <a:off x="251520" y="2564904"/>
            <a:ext cx="42484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>
                <a:latin typeface="Arial" pitchFamily="34" charset="0"/>
                <a:cs typeface="Arial" pitchFamily="34" charset="0"/>
              </a:rPr>
              <a:t>Sol·licitar permís, a qui tingui els drets d’autor, per </a:t>
            </a:r>
            <a:r>
              <a:rPr lang="ca-ES" sz="1800" dirty="0" err="1" smtClean="0">
                <a:latin typeface="Arial" pitchFamily="34" charset="0"/>
                <a:cs typeface="Arial" pitchFamily="34" charset="0"/>
              </a:rPr>
              <a:t>autoarxiu</a:t>
            </a:r>
            <a:r>
              <a:rPr lang="ca-ES" sz="1800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ca-ES" sz="1800" dirty="0" err="1" smtClean="0">
                <a:latin typeface="Arial" pitchFamily="34" charset="0"/>
                <a:cs typeface="Arial" pitchFamily="34" charset="0"/>
              </a:rPr>
              <a:t>repositori</a:t>
            </a:r>
            <a:r>
              <a:rPr lang="ca-ES" sz="1800" dirty="0" smtClean="0">
                <a:latin typeface="Arial" pitchFamily="34" charset="0"/>
                <a:cs typeface="Arial" pitchFamily="34" charset="0"/>
              </a:rPr>
              <a:t> institucional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etxa cap avall 16"/>
          <p:cNvSpPr/>
          <p:nvPr/>
        </p:nvSpPr>
        <p:spPr>
          <a:xfrm>
            <a:off x="827584" y="3501008"/>
            <a:ext cx="45347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Fletxa cap avall 17"/>
          <p:cNvSpPr/>
          <p:nvPr/>
        </p:nvSpPr>
        <p:spPr>
          <a:xfrm>
            <a:off x="5940152" y="2132856"/>
            <a:ext cx="453475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QuadreDeText 18"/>
          <p:cNvSpPr txBox="1"/>
          <p:nvPr/>
        </p:nvSpPr>
        <p:spPr>
          <a:xfrm>
            <a:off x="251520" y="3933056"/>
            <a:ext cx="16561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NO concedit</a:t>
            </a:r>
          </a:p>
        </p:txBody>
      </p:sp>
      <p:sp>
        <p:nvSpPr>
          <p:cNvPr id="39" name="QuadreDeText 38"/>
          <p:cNvSpPr txBox="1"/>
          <p:nvPr/>
        </p:nvSpPr>
        <p:spPr>
          <a:xfrm>
            <a:off x="2411760" y="4797152"/>
            <a:ext cx="56886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1800" dirty="0" smtClean="0"/>
              <a:t>Determinar llicència </a:t>
            </a:r>
            <a:r>
              <a:rPr lang="ca-ES" sz="1800" dirty="0" err="1" smtClean="0"/>
              <a:t>Creative</a:t>
            </a:r>
            <a:r>
              <a:rPr lang="ca-ES" sz="1800" dirty="0" smtClean="0"/>
              <a:t> </a:t>
            </a:r>
            <a:r>
              <a:rPr lang="ca-ES" sz="1800" dirty="0" err="1" smtClean="0"/>
              <a:t>Commons</a:t>
            </a:r>
            <a:endParaRPr lang="ca-ES" sz="1800" dirty="0" smtClean="0"/>
          </a:p>
          <a:p>
            <a:pPr>
              <a:buFont typeface="Arial" pitchFamily="34" charset="0"/>
              <a:buChar char="•"/>
            </a:pPr>
            <a:r>
              <a:rPr lang="ca-ES" sz="1800" dirty="0" smtClean="0"/>
              <a:t>Incorporació al DDD  </a:t>
            </a:r>
            <a:endParaRPr lang="ca-ES" sz="1800" dirty="0"/>
          </a:p>
        </p:txBody>
      </p:sp>
      <p:sp>
        <p:nvSpPr>
          <p:cNvPr id="42" name="Fletxa cap avall 41"/>
          <p:cNvSpPr/>
          <p:nvPr/>
        </p:nvSpPr>
        <p:spPr>
          <a:xfrm>
            <a:off x="2627784" y="429309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QuadreDeText 22"/>
          <p:cNvSpPr txBox="1"/>
          <p:nvPr/>
        </p:nvSpPr>
        <p:spPr>
          <a:xfrm>
            <a:off x="2123728" y="3933056"/>
            <a:ext cx="15121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Concedit</a:t>
            </a:r>
          </a:p>
        </p:txBody>
      </p:sp>
      <p:sp>
        <p:nvSpPr>
          <p:cNvPr id="28" name="QuadreDeText 27"/>
          <p:cNvSpPr txBox="1"/>
          <p:nvPr/>
        </p:nvSpPr>
        <p:spPr>
          <a:xfrm>
            <a:off x="395536" y="4797152"/>
            <a:ext cx="19442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dirty="0" smtClean="0"/>
              <a:t>MAI ingressarà al DDD</a:t>
            </a:r>
          </a:p>
        </p:txBody>
      </p:sp>
      <p:sp>
        <p:nvSpPr>
          <p:cNvPr id="14" name="Fletxa cap avall 13"/>
          <p:cNvSpPr/>
          <p:nvPr/>
        </p:nvSpPr>
        <p:spPr>
          <a:xfrm>
            <a:off x="1763688" y="213285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Fletxa cap avall 15"/>
          <p:cNvSpPr/>
          <p:nvPr/>
        </p:nvSpPr>
        <p:spPr>
          <a:xfrm>
            <a:off x="827584" y="4293096"/>
            <a:ext cx="4534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2" name="Imatge 21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79512" y="188640"/>
            <a:ext cx="878497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Portal de Recerca de Catalunya</a:t>
            </a:r>
            <a:endParaRPr lang="es-ES" sz="4400" dirty="0">
              <a:solidFill>
                <a:srgbClr val="C00000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0" y="10527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 smtClean="0"/>
              <a:t>Encàrrec</a:t>
            </a:r>
            <a:r>
              <a:rPr lang="es-ES" sz="2200" dirty="0" smtClean="0"/>
              <a:t> de la </a:t>
            </a:r>
            <a:r>
              <a:rPr lang="es-ES" sz="2200" dirty="0" err="1" smtClean="0"/>
              <a:t>Direcció</a:t>
            </a:r>
            <a:r>
              <a:rPr lang="es-ES" sz="2200" dirty="0" smtClean="0"/>
              <a:t> General de Recerca al CSUC.</a:t>
            </a:r>
          </a:p>
          <a:p>
            <a:endParaRPr lang="es-ES" sz="2200" dirty="0" smtClean="0"/>
          </a:p>
          <a:p>
            <a:r>
              <a:rPr lang="es-ES" sz="2200" b="1" dirty="0" err="1" smtClean="0"/>
              <a:t>Finalitat</a:t>
            </a:r>
            <a:r>
              <a:rPr lang="es-ES" sz="2200" dirty="0" smtClean="0"/>
              <a:t>: </a:t>
            </a:r>
            <a:r>
              <a:rPr lang="es-ES" sz="2200" dirty="0" err="1" smtClean="0"/>
              <a:t>Visualitzar</a:t>
            </a:r>
            <a:r>
              <a:rPr lang="es-ES" sz="2200" dirty="0" smtClean="0"/>
              <a:t> i </a:t>
            </a:r>
            <a:r>
              <a:rPr lang="es-ES" sz="2200" dirty="0" err="1" smtClean="0"/>
              <a:t>difondre</a:t>
            </a:r>
            <a:r>
              <a:rPr lang="es-ES" sz="2200" dirty="0" smtClean="0"/>
              <a:t> des </a:t>
            </a:r>
            <a:r>
              <a:rPr lang="es-ES" sz="2200" dirty="0" err="1" smtClean="0"/>
              <a:t>d’un</a:t>
            </a:r>
            <a:r>
              <a:rPr lang="es-ES" sz="2200" dirty="0" smtClean="0"/>
              <a:t> </a:t>
            </a:r>
            <a:r>
              <a:rPr lang="es-ES" sz="2200" dirty="0" err="1" smtClean="0"/>
              <a:t>lloc</a:t>
            </a:r>
            <a:r>
              <a:rPr lang="es-ES" sz="2200" dirty="0" smtClean="0"/>
              <a:t> </a:t>
            </a:r>
            <a:r>
              <a:rPr lang="es-ES" sz="2200" dirty="0" err="1" smtClean="0"/>
              <a:t>únic</a:t>
            </a:r>
            <a:r>
              <a:rPr lang="es-ES" sz="2200" dirty="0" smtClean="0"/>
              <a:t> </a:t>
            </a:r>
            <a:r>
              <a:rPr lang="es-ES" sz="2200" dirty="0" err="1" smtClean="0"/>
              <a:t>l’activitat</a:t>
            </a:r>
            <a:r>
              <a:rPr lang="es-ES" sz="2200" dirty="0" smtClean="0"/>
              <a:t> investigadora que es </a:t>
            </a:r>
            <a:r>
              <a:rPr lang="es-ES" sz="2200" dirty="0" err="1" smtClean="0"/>
              <a:t>duu</a:t>
            </a:r>
            <a:r>
              <a:rPr lang="es-ES" sz="2200" dirty="0" smtClean="0"/>
              <a:t> a </a:t>
            </a:r>
            <a:r>
              <a:rPr lang="es-ES" sz="2200" dirty="0" err="1" smtClean="0"/>
              <a:t>terme</a:t>
            </a:r>
            <a:r>
              <a:rPr lang="es-ES" sz="2200" dirty="0" smtClean="0"/>
              <a:t> a Catalunya en </a:t>
            </a:r>
            <a:r>
              <a:rPr lang="es-ES" sz="2200" dirty="0" err="1" smtClean="0"/>
              <a:t>quant</a:t>
            </a:r>
            <a:r>
              <a:rPr lang="es-ES" sz="2200" dirty="0" smtClean="0"/>
              <a:t> a </a:t>
            </a:r>
            <a:r>
              <a:rPr lang="es-ES" sz="2200" dirty="0" err="1" smtClean="0"/>
              <a:t>investigadors</a:t>
            </a:r>
            <a:r>
              <a:rPr lang="es-ES" sz="2200" dirty="0" smtClean="0"/>
              <a:t>, </a:t>
            </a:r>
            <a:r>
              <a:rPr lang="es-ES" sz="2200" dirty="0" err="1" smtClean="0"/>
              <a:t>publicacions</a:t>
            </a:r>
            <a:r>
              <a:rPr lang="es-ES" sz="2200" dirty="0" smtClean="0"/>
              <a:t>, </a:t>
            </a:r>
            <a:r>
              <a:rPr lang="es-ES" sz="2200" dirty="0" err="1" smtClean="0"/>
              <a:t>organitzacions</a:t>
            </a:r>
            <a:r>
              <a:rPr lang="es-ES" sz="2200" dirty="0" smtClean="0"/>
              <a:t>, </a:t>
            </a:r>
            <a:r>
              <a:rPr lang="es-ES" sz="2200" dirty="0" err="1" smtClean="0"/>
              <a:t>grups</a:t>
            </a:r>
            <a:r>
              <a:rPr lang="es-ES" sz="2200" dirty="0" smtClean="0"/>
              <a:t> i </a:t>
            </a:r>
            <a:r>
              <a:rPr lang="es-ES" sz="2200" dirty="0" err="1" smtClean="0"/>
              <a:t>projectes</a:t>
            </a:r>
            <a:r>
              <a:rPr lang="es-ES" sz="2200" dirty="0" smtClean="0"/>
              <a:t> de recerca  per a la </a:t>
            </a:r>
            <a:r>
              <a:rPr lang="es-ES" sz="2200" dirty="0" err="1" smtClean="0"/>
              <a:t>comunitat</a:t>
            </a:r>
            <a:r>
              <a:rPr lang="es-ES" sz="2200" dirty="0" smtClean="0"/>
              <a:t> científica internacional, </a:t>
            </a:r>
            <a:r>
              <a:rPr lang="es-ES" sz="2200" dirty="0" err="1" smtClean="0"/>
              <a:t>empreses</a:t>
            </a:r>
            <a:r>
              <a:rPr lang="es-ES" sz="2200" dirty="0" smtClean="0"/>
              <a:t>, </a:t>
            </a:r>
            <a:r>
              <a:rPr lang="es-ES" sz="2200" dirty="0" err="1" smtClean="0"/>
              <a:t>organitzacions</a:t>
            </a:r>
            <a:r>
              <a:rPr lang="es-ES" sz="2200" dirty="0" smtClean="0"/>
              <a:t> </a:t>
            </a:r>
            <a:r>
              <a:rPr lang="es-ES" sz="2200" dirty="0" err="1" smtClean="0"/>
              <a:t>finançadores</a:t>
            </a:r>
            <a:r>
              <a:rPr lang="es-ES" sz="2200" dirty="0" smtClean="0"/>
              <a:t> i </a:t>
            </a:r>
            <a:r>
              <a:rPr lang="es-ES" sz="2200" dirty="0" err="1" smtClean="0"/>
              <a:t>públic</a:t>
            </a:r>
            <a:r>
              <a:rPr lang="es-ES" sz="2200" dirty="0" smtClean="0"/>
              <a:t> en general i fomentar </a:t>
            </a:r>
            <a:r>
              <a:rPr lang="es-ES" sz="2200" dirty="0" err="1" smtClean="0"/>
              <a:t>l’accés</a:t>
            </a:r>
            <a:r>
              <a:rPr lang="es-ES" sz="2200" dirty="0" smtClean="0"/>
              <a:t> </a:t>
            </a:r>
            <a:r>
              <a:rPr lang="es-ES" sz="2200" dirty="0" err="1" smtClean="0"/>
              <a:t>obert</a:t>
            </a:r>
            <a:r>
              <a:rPr lang="es-ES" sz="2200" dirty="0" smtClean="0"/>
              <a:t> a la </a:t>
            </a:r>
            <a:r>
              <a:rPr lang="es-ES" sz="2200" dirty="0" err="1" smtClean="0"/>
              <a:t>producció</a:t>
            </a:r>
            <a:r>
              <a:rPr lang="es-ES" sz="2200" dirty="0" smtClean="0"/>
              <a:t> científica.</a:t>
            </a:r>
          </a:p>
          <a:p>
            <a:endParaRPr lang="es-ES" sz="2200" dirty="0" smtClean="0"/>
          </a:p>
          <a:p>
            <a:r>
              <a:rPr lang="es-ES" sz="2200" b="1" dirty="0" smtClean="0"/>
              <a:t>Font </a:t>
            </a:r>
            <a:r>
              <a:rPr lang="es-ES" sz="2200" b="1" dirty="0" err="1" smtClean="0"/>
              <a:t>d’informació</a:t>
            </a:r>
            <a:r>
              <a:rPr lang="es-ES" sz="2200" b="1" dirty="0" smtClean="0"/>
              <a:t> principal</a:t>
            </a:r>
            <a:r>
              <a:rPr lang="es-ES" sz="2200" dirty="0" smtClean="0"/>
              <a:t>: </a:t>
            </a: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 smtClean="0"/>
              <a:t>sistemes</a:t>
            </a:r>
            <a:r>
              <a:rPr lang="es-ES" sz="2200" dirty="0" smtClean="0"/>
              <a:t> de </a:t>
            </a:r>
            <a:r>
              <a:rPr lang="es-ES" sz="2200" dirty="0" err="1" smtClean="0"/>
              <a:t>gestió</a:t>
            </a:r>
            <a:r>
              <a:rPr lang="es-ES" sz="2200" dirty="0" smtClean="0"/>
              <a:t> de la recerca </a:t>
            </a:r>
            <a:r>
              <a:rPr lang="es-ES" sz="2200" dirty="0" err="1" smtClean="0"/>
              <a:t>dels</a:t>
            </a:r>
            <a:r>
              <a:rPr lang="es-ES" sz="2200" dirty="0" smtClean="0"/>
              <a:t> </a:t>
            </a:r>
            <a:r>
              <a:rPr lang="es-ES" sz="2200" dirty="0" err="1" smtClean="0"/>
              <a:t>participants</a:t>
            </a:r>
            <a:r>
              <a:rPr lang="es-ES" sz="2200" dirty="0" smtClean="0"/>
              <a:t> (A la UAB, </a:t>
            </a:r>
            <a:r>
              <a:rPr lang="es-ES" sz="2200" dirty="0" err="1" smtClean="0">
                <a:solidFill>
                  <a:srgbClr val="C00000"/>
                </a:solidFill>
              </a:rPr>
              <a:t>Ein@</a:t>
            </a:r>
            <a:r>
              <a:rPr lang="es-ES" sz="2200" dirty="0" smtClean="0"/>
              <a:t>)</a:t>
            </a:r>
          </a:p>
          <a:p>
            <a:endParaRPr lang="es-ES" sz="2200" dirty="0" smtClean="0"/>
          </a:p>
          <a:p>
            <a:r>
              <a:rPr lang="es-ES" sz="2200" b="1" dirty="0" smtClean="0"/>
              <a:t>Identificador </a:t>
            </a:r>
            <a:r>
              <a:rPr lang="es-ES" sz="2200" b="1" dirty="0" err="1" smtClean="0"/>
              <a:t>dels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investigadors</a:t>
            </a:r>
            <a:r>
              <a:rPr lang="es-ES" sz="2200" dirty="0" smtClean="0"/>
              <a:t>: </a:t>
            </a:r>
            <a:r>
              <a:rPr lang="es-ES" sz="2200" dirty="0" smtClean="0">
                <a:solidFill>
                  <a:srgbClr val="C00000"/>
                </a:solidFill>
              </a:rPr>
              <a:t>ORCID</a:t>
            </a:r>
            <a:r>
              <a:rPr lang="es-ES" sz="2200" dirty="0" smtClean="0"/>
              <a:t> (</a:t>
            </a:r>
            <a:r>
              <a:rPr lang="es-ES" sz="2200" dirty="0" err="1" smtClean="0"/>
              <a:t>resoldrà</a:t>
            </a:r>
            <a:r>
              <a:rPr lang="es-ES" sz="2200" dirty="0" smtClean="0"/>
              <a:t> </a:t>
            </a:r>
            <a:r>
              <a:rPr lang="es-ES" sz="2200" dirty="0" err="1" smtClean="0"/>
              <a:t>l’ambigüetat</a:t>
            </a:r>
            <a:r>
              <a:rPr lang="es-ES" sz="2200" dirty="0" smtClean="0"/>
              <a:t>  en </a:t>
            </a: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 smtClean="0"/>
              <a:t>noms</a:t>
            </a:r>
            <a:r>
              <a:rPr lang="es-ES" sz="2200" dirty="0" smtClean="0"/>
              <a:t> </a:t>
            </a:r>
            <a:r>
              <a:rPr lang="es-ES" sz="2200" dirty="0" err="1" smtClean="0"/>
              <a:t>dels</a:t>
            </a:r>
            <a:r>
              <a:rPr lang="es-ES" sz="2200" dirty="0" smtClean="0"/>
              <a:t> </a:t>
            </a:r>
            <a:r>
              <a:rPr lang="es-ES" sz="2200" dirty="0" err="1" smtClean="0"/>
              <a:t>investigadors</a:t>
            </a:r>
            <a:r>
              <a:rPr lang="es-ES" sz="2200" dirty="0" smtClean="0"/>
              <a:t> </a:t>
            </a:r>
            <a:r>
              <a:rPr lang="es-ES" sz="2200" dirty="0" err="1" smtClean="0"/>
              <a:t>dins</a:t>
            </a:r>
            <a:r>
              <a:rPr lang="es-ES" sz="2200" dirty="0" smtClean="0"/>
              <a:t> el Portal i </a:t>
            </a:r>
            <a:r>
              <a:rPr lang="es-ES" sz="2200" dirty="0" err="1" smtClean="0"/>
              <a:t>dins</a:t>
            </a:r>
            <a:r>
              <a:rPr lang="es-ES" sz="2200" dirty="0" smtClean="0"/>
              <a:t> la </a:t>
            </a:r>
          </a:p>
          <a:p>
            <a:r>
              <a:rPr lang="es-ES" sz="2200" dirty="0" err="1" smtClean="0"/>
              <a:t>pròpia</a:t>
            </a:r>
            <a:r>
              <a:rPr lang="es-ES" sz="2200" dirty="0" smtClean="0"/>
              <a:t> </a:t>
            </a:r>
            <a:r>
              <a:rPr lang="es-ES" sz="2200" dirty="0" err="1" smtClean="0"/>
              <a:t>universitat</a:t>
            </a:r>
            <a:r>
              <a:rPr lang="es-ES" sz="2200" dirty="0" smtClean="0"/>
              <a:t>). </a:t>
            </a:r>
          </a:p>
          <a:p>
            <a:endParaRPr lang="es-ES" sz="2200" dirty="0" smtClean="0"/>
          </a:p>
          <a:p>
            <a:r>
              <a:rPr lang="es-ES" sz="2200" b="1" dirty="0" err="1" smtClean="0"/>
              <a:t>Implementació</a:t>
            </a:r>
            <a:r>
              <a:rPr lang="es-ES" sz="2200" b="1" dirty="0" smtClean="0"/>
              <a:t>: </a:t>
            </a:r>
            <a:r>
              <a:rPr lang="es-ES" sz="2200" dirty="0" smtClean="0"/>
              <a:t>Per fases</a:t>
            </a:r>
            <a:endParaRPr lang="es-ES" sz="2200" dirty="0"/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251520" y="260648"/>
            <a:ext cx="864096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Recomanacions</a:t>
            </a:r>
            <a:endParaRPr lang="es-ES" sz="6000" dirty="0"/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 err="1" smtClean="0">
                <a:cs typeface="Arial" charset="0"/>
              </a:rPr>
              <a:t>Quan</a:t>
            </a:r>
            <a:r>
              <a:rPr lang="es-ES" sz="4000" dirty="0" smtClean="0">
                <a:cs typeface="Arial" charset="0"/>
              </a:rPr>
              <a:t> </a:t>
            </a:r>
            <a:r>
              <a:rPr lang="es-ES" sz="4000" dirty="0" err="1" smtClean="0">
                <a:cs typeface="Arial" charset="0"/>
              </a:rPr>
              <a:t>preparem</a:t>
            </a:r>
            <a:r>
              <a:rPr lang="es-ES" sz="4000" dirty="0" smtClean="0">
                <a:cs typeface="Arial" charset="0"/>
              </a:rPr>
              <a:t> el </a:t>
            </a:r>
            <a:r>
              <a:rPr lang="es-ES" sz="4000" dirty="0" err="1" smtClean="0">
                <a:cs typeface="Arial" charset="0"/>
              </a:rPr>
              <a:t>document</a:t>
            </a:r>
            <a:endParaRPr lang="es-ES" sz="40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4000" dirty="0" err="1" smtClean="0">
                <a:cs typeface="Arial" charset="0"/>
              </a:rPr>
              <a:t>Abans</a:t>
            </a:r>
            <a:r>
              <a:rPr lang="es-ES" sz="4000" dirty="0" smtClean="0">
                <a:cs typeface="Arial" charset="0"/>
              </a:rPr>
              <a:t> de publicar al DDD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cs typeface="Arial" charset="0"/>
              </a:rPr>
              <a:t>Número ORCID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err="1" smtClean="0">
                <a:cs typeface="Arial" charset="0"/>
              </a:rPr>
              <a:t>Evitem</a:t>
            </a:r>
            <a:r>
              <a:rPr lang="es-ES" sz="4000" dirty="0" smtClean="0">
                <a:cs typeface="Arial" charset="0"/>
              </a:rPr>
              <a:t> males </a:t>
            </a:r>
            <a:r>
              <a:rPr lang="es-ES" sz="4000" dirty="0" err="1" smtClean="0">
                <a:cs typeface="Arial" charset="0"/>
              </a:rPr>
              <a:t>pràctiques</a:t>
            </a:r>
            <a:r>
              <a:rPr lang="es-ES" sz="4000" dirty="0" smtClean="0">
                <a:cs typeface="Arial" charset="0"/>
              </a:rPr>
              <a:t> </a:t>
            </a:r>
            <a:endParaRPr lang="es-ES" sz="4000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544522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964488" cy="4896544"/>
          </a:xfrm>
        </p:spPr>
        <p:txBody>
          <a:bodyPr/>
          <a:lstStyle/>
          <a:p>
            <a:pPr algn="l"/>
            <a:r>
              <a:rPr lang="es-E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Nom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acrònim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l’organisme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financiador i número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projecte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Correcta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normalització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nom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filiació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dirty="0" err="1" smtClean="0">
                <a:latin typeface="Arial" pitchFamily="34" charset="0"/>
                <a:cs typeface="Arial" pitchFamily="34" charset="0"/>
                <a:hlinkClick r:id="rId3"/>
              </a:rPr>
              <a:t>Recomanacions</a:t>
            </a:r>
            <a:r>
              <a:rPr lang="es-ES" sz="2400" dirty="0" smtClean="0">
                <a:latin typeface="Arial" pitchFamily="34" charset="0"/>
                <a:cs typeface="Arial" pitchFamily="34" charset="0"/>
                <a:hlinkClick r:id="rId3"/>
              </a:rPr>
              <a:t> UAB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L’identificació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internacional </a:t>
            </a:r>
            <a:r>
              <a:rPr lang="es-ES" sz="2400" dirty="0" smtClean="0">
                <a:latin typeface="Arial" pitchFamily="34" charset="0"/>
                <a:cs typeface="Arial" pitchFamily="34" charset="0"/>
                <a:hlinkClick r:id="rId4"/>
              </a:rPr>
              <a:t>ORCID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_tradnl" sz="2400" dirty="0" smtClean="0">
                <a:latin typeface="Arial" pitchFamily="34" charset="0"/>
                <a:cs typeface="Arial" pitchFamily="34" charset="0"/>
                <a:hlinkClick r:id="rId5"/>
              </a:rPr>
              <a:t>http://orcid.org/0000-0002-1436-9453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Guardar 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versions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preprint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postprint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ca-E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95536" y="548680"/>
            <a:ext cx="799288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preparem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lliurar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l’editor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incloure-hi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ES" dirty="0"/>
          </a:p>
        </p:txBody>
      </p:sp>
      <p:pic>
        <p:nvPicPr>
          <p:cNvPr id="6" name="Imatge 5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algn="l"/>
            <a:r>
              <a:rPr lang="es-E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Incloure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una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llicència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CC si no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hem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transferit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drets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tercers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(material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docent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estudis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ponències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…)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 - Si es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tracta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d’un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preprint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postprint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d’un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 revista,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llibre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o capítol de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llibre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incloure-hi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principi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següent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informació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Preprint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Postprint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de: [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Citació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bibliogràfica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l’article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, capítol o 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llibre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es-ES" sz="2000" i="1" dirty="0" err="1" smtClean="0">
                <a:latin typeface="Arial" pitchFamily="34" charset="0"/>
                <a:cs typeface="Arial" pitchFamily="34" charset="0"/>
              </a:rPr>
              <a:t>lliurat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a [editorial]</a:t>
            </a:r>
            <a:br>
              <a:rPr lang="es-ES" sz="2000" i="1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Si es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tracta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capítols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llibre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llibres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aportacions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congressos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entre 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versió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maquetada de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l’editor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i el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postprint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escollir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aquesta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darrera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versió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95536" y="548680"/>
            <a:ext cx="79928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Abans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publicar el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al DDD</a:t>
            </a:r>
            <a:endParaRPr lang="es-ES" dirty="0"/>
          </a:p>
        </p:txBody>
      </p:sp>
      <p:pic>
        <p:nvPicPr>
          <p:cNvPr id="6" name="Imatge 5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0694" y="5589240"/>
            <a:ext cx="1693305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 descr="opena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6798" y="5661249"/>
            <a:ext cx="1597202" cy="1196751"/>
          </a:xfrm>
          <a:prstGeom prst="rect">
            <a:avLst/>
          </a:prstGeom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15200" cy="70609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  <a:latin typeface="+mn-lt"/>
              </a:rPr>
              <a:t>Incorporació</a:t>
            </a:r>
            <a:r>
              <a:rPr lang="es-ES" dirty="0" smtClean="0">
                <a:solidFill>
                  <a:srgbClr val="C00000"/>
                </a:solidFill>
                <a:latin typeface="+mn-lt"/>
              </a:rPr>
              <a:t> ORCID a </a:t>
            </a:r>
            <a:r>
              <a:rPr lang="es-ES" dirty="0" err="1" smtClean="0">
                <a:solidFill>
                  <a:srgbClr val="C00000"/>
                </a:solidFill>
                <a:latin typeface="+mn-lt"/>
              </a:rPr>
              <a:t>Ein@</a:t>
            </a:r>
            <a:endParaRPr lang="es-E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500944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1335801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2880320" cy="1110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1234423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letxa cap avall 7"/>
          <p:cNvSpPr/>
          <p:nvPr/>
        </p:nvSpPr>
        <p:spPr>
          <a:xfrm>
            <a:off x="1043608" y="3573016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dreta 9"/>
          <p:cNvSpPr/>
          <p:nvPr/>
        </p:nvSpPr>
        <p:spPr>
          <a:xfrm>
            <a:off x="1979712" y="422108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txa dreta 10"/>
          <p:cNvSpPr/>
          <p:nvPr/>
        </p:nvSpPr>
        <p:spPr>
          <a:xfrm>
            <a:off x="4355976" y="407707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QuadreDeText 11"/>
          <p:cNvSpPr txBox="1"/>
          <p:nvPr/>
        </p:nvSpPr>
        <p:spPr>
          <a:xfrm>
            <a:off x="0" y="4941168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ORCID </a:t>
            </a:r>
            <a:r>
              <a:rPr lang="es-ES" sz="2000" dirty="0" err="1" smtClean="0"/>
              <a:t>és</a:t>
            </a:r>
            <a:r>
              <a:rPr lang="es-ES" sz="2000" dirty="0" smtClean="0"/>
              <a:t> una </a:t>
            </a:r>
            <a:r>
              <a:rPr lang="es-ES" sz="2000" dirty="0" err="1" smtClean="0"/>
              <a:t>organització</a:t>
            </a:r>
            <a:r>
              <a:rPr lang="es-ES" sz="2000" dirty="0" smtClean="0"/>
              <a:t> </a:t>
            </a:r>
            <a:r>
              <a:rPr lang="es-ES" sz="2000" dirty="0" err="1" smtClean="0"/>
              <a:t>sense</a:t>
            </a:r>
            <a:r>
              <a:rPr lang="es-ES" sz="2000" dirty="0" smtClean="0"/>
              <a:t> </a:t>
            </a:r>
            <a:r>
              <a:rPr lang="es-ES" sz="2000" dirty="0" err="1" smtClean="0"/>
              <a:t>ànim</a:t>
            </a:r>
            <a:r>
              <a:rPr lang="es-ES" sz="2000" dirty="0" smtClean="0"/>
              <a:t> de lucre </a:t>
            </a:r>
          </a:p>
          <a:p>
            <a:r>
              <a:rPr lang="es-ES" sz="2000" dirty="0" smtClean="0"/>
              <a:t>que ha </a:t>
            </a:r>
            <a:r>
              <a:rPr lang="es-ES" sz="2000" dirty="0" err="1" smtClean="0"/>
              <a:t>desenvolupat</a:t>
            </a:r>
            <a:r>
              <a:rPr lang="es-ES" sz="2000" dirty="0" smtClean="0"/>
              <a:t> un sistema </a:t>
            </a:r>
            <a:r>
              <a:rPr lang="es-ES" sz="2000" dirty="0" err="1" smtClean="0"/>
              <a:t>d’identificació</a:t>
            </a:r>
            <a:r>
              <a:rPr lang="es-ES" sz="2000" dirty="0" smtClean="0"/>
              <a:t> </a:t>
            </a:r>
          </a:p>
          <a:p>
            <a:r>
              <a:rPr lang="es-ES" sz="2000" dirty="0" err="1" smtClean="0"/>
              <a:t>unívoc</a:t>
            </a:r>
            <a:r>
              <a:rPr lang="es-ES" sz="2000" dirty="0" smtClean="0"/>
              <a:t> per </a:t>
            </a:r>
            <a:r>
              <a:rPr lang="es-ES" sz="2000" dirty="0" err="1" smtClean="0"/>
              <a:t>als</a:t>
            </a:r>
            <a:r>
              <a:rPr lang="es-ES" sz="2000" dirty="0" smtClean="0"/>
              <a:t> </a:t>
            </a:r>
            <a:r>
              <a:rPr lang="es-ES" sz="2000" dirty="0" err="1" smtClean="0"/>
              <a:t>autors</a:t>
            </a:r>
            <a:r>
              <a:rPr lang="es-ES" sz="2000" dirty="0" smtClean="0"/>
              <a:t> </a:t>
            </a:r>
            <a:r>
              <a:rPr lang="es-ES" sz="2000" dirty="0" err="1" smtClean="0"/>
              <a:t>acadèmics</a:t>
            </a:r>
            <a:r>
              <a:rPr lang="es-ES" sz="2000" dirty="0" smtClean="0"/>
              <a:t>. </a:t>
            </a:r>
          </a:p>
          <a:p>
            <a:r>
              <a:rPr lang="es-ES" sz="2000" dirty="0" smtClean="0">
                <a:hlinkClick r:id="rId7"/>
              </a:rPr>
              <a:t>http://orcid.org</a:t>
            </a:r>
            <a:endParaRPr lang="es-ES" sz="2000" dirty="0" smtClean="0"/>
          </a:p>
          <a:p>
            <a:r>
              <a:rPr lang="es-ES" sz="2000" dirty="0" err="1" smtClean="0"/>
              <a:t>Consulteu</a:t>
            </a:r>
            <a:r>
              <a:rPr lang="es-ES" sz="2000" dirty="0" smtClean="0"/>
              <a:t> la </a:t>
            </a:r>
            <a:r>
              <a:rPr lang="es-ES" sz="2000" dirty="0" err="1" smtClean="0"/>
              <a:t>guia</a:t>
            </a:r>
            <a:r>
              <a:rPr lang="es-ES" sz="2000" dirty="0" smtClean="0"/>
              <a:t> </a:t>
            </a:r>
            <a:r>
              <a:rPr lang="es-ES" sz="2000" dirty="0" smtClean="0">
                <a:hlinkClick r:id="rId8"/>
              </a:rPr>
              <a:t>http://ddd.uab.cat/pub/guibib/116812/orcid_a2014.pdf</a:t>
            </a:r>
            <a:endParaRPr lang="es-ES" sz="2000" dirty="0" smtClean="0"/>
          </a:p>
          <a:p>
            <a:endParaRPr lang="es-ES" sz="20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544522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pPr algn="l"/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Publicar el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document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les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xarxes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socials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acadèmiques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Mendeley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Academia.edu …) o la web personal si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ha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hagut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una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cessió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drets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d’explotació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tercers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permís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 - Publicar un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 revista al DDD i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posteriorment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referenciar-lo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Ein@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Alterar 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versió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maquetada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fent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-la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passar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postprint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Publicar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quals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sou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coautors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posar-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coneixement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dels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altres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- Enviar un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mateix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dues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revistes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endParaRPr lang="ca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395536" y="548680"/>
            <a:ext cx="799288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Evitem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males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pràctiques</a:t>
            </a:r>
            <a:endParaRPr lang="es-ES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3573016"/>
            <a:ext cx="4392488" cy="1368152"/>
          </a:xfrm>
        </p:spPr>
        <p:txBody>
          <a:bodyPr/>
          <a:lstStyle/>
          <a:p>
            <a:r>
              <a:rPr lang="es-ES" sz="2400" dirty="0" smtClean="0"/>
              <a:t>En </a:t>
            </a:r>
            <a:r>
              <a:rPr lang="es-ES" sz="2400" dirty="0" err="1" smtClean="0"/>
              <a:t>aquest</a:t>
            </a:r>
            <a:r>
              <a:rPr lang="es-ES" sz="2400" dirty="0" smtClean="0"/>
              <a:t> web </a:t>
            </a:r>
            <a:r>
              <a:rPr lang="es-ES" sz="2400" dirty="0" err="1" smtClean="0"/>
              <a:t>podeu</a:t>
            </a:r>
            <a:r>
              <a:rPr lang="es-ES" sz="2400" dirty="0" smtClean="0"/>
              <a:t> identificar i </a:t>
            </a:r>
            <a:r>
              <a:rPr lang="es-ES" sz="2400" dirty="0" err="1" smtClean="0"/>
              <a:t>accedir</a:t>
            </a:r>
            <a:r>
              <a:rPr lang="es-ES" sz="2400" dirty="0" smtClean="0"/>
              <a:t> </a:t>
            </a:r>
            <a:r>
              <a:rPr lang="es-ES" sz="2400" dirty="0" err="1" smtClean="0"/>
              <a:t>als</a:t>
            </a:r>
            <a:r>
              <a:rPr lang="es-ES" sz="2400" dirty="0" smtClean="0"/>
              <a:t> recursos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trobar</a:t>
            </a:r>
            <a:r>
              <a:rPr lang="es-ES" sz="2400" dirty="0" smtClean="0"/>
              <a:t> la </a:t>
            </a:r>
            <a:r>
              <a:rPr lang="es-ES" sz="2400" dirty="0" err="1" smtClean="0"/>
              <a:t>informació</a:t>
            </a:r>
            <a:r>
              <a:rPr lang="es-ES" sz="2400" dirty="0" smtClean="0"/>
              <a:t> </a:t>
            </a:r>
            <a:r>
              <a:rPr lang="es-ES" sz="2400" dirty="0" err="1" smtClean="0"/>
              <a:t>necessària</a:t>
            </a:r>
            <a:r>
              <a:rPr lang="es-ES" sz="2400" dirty="0" smtClean="0"/>
              <a:t> per a </a:t>
            </a:r>
            <a:r>
              <a:rPr lang="es-ES" sz="2400" dirty="0" err="1" smtClean="0"/>
              <a:t>omplir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formularis</a:t>
            </a:r>
            <a:r>
              <a:rPr lang="es-ES" sz="2400" dirty="0" smtClean="0"/>
              <a:t> per les </a:t>
            </a:r>
            <a:r>
              <a:rPr lang="es-ES" sz="2400" dirty="0" err="1" smtClean="0"/>
              <a:t>acreditacions</a:t>
            </a:r>
            <a:r>
              <a:rPr lang="es-ES" sz="2400" dirty="0" smtClean="0"/>
              <a:t>, </a:t>
            </a:r>
            <a:r>
              <a:rPr lang="es-ES" sz="2400" dirty="0" err="1" smtClean="0"/>
              <a:t>sexennis</a:t>
            </a:r>
            <a:r>
              <a:rPr lang="es-ES" sz="2400" dirty="0" smtClean="0"/>
              <a:t> i </a:t>
            </a:r>
            <a:r>
              <a:rPr lang="es-ES" sz="2400" dirty="0" err="1" smtClean="0"/>
              <a:t>trams</a:t>
            </a:r>
            <a:r>
              <a:rPr lang="es-ES" sz="2400" dirty="0" smtClean="0"/>
              <a:t> de recerca </a:t>
            </a:r>
            <a:r>
              <a:rPr lang="es-ES" sz="2400" dirty="0" err="1" smtClean="0"/>
              <a:t>d'ANECA</a:t>
            </a:r>
            <a:r>
              <a:rPr lang="es-ES" sz="2400" dirty="0" smtClean="0"/>
              <a:t>, AQU i  CNEAI, a </a:t>
            </a:r>
            <a:r>
              <a:rPr lang="es-ES" sz="2400" dirty="0" err="1" smtClean="0"/>
              <a:t>més</a:t>
            </a:r>
            <a:r>
              <a:rPr lang="es-ES" sz="2400" dirty="0" smtClean="0"/>
              <a:t> </a:t>
            </a:r>
            <a:r>
              <a:rPr lang="es-ES" sz="2400" dirty="0" err="1" smtClean="0"/>
              <a:t>d’altres</a:t>
            </a:r>
            <a:r>
              <a:rPr lang="es-ES" sz="2400" dirty="0" smtClean="0"/>
              <a:t> </a:t>
            </a:r>
            <a:r>
              <a:rPr lang="es-ES" sz="2400" dirty="0" err="1" smtClean="0"/>
              <a:t>eines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interessants</a:t>
            </a:r>
            <a:r>
              <a:rPr lang="es-ES" sz="2400" dirty="0" smtClean="0"/>
              <a:t> sobre </a:t>
            </a:r>
            <a:r>
              <a:rPr lang="es-ES" sz="2400" dirty="0" err="1" smtClean="0"/>
              <a:t>producció</a:t>
            </a:r>
            <a:r>
              <a:rPr lang="es-ES" sz="2400" dirty="0" smtClean="0"/>
              <a:t> científica (</a:t>
            </a:r>
            <a:r>
              <a:rPr lang="es-ES" sz="2400" dirty="0" err="1" smtClean="0"/>
              <a:t>valoració</a:t>
            </a:r>
            <a:r>
              <a:rPr lang="es-ES" sz="2400" dirty="0" smtClean="0"/>
              <a:t> </a:t>
            </a:r>
            <a:r>
              <a:rPr lang="es-ES" sz="2400" dirty="0" err="1" smtClean="0"/>
              <a:t>d’autors</a:t>
            </a:r>
            <a:r>
              <a:rPr lang="es-ES" sz="2400" dirty="0" smtClean="0"/>
              <a:t>, </a:t>
            </a:r>
            <a:r>
              <a:rPr lang="es-ES" sz="2400" dirty="0" err="1" smtClean="0"/>
              <a:t>qui</a:t>
            </a:r>
            <a:r>
              <a:rPr lang="es-ES" sz="2400" dirty="0" smtClean="0"/>
              <a:t> </a:t>
            </a:r>
            <a:r>
              <a:rPr lang="es-ES" sz="2400" dirty="0" err="1" smtClean="0"/>
              <a:t>us</a:t>
            </a:r>
            <a:r>
              <a:rPr lang="es-ES" sz="2400" dirty="0" smtClean="0"/>
              <a:t> ha </a:t>
            </a:r>
            <a:r>
              <a:rPr lang="es-ES" sz="2400" dirty="0" err="1" smtClean="0"/>
              <a:t>citat</a:t>
            </a:r>
            <a:r>
              <a:rPr lang="es-ES" sz="2400" dirty="0" smtClean="0"/>
              <a:t>, currículum vitae, …) </a:t>
            </a:r>
            <a:endParaRPr lang="ca-E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683568" y="260648"/>
            <a:ext cx="7992888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</a:t>
            </a:r>
          </a:p>
          <a:p>
            <a:pPr algn="ctr"/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Suport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l’acreditació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avaluació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la recerca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www.uab.cat/biblioteques/acreditacio</a:t>
            </a:r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ES" dirty="0"/>
          </a:p>
        </p:txBody>
      </p:sp>
      <p:pic>
        <p:nvPicPr>
          <p:cNvPr id="7" name="Imatge 6" descr="sa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4644008" cy="4449254"/>
          </a:xfrm>
          <a:prstGeom prst="rect">
            <a:avLst/>
          </a:prstGeom>
        </p:spPr>
      </p:pic>
      <p:pic>
        <p:nvPicPr>
          <p:cNvPr id="8" name="Imatge 7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3415" y="6093296"/>
            <a:ext cx="1020584" cy="76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4248472"/>
          </a:xfrm>
        </p:spPr>
        <p:txBody>
          <a:bodyPr/>
          <a:lstStyle/>
          <a:p>
            <a:pPr algn="l"/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latin typeface="Arial" pitchFamily="34" charset="0"/>
                <a:cs typeface="Arial" pitchFamily="34" charset="0"/>
              </a:rPr>
            </a:br>
            <a:endParaRPr lang="ca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869160"/>
            <a:ext cx="619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Moltes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gràcies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971600" y="188640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err="1" smtClean="0">
                <a:latin typeface="Arial" pitchFamily="34" charset="0"/>
                <a:cs typeface="Arial" pitchFamily="34" charset="0"/>
              </a:rPr>
              <a:t>Accés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obert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UAB: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hlinkClick r:id="rId3"/>
              </a:rPr>
              <a:t>http://www.uab.cat/open-access/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Contacte: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Correu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-e: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hlinkClick r:id="rId4"/>
              </a:rPr>
              <a:t>bib.veterinaria.produccio.cientifica@uab.cat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6780609" cy="10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0694" y="5589240"/>
            <a:ext cx="1693305" cy="126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33456" cy="3456384"/>
          </a:xfrm>
        </p:spPr>
        <p:txBody>
          <a:bodyPr/>
          <a:lstStyle/>
          <a:p>
            <a:pPr algn="ctr">
              <a:buNone/>
            </a:pPr>
            <a:r>
              <a:rPr lang="es-ES" sz="6000" dirty="0" smtClean="0">
                <a:latin typeface="Arial" charset="0"/>
                <a:cs typeface="Arial" charset="0"/>
              </a:rPr>
              <a:t>	</a:t>
            </a:r>
            <a:r>
              <a:rPr lang="es-ES" b="1" dirty="0" err="1" smtClean="0">
                <a:latin typeface="Arial" charset="0"/>
                <a:cs typeface="Arial" charset="0"/>
              </a:rPr>
              <a:t>Accés</a:t>
            </a:r>
            <a:r>
              <a:rPr lang="es-ES" b="1" dirty="0" smtClean="0">
                <a:latin typeface="Arial" charset="0"/>
                <a:cs typeface="Arial" charset="0"/>
              </a:rPr>
              <a:t> </a:t>
            </a:r>
            <a:r>
              <a:rPr lang="es-ES" b="1" dirty="0" err="1" smtClean="0">
                <a:latin typeface="Arial" charset="0"/>
                <a:cs typeface="Arial" charset="0"/>
              </a:rPr>
              <a:t>Obert</a:t>
            </a:r>
            <a:r>
              <a:rPr lang="es-ES" b="1" dirty="0" smtClean="0">
                <a:latin typeface="Arial" charset="0"/>
                <a:cs typeface="Arial" charset="0"/>
              </a:rPr>
              <a:t> (Open </a:t>
            </a:r>
            <a:r>
              <a:rPr lang="es-ES" b="1" dirty="0" err="1" smtClean="0">
                <a:latin typeface="Arial" charset="0"/>
                <a:cs typeface="Arial" charset="0"/>
              </a:rPr>
              <a:t>Accés</a:t>
            </a:r>
            <a:r>
              <a:rPr lang="es-ES" b="1" dirty="0" smtClean="0">
                <a:latin typeface="Arial" charset="0"/>
                <a:cs typeface="Arial" charset="0"/>
              </a:rPr>
              <a:t>)</a:t>
            </a:r>
          </a:p>
          <a:p>
            <a:pPr>
              <a:buNone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Disponibilitat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gratuïta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xarxa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que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permet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qualsevol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usuari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 lectura,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descàrrega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la</a:t>
            </a:r>
          </a:p>
          <a:p>
            <a:pPr>
              <a:buNone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còpia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distribució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impressió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la cerca o</a:t>
            </a:r>
          </a:p>
          <a:p>
            <a:pPr>
              <a:buNone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l'ús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per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qualsevol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propòsit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legal,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cap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mena de barrera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econòmica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legal 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tècnica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 smtClean="0">
              <a:latin typeface="Arial" charset="0"/>
              <a:cs typeface="Arial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Què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és</a:t>
            </a:r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s-ES" sz="6000" dirty="0"/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006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latin typeface="Arial" charset="0"/>
                <a:cs typeface="Arial" charset="0"/>
              </a:rPr>
              <a:t>Augmenta la visibilitat </a:t>
            </a:r>
            <a:r>
              <a:rPr lang="es-ES" sz="2800" dirty="0" smtClean="0">
                <a:latin typeface="Arial" charset="0"/>
                <a:cs typeface="Arial" charset="0"/>
              </a:rPr>
              <a:t>i per tant, la difusió i l’impacte de la producció científica. Augment de les citacions.</a:t>
            </a:r>
          </a:p>
          <a:p>
            <a:pPr eaLnBrk="1" hangingPunct="1"/>
            <a:r>
              <a:rPr lang="es-ES" sz="2800" dirty="0" smtClean="0">
                <a:latin typeface="Arial" charset="0"/>
                <a:cs typeface="Arial" charset="0"/>
              </a:rPr>
              <a:t>Incrementa les possibilitats d’</a:t>
            </a:r>
            <a:r>
              <a:rPr lang="es-ES" sz="2800" b="1" dirty="0" smtClean="0">
                <a:latin typeface="Arial" charset="0"/>
                <a:cs typeface="Arial" charset="0"/>
              </a:rPr>
              <a:t>accedir a articles d’investigació</a:t>
            </a:r>
            <a:r>
              <a:rPr lang="es-ES" sz="2800" dirty="0" smtClean="0">
                <a:latin typeface="Arial" charset="0"/>
                <a:cs typeface="Arial" charset="0"/>
              </a:rPr>
              <a:t> sense augmentar la inversió</a:t>
            </a:r>
          </a:p>
          <a:p>
            <a:pPr eaLnBrk="1" hangingPunct="1"/>
            <a:r>
              <a:rPr lang="es-ES" sz="2800" dirty="0" smtClean="0">
                <a:latin typeface="Arial" charset="0"/>
                <a:cs typeface="Arial" charset="0"/>
              </a:rPr>
              <a:t>Permet </a:t>
            </a:r>
            <a:r>
              <a:rPr lang="es-ES" sz="2800" b="1" dirty="0" smtClean="0">
                <a:latin typeface="Arial" charset="0"/>
                <a:cs typeface="Arial" charset="0"/>
              </a:rPr>
              <a:t>que els autors decideixin quins drets conserven i quins cedeixen </a:t>
            </a:r>
            <a:r>
              <a:rPr lang="es-ES" sz="2800" dirty="0" smtClean="0">
                <a:latin typeface="Arial" charset="0"/>
                <a:cs typeface="Arial" charset="0"/>
              </a:rPr>
              <a:t>i en quines condicions</a:t>
            </a:r>
          </a:p>
          <a:p>
            <a:pPr eaLnBrk="1" hangingPunct="1"/>
            <a:r>
              <a:rPr lang="es-ES" sz="2800" b="1" dirty="0" smtClean="0">
                <a:latin typeface="Arial" charset="0"/>
                <a:cs typeface="Arial" charset="0"/>
              </a:rPr>
              <a:t>Retorna a la </a:t>
            </a:r>
            <a:r>
              <a:rPr lang="es-ES" sz="2800" b="1" dirty="0" err="1" smtClean="0">
                <a:latin typeface="Arial" charset="0"/>
                <a:cs typeface="Arial" charset="0"/>
              </a:rPr>
              <a:t>societat</a:t>
            </a:r>
            <a:r>
              <a:rPr lang="es-ES" sz="2800" b="1" dirty="0" smtClean="0">
                <a:latin typeface="Arial" charset="0"/>
                <a:cs typeface="Arial" charset="0"/>
              </a:rPr>
              <a:t> la </a:t>
            </a:r>
            <a:r>
              <a:rPr lang="es-ES" sz="2800" b="1" dirty="0" err="1" smtClean="0">
                <a:latin typeface="Arial" charset="0"/>
                <a:cs typeface="Arial" charset="0"/>
              </a:rPr>
              <a:t>inversió</a:t>
            </a:r>
            <a:r>
              <a:rPr lang="es-ES" sz="2800" b="1" dirty="0" smtClean="0">
                <a:latin typeface="Arial" charset="0"/>
                <a:cs typeface="Arial" charset="0"/>
              </a:rPr>
              <a:t> </a:t>
            </a:r>
            <a:r>
              <a:rPr lang="es-ES" sz="2800" dirty="0" smtClean="0">
                <a:latin typeface="Arial" charset="0"/>
                <a:cs typeface="Arial" charset="0"/>
              </a:rPr>
              <a:t>que ha </a:t>
            </a:r>
            <a:r>
              <a:rPr lang="es-ES" sz="2800" dirty="0" err="1" smtClean="0">
                <a:latin typeface="Arial" charset="0"/>
                <a:cs typeface="Arial" charset="0"/>
              </a:rPr>
              <a:t>suposat</a:t>
            </a:r>
            <a:r>
              <a:rPr lang="es-ES" sz="2800" dirty="0" smtClean="0">
                <a:latin typeface="Arial" charset="0"/>
                <a:cs typeface="Arial" charset="0"/>
              </a:rPr>
              <a:t>  la </a:t>
            </a:r>
            <a:r>
              <a:rPr lang="es-ES" sz="2800" dirty="0" err="1" smtClean="0">
                <a:latin typeface="Arial" charset="0"/>
                <a:cs typeface="Arial" charset="0"/>
              </a:rPr>
              <a:t>investigació</a:t>
            </a:r>
            <a:endParaRPr lang="es-E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s-ES" sz="2800" b="1" dirty="0" smtClean="0">
                <a:latin typeface="Arial" charset="0"/>
                <a:cs typeface="Arial" charset="0"/>
              </a:rPr>
              <a:t>Preserva els resultats</a:t>
            </a:r>
            <a:r>
              <a:rPr lang="es-ES" sz="2800" dirty="0" smtClean="0">
                <a:latin typeface="Arial" charset="0"/>
                <a:cs typeface="Arial" charset="0"/>
              </a:rPr>
              <a:t> a llarg termini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Beneficis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rgbClr val="C00000"/>
                </a:solidFill>
                <a:cs typeface="Arial" charset="0"/>
              </a:rPr>
              <a:t>Beneficis</a:t>
            </a:r>
            <a:endParaRPr lang="es-ES" sz="6000" dirty="0"/>
          </a:p>
        </p:txBody>
      </p:sp>
      <p:pic>
        <p:nvPicPr>
          <p:cNvPr id="5" name="Imatge 4" descr="open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384" y="5373216"/>
            <a:ext cx="198161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24136"/>
          </a:xfrm>
        </p:spPr>
        <p:txBody>
          <a:bodyPr/>
          <a:lstStyle/>
          <a:p>
            <a:r>
              <a:rPr lang="es-ES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900" dirty="0" smtClean="0">
                <a:latin typeface="Arial" pitchFamily="34" charset="0"/>
                <a:cs typeface="Arial" pitchFamily="34" charset="0"/>
              </a:rPr>
            </a:br>
            <a:r>
              <a:rPr lang="es-E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900" dirty="0" smtClean="0">
                <a:latin typeface="Arial" pitchFamily="34" charset="0"/>
                <a:cs typeface="Arial" pitchFamily="34" charset="0"/>
              </a:rPr>
            </a:br>
            <a:endParaRPr lang="ca-E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6480720"/>
          </a:xfrm>
        </p:spPr>
        <p:txBody>
          <a:bodyPr wrap="none"/>
          <a:lstStyle/>
          <a:p>
            <a:pPr>
              <a:buNone/>
            </a:pPr>
            <a:r>
              <a:rPr lang="ca-ES" u="sng" dirty="0" smtClean="0"/>
              <a:t>A nivell nacional </a:t>
            </a:r>
          </a:p>
          <a:p>
            <a:pPr lvl="1"/>
            <a:r>
              <a:rPr lang="es-ES" sz="2000" i="1" dirty="0" smtClean="0">
                <a:latin typeface="Arial"/>
                <a:cs typeface="Arial"/>
              </a:rPr>
              <a:t>Ley 14/2011, de 1 de junio, de la Ciencia, la Tecnología y</a:t>
            </a:r>
          </a:p>
          <a:p>
            <a:pPr lvl="1">
              <a:buNone/>
            </a:pPr>
            <a:r>
              <a:rPr lang="es-ES" sz="2000" i="1" dirty="0" smtClean="0">
                <a:latin typeface="Arial"/>
                <a:cs typeface="Arial"/>
              </a:rPr>
              <a:t>   La Innovación. Artículo 37</a:t>
            </a:r>
          </a:p>
          <a:p>
            <a:pPr lvl="1">
              <a:buFontTx/>
              <a:buChar char="-"/>
            </a:pP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Reial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decret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99/2011, de 28 de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gener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pel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qual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es regulen </a:t>
            </a:r>
          </a:p>
          <a:p>
            <a:pPr lvl="1">
              <a:buNone/>
            </a:pP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ensenyaments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oficials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_tradnl" sz="2000" i="1" dirty="0" err="1" smtClean="0">
                <a:latin typeface="Arial" pitchFamily="34" charset="0"/>
                <a:cs typeface="Arial" pitchFamily="34" charset="0"/>
              </a:rPr>
              <a:t>doctorat</a:t>
            </a:r>
            <a:r>
              <a:rPr lang="es-ES_tradnl" sz="2000" i="1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endParaRPr lang="es-ES_tradnl" sz="2000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000" i="1" dirty="0" smtClean="0">
                <a:latin typeface="Arial"/>
                <a:cs typeface="Arial"/>
              </a:rPr>
              <a:t>Plan Estatal de Investigación Científica y Técnica y </a:t>
            </a:r>
          </a:p>
          <a:p>
            <a:pPr lvl="1">
              <a:buNone/>
            </a:pPr>
            <a:r>
              <a:rPr lang="es-ES" sz="2000" i="1" dirty="0" smtClean="0">
                <a:latin typeface="Arial"/>
                <a:cs typeface="Arial"/>
              </a:rPr>
              <a:t>	de Innovación 2013-2016</a:t>
            </a:r>
          </a:p>
          <a:p>
            <a:pPr>
              <a:buNone/>
            </a:pPr>
            <a:r>
              <a:rPr lang="ca-ES" u="sng" dirty="0" smtClean="0"/>
              <a:t>A nivell europeu </a:t>
            </a:r>
            <a:endParaRPr lang="es-ES" i="1" u="sng" dirty="0" smtClean="0">
              <a:latin typeface="Arial"/>
              <a:cs typeface="Arial"/>
            </a:endParaRPr>
          </a:p>
          <a:p>
            <a:pPr lvl="1"/>
            <a:r>
              <a:rPr lang="es-ES" sz="2000" i="1" dirty="0" err="1" smtClean="0">
                <a:latin typeface="Arial"/>
                <a:cs typeface="Arial"/>
              </a:rPr>
              <a:t>Horizon</a:t>
            </a:r>
            <a:r>
              <a:rPr lang="es-ES" sz="2000" i="1" dirty="0" smtClean="0">
                <a:latin typeface="Arial"/>
                <a:cs typeface="Arial"/>
              </a:rPr>
              <a:t> 2020 (2014-2020): </a:t>
            </a:r>
            <a:r>
              <a:rPr lang="es-ES" sz="2000" i="1" dirty="0" err="1" smtClean="0">
                <a:latin typeface="Arial"/>
                <a:cs typeface="Arial"/>
              </a:rPr>
              <a:t>nou</a:t>
            </a:r>
            <a:r>
              <a:rPr lang="es-ES" sz="2000" i="1" dirty="0" smtClean="0">
                <a:latin typeface="Arial"/>
                <a:cs typeface="Arial"/>
              </a:rPr>
              <a:t> programa </a:t>
            </a:r>
            <a:r>
              <a:rPr lang="es-ES" sz="2000" i="1" dirty="0" err="1" smtClean="0">
                <a:latin typeface="Arial"/>
                <a:cs typeface="Arial"/>
              </a:rPr>
              <a:t>marc</a:t>
            </a:r>
            <a:r>
              <a:rPr lang="es-ES" sz="2000" i="1" dirty="0" smtClean="0">
                <a:latin typeface="Arial"/>
                <a:cs typeface="Arial"/>
              </a:rPr>
              <a:t> de</a:t>
            </a:r>
          </a:p>
          <a:p>
            <a:pPr lvl="1">
              <a:buNone/>
            </a:pPr>
            <a:r>
              <a:rPr lang="es-ES" sz="2000" i="1" dirty="0" smtClean="0">
                <a:latin typeface="Arial"/>
                <a:cs typeface="Arial"/>
              </a:rPr>
              <a:t>  recerca i </a:t>
            </a:r>
            <a:r>
              <a:rPr lang="es-ES" sz="2000" i="1" dirty="0" err="1" smtClean="0">
                <a:latin typeface="Arial"/>
                <a:cs typeface="Arial"/>
              </a:rPr>
              <a:t>innovació</a:t>
            </a:r>
            <a:r>
              <a:rPr lang="es-ES" sz="2000" i="1" dirty="0" smtClean="0">
                <a:latin typeface="Arial"/>
                <a:cs typeface="Arial"/>
              </a:rPr>
              <a:t> de la UE</a:t>
            </a:r>
          </a:p>
          <a:p>
            <a:pPr>
              <a:buNone/>
            </a:pPr>
            <a:r>
              <a:rPr lang="ca-ES" u="sng" dirty="0" smtClean="0"/>
              <a:t>A  la Universitat </a:t>
            </a:r>
            <a:endParaRPr lang="es-ES" i="1" dirty="0" smtClean="0">
              <a:cs typeface="Arial"/>
            </a:endParaRPr>
          </a:p>
          <a:p>
            <a:pPr lvl="1">
              <a:buNone/>
            </a:pPr>
            <a:r>
              <a:rPr lang="es-ES" sz="2000" i="1" dirty="0" smtClean="0">
                <a:latin typeface="Arial"/>
                <a:cs typeface="Arial"/>
              </a:rPr>
              <a:t>- Política Institucional </a:t>
            </a:r>
            <a:r>
              <a:rPr lang="es-ES" sz="2000" i="1" dirty="0" err="1" smtClean="0">
                <a:latin typeface="Arial"/>
                <a:cs typeface="Arial"/>
              </a:rPr>
              <a:t>d’Accés</a:t>
            </a:r>
            <a:r>
              <a:rPr lang="es-ES" sz="2000" i="1" dirty="0" smtClean="0">
                <a:latin typeface="Arial"/>
                <a:cs typeface="Arial"/>
              </a:rPr>
              <a:t> </a:t>
            </a:r>
            <a:r>
              <a:rPr lang="es-ES" sz="2000" i="1" dirty="0" err="1" smtClean="0">
                <a:latin typeface="Arial"/>
                <a:cs typeface="Arial"/>
              </a:rPr>
              <a:t>Obert</a:t>
            </a:r>
            <a:r>
              <a:rPr lang="es-ES" sz="2000" i="1" dirty="0" smtClean="0">
                <a:latin typeface="Arial"/>
                <a:cs typeface="Arial"/>
              </a:rPr>
              <a:t> de la UAB</a:t>
            </a:r>
            <a:endParaRPr lang="es-ES_tradnl" sz="2000" i="1" dirty="0" smtClean="0">
              <a:latin typeface="Arial"/>
              <a:cs typeface="Arial"/>
            </a:endParaRPr>
          </a:p>
          <a:p>
            <a:pPr lvl="1">
              <a:buNone/>
            </a:pPr>
            <a:endParaRPr lang="ca-ES" sz="2000" i="1" dirty="0">
              <a:latin typeface="Arial"/>
              <a:cs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C00000"/>
                </a:solidFill>
                <a:cs typeface="Arial" charset="0"/>
              </a:rPr>
              <a:t>Marc legal: </a:t>
            </a:r>
            <a:r>
              <a:rPr lang="es-ES" sz="3600" dirty="0" err="1" smtClean="0">
                <a:solidFill>
                  <a:srgbClr val="C00000"/>
                </a:solidFill>
                <a:cs typeface="Arial" charset="0"/>
              </a:rPr>
              <a:t>polítiques</a:t>
            </a:r>
            <a:r>
              <a:rPr lang="es-ES" sz="3600" dirty="0" smtClean="0">
                <a:solidFill>
                  <a:srgbClr val="C00000"/>
                </a:solidFill>
                <a:cs typeface="Arial" charset="0"/>
              </a:rPr>
              <a:t> i </a:t>
            </a:r>
            <a:r>
              <a:rPr lang="es-ES" sz="3600" dirty="0" err="1" smtClean="0">
                <a:solidFill>
                  <a:srgbClr val="C00000"/>
                </a:solidFill>
                <a:cs typeface="Arial" charset="0"/>
              </a:rPr>
              <a:t>normatives</a:t>
            </a:r>
            <a:endParaRPr lang="es-E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84784"/>
            <a:ext cx="304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65104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661248"/>
            <a:ext cx="508000" cy="2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openacce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231776"/>
            <a:ext cx="9144000" cy="5626224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Artículo 37. Difusión en acceso abierto</a:t>
            </a:r>
          </a:p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Afecta als investigadors amb l’activitat investigadora finançada amb Pressupostos Generals de l’Estat </a:t>
            </a:r>
          </a:p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AutoNum type="arabicPeriod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800" b="1" i="1" dirty="0" smtClean="0">
                <a:latin typeface="Arial" pitchFamily="34" charset="0"/>
                <a:cs typeface="Arial" pitchFamily="34" charset="0"/>
              </a:rPr>
              <a:t>QUINS DOCUMENTS?</a:t>
            </a: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2400" b="1" i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versió digital final (post-print o esborrany revisat d’autor) de les contribucions a publicacions periòdiques (articles, actes de congressos …)</a:t>
            </a:r>
          </a:p>
          <a:p>
            <a:pPr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  <a:buNone/>
            </a:pPr>
            <a:endParaRPr lang="es-E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</a:pPr>
            <a:endParaRPr lang="es-ES" sz="2800" i="1" dirty="0" smtClean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527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s-E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Ley 14/2011, de 1 de junio, de la Ciencia, la Tecnología y la Innovación</a:t>
            </a:r>
            <a:endParaRPr lang="ca-ES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tge 3" descr="openac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04800"/>
            <a:ext cx="8147248" cy="478112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54751E"/>
              </a:buClr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  <a:buNone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52128"/>
          </a:xfrm>
        </p:spPr>
        <p:txBody>
          <a:bodyPr/>
          <a:lstStyle/>
          <a:p>
            <a:pPr marL="228600" indent="-228600" algn="l">
              <a:lnSpc>
                <a:spcPct val="8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endParaRPr lang="es-ES_tradnl" sz="24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467544" y="548680"/>
            <a:ext cx="8208912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b="1" i="1" dirty="0" smtClean="0">
                <a:latin typeface="Arial" pitchFamily="34" charset="0"/>
                <a:cs typeface="Arial" pitchFamily="34" charset="0"/>
              </a:rPr>
              <a:t>ON?</a:t>
            </a: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b="1" i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 repositoris d’accés obert temàtics o en l’institucional (en el cas de la UAB, el DDD)</a:t>
            </a:r>
          </a:p>
          <a:p>
            <a:pPr marL="228600" indent="-228600">
              <a:lnSpc>
                <a:spcPct val="80000"/>
              </a:lnSpc>
              <a:buClr>
                <a:srgbClr val="54751E"/>
              </a:buClr>
              <a:buFont typeface="Arial" charset="0"/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395536" y="206084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 smtClean="0"/>
          </a:p>
          <a:p>
            <a:r>
              <a:rPr lang="es-ES" b="1" i="1" dirty="0" smtClean="0"/>
              <a:t>QUAN?</a:t>
            </a:r>
          </a:p>
          <a:p>
            <a:endParaRPr lang="es-ES" b="1" i="1" dirty="0" smtClean="0"/>
          </a:p>
          <a:p>
            <a:r>
              <a:rPr lang="es-ES" sz="2400" dirty="0" err="1" smtClean="0"/>
              <a:t>Com</a:t>
            </a:r>
            <a:r>
              <a:rPr lang="es-ES" sz="2400" dirty="0" smtClean="0"/>
              <a:t> a </a:t>
            </a:r>
            <a:r>
              <a:rPr lang="es-ES" sz="2400" dirty="0" err="1" smtClean="0"/>
              <a:t>màxim</a:t>
            </a:r>
            <a:r>
              <a:rPr lang="es-ES" sz="2400" dirty="0" smtClean="0"/>
              <a:t> 12 </a:t>
            </a:r>
            <a:r>
              <a:rPr lang="es-ES" sz="2400" dirty="0" err="1" smtClean="0"/>
              <a:t>mesos</a:t>
            </a:r>
            <a:r>
              <a:rPr lang="es-ES" sz="2400" dirty="0" smtClean="0"/>
              <a:t> </a:t>
            </a:r>
            <a:r>
              <a:rPr lang="es-ES" sz="2400" dirty="0" err="1" smtClean="0"/>
              <a:t>després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seva</a:t>
            </a:r>
            <a:r>
              <a:rPr lang="es-ES" sz="2400" dirty="0" smtClean="0"/>
              <a:t> </a:t>
            </a:r>
            <a:r>
              <a:rPr lang="es-ES" sz="2400" dirty="0" err="1" smtClean="0"/>
              <a:t>publicació</a:t>
            </a:r>
            <a:endParaRPr lang="es-ES" sz="2400" dirty="0" smtClean="0"/>
          </a:p>
          <a:p>
            <a:endParaRPr lang="es-ES" sz="2400" dirty="0"/>
          </a:p>
        </p:txBody>
      </p:sp>
      <p:sp>
        <p:nvSpPr>
          <p:cNvPr id="8" name="QuadreDeText 7"/>
          <p:cNvSpPr txBox="1"/>
          <p:nvPr/>
        </p:nvSpPr>
        <p:spPr>
          <a:xfrm>
            <a:off x="395536" y="3789040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Sempre</a:t>
            </a:r>
            <a:r>
              <a:rPr lang="es-ES" sz="2400" dirty="0" smtClean="0"/>
              <a:t> </a:t>
            </a:r>
            <a:r>
              <a:rPr lang="es-ES" sz="2400" dirty="0" err="1" smtClean="0"/>
              <a:t>respectant</a:t>
            </a:r>
            <a:r>
              <a:rPr lang="es-ES" sz="2400" dirty="0" smtClean="0"/>
              <a:t> les </a:t>
            </a:r>
            <a:r>
              <a:rPr lang="es-ES" sz="2400" dirty="0" err="1" smtClean="0"/>
              <a:t>polítiques</a:t>
            </a:r>
            <a:r>
              <a:rPr lang="es-ES" sz="2400" dirty="0" smtClean="0"/>
              <a:t> de copyright i </a:t>
            </a:r>
            <a:r>
              <a:rPr lang="es-ES" sz="2400" dirty="0" err="1" smtClean="0"/>
              <a:t>autoarxiu</a:t>
            </a:r>
            <a:r>
              <a:rPr lang="es-ES" sz="2400" dirty="0" smtClean="0"/>
              <a:t> de les </a:t>
            </a:r>
            <a:r>
              <a:rPr lang="es-ES" sz="2400" dirty="0" err="1" smtClean="0"/>
              <a:t>editorials</a:t>
            </a:r>
            <a:r>
              <a:rPr lang="es-ES" sz="2400" dirty="0" smtClean="0"/>
              <a:t> (</a:t>
            </a:r>
            <a:r>
              <a:rPr lang="es-ES" sz="2400" dirty="0" smtClean="0">
                <a:hlinkClick r:id="rId3"/>
              </a:rPr>
              <a:t>Dulcinea</a:t>
            </a:r>
            <a:r>
              <a:rPr lang="es-ES" sz="2400" dirty="0" smtClean="0"/>
              <a:t> i </a:t>
            </a:r>
            <a:r>
              <a:rPr lang="es-ES" sz="2400" dirty="0" smtClean="0">
                <a:hlinkClick r:id="rId4"/>
              </a:rPr>
              <a:t>Sherpa-Romeo</a:t>
            </a:r>
            <a:r>
              <a:rPr lang="es-ES" sz="2400" dirty="0" smtClean="0"/>
              <a:t>)</a:t>
            </a:r>
          </a:p>
          <a:p>
            <a:r>
              <a:rPr lang="es-ES" sz="2400" dirty="0" smtClean="0"/>
              <a:t>No aplicable en </a:t>
            </a:r>
            <a:r>
              <a:rPr lang="es-ES" sz="2400" dirty="0" err="1" smtClean="0"/>
              <a:t>resultats</a:t>
            </a:r>
            <a:r>
              <a:rPr lang="es-ES" sz="2400" dirty="0" smtClean="0"/>
              <a:t> susceptibles de </a:t>
            </a:r>
            <a:r>
              <a:rPr lang="es-ES" sz="2400" dirty="0" err="1" smtClean="0"/>
              <a:t>protecció</a:t>
            </a:r>
            <a:endParaRPr lang="es-ES" sz="2400" dirty="0"/>
          </a:p>
        </p:txBody>
      </p:sp>
      <p:pic>
        <p:nvPicPr>
          <p:cNvPr id="9" name="Imatge 8" descr="openacc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147248" cy="478112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54751E"/>
              </a:buClr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54751E"/>
              </a:buClr>
              <a:buNone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52128"/>
          </a:xfrm>
        </p:spPr>
        <p:txBody>
          <a:bodyPr/>
          <a:lstStyle/>
          <a:p>
            <a:pPr marL="228600" indent="-228600" algn="l">
              <a:lnSpc>
                <a:spcPct val="8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endParaRPr lang="es-ES_tradnl" sz="2400" dirty="0"/>
          </a:p>
        </p:txBody>
      </p:sp>
      <p:sp>
        <p:nvSpPr>
          <p:cNvPr id="8" name="QuadreDeText 7"/>
          <p:cNvSpPr txBox="1"/>
          <p:nvPr/>
        </p:nvSpPr>
        <p:spPr>
          <a:xfrm>
            <a:off x="323528" y="1841242"/>
            <a:ext cx="8604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/>
              <a:t>Article</a:t>
            </a:r>
            <a:r>
              <a:rPr lang="es-ES_tradnl" sz="2400" b="1" dirty="0" smtClean="0"/>
              <a:t> 14. </a:t>
            </a:r>
            <a:r>
              <a:rPr lang="es-ES_tradnl" sz="2400" b="1" dirty="0" err="1" smtClean="0"/>
              <a:t>Avaluació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</a:t>
            </a:r>
            <a:r>
              <a:rPr lang="es-ES_tradnl" sz="2400" b="1" dirty="0" smtClean="0"/>
              <a:t> defensa de la </a:t>
            </a:r>
            <a:r>
              <a:rPr lang="es-ES_tradnl" sz="2400" b="1" dirty="0" err="1" smtClean="0"/>
              <a:t>tesi</a:t>
            </a:r>
            <a:r>
              <a:rPr lang="es-ES_tradnl" sz="2400" b="1" dirty="0" smtClean="0"/>
              <a:t> doctoral</a:t>
            </a:r>
          </a:p>
          <a:p>
            <a:endParaRPr lang="es-ES_tradnl" sz="2400" i="1" dirty="0" smtClean="0"/>
          </a:p>
          <a:p>
            <a:r>
              <a:rPr lang="es-ES_tradnl" sz="2400" i="1" dirty="0" smtClean="0"/>
              <a:t>“5.Una </a:t>
            </a:r>
            <a:r>
              <a:rPr lang="es-ES_tradnl" sz="2400" i="1" dirty="0" err="1" smtClean="0"/>
              <a:t>vegada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aprovada</a:t>
            </a:r>
            <a:r>
              <a:rPr lang="es-ES_tradnl" sz="2400" i="1" dirty="0" smtClean="0"/>
              <a:t> la </a:t>
            </a:r>
            <a:r>
              <a:rPr lang="es-ES_tradnl" sz="2400" i="1" dirty="0" err="1" smtClean="0"/>
              <a:t>tesi</a:t>
            </a:r>
            <a:r>
              <a:rPr lang="es-ES_tradnl" sz="2400" i="1" dirty="0" smtClean="0"/>
              <a:t> doctoral, la </a:t>
            </a:r>
            <a:r>
              <a:rPr lang="es-ES_tradnl" sz="2400" i="1" dirty="0" err="1" smtClean="0"/>
              <a:t>universitat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s’ha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d’ocupar</a:t>
            </a:r>
            <a:r>
              <a:rPr lang="es-ES_tradnl" sz="2400" i="1" dirty="0" smtClean="0"/>
              <a:t> del </a:t>
            </a:r>
            <a:r>
              <a:rPr lang="es-ES_tradnl" sz="2400" i="1" dirty="0" err="1" smtClean="0"/>
              <a:t>seu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arxivament</a:t>
            </a:r>
            <a:r>
              <a:rPr lang="es-ES_tradnl" sz="2400" i="1" dirty="0" smtClean="0"/>
              <a:t> en </a:t>
            </a:r>
            <a:r>
              <a:rPr lang="es-ES_tradnl" sz="2400" i="1" dirty="0" err="1" smtClean="0"/>
              <a:t>format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electrònic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obert</a:t>
            </a:r>
            <a:r>
              <a:rPr lang="es-ES_tradnl" sz="2400" i="1" dirty="0" smtClean="0"/>
              <a:t> en un </a:t>
            </a:r>
            <a:r>
              <a:rPr lang="es-ES_tradnl" sz="2400" i="1" dirty="0" err="1" smtClean="0"/>
              <a:t>repositori</a:t>
            </a:r>
            <a:r>
              <a:rPr lang="es-ES_tradnl" sz="2400" i="1" dirty="0" smtClean="0"/>
              <a:t> institucional …”</a:t>
            </a:r>
          </a:p>
          <a:p>
            <a:endParaRPr lang="es-ES_tradnl" sz="2400" i="1" dirty="0" smtClean="0"/>
          </a:p>
          <a:p>
            <a:r>
              <a:rPr lang="es-ES_tradnl" sz="2400" dirty="0" smtClean="0">
                <a:hlinkClick r:id="rId3"/>
              </a:rPr>
              <a:t>Informació: Dipòsit de la tesi (UAB)</a:t>
            </a:r>
            <a:endParaRPr lang="es-ES_tradnl" sz="2400" dirty="0" smtClean="0"/>
          </a:p>
          <a:p>
            <a:r>
              <a:rPr lang="es-ES_tradnl" sz="2400" dirty="0" smtClean="0">
                <a:hlinkClick r:id="rId4"/>
              </a:rPr>
              <a:t>Exemple: Tesi embargada</a:t>
            </a:r>
            <a:endParaRPr lang="es-ES_tradnl" sz="2400" dirty="0" smtClean="0"/>
          </a:p>
          <a:p>
            <a:endParaRPr lang="es-ES_tradnl" sz="2400" i="1" dirty="0" smtClean="0"/>
          </a:p>
          <a:p>
            <a:endParaRPr lang="es-ES_tradnl" sz="2400" i="1" dirty="0" smtClean="0"/>
          </a:p>
        </p:txBody>
      </p:sp>
      <p:sp>
        <p:nvSpPr>
          <p:cNvPr id="5" name="QuadreDeText 4"/>
          <p:cNvSpPr txBox="1"/>
          <p:nvPr/>
        </p:nvSpPr>
        <p:spPr>
          <a:xfrm>
            <a:off x="251520" y="260648"/>
            <a:ext cx="856895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i="1" dirty="0" err="1" smtClean="0">
                <a:hlinkClick r:id="rId5"/>
              </a:rPr>
              <a:t>Reial</a:t>
            </a:r>
            <a:r>
              <a:rPr lang="es-ES_tradnl" i="1" dirty="0" smtClean="0">
                <a:hlinkClick r:id="rId5"/>
              </a:rPr>
              <a:t> </a:t>
            </a:r>
            <a:r>
              <a:rPr lang="es-ES_tradnl" i="1" dirty="0" err="1" smtClean="0">
                <a:hlinkClick r:id="rId5"/>
              </a:rPr>
              <a:t>decret</a:t>
            </a:r>
            <a:r>
              <a:rPr lang="es-ES_tradnl" i="1" dirty="0" smtClean="0">
                <a:hlinkClick r:id="rId5"/>
              </a:rPr>
              <a:t> 99/2011, de 28 de </a:t>
            </a:r>
            <a:r>
              <a:rPr lang="es-ES_tradnl" i="1" dirty="0" err="1" smtClean="0">
                <a:hlinkClick r:id="rId5"/>
              </a:rPr>
              <a:t>gener</a:t>
            </a:r>
            <a:r>
              <a:rPr lang="es-ES_tradnl" i="1" dirty="0" smtClean="0">
                <a:hlinkClick r:id="rId5"/>
              </a:rPr>
              <a:t>, </a:t>
            </a:r>
            <a:r>
              <a:rPr lang="es-ES_tradnl" i="1" dirty="0" err="1" smtClean="0">
                <a:hlinkClick r:id="rId5"/>
              </a:rPr>
              <a:t>pel</a:t>
            </a:r>
            <a:r>
              <a:rPr lang="es-ES_tradnl" i="1" dirty="0" smtClean="0">
                <a:hlinkClick r:id="rId5"/>
              </a:rPr>
              <a:t> </a:t>
            </a:r>
            <a:r>
              <a:rPr lang="es-ES_tradnl" i="1" dirty="0" err="1" smtClean="0">
                <a:hlinkClick r:id="rId5"/>
              </a:rPr>
              <a:t>qual</a:t>
            </a:r>
            <a:r>
              <a:rPr lang="es-ES_tradnl" i="1" dirty="0" smtClean="0">
                <a:hlinkClick r:id="rId5"/>
              </a:rPr>
              <a:t> es regulen </a:t>
            </a:r>
            <a:r>
              <a:rPr lang="es-ES_tradnl" i="1" dirty="0" err="1" smtClean="0">
                <a:hlinkClick r:id="rId5"/>
              </a:rPr>
              <a:t>els</a:t>
            </a:r>
            <a:r>
              <a:rPr lang="es-ES_tradnl" i="1" dirty="0" smtClean="0">
                <a:hlinkClick r:id="rId5"/>
              </a:rPr>
              <a:t> </a:t>
            </a:r>
            <a:r>
              <a:rPr lang="es-ES_tradnl" i="1" dirty="0" err="1" smtClean="0">
                <a:hlinkClick r:id="rId5"/>
              </a:rPr>
              <a:t>ensenyaments</a:t>
            </a:r>
            <a:r>
              <a:rPr lang="es-ES_tradnl" i="1" dirty="0" smtClean="0">
                <a:hlinkClick r:id="rId5"/>
              </a:rPr>
              <a:t> </a:t>
            </a:r>
            <a:r>
              <a:rPr lang="es-ES_tradnl" i="1" dirty="0" err="1" smtClean="0">
                <a:hlinkClick r:id="rId5"/>
              </a:rPr>
              <a:t>oficials</a:t>
            </a:r>
            <a:r>
              <a:rPr lang="es-ES_tradnl" i="1" dirty="0" smtClean="0">
                <a:hlinkClick r:id="rId5"/>
              </a:rPr>
              <a:t> de </a:t>
            </a:r>
            <a:r>
              <a:rPr lang="es-ES_tradnl" i="1" dirty="0" err="1" smtClean="0">
                <a:hlinkClick r:id="rId5"/>
              </a:rPr>
              <a:t>doctorat</a:t>
            </a:r>
            <a:r>
              <a:rPr lang="es-ES_tradnl" i="1" dirty="0" smtClean="0">
                <a:hlinkClick r:id="rId5"/>
              </a:rPr>
              <a:t>.</a:t>
            </a:r>
            <a:endParaRPr lang="es-ES_tradnl" i="1" dirty="0" smtClean="0"/>
          </a:p>
        </p:txBody>
      </p:sp>
      <p:pic>
        <p:nvPicPr>
          <p:cNvPr id="6" name="Imatge 5" descr="openacc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4076" y="5157192"/>
            <a:ext cx="2269923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1407</Words>
  <Application>Microsoft Office PowerPoint</Application>
  <PresentationFormat>Presentació en pantalla (4:3)</PresentationFormat>
  <Paragraphs>303</Paragraphs>
  <Slides>38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38</vt:i4>
      </vt:variant>
    </vt:vector>
  </HeadingPairs>
  <TitlesOfParts>
    <vt:vector size="39" baseType="lpstr">
      <vt:lpstr>Tema de Office</vt:lpstr>
      <vt:lpstr>Diapositiva 1</vt:lpstr>
      <vt:lpstr>Diapositiva 2</vt:lpstr>
      <vt:lpstr>Diapositiva 3</vt:lpstr>
      <vt:lpstr>Diapositiva 4</vt:lpstr>
      <vt:lpstr>Beneficis</vt:lpstr>
      <vt:lpstr>   </vt:lpstr>
      <vt:lpstr>Ley 14/2011, de 1 de junio, de la Ciencia, la Tecnología y la Innovación</vt:lpstr>
      <vt:lpstr> </vt:lpstr>
      <vt:lpstr> </vt:lpstr>
      <vt:lpstr> Convocatòries de concessió d’ajuts:  Programa Estatal de Fomento de la Investigación Científica y Técnica de Excelencia, Subprograma Estatal de Generación del Conocimiento (BOE núm. 266 de 6/11/2013)  Art. 6, apartat 3 Cal publicar en obert d’acord amb l’article 37 de la LC  Programa Estatal de Investigación, Desarrollo e Innovación Orientada a los Retos de la Sociedad (BOE núm. 266 de 6/11/2013) Art. 6, apartat 2 Cal publicar en obert d’acord amb l’article 37 de la LC Art.20, apartat 7g Preveu abonar les despeses de publicació i difusió de resultats inclosos aquells que puguessin derivar-se de la publicació en revistes d’accés obert    </vt:lpstr>
      <vt:lpstr>Horizon 2020 (2014-2020) i Accés obert </vt:lpstr>
      <vt:lpstr>Política institucional d'accés obert Aprovada pel Consell de Govern el 25/4/2012, acord 46/2012</vt:lpstr>
      <vt:lpstr>Diapositiva 13</vt:lpstr>
      <vt:lpstr>Diapositiva 14</vt:lpstr>
      <vt:lpstr>Diapositiva 15</vt:lpstr>
      <vt:lpstr>Beneficis del DDD</vt:lpstr>
      <vt:lpstr>Beneficis del DDD</vt:lpstr>
      <vt:lpstr>Diapositiva 18</vt:lpstr>
      <vt:lpstr>Diapositiva 19</vt:lpstr>
      <vt:lpstr>Diapositiva 20</vt:lpstr>
      <vt:lpstr>A partir de l’aplicatiu Ein@ (CVN)</vt:lpstr>
      <vt:lpstr>Diapositiva 22</vt:lpstr>
      <vt:lpstr>Diapositiva 23</vt:lpstr>
      <vt:lpstr>Formularis des del DDD</vt:lpstr>
      <vt:lpstr>Diapositiva 25</vt:lpstr>
      <vt:lpstr>Llicències Creative Commons</vt:lpstr>
      <vt:lpstr>Llicències Creative Commons</vt:lpstr>
      <vt:lpstr>Revisió biblioteca</vt:lpstr>
      <vt:lpstr>Diapositiva 29</vt:lpstr>
      <vt:lpstr>Diapositiva 30</vt:lpstr>
      <vt:lpstr>Diapositiva 31</vt:lpstr>
      <vt:lpstr>Diapositiva 32</vt:lpstr>
      <vt:lpstr>- Nom o acrònim de l’organisme financiador i número de projecte   - Correcta normalització del nom i filiació. Recomanacions UAB  - L’identificació internacional ORCID  Exemple: http://orcid.org/0000-0002-1436-9453    Important: Guardar la versions preprint i postprint </vt:lpstr>
      <vt:lpstr>- Incloure una llicència CC si no hem transferit els drets a tercers (material docent, estudis, ponències …)   - Si es tracta d’un preprint o postprint d’un article de revista, llibre o capítol de llibre incloure-hi al principi la següent informació:  Preprint o Postprint de: [Citació bibliogràfica de l’article, capítol o llibre] lliurat a [editorial]  - Si es tracta de capítols de llibre, llibres o aportacions a congressos, entre la versió maquetada de l’editor i el postprint escollir sempre aquesta darrera versió.   </vt:lpstr>
      <vt:lpstr>Incorporació ORCID a Ein@</vt:lpstr>
      <vt:lpstr>  - Publicar el document a les xarxes socials acadèmiques (Mendeley, Academia.edu …) o la web personal si hi ha hagut una cessió dels drets d’explotació a tercers sense permís.   - Publicar un article de revista al DDD i posteriorment referenciar-lo a Ein@   - Alterar la versió maquetada fent-la passar com a postprint  - Publicar documents dels quals en sou coautors sense posar-ho en coneixement dels altres  - Enviar un mateix article a dues revistes   </vt:lpstr>
      <vt:lpstr>En aquest web podeu identificar i accedir als recursos on trobar la informació necessària per a omplir els formularis per les acreditacions, sexennis i trams de recerca d'ANECA, AQU i  CNEAI, a més d’altres eines interessants sobre producció científica (valoració d’autors, qui us ha citat, currículum vitae, …) </vt:lpstr>
      <vt:lpstr>    </vt:lpstr>
    </vt:vector>
  </TitlesOfParts>
  <Company>UAB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Azorin Millaruelo</dc:creator>
  <cp:lastModifiedBy>Renovi</cp:lastModifiedBy>
  <cp:revision>663</cp:revision>
  <dcterms:created xsi:type="dcterms:W3CDTF">2014-01-03T14:52:47Z</dcterms:created>
  <dcterms:modified xsi:type="dcterms:W3CDTF">2014-10-27T10:55:23Z</dcterms:modified>
</cp:coreProperties>
</file>