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299" r:id="rId3"/>
    <p:sldId id="260" r:id="rId4"/>
    <p:sldId id="265" r:id="rId5"/>
    <p:sldId id="269" r:id="rId6"/>
    <p:sldId id="302" r:id="rId7"/>
    <p:sldId id="261" r:id="rId8"/>
    <p:sldId id="272" r:id="rId9"/>
    <p:sldId id="262" r:id="rId10"/>
    <p:sldId id="264" r:id="rId11"/>
    <p:sldId id="285" r:id="rId12"/>
    <p:sldId id="283" r:id="rId13"/>
    <p:sldId id="287" r:id="rId14"/>
    <p:sldId id="271" r:id="rId15"/>
    <p:sldId id="275" r:id="rId16"/>
    <p:sldId id="276" r:id="rId17"/>
    <p:sldId id="277" r:id="rId18"/>
    <p:sldId id="279" r:id="rId19"/>
    <p:sldId id="301" r:id="rId20"/>
    <p:sldId id="303" r:id="rId21"/>
    <p:sldId id="280" r:id="rId22"/>
    <p:sldId id="289" r:id="rId23"/>
    <p:sldId id="307" r:id="rId24"/>
    <p:sldId id="308" r:id="rId25"/>
    <p:sldId id="281" r:id="rId26"/>
    <p:sldId id="282" r:id="rId27"/>
    <p:sldId id="288" r:id="rId28"/>
    <p:sldId id="290" r:id="rId29"/>
    <p:sldId id="284" r:id="rId30"/>
    <p:sldId id="298" r:id="rId31"/>
    <p:sldId id="295" r:id="rId32"/>
    <p:sldId id="296" r:id="rId33"/>
    <p:sldId id="304" r:id="rId34"/>
    <p:sldId id="270" r:id="rId35"/>
    <p:sldId id="292" r:id="rId36"/>
    <p:sldId id="293" r:id="rId37"/>
    <p:sldId id="294" r:id="rId38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tserrat Bravo San José" initials="MBSJ" lastIdx="19" clrIdx="0"/>
  <p:cmAuthor id="1" name="MB" initials="UA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6D"/>
    <a:srgbClr val="2A1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0FB5C-1F5E-4ECA-86AC-0F071332334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3A3911-BD34-4EA3-814A-EDE13E44DA33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ca-ES" sz="2800" b="1" dirty="0" smtClean="0">
              <a:solidFill>
                <a:srgbClr val="C00000"/>
              </a:solidFill>
            </a:rPr>
            <a:t>Drets morals</a:t>
          </a:r>
          <a:endParaRPr lang="ca-ES" sz="1800" b="1" dirty="0" smtClean="0">
            <a:solidFill>
              <a:srgbClr val="C00000"/>
            </a:solidFill>
          </a:endParaRPr>
        </a:p>
        <a:p>
          <a:r>
            <a:rPr lang="ca-ES" sz="1800" b="1" dirty="0" smtClean="0">
              <a:solidFill>
                <a:srgbClr val="C00000"/>
              </a:solidFill>
            </a:rPr>
            <a:t>Destaquem:</a:t>
          </a:r>
          <a:endParaRPr lang="es-ES" sz="2800" b="1" dirty="0">
            <a:solidFill>
              <a:srgbClr val="C00000"/>
            </a:solidFill>
          </a:endParaRPr>
        </a:p>
      </dgm:t>
    </dgm:pt>
    <dgm:pt modelId="{DEC0A282-8E75-41A1-A3B5-D9012C5559E3}" type="parTrans" cxnId="{6BCFF3E1-1C2B-41F0-A0B8-20EC734AC3F1}">
      <dgm:prSet/>
      <dgm:spPr/>
      <dgm:t>
        <a:bodyPr/>
        <a:lstStyle/>
        <a:p>
          <a:endParaRPr lang="es-ES"/>
        </a:p>
      </dgm:t>
    </dgm:pt>
    <dgm:pt modelId="{366E9A4A-0D15-4579-8909-FBF4404E206F}" type="sibTrans" cxnId="{6BCFF3E1-1C2B-41F0-A0B8-20EC734AC3F1}">
      <dgm:prSet/>
      <dgm:spPr/>
      <dgm:t>
        <a:bodyPr/>
        <a:lstStyle/>
        <a:p>
          <a:endParaRPr lang="es-ES"/>
        </a:p>
      </dgm:t>
    </dgm:pt>
    <dgm:pt modelId="{E52AE913-5FB9-44D4-904A-5DCEDC547F8A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a-ES" sz="2800" dirty="0" smtClean="0">
              <a:solidFill>
                <a:srgbClr val="C00000"/>
              </a:solidFill>
            </a:rPr>
            <a:t>Integritat</a:t>
          </a:r>
          <a:endParaRPr lang="es-ES" sz="2800" dirty="0">
            <a:solidFill>
              <a:srgbClr val="C00000"/>
            </a:solidFill>
          </a:endParaRPr>
        </a:p>
      </dgm:t>
    </dgm:pt>
    <dgm:pt modelId="{7E7070E9-9340-4E1F-AA5B-29D4ACE67DF8}" type="parTrans" cxnId="{9200D613-EC0C-44FD-AB20-54D69795E67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C6E5B891-4633-4F62-A198-1B517110E3E0}" type="sibTrans" cxnId="{9200D613-EC0C-44FD-AB20-54D69795E673}">
      <dgm:prSet/>
      <dgm:spPr/>
      <dgm:t>
        <a:bodyPr/>
        <a:lstStyle/>
        <a:p>
          <a:endParaRPr lang="es-ES"/>
        </a:p>
      </dgm:t>
    </dgm:pt>
    <dgm:pt modelId="{DA308548-E32B-4F7D-A02B-A14066359474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a-ES" sz="2800" b="0" dirty="0" smtClean="0">
              <a:solidFill>
                <a:srgbClr val="C00000"/>
              </a:solidFill>
            </a:rPr>
            <a:t>Paternitat</a:t>
          </a:r>
          <a:endParaRPr lang="es-ES" sz="2800" b="0" dirty="0">
            <a:solidFill>
              <a:srgbClr val="C00000"/>
            </a:solidFill>
          </a:endParaRPr>
        </a:p>
      </dgm:t>
    </dgm:pt>
    <dgm:pt modelId="{65F0448F-B3D6-442B-868F-1F30F6B2EA5B}" type="parTrans" cxnId="{68309408-8B4E-4C33-BFB7-72851184E74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438F0DF-5A8B-4E35-B2C5-41798F07692D}" type="sibTrans" cxnId="{68309408-8B4E-4C33-BFB7-72851184E748}">
      <dgm:prSet/>
      <dgm:spPr/>
      <dgm:t>
        <a:bodyPr/>
        <a:lstStyle/>
        <a:p>
          <a:endParaRPr lang="es-ES"/>
        </a:p>
      </dgm:t>
    </dgm:pt>
    <dgm:pt modelId="{C23C8D23-F066-427D-ABAC-505C13632C54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ca-ES" sz="2800" b="1" dirty="0" smtClean="0">
              <a:solidFill>
                <a:srgbClr val="C00000"/>
              </a:solidFill>
            </a:rPr>
            <a:t>Drets patrimonials o d’explotació</a:t>
          </a:r>
          <a:endParaRPr lang="es-ES" sz="2800" b="1" dirty="0">
            <a:solidFill>
              <a:srgbClr val="C00000"/>
            </a:solidFill>
          </a:endParaRPr>
        </a:p>
      </dgm:t>
    </dgm:pt>
    <dgm:pt modelId="{507D4A92-338E-4D51-B577-47278762E0BF}" type="parTrans" cxnId="{A4678225-7C93-4091-8C0D-42F0F121E425}">
      <dgm:prSet/>
      <dgm:spPr/>
      <dgm:t>
        <a:bodyPr/>
        <a:lstStyle/>
        <a:p>
          <a:endParaRPr lang="es-ES"/>
        </a:p>
      </dgm:t>
    </dgm:pt>
    <dgm:pt modelId="{B8AFAD48-8816-4147-95B7-14F9F79BD6F4}" type="sibTrans" cxnId="{A4678225-7C93-4091-8C0D-42F0F121E425}">
      <dgm:prSet/>
      <dgm:spPr/>
      <dgm:t>
        <a:bodyPr/>
        <a:lstStyle/>
        <a:p>
          <a:endParaRPr lang="es-ES"/>
        </a:p>
      </dgm:t>
    </dgm:pt>
    <dgm:pt modelId="{03559CEF-1444-4018-9C67-124EDA4508B6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ca-ES" sz="2800" dirty="0" smtClean="0">
              <a:solidFill>
                <a:srgbClr val="C00000"/>
              </a:solidFill>
            </a:rPr>
            <a:t>Distribució </a:t>
          </a:r>
          <a:r>
            <a:rPr lang="ca-ES" sz="1400" dirty="0" smtClean="0">
              <a:solidFill>
                <a:srgbClr val="C00000"/>
              </a:solidFill>
            </a:rPr>
            <a:t>de còpies (venda, lloguer o préstec)  </a:t>
          </a:r>
        </a:p>
      </dgm:t>
    </dgm:pt>
    <dgm:pt modelId="{7199718D-79E1-47EF-96E1-EED70DACBD8C}" type="parTrans" cxnId="{6E234A90-3EE6-4878-9838-4FED9A9026A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65F8CC9F-28DF-485B-8887-4389E0B37013}" type="sibTrans" cxnId="{6E234A90-3EE6-4878-9838-4FED9A9026A0}">
      <dgm:prSet/>
      <dgm:spPr/>
      <dgm:t>
        <a:bodyPr/>
        <a:lstStyle/>
        <a:p>
          <a:endParaRPr lang="es-ES"/>
        </a:p>
      </dgm:t>
    </dgm:pt>
    <dgm:pt modelId="{9C08E2A8-1D34-4EB5-8648-93591CF054E3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a-ES" sz="2800" dirty="0" smtClean="0">
              <a:solidFill>
                <a:srgbClr val="C00000"/>
              </a:solidFill>
            </a:rPr>
            <a:t>Comunicació pública</a:t>
          </a:r>
          <a:r>
            <a:rPr lang="ca-ES" sz="1400" dirty="0" smtClean="0">
              <a:solidFill>
                <a:srgbClr val="C00000"/>
              </a:solidFill>
            </a:rPr>
            <a:t/>
          </a:r>
          <a:br>
            <a:rPr lang="ca-ES" sz="1400" dirty="0" smtClean="0">
              <a:solidFill>
                <a:srgbClr val="C00000"/>
              </a:solidFill>
            </a:rPr>
          </a:br>
          <a:r>
            <a:rPr lang="ca-ES" sz="1400" dirty="0" smtClean="0">
              <a:solidFill>
                <a:srgbClr val="C00000"/>
              </a:solidFill>
            </a:rPr>
            <a:t>accés a l’obra sense distribució d’exemplars</a:t>
          </a:r>
          <a:endParaRPr lang="es-ES" sz="1400" dirty="0">
            <a:solidFill>
              <a:srgbClr val="C00000"/>
            </a:solidFill>
          </a:endParaRPr>
        </a:p>
      </dgm:t>
    </dgm:pt>
    <dgm:pt modelId="{AACD26F6-17B5-46EC-B49D-BD43CD157BBC}" type="parTrans" cxnId="{3957BE46-E53E-472D-BEEB-B9229B9727E4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F3CBF9DD-AC2F-4E41-8986-5CC1464B0F48}" type="sibTrans" cxnId="{3957BE46-E53E-472D-BEEB-B9229B9727E4}">
      <dgm:prSet/>
      <dgm:spPr/>
      <dgm:t>
        <a:bodyPr/>
        <a:lstStyle/>
        <a:p>
          <a:endParaRPr lang="es-ES"/>
        </a:p>
      </dgm:t>
    </dgm:pt>
    <dgm:pt modelId="{5A93219A-38BB-4B5C-A271-8BA9FB0C4FC5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a-ES" sz="2800" dirty="0" smtClean="0">
              <a:solidFill>
                <a:srgbClr val="C00000"/>
              </a:solidFill>
            </a:rPr>
            <a:t>Transformació:</a:t>
          </a:r>
          <a:r>
            <a:rPr lang="ca-ES" sz="1400" dirty="0" smtClean="0">
              <a:solidFill>
                <a:srgbClr val="C00000"/>
              </a:solidFill>
            </a:rPr>
            <a:t> modificar adquirint la titularitat de l’obra derivada</a:t>
          </a:r>
          <a:endParaRPr lang="es-ES" sz="1400" dirty="0">
            <a:solidFill>
              <a:srgbClr val="C00000"/>
            </a:solidFill>
          </a:endParaRPr>
        </a:p>
      </dgm:t>
    </dgm:pt>
    <dgm:pt modelId="{A41A37F0-5333-402A-A5E2-F9FA2971E53D}" type="parTrans" cxnId="{E0E9480B-061A-4723-AE01-4A772F5025F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38697B06-7AB0-449E-8704-32111064E5B3}" type="sibTrans" cxnId="{E0E9480B-061A-4723-AE01-4A772F5025FA}">
      <dgm:prSet/>
      <dgm:spPr/>
      <dgm:t>
        <a:bodyPr/>
        <a:lstStyle/>
        <a:p>
          <a:endParaRPr lang="es-ES"/>
        </a:p>
      </dgm:t>
    </dgm:pt>
    <dgm:pt modelId="{795E0D54-EBFB-4076-BCD9-44419D1A409F}">
      <dgm:prSet phldrT="[Texto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ca-ES" sz="2800" dirty="0" smtClean="0">
              <a:solidFill>
                <a:srgbClr val="C00000"/>
              </a:solidFill>
            </a:rPr>
            <a:t>Reproducció: </a:t>
          </a:r>
          <a:r>
            <a:rPr lang="ca-ES" sz="1400" dirty="0" smtClean="0">
              <a:solidFill>
                <a:srgbClr val="C00000"/>
              </a:solidFill>
            </a:rPr>
            <a:t>copies. Límits: copia privada, per recerca</a:t>
          </a:r>
          <a:endParaRPr lang="es-ES" sz="1400" dirty="0">
            <a:solidFill>
              <a:srgbClr val="C00000"/>
            </a:solidFill>
          </a:endParaRPr>
        </a:p>
      </dgm:t>
    </dgm:pt>
    <dgm:pt modelId="{4C67B7F1-50FF-4450-B533-3C527F254D1D}" type="sibTrans" cxnId="{0C316EC1-9B79-4B24-B0DC-74914CA7BB02}">
      <dgm:prSet/>
      <dgm:spPr/>
      <dgm:t>
        <a:bodyPr/>
        <a:lstStyle/>
        <a:p>
          <a:endParaRPr lang="es-ES"/>
        </a:p>
      </dgm:t>
    </dgm:pt>
    <dgm:pt modelId="{CA14B49D-6042-48E5-AD16-F9AA12D7B33F}" type="parTrans" cxnId="{0C316EC1-9B79-4B24-B0DC-74914CA7BB0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342EF07A-5EBD-429A-A075-D01955D8C12A}" type="pres">
      <dgm:prSet presAssocID="{0670FB5C-1F5E-4ECA-86AC-0F07133233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F61FDF9-C0FC-44DE-998A-33CB8BB583C2}" type="pres">
      <dgm:prSet presAssocID="{2D3A3911-BD34-4EA3-814A-EDE13E44DA33}" presName="root" presStyleCnt="0"/>
      <dgm:spPr/>
    </dgm:pt>
    <dgm:pt modelId="{F3CA9038-A95F-459D-9CF2-ACB609A6ED75}" type="pres">
      <dgm:prSet presAssocID="{2D3A3911-BD34-4EA3-814A-EDE13E44DA33}" presName="rootComposite" presStyleCnt="0"/>
      <dgm:spPr/>
    </dgm:pt>
    <dgm:pt modelId="{B6B20D4D-F8C6-4E1A-B725-A0D7C5C2DC91}" type="pres">
      <dgm:prSet presAssocID="{2D3A3911-BD34-4EA3-814A-EDE13E44DA33}" presName="rootText" presStyleLbl="node1" presStyleIdx="0" presStyleCnt="2" custScaleX="167637" custScaleY="227569" custLinFactNeighborX="-328" custLinFactNeighborY="-16833"/>
      <dgm:spPr/>
      <dgm:t>
        <a:bodyPr/>
        <a:lstStyle/>
        <a:p>
          <a:endParaRPr lang="es-ES"/>
        </a:p>
      </dgm:t>
    </dgm:pt>
    <dgm:pt modelId="{C8006516-D0F6-4378-8946-DEA464A7D0AF}" type="pres">
      <dgm:prSet presAssocID="{2D3A3911-BD34-4EA3-814A-EDE13E44DA33}" presName="rootConnector" presStyleLbl="node1" presStyleIdx="0" presStyleCnt="2"/>
      <dgm:spPr/>
      <dgm:t>
        <a:bodyPr/>
        <a:lstStyle/>
        <a:p>
          <a:endParaRPr lang="es-ES"/>
        </a:p>
      </dgm:t>
    </dgm:pt>
    <dgm:pt modelId="{B09203C1-1AF6-4FF8-BA79-8B78F53DA85B}" type="pres">
      <dgm:prSet presAssocID="{2D3A3911-BD34-4EA3-814A-EDE13E44DA33}" presName="childShape" presStyleCnt="0"/>
      <dgm:spPr/>
    </dgm:pt>
    <dgm:pt modelId="{0B668FFE-6889-4FFD-8028-A4FB6909649B}" type="pres">
      <dgm:prSet presAssocID="{7E7070E9-9340-4E1F-AA5B-29D4ACE67DF8}" presName="Name13" presStyleLbl="parChTrans1D2" presStyleIdx="0" presStyleCnt="6"/>
      <dgm:spPr/>
      <dgm:t>
        <a:bodyPr/>
        <a:lstStyle/>
        <a:p>
          <a:endParaRPr lang="es-ES"/>
        </a:p>
      </dgm:t>
    </dgm:pt>
    <dgm:pt modelId="{85FB2355-BBAA-45DF-BCFB-2F2CEBFDF383}" type="pres">
      <dgm:prSet presAssocID="{E52AE913-5FB9-44D4-904A-5DCEDC547F8A}" presName="childText" presStyleLbl="bgAcc1" presStyleIdx="0" presStyleCnt="6" custScaleX="185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74AF7-58CF-4854-8267-25CE18689BEF}" type="pres">
      <dgm:prSet presAssocID="{65F0448F-B3D6-442B-868F-1F30F6B2EA5B}" presName="Name13" presStyleLbl="parChTrans1D2" presStyleIdx="1" presStyleCnt="6"/>
      <dgm:spPr/>
      <dgm:t>
        <a:bodyPr/>
        <a:lstStyle/>
        <a:p>
          <a:endParaRPr lang="es-ES"/>
        </a:p>
      </dgm:t>
    </dgm:pt>
    <dgm:pt modelId="{A6079A2E-2CE0-40DA-81B2-31A7FED6E85E}" type="pres">
      <dgm:prSet presAssocID="{DA308548-E32B-4F7D-A02B-A14066359474}" presName="childText" presStyleLbl="bgAcc1" presStyleIdx="1" presStyleCnt="6" custScaleX="216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079F8-E77F-48CA-B576-C94F35EEDA71}" type="pres">
      <dgm:prSet presAssocID="{C23C8D23-F066-427D-ABAC-505C13632C54}" presName="root" presStyleCnt="0"/>
      <dgm:spPr/>
    </dgm:pt>
    <dgm:pt modelId="{DB74D889-E1F1-4857-BFC4-5790DC0FDA94}" type="pres">
      <dgm:prSet presAssocID="{C23C8D23-F066-427D-ABAC-505C13632C54}" presName="rootComposite" presStyleCnt="0"/>
      <dgm:spPr/>
    </dgm:pt>
    <dgm:pt modelId="{1114A13B-CD1C-494C-968F-3A7235CCE72C}" type="pres">
      <dgm:prSet presAssocID="{C23C8D23-F066-427D-ABAC-505C13632C54}" presName="rootText" presStyleLbl="node1" presStyleIdx="1" presStyleCnt="2" custScaleX="343819" custScaleY="237920" custLinFactNeighborX="2653" custLinFactNeighborY="-34349"/>
      <dgm:spPr/>
      <dgm:t>
        <a:bodyPr/>
        <a:lstStyle/>
        <a:p>
          <a:endParaRPr lang="es-ES"/>
        </a:p>
      </dgm:t>
    </dgm:pt>
    <dgm:pt modelId="{5909D071-0448-459F-B16D-DF9D895B218A}" type="pres">
      <dgm:prSet presAssocID="{C23C8D23-F066-427D-ABAC-505C13632C54}" presName="rootConnector" presStyleLbl="node1" presStyleIdx="1" presStyleCnt="2"/>
      <dgm:spPr/>
      <dgm:t>
        <a:bodyPr/>
        <a:lstStyle/>
        <a:p>
          <a:endParaRPr lang="es-ES"/>
        </a:p>
      </dgm:t>
    </dgm:pt>
    <dgm:pt modelId="{511A80F8-B0B9-44CE-8BD3-114655B7DAAE}" type="pres">
      <dgm:prSet presAssocID="{C23C8D23-F066-427D-ABAC-505C13632C54}" presName="childShape" presStyleCnt="0"/>
      <dgm:spPr/>
    </dgm:pt>
    <dgm:pt modelId="{F4F07AF7-90F7-4841-9CFD-E80FD44244B7}" type="pres">
      <dgm:prSet presAssocID="{CA14B49D-6042-48E5-AD16-F9AA12D7B33F}" presName="Name13" presStyleLbl="parChTrans1D2" presStyleIdx="2" presStyleCnt="6"/>
      <dgm:spPr/>
      <dgm:t>
        <a:bodyPr/>
        <a:lstStyle/>
        <a:p>
          <a:endParaRPr lang="es-ES"/>
        </a:p>
      </dgm:t>
    </dgm:pt>
    <dgm:pt modelId="{21A6660B-AD93-4FEC-854A-4D9251F60177}" type="pres">
      <dgm:prSet presAssocID="{795E0D54-EBFB-4076-BCD9-44419D1A409F}" presName="childText" presStyleLbl="bgAcc1" presStyleIdx="2" presStyleCnt="6" custScaleX="343220" custLinFactNeighborX="-9249" custLinFactNeighborY="-33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1E7F7-7C70-4F5B-AB0A-8D4553531E33}" type="pres">
      <dgm:prSet presAssocID="{7199718D-79E1-47EF-96E1-EED70DACBD8C}" presName="Name13" presStyleLbl="parChTrans1D2" presStyleIdx="3" presStyleCnt="6"/>
      <dgm:spPr/>
      <dgm:t>
        <a:bodyPr/>
        <a:lstStyle/>
        <a:p>
          <a:endParaRPr lang="es-ES"/>
        </a:p>
      </dgm:t>
    </dgm:pt>
    <dgm:pt modelId="{4E9FB34B-BD19-4A19-95E8-142BE15CC46C}" type="pres">
      <dgm:prSet presAssocID="{03559CEF-1444-4018-9C67-124EDA4508B6}" presName="childText" presStyleLbl="bgAcc1" presStyleIdx="3" presStyleCnt="6" custScaleX="336830" custLinFactNeighborX="-73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BAAB6-FAA3-41B9-870E-DEBDD4720CC9}" type="pres">
      <dgm:prSet presAssocID="{AACD26F6-17B5-46EC-B49D-BD43CD157BBC}" presName="Name13" presStyleLbl="parChTrans1D2" presStyleIdx="4" presStyleCnt="6"/>
      <dgm:spPr/>
      <dgm:t>
        <a:bodyPr/>
        <a:lstStyle/>
        <a:p>
          <a:endParaRPr lang="es-ES"/>
        </a:p>
      </dgm:t>
    </dgm:pt>
    <dgm:pt modelId="{214A7A5A-258F-44DA-AB03-EA1855C4D25A}" type="pres">
      <dgm:prSet presAssocID="{9C08E2A8-1D34-4EB5-8648-93591CF054E3}" presName="childText" presStyleLbl="bgAcc1" presStyleIdx="4" presStyleCnt="6" custScaleX="357940" custLinFactNeighborX="-5660" custLinFactNeighborY="-4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907656-02D7-4D99-8530-A655B1F12986}" type="pres">
      <dgm:prSet presAssocID="{A41A37F0-5333-402A-A5E2-F9FA2971E53D}" presName="Name13" presStyleLbl="parChTrans1D2" presStyleIdx="5" presStyleCnt="6"/>
      <dgm:spPr/>
      <dgm:t>
        <a:bodyPr/>
        <a:lstStyle/>
        <a:p>
          <a:endParaRPr lang="es-ES"/>
        </a:p>
      </dgm:t>
    </dgm:pt>
    <dgm:pt modelId="{A2861273-DAA2-413B-AAE6-9CC25E9355B5}" type="pres">
      <dgm:prSet presAssocID="{5A93219A-38BB-4B5C-A271-8BA9FB0C4FC5}" presName="childText" presStyleLbl="bgAcc1" presStyleIdx="5" presStyleCnt="6" custScaleX="355290" custScaleY="129903" custLinFactNeighborX="-1905" custLinFactNeighborY="-13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D03B61-D819-4E8B-B85B-BA87700178B0}" type="presOf" srcId="{65F0448F-B3D6-442B-868F-1F30F6B2EA5B}" destId="{9D574AF7-58CF-4854-8267-25CE18689BEF}" srcOrd="0" destOrd="0" presId="urn:microsoft.com/office/officeart/2005/8/layout/hierarchy3"/>
    <dgm:cxn modelId="{33EFCD50-4595-4F8B-983C-DE0E11630210}" type="presOf" srcId="{E52AE913-5FB9-44D4-904A-5DCEDC547F8A}" destId="{85FB2355-BBAA-45DF-BCFB-2F2CEBFDF383}" srcOrd="0" destOrd="0" presId="urn:microsoft.com/office/officeart/2005/8/layout/hierarchy3"/>
    <dgm:cxn modelId="{908A1A3D-AC78-4C06-A909-6D8F63857A18}" type="presOf" srcId="{7199718D-79E1-47EF-96E1-EED70DACBD8C}" destId="{5B01E7F7-7C70-4F5B-AB0A-8D4553531E33}" srcOrd="0" destOrd="0" presId="urn:microsoft.com/office/officeart/2005/8/layout/hierarchy3"/>
    <dgm:cxn modelId="{C738BB3F-AEC4-43A2-B780-FAFC978F1F73}" type="presOf" srcId="{C23C8D23-F066-427D-ABAC-505C13632C54}" destId="{5909D071-0448-459F-B16D-DF9D895B218A}" srcOrd="1" destOrd="0" presId="urn:microsoft.com/office/officeart/2005/8/layout/hierarchy3"/>
    <dgm:cxn modelId="{FF2C7811-3C7F-4046-A1E3-58DC15809286}" type="presOf" srcId="{2D3A3911-BD34-4EA3-814A-EDE13E44DA33}" destId="{B6B20D4D-F8C6-4E1A-B725-A0D7C5C2DC91}" srcOrd="0" destOrd="0" presId="urn:microsoft.com/office/officeart/2005/8/layout/hierarchy3"/>
    <dgm:cxn modelId="{03D9AA26-4AA4-490C-8C10-682BBCFA9994}" type="presOf" srcId="{C23C8D23-F066-427D-ABAC-505C13632C54}" destId="{1114A13B-CD1C-494C-968F-3A7235CCE72C}" srcOrd="0" destOrd="0" presId="urn:microsoft.com/office/officeart/2005/8/layout/hierarchy3"/>
    <dgm:cxn modelId="{9200D613-EC0C-44FD-AB20-54D69795E673}" srcId="{2D3A3911-BD34-4EA3-814A-EDE13E44DA33}" destId="{E52AE913-5FB9-44D4-904A-5DCEDC547F8A}" srcOrd="0" destOrd="0" parTransId="{7E7070E9-9340-4E1F-AA5B-29D4ACE67DF8}" sibTransId="{C6E5B891-4633-4F62-A198-1B517110E3E0}"/>
    <dgm:cxn modelId="{A456AE55-12E1-4720-B51D-6D9A5E48BA65}" type="presOf" srcId="{5A93219A-38BB-4B5C-A271-8BA9FB0C4FC5}" destId="{A2861273-DAA2-413B-AAE6-9CC25E9355B5}" srcOrd="0" destOrd="0" presId="urn:microsoft.com/office/officeart/2005/8/layout/hierarchy3"/>
    <dgm:cxn modelId="{6E234A90-3EE6-4878-9838-4FED9A9026A0}" srcId="{C23C8D23-F066-427D-ABAC-505C13632C54}" destId="{03559CEF-1444-4018-9C67-124EDA4508B6}" srcOrd="1" destOrd="0" parTransId="{7199718D-79E1-47EF-96E1-EED70DACBD8C}" sibTransId="{65F8CC9F-28DF-485B-8887-4389E0B37013}"/>
    <dgm:cxn modelId="{3E985FFF-44D4-4417-8364-FA389AC525D3}" type="presOf" srcId="{CA14B49D-6042-48E5-AD16-F9AA12D7B33F}" destId="{F4F07AF7-90F7-4841-9CFD-E80FD44244B7}" srcOrd="0" destOrd="0" presId="urn:microsoft.com/office/officeart/2005/8/layout/hierarchy3"/>
    <dgm:cxn modelId="{0C316EC1-9B79-4B24-B0DC-74914CA7BB02}" srcId="{C23C8D23-F066-427D-ABAC-505C13632C54}" destId="{795E0D54-EBFB-4076-BCD9-44419D1A409F}" srcOrd="0" destOrd="0" parTransId="{CA14B49D-6042-48E5-AD16-F9AA12D7B33F}" sibTransId="{4C67B7F1-50FF-4450-B533-3C527F254D1D}"/>
    <dgm:cxn modelId="{3957BE46-E53E-472D-BEEB-B9229B9727E4}" srcId="{C23C8D23-F066-427D-ABAC-505C13632C54}" destId="{9C08E2A8-1D34-4EB5-8648-93591CF054E3}" srcOrd="2" destOrd="0" parTransId="{AACD26F6-17B5-46EC-B49D-BD43CD157BBC}" sibTransId="{F3CBF9DD-AC2F-4E41-8986-5CC1464B0F48}"/>
    <dgm:cxn modelId="{52C1CC72-4D23-4624-AA6C-F436B9AD33DD}" type="presOf" srcId="{03559CEF-1444-4018-9C67-124EDA4508B6}" destId="{4E9FB34B-BD19-4A19-95E8-142BE15CC46C}" srcOrd="0" destOrd="0" presId="urn:microsoft.com/office/officeart/2005/8/layout/hierarchy3"/>
    <dgm:cxn modelId="{72ECC615-5969-4A5D-8BCD-2CD09EF027A1}" type="presOf" srcId="{A41A37F0-5333-402A-A5E2-F9FA2971E53D}" destId="{69907656-02D7-4D99-8530-A655B1F12986}" srcOrd="0" destOrd="0" presId="urn:microsoft.com/office/officeart/2005/8/layout/hierarchy3"/>
    <dgm:cxn modelId="{C5774A26-0467-441B-9282-5DBECEB2336C}" type="presOf" srcId="{0670FB5C-1F5E-4ECA-86AC-0F071332334D}" destId="{342EF07A-5EBD-429A-A075-D01955D8C12A}" srcOrd="0" destOrd="0" presId="urn:microsoft.com/office/officeart/2005/8/layout/hierarchy3"/>
    <dgm:cxn modelId="{B90CE976-FE69-4F2B-8CFD-72B915907EE1}" type="presOf" srcId="{7E7070E9-9340-4E1F-AA5B-29D4ACE67DF8}" destId="{0B668FFE-6889-4FFD-8028-A4FB6909649B}" srcOrd="0" destOrd="0" presId="urn:microsoft.com/office/officeart/2005/8/layout/hierarchy3"/>
    <dgm:cxn modelId="{193079C1-C1E6-40A4-9516-D5E7A6B5E595}" type="presOf" srcId="{9C08E2A8-1D34-4EB5-8648-93591CF054E3}" destId="{214A7A5A-258F-44DA-AB03-EA1855C4D25A}" srcOrd="0" destOrd="0" presId="urn:microsoft.com/office/officeart/2005/8/layout/hierarchy3"/>
    <dgm:cxn modelId="{ABF6C096-6B73-466E-9223-C322056BC277}" type="presOf" srcId="{AACD26F6-17B5-46EC-B49D-BD43CD157BBC}" destId="{57EBAAB6-FAA3-41B9-870E-DEBDD4720CC9}" srcOrd="0" destOrd="0" presId="urn:microsoft.com/office/officeart/2005/8/layout/hierarchy3"/>
    <dgm:cxn modelId="{6BCFF3E1-1C2B-41F0-A0B8-20EC734AC3F1}" srcId="{0670FB5C-1F5E-4ECA-86AC-0F071332334D}" destId="{2D3A3911-BD34-4EA3-814A-EDE13E44DA33}" srcOrd="0" destOrd="0" parTransId="{DEC0A282-8E75-41A1-A3B5-D9012C5559E3}" sibTransId="{366E9A4A-0D15-4579-8909-FBF4404E206F}"/>
    <dgm:cxn modelId="{85086181-B063-49A5-904A-B591F03465EC}" type="presOf" srcId="{DA308548-E32B-4F7D-A02B-A14066359474}" destId="{A6079A2E-2CE0-40DA-81B2-31A7FED6E85E}" srcOrd="0" destOrd="0" presId="urn:microsoft.com/office/officeart/2005/8/layout/hierarchy3"/>
    <dgm:cxn modelId="{A4678225-7C93-4091-8C0D-42F0F121E425}" srcId="{0670FB5C-1F5E-4ECA-86AC-0F071332334D}" destId="{C23C8D23-F066-427D-ABAC-505C13632C54}" srcOrd="1" destOrd="0" parTransId="{507D4A92-338E-4D51-B577-47278762E0BF}" sibTransId="{B8AFAD48-8816-4147-95B7-14F9F79BD6F4}"/>
    <dgm:cxn modelId="{E0E9480B-061A-4723-AE01-4A772F5025FA}" srcId="{C23C8D23-F066-427D-ABAC-505C13632C54}" destId="{5A93219A-38BB-4B5C-A271-8BA9FB0C4FC5}" srcOrd="3" destOrd="0" parTransId="{A41A37F0-5333-402A-A5E2-F9FA2971E53D}" sibTransId="{38697B06-7AB0-449E-8704-32111064E5B3}"/>
    <dgm:cxn modelId="{68309408-8B4E-4C33-BFB7-72851184E748}" srcId="{2D3A3911-BD34-4EA3-814A-EDE13E44DA33}" destId="{DA308548-E32B-4F7D-A02B-A14066359474}" srcOrd="1" destOrd="0" parTransId="{65F0448F-B3D6-442B-868F-1F30F6B2EA5B}" sibTransId="{0438F0DF-5A8B-4E35-B2C5-41798F07692D}"/>
    <dgm:cxn modelId="{B2EA66C0-A89F-4D67-A61E-201DA2D186F9}" type="presOf" srcId="{2D3A3911-BD34-4EA3-814A-EDE13E44DA33}" destId="{C8006516-D0F6-4378-8946-DEA464A7D0AF}" srcOrd="1" destOrd="0" presId="urn:microsoft.com/office/officeart/2005/8/layout/hierarchy3"/>
    <dgm:cxn modelId="{977EC356-D6F4-4C07-8B9C-5C477797099D}" type="presOf" srcId="{795E0D54-EBFB-4076-BCD9-44419D1A409F}" destId="{21A6660B-AD93-4FEC-854A-4D9251F60177}" srcOrd="0" destOrd="0" presId="urn:microsoft.com/office/officeart/2005/8/layout/hierarchy3"/>
    <dgm:cxn modelId="{F80FE54D-77C5-487C-B5C0-7A85AEADA8FE}" type="presParOf" srcId="{342EF07A-5EBD-429A-A075-D01955D8C12A}" destId="{1F61FDF9-C0FC-44DE-998A-33CB8BB583C2}" srcOrd="0" destOrd="0" presId="urn:microsoft.com/office/officeart/2005/8/layout/hierarchy3"/>
    <dgm:cxn modelId="{5AEB4758-0DFB-4CB7-B0C5-67944D394439}" type="presParOf" srcId="{1F61FDF9-C0FC-44DE-998A-33CB8BB583C2}" destId="{F3CA9038-A95F-459D-9CF2-ACB609A6ED75}" srcOrd="0" destOrd="0" presId="urn:microsoft.com/office/officeart/2005/8/layout/hierarchy3"/>
    <dgm:cxn modelId="{CCC2B6AA-1C7D-46BE-8A7B-9D70B2992B48}" type="presParOf" srcId="{F3CA9038-A95F-459D-9CF2-ACB609A6ED75}" destId="{B6B20D4D-F8C6-4E1A-B725-A0D7C5C2DC91}" srcOrd="0" destOrd="0" presId="urn:microsoft.com/office/officeart/2005/8/layout/hierarchy3"/>
    <dgm:cxn modelId="{B2336C58-71B2-4A00-A0CA-2D107A225BF8}" type="presParOf" srcId="{F3CA9038-A95F-459D-9CF2-ACB609A6ED75}" destId="{C8006516-D0F6-4378-8946-DEA464A7D0AF}" srcOrd="1" destOrd="0" presId="urn:microsoft.com/office/officeart/2005/8/layout/hierarchy3"/>
    <dgm:cxn modelId="{AD99151F-B5AC-4FF7-A038-6A2AF83279E0}" type="presParOf" srcId="{1F61FDF9-C0FC-44DE-998A-33CB8BB583C2}" destId="{B09203C1-1AF6-4FF8-BA79-8B78F53DA85B}" srcOrd="1" destOrd="0" presId="urn:microsoft.com/office/officeart/2005/8/layout/hierarchy3"/>
    <dgm:cxn modelId="{B13AB350-A266-4298-BA68-3297E193BB10}" type="presParOf" srcId="{B09203C1-1AF6-4FF8-BA79-8B78F53DA85B}" destId="{0B668FFE-6889-4FFD-8028-A4FB6909649B}" srcOrd="0" destOrd="0" presId="urn:microsoft.com/office/officeart/2005/8/layout/hierarchy3"/>
    <dgm:cxn modelId="{4566C6D1-910B-4000-8E42-786A370128F9}" type="presParOf" srcId="{B09203C1-1AF6-4FF8-BA79-8B78F53DA85B}" destId="{85FB2355-BBAA-45DF-BCFB-2F2CEBFDF383}" srcOrd="1" destOrd="0" presId="urn:microsoft.com/office/officeart/2005/8/layout/hierarchy3"/>
    <dgm:cxn modelId="{788ECF65-A3F2-4898-A797-F0E935E2C991}" type="presParOf" srcId="{B09203C1-1AF6-4FF8-BA79-8B78F53DA85B}" destId="{9D574AF7-58CF-4854-8267-25CE18689BEF}" srcOrd="2" destOrd="0" presId="urn:microsoft.com/office/officeart/2005/8/layout/hierarchy3"/>
    <dgm:cxn modelId="{F6F86B75-91E7-4A91-8BEB-09A492C0543A}" type="presParOf" srcId="{B09203C1-1AF6-4FF8-BA79-8B78F53DA85B}" destId="{A6079A2E-2CE0-40DA-81B2-31A7FED6E85E}" srcOrd="3" destOrd="0" presId="urn:microsoft.com/office/officeart/2005/8/layout/hierarchy3"/>
    <dgm:cxn modelId="{F6A03F67-1FF1-44A9-9BF8-A31891DDBA7D}" type="presParOf" srcId="{342EF07A-5EBD-429A-A075-D01955D8C12A}" destId="{480079F8-E77F-48CA-B576-C94F35EEDA71}" srcOrd="1" destOrd="0" presId="urn:microsoft.com/office/officeart/2005/8/layout/hierarchy3"/>
    <dgm:cxn modelId="{1E95C86F-E1DA-4698-A4EE-CDF7BA4C629A}" type="presParOf" srcId="{480079F8-E77F-48CA-B576-C94F35EEDA71}" destId="{DB74D889-E1F1-4857-BFC4-5790DC0FDA94}" srcOrd="0" destOrd="0" presId="urn:microsoft.com/office/officeart/2005/8/layout/hierarchy3"/>
    <dgm:cxn modelId="{0959A8EF-2657-4A18-9F2B-B0565756D7F1}" type="presParOf" srcId="{DB74D889-E1F1-4857-BFC4-5790DC0FDA94}" destId="{1114A13B-CD1C-494C-968F-3A7235CCE72C}" srcOrd="0" destOrd="0" presId="urn:microsoft.com/office/officeart/2005/8/layout/hierarchy3"/>
    <dgm:cxn modelId="{20DCC672-485B-40BC-A924-84D3247B1C76}" type="presParOf" srcId="{DB74D889-E1F1-4857-BFC4-5790DC0FDA94}" destId="{5909D071-0448-459F-B16D-DF9D895B218A}" srcOrd="1" destOrd="0" presId="urn:microsoft.com/office/officeart/2005/8/layout/hierarchy3"/>
    <dgm:cxn modelId="{79459192-01EF-429A-A511-3EDC279FD7E8}" type="presParOf" srcId="{480079F8-E77F-48CA-B576-C94F35EEDA71}" destId="{511A80F8-B0B9-44CE-8BD3-114655B7DAAE}" srcOrd="1" destOrd="0" presId="urn:microsoft.com/office/officeart/2005/8/layout/hierarchy3"/>
    <dgm:cxn modelId="{B18228A3-87FC-46C9-8EA6-1517CBDD41D3}" type="presParOf" srcId="{511A80F8-B0B9-44CE-8BD3-114655B7DAAE}" destId="{F4F07AF7-90F7-4841-9CFD-E80FD44244B7}" srcOrd="0" destOrd="0" presId="urn:microsoft.com/office/officeart/2005/8/layout/hierarchy3"/>
    <dgm:cxn modelId="{738B64C5-D1A9-4CF8-83B3-457A28FAC515}" type="presParOf" srcId="{511A80F8-B0B9-44CE-8BD3-114655B7DAAE}" destId="{21A6660B-AD93-4FEC-854A-4D9251F60177}" srcOrd="1" destOrd="0" presId="urn:microsoft.com/office/officeart/2005/8/layout/hierarchy3"/>
    <dgm:cxn modelId="{01E62434-BFEB-4A79-A3B7-8B6E94568D7D}" type="presParOf" srcId="{511A80F8-B0B9-44CE-8BD3-114655B7DAAE}" destId="{5B01E7F7-7C70-4F5B-AB0A-8D4553531E33}" srcOrd="2" destOrd="0" presId="urn:microsoft.com/office/officeart/2005/8/layout/hierarchy3"/>
    <dgm:cxn modelId="{76091BCA-BB96-4327-9143-108FE3DC76C8}" type="presParOf" srcId="{511A80F8-B0B9-44CE-8BD3-114655B7DAAE}" destId="{4E9FB34B-BD19-4A19-95E8-142BE15CC46C}" srcOrd="3" destOrd="0" presId="urn:microsoft.com/office/officeart/2005/8/layout/hierarchy3"/>
    <dgm:cxn modelId="{B56BC264-B28E-4954-AA1E-0AE65DFE8BAB}" type="presParOf" srcId="{511A80F8-B0B9-44CE-8BD3-114655B7DAAE}" destId="{57EBAAB6-FAA3-41B9-870E-DEBDD4720CC9}" srcOrd="4" destOrd="0" presId="urn:microsoft.com/office/officeart/2005/8/layout/hierarchy3"/>
    <dgm:cxn modelId="{BBDCA11C-408E-4B8B-B567-DF20CA6BAC3C}" type="presParOf" srcId="{511A80F8-B0B9-44CE-8BD3-114655B7DAAE}" destId="{214A7A5A-258F-44DA-AB03-EA1855C4D25A}" srcOrd="5" destOrd="0" presId="urn:microsoft.com/office/officeart/2005/8/layout/hierarchy3"/>
    <dgm:cxn modelId="{44927E4A-7D11-4DA9-9A83-AABAAB01A32A}" type="presParOf" srcId="{511A80F8-B0B9-44CE-8BD3-114655B7DAAE}" destId="{69907656-02D7-4D99-8530-A655B1F12986}" srcOrd="6" destOrd="0" presId="urn:microsoft.com/office/officeart/2005/8/layout/hierarchy3"/>
    <dgm:cxn modelId="{3ABF7A43-C6F7-4724-AA93-69AA12FD8727}" type="presParOf" srcId="{511A80F8-B0B9-44CE-8BD3-114655B7DAAE}" destId="{A2861273-DAA2-413B-AAE6-9CC25E9355B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20D4D-F8C6-4E1A-B725-A0D7C5C2DC91}">
      <dsp:nvSpPr>
        <dsp:cNvPr id="0" name=""/>
        <dsp:cNvSpPr/>
      </dsp:nvSpPr>
      <dsp:spPr>
        <a:xfrm>
          <a:off x="240401" y="0"/>
          <a:ext cx="2010138" cy="136439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b="1" kern="1200" dirty="0" smtClean="0">
              <a:solidFill>
                <a:srgbClr val="C00000"/>
              </a:solidFill>
            </a:rPr>
            <a:t>Drets morals</a:t>
          </a:r>
          <a:endParaRPr lang="ca-ES" sz="1800" b="1" kern="1200" dirty="0" smtClean="0">
            <a:solidFill>
              <a:srgbClr val="C0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dirty="0" smtClean="0">
              <a:solidFill>
                <a:srgbClr val="C00000"/>
              </a:solidFill>
            </a:rPr>
            <a:t>Destaquem:</a:t>
          </a:r>
          <a:endParaRPr lang="es-ES" sz="2800" b="1" kern="1200" dirty="0">
            <a:solidFill>
              <a:srgbClr val="C00000"/>
            </a:solidFill>
          </a:endParaRPr>
        </a:p>
      </dsp:txBody>
      <dsp:txXfrm>
        <a:off x="280363" y="39962"/>
        <a:ext cx="1930214" cy="1284468"/>
      </dsp:txXfrm>
    </dsp:sp>
    <dsp:sp modelId="{0B668FFE-6889-4FFD-8028-A4FB6909649B}">
      <dsp:nvSpPr>
        <dsp:cNvPr id="0" name=""/>
        <dsp:cNvSpPr/>
      </dsp:nvSpPr>
      <dsp:spPr>
        <a:xfrm>
          <a:off x="441415" y="1364392"/>
          <a:ext cx="204946" cy="45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174"/>
              </a:lnTo>
              <a:lnTo>
                <a:pt x="204946" y="45217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B2355-BBAA-45DF-BCFB-2F2CEBFDF383}">
      <dsp:nvSpPr>
        <dsp:cNvPr id="0" name=""/>
        <dsp:cNvSpPr/>
      </dsp:nvSpPr>
      <dsp:spPr>
        <a:xfrm>
          <a:off x="646362" y="1516790"/>
          <a:ext cx="1776167" cy="59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rgbClr val="C00000"/>
              </a:solidFill>
            </a:rPr>
            <a:t>Integritat</a:t>
          </a:r>
          <a:endParaRPr lang="es-ES" sz="2800" kern="1200" dirty="0">
            <a:solidFill>
              <a:srgbClr val="C00000"/>
            </a:solidFill>
          </a:endParaRPr>
        </a:p>
      </dsp:txBody>
      <dsp:txXfrm>
        <a:off x="663922" y="1534350"/>
        <a:ext cx="1741047" cy="564430"/>
      </dsp:txXfrm>
    </dsp:sp>
    <dsp:sp modelId="{9D574AF7-58CF-4854-8267-25CE18689BEF}">
      <dsp:nvSpPr>
        <dsp:cNvPr id="0" name=""/>
        <dsp:cNvSpPr/>
      </dsp:nvSpPr>
      <dsp:spPr>
        <a:xfrm>
          <a:off x="441415" y="1364392"/>
          <a:ext cx="204946" cy="120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612"/>
              </a:lnTo>
              <a:lnTo>
                <a:pt x="204946" y="120161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79A2E-2CE0-40DA-81B2-31A7FED6E85E}">
      <dsp:nvSpPr>
        <dsp:cNvPr id="0" name=""/>
        <dsp:cNvSpPr/>
      </dsp:nvSpPr>
      <dsp:spPr>
        <a:xfrm>
          <a:off x="646362" y="2266229"/>
          <a:ext cx="2073304" cy="59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b="0" kern="1200" dirty="0" smtClean="0">
              <a:solidFill>
                <a:srgbClr val="C00000"/>
              </a:solidFill>
            </a:rPr>
            <a:t>Paternitat</a:t>
          </a:r>
          <a:endParaRPr lang="es-ES" sz="2800" b="0" kern="1200" dirty="0">
            <a:solidFill>
              <a:srgbClr val="C00000"/>
            </a:solidFill>
          </a:endParaRPr>
        </a:p>
      </dsp:txBody>
      <dsp:txXfrm>
        <a:off x="663922" y="2283789"/>
        <a:ext cx="2038184" cy="564430"/>
      </dsp:txXfrm>
    </dsp:sp>
    <dsp:sp modelId="{1114A13B-CD1C-494C-968F-3A7235CCE72C}">
      <dsp:nvSpPr>
        <dsp:cNvPr id="0" name=""/>
        <dsp:cNvSpPr/>
      </dsp:nvSpPr>
      <dsp:spPr>
        <a:xfrm>
          <a:off x="2586060" y="0"/>
          <a:ext cx="4122740" cy="14264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b="1" kern="1200" dirty="0" smtClean="0">
              <a:solidFill>
                <a:srgbClr val="C00000"/>
              </a:solidFill>
            </a:rPr>
            <a:t>Drets patrimonials o d’explotació</a:t>
          </a:r>
          <a:endParaRPr lang="es-ES" sz="2800" b="1" kern="1200" dirty="0">
            <a:solidFill>
              <a:srgbClr val="C00000"/>
            </a:solidFill>
          </a:endParaRPr>
        </a:p>
      </dsp:txBody>
      <dsp:txXfrm>
        <a:off x="2627839" y="41779"/>
        <a:ext cx="4039182" cy="1342893"/>
      </dsp:txXfrm>
    </dsp:sp>
    <dsp:sp modelId="{F4F07AF7-90F7-4841-9CFD-E80FD44244B7}">
      <dsp:nvSpPr>
        <dsp:cNvPr id="0" name=""/>
        <dsp:cNvSpPr/>
      </dsp:nvSpPr>
      <dsp:spPr>
        <a:xfrm>
          <a:off x="2998334" y="1426451"/>
          <a:ext cx="291737" cy="43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37"/>
              </a:lnTo>
              <a:lnTo>
                <a:pt x="291737" y="431837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6660B-AD93-4FEC-854A-4D9251F60177}">
      <dsp:nvSpPr>
        <dsp:cNvPr id="0" name=""/>
        <dsp:cNvSpPr/>
      </dsp:nvSpPr>
      <dsp:spPr>
        <a:xfrm>
          <a:off x="3290072" y="1558513"/>
          <a:ext cx="3292446" cy="59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rgbClr val="C00000"/>
              </a:solidFill>
            </a:rPr>
            <a:t>Reproducció: </a:t>
          </a:r>
          <a:r>
            <a:rPr lang="ca-ES" sz="1400" kern="1200" dirty="0" smtClean="0">
              <a:solidFill>
                <a:srgbClr val="C00000"/>
              </a:solidFill>
            </a:rPr>
            <a:t>copies. Límits: copia privada, per recerca</a:t>
          </a:r>
          <a:endParaRPr lang="es-ES" sz="1400" kern="1200" dirty="0">
            <a:solidFill>
              <a:srgbClr val="C00000"/>
            </a:solidFill>
          </a:endParaRPr>
        </a:p>
      </dsp:txBody>
      <dsp:txXfrm>
        <a:off x="3307632" y="1576073"/>
        <a:ext cx="3257326" cy="564430"/>
      </dsp:txXfrm>
    </dsp:sp>
    <dsp:sp modelId="{5B01E7F7-7C70-4F5B-AB0A-8D4553531E33}">
      <dsp:nvSpPr>
        <dsp:cNvPr id="0" name=""/>
        <dsp:cNvSpPr/>
      </dsp:nvSpPr>
      <dsp:spPr>
        <a:xfrm>
          <a:off x="2998334" y="1426451"/>
          <a:ext cx="309964" cy="120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612"/>
              </a:lnTo>
              <a:lnTo>
                <a:pt x="309964" y="120161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FB34B-BD19-4A19-95E8-142BE15CC46C}">
      <dsp:nvSpPr>
        <dsp:cNvPr id="0" name=""/>
        <dsp:cNvSpPr/>
      </dsp:nvSpPr>
      <dsp:spPr>
        <a:xfrm>
          <a:off x="3308299" y="2328289"/>
          <a:ext cx="3231148" cy="59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rgbClr val="C00000"/>
              </a:solidFill>
            </a:rPr>
            <a:t>Distribució </a:t>
          </a:r>
          <a:r>
            <a:rPr lang="ca-ES" sz="1400" kern="1200" dirty="0" smtClean="0">
              <a:solidFill>
                <a:srgbClr val="C00000"/>
              </a:solidFill>
            </a:rPr>
            <a:t>de còpies (venda, lloguer o préstec)  </a:t>
          </a:r>
        </a:p>
      </dsp:txBody>
      <dsp:txXfrm>
        <a:off x="3325859" y="2345849"/>
        <a:ext cx="3196028" cy="564430"/>
      </dsp:txXfrm>
    </dsp:sp>
    <dsp:sp modelId="{57EBAAB6-FAA3-41B9-870E-DEBDD4720CC9}">
      <dsp:nvSpPr>
        <dsp:cNvPr id="0" name=""/>
        <dsp:cNvSpPr/>
      </dsp:nvSpPr>
      <dsp:spPr>
        <a:xfrm>
          <a:off x="2998334" y="1426451"/>
          <a:ext cx="326166" cy="1924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191"/>
              </a:lnTo>
              <a:lnTo>
                <a:pt x="326166" y="1924191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A7A5A-258F-44DA-AB03-EA1855C4D25A}">
      <dsp:nvSpPr>
        <dsp:cNvPr id="0" name=""/>
        <dsp:cNvSpPr/>
      </dsp:nvSpPr>
      <dsp:spPr>
        <a:xfrm>
          <a:off x="3324501" y="3050867"/>
          <a:ext cx="3433652" cy="599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rgbClr val="C00000"/>
              </a:solidFill>
            </a:rPr>
            <a:t>Comunicació pública</a:t>
          </a:r>
          <a:r>
            <a:rPr lang="ca-ES" sz="1400" kern="1200" dirty="0" smtClean="0">
              <a:solidFill>
                <a:srgbClr val="C00000"/>
              </a:solidFill>
            </a:rPr>
            <a:t/>
          </a:r>
          <a:br>
            <a:rPr lang="ca-ES" sz="1400" kern="1200" dirty="0" smtClean="0">
              <a:solidFill>
                <a:srgbClr val="C00000"/>
              </a:solidFill>
            </a:rPr>
          </a:br>
          <a:r>
            <a:rPr lang="ca-ES" sz="1400" kern="1200" dirty="0" smtClean="0">
              <a:solidFill>
                <a:srgbClr val="C00000"/>
              </a:solidFill>
            </a:rPr>
            <a:t>accés a l’obra sense distribució d’exemplars</a:t>
          </a:r>
          <a:endParaRPr lang="es-ES" sz="1400" kern="1200" dirty="0">
            <a:solidFill>
              <a:srgbClr val="C00000"/>
            </a:solidFill>
          </a:endParaRPr>
        </a:p>
      </dsp:txBody>
      <dsp:txXfrm>
        <a:off x="3342061" y="3068427"/>
        <a:ext cx="3398532" cy="564430"/>
      </dsp:txXfrm>
    </dsp:sp>
    <dsp:sp modelId="{69907656-02D7-4D99-8530-A655B1F12986}">
      <dsp:nvSpPr>
        <dsp:cNvPr id="0" name=""/>
        <dsp:cNvSpPr/>
      </dsp:nvSpPr>
      <dsp:spPr>
        <a:xfrm>
          <a:off x="2998334" y="1426451"/>
          <a:ext cx="362187" cy="270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7382"/>
              </a:lnTo>
              <a:lnTo>
                <a:pt x="362187" y="270738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1273-DAA2-413B-AAE6-9CC25E9355B5}">
      <dsp:nvSpPr>
        <dsp:cNvPr id="0" name=""/>
        <dsp:cNvSpPr/>
      </dsp:nvSpPr>
      <dsp:spPr>
        <a:xfrm>
          <a:off x="3360522" y="3744416"/>
          <a:ext cx="3408231" cy="778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800" kern="1200" dirty="0" smtClean="0">
              <a:solidFill>
                <a:srgbClr val="C00000"/>
              </a:solidFill>
            </a:rPr>
            <a:t>Transformació:</a:t>
          </a:r>
          <a:r>
            <a:rPr lang="ca-ES" sz="1400" kern="1200" dirty="0" smtClean="0">
              <a:solidFill>
                <a:srgbClr val="C00000"/>
              </a:solidFill>
            </a:rPr>
            <a:t> modificar adquirint la titularitat de l’obra derivada</a:t>
          </a:r>
          <a:endParaRPr lang="es-ES" sz="1400" kern="1200" dirty="0">
            <a:solidFill>
              <a:srgbClr val="C00000"/>
            </a:solidFill>
          </a:endParaRPr>
        </a:p>
      </dsp:txBody>
      <dsp:txXfrm>
        <a:off x="3383333" y="3767227"/>
        <a:ext cx="3362609" cy="73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C4BC-DEE3-417B-BBF6-6DCE5B33A753}" type="datetimeFigureOut">
              <a:rPr lang="es-ES" smtClean="0"/>
              <a:pPr/>
              <a:t>22/11/2018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AEEEE-AB55-467F-A48A-F7332FBDA3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05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EEEE-AB55-467F-A48A-F7332FBDA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01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EEEE-AB55-467F-A48A-F7332FBDA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27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EEEE-AB55-467F-A48A-F7332FBDA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10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5AB-8A71-4401-A003-3AFC3BF413BA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D61F-09B8-43F7-819D-6F581698F4D6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D57B-8833-47FD-9AA4-AC1F961E15B0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AFE-16C6-4EFD-932B-38CE19324313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4C30-DBD7-4FC5-BE38-B556D02A40B3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B872-69CE-4C20-8A4A-1D7AD4AC8DCF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1D6C-0B3A-4133-8D0E-ED463A5469E2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9001000" cy="36512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5 Imagen" descr="espigolpeuver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92702"/>
            <a:ext cx="9144000" cy="429044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107504" y="645333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bg1"/>
                </a:solidFill>
              </a:rPr>
              <a:t>Sessions</a:t>
            </a:r>
            <a:r>
              <a:rPr lang="es-ES" sz="1400" dirty="0" smtClean="0">
                <a:solidFill>
                  <a:schemeClr val="bg1"/>
                </a:solidFill>
              </a:rPr>
              <a:t> de </a:t>
            </a:r>
            <a:r>
              <a:rPr lang="es-ES" sz="1400" dirty="0" err="1" smtClean="0">
                <a:solidFill>
                  <a:schemeClr val="bg1"/>
                </a:solidFill>
              </a:rPr>
              <a:t>formació</a:t>
            </a:r>
            <a:r>
              <a:rPr lang="es-ES" sz="1400" dirty="0" smtClean="0">
                <a:solidFill>
                  <a:schemeClr val="bg1"/>
                </a:solidFill>
              </a:rPr>
              <a:t> sobre el </a:t>
            </a:r>
            <a:r>
              <a:rPr lang="es-ES" sz="1400" dirty="0" err="1" smtClean="0">
                <a:solidFill>
                  <a:schemeClr val="bg1"/>
                </a:solidFill>
              </a:rPr>
              <a:t>Treball</a:t>
            </a:r>
            <a:r>
              <a:rPr lang="es-ES" sz="1400" dirty="0" smtClean="0">
                <a:solidFill>
                  <a:schemeClr val="bg1"/>
                </a:solidFill>
              </a:rPr>
              <a:t> de Fi de Grau. </a:t>
            </a:r>
            <a:r>
              <a:rPr lang="es-ES" sz="1400" dirty="0" err="1" smtClean="0">
                <a:solidFill>
                  <a:schemeClr val="bg1"/>
                </a:solidFill>
              </a:rPr>
              <a:t>Drets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d’autor</a:t>
            </a:r>
            <a:r>
              <a:rPr lang="es-ES" sz="1400" dirty="0" smtClean="0">
                <a:solidFill>
                  <a:schemeClr val="bg1"/>
                </a:solidFill>
              </a:rPr>
              <a:t>– </a:t>
            </a:r>
            <a:r>
              <a:rPr lang="es-ES" sz="1400" dirty="0" err="1" smtClean="0">
                <a:solidFill>
                  <a:schemeClr val="bg1"/>
                </a:solidFill>
              </a:rPr>
              <a:t>curs</a:t>
            </a:r>
            <a:r>
              <a:rPr lang="es-ES" sz="1400" dirty="0" smtClean="0">
                <a:solidFill>
                  <a:schemeClr val="bg1"/>
                </a:solidFill>
              </a:rPr>
              <a:t> 2018-2019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53298" y="6424661"/>
            <a:ext cx="719064" cy="365125"/>
          </a:xfrm>
        </p:spPr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77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268D-9808-45A0-8693-5A90ACFBEDC7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9BC7-9DAE-444F-A36D-3B73B6B5BFAE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514E-FB6A-4403-9B1A-47BCE01E33A6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6E02-7423-4730-B992-46160280DC67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5B9A-3082-4DF0-8EF6-3BDA2053B3B3}" type="datetime1">
              <a:rPr lang="es-ES" smtClean="0"/>
              <a:pPr/>
              <a:t>22/11/2018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052-DE93-4728-A93B-94A4A61944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commons.wikimedia.org/wiki/File:Aryadnagallinorekisdgkdf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ddd.uab.cat/record/108435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s.wikipedia.org/wiki/Wikipedia:Im%C3%A1genes_de_dominio_p%C3%BAblico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search.creativecommons.org/?lang=es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://www.google.cat/advanced_search?hl=ca&amp;fg=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ddd.uab.cat/record/10843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uab.cat/dretsautor/2017/05/03/qui-te-els-drets-dautor-dels-continguts-publicats-a-les-xarxes-socials-el-que-els-publica-o-la-plataforma-web-on-es-publiquen-facebook-academia-edu-researchgate-youtube-twitte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blogs.uab.cat/dretsautor/2016/03/07/es-pot-incorporar-en-un-treball-de-fi-de-grau-la-transcripcio-total-o-parcial-duna-entrevista-que-lautor-del-tfg-ha-hagut-de-portar-a-term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logs.uab.cat/dretsautor/2017/05/03/es-poden-publicar-entrevistes-que-shagin-fet-a-menors-en-treballs-de-recerca-sense-lautoritzacio-dels-tutors-legals-i-un-video-o-foto-on-hi-apareguin-fins-a-quina-edat-es-necessit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uab.cat/doc/cessiodretsimatge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pdcat.gencat.cat/ca/documentacio/RGPD/" TargetMode="External"/><Relationship Id="rId2" Type="http://schemas.openxmlformats.org/officeDocument/2006/relationships/hyperlink" Target="https://www.uab.cat/web/coneix-la-uab/itineraris/proteccio-de-dades-1345668257177.htm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hyperlink" Target="http://blogs.uab.cat/dretsautor/2016/03/07/es-pot-incorporar-en-un-treball-de-fi-de-grau-la-transcripcio-total-o-parcial-duna-entrevista-que-lautor-del-tfg-ha-hagut-de-portar-a-terme/" TargetMode="Externa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facebook.com/legal/terms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dd.uab.c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tfg.fcc@uab.cat" TargetMode="External"/><Relationship Id="rId7" Type="http://schemas.openxmlformats.org/officeDocument/2006/relationships/hyperlink" Target="http://ddd.uab.cat/collection/faccomtfg?ln=ca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ab.cat/web/estudiar/graus/graus/preguntes-frequents-1345704364394.html" TargetMode="External"/><Relationship Id="rId5" Type="http://schemas.openxmlformats.org/officeDocument/2006/relationships/hyperlink" Target="mailto:bib.comunicacio@uab.cat" TargetMode="External"/><Relationship Id="rId4" Type="http://schemas.openxmlformats.org/officeDocument/2006/relationships/hyperlink" Target="https://ddd.uab.cat/record/129205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ab.cat/infoguies/tfgca/" TargetMode="External"/><Relationship Id="rId2" Type="http://schemas.openxmlformats.org/officeDocument/2006/relationships/hyperlink" Target="http://www.uab.cat/web/estudiar/graus/graus/preguntes-frequents-1345704364394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logs.uab.cat/dretsautor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cameraman-films-video-movie-309112/" TargetMode="External"/><Relationship Id="rId13" Type="http://schemas.openxmlformats.org/officeDocument/2006/relationships/hyperlink" Target="http://es.wikipedia.org/wiki/Derecho_de_autor" TargetMode="External"/><Relationship Id="rId18" Type="http://schemas.openxmlformats.org/officeDocument/2006/relationships/hyperlink" Target="http://pixabay.com/en/book-closed-cover-bookmark-Black-30127/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17" Type="http://schemas.openxmlformats.org/officeDocument/2006/relationships/hyperlink" Target="http://commons.wikimedia.org/wiki/File:Difference_between_open_license_and_copyright_with_all_rights_reserved.jpg" TargetMode="External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lickr.com/photos/ansesgob/8949138760/sizes/m/" TargetMode="External"/><Relationship Id="rId11" Type="http://schemas.openxmlformats.org/officeDocument/2006/relationships/hyperlink" Target="http://maxpixel.freegreatpicture.com/Business-Book-Report-Brochure-Design-Annual-686343" TargetMode="External"/><Relationship Id="rId5" Type="http://schemas.openxmlformats.org/officeDocument/2006/relationships/image" Target="../media/image67.png"/><Relationship Id="rId15" Type="http://schemas.openxmlformats.org/officeDocument/2006/relationships/hyperlink" Target="http://es.wikipedia.org/wiki/Creative_Commons" TargetMode="External"/><Relationship Id="rId10" Type="http://schemas.openxmlformats.org/officeDocument/2006/relationships/hyperlink" Target="http://commons.wikimedia.org/wiki/File:Etta_Place_-_Documental.jpg" TargetMode="External"/><Relationship Id="rId19" Type="http://schemas.openxmlformats.org/officeDocument/2006/relationships/image" Target="../media/image73.jpeg"/><Relationship Id="rId4" Type="http://schemas.openxmlformats.org/officeDocument/2006/relationships/hyperlink" Target="http://commons.wikimedia.org/wiki/File:Partitura_viajera_del_rio.JPG" TargetMode="External"/><Relationship Id="rId9" Type="http://schemas.openxmlformats.org/officeDocument/2006/relationships/image" Target="../media/image69.png"/><Relationship Id="rId1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b.cat/" TargetMode="External"/><Relationship Id="rId13" Type="http://schemas.openxmlformats.org/officeDocument/2006/relationships/hyperlink" Target="http://commons.wikimedia.org/wiki/File:Good_Food_Display_-_NCI_Visuals_Online.jpg" TargetMode="External"/><Relationship Id="rId18" Type="http://schemas.openxmlformats.org/officeDocument/2006/relationships/image" Target="../media/image31.jpg"/><Relationship Id="rId3" Type="http://schemas.openxmlformats.org/officeDocument/2006/relationships/hyperlink" Target="http://cat.creativecommons.org/" TargetMode="External"/><Relationship Id="rId7" Type="http://schemas.openxmlformats.org/officeDocument/2006/relationships/hyperlink" Target="http://uab.cat/web/coneix-la-uab-cei/itineraris/avis-legal-1345668257191.html" TargetMode="External"/><Relationship Id="rId12" Type="http://schemas.openxmlformats.org/officeDocument/2006/relationships/image" Target="../media/image78.png"/><Relationship Id="rId17" Type="http://schemas.openxmlformats.org/officeDocument/2006/relationships/image" Target="../media/image82.png"/><Relationship Id="rId2" Type="http://schemas.openxmlformats.org/officeDocument/2006/relationships/image" Target="../media/image74.png"/><Relationship Id="rId16" Type="http://schemas.openxmlformats.org/officeDocument/2006/relationships/image" Target="../media/image81.png"/><Relationship Id="rId20" Type="http://schemas.openxmlformats.org/officeDocument/2006/relationships/hyperlink" Target="https://commons.wikimedia.org/wiki/File:Aryadnagallinorekisdgkdf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descat.cat/" TargetMode="External"/><Relationship Id="rId11" Type="http://schemas.openxmlformats.org/officeDocument/2006/relationships/image" Target="../media/image77.png"/><Relationship Id="rId5" Type="http://schemas.openxmlformats.org/officeDocument/2006/relationships/hyperlink" Target="http://pixabay.com/en/annoying-girl-anime-think-about-474143/" TargetMode="External"/><Relationship Id="rId15" Type="http://schemas.openxmlformats.org/officeDocument/2006/relationships/image" Target="../media/image80.png"/><Relationship Id="rId10" Type="http://schemas.openxmlformats.org/officeDocument/2006/relationships/hyperlink" Target="http://pixabay.com/en/poverty-arm-human-means-tested-256758/" TargetMode="External"/><Relationship Id="rId19" Type="http://schemas.openxmlformats.org/officeDocument/2006/relationships/image" Target="../media/image83.png"/><Relationship Id="rId4" Type="http://schemas.openxmlformats.org/officeDocument/2006/relationships/image" Target="../media/image75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hyperlink" Target="http://commons.wikimedia.org/wiki/File:Good_Food_Display_-_NCI_Visuals_Online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hyperlink" Target="http://ddd.uab.cat/collection/faccomtfg" TargetMode="External"/><Relationship Id="rId5" Type="http://schemas.openxmlformats.org/officeDocument/2006/relationships/hyperlink" Target="http://pixabay.com/en/talk-dialogue-comic-balloons-two-341447/" TargetMode="External"/><Relationship Id="rId10" Type="http://schemas.openxmlformats.org/officeDocument/2006/relationships/hyperlink" Target="http://pixabay.com/en/offer-hand-handful-of-help-respect-442903/" TargetMode="External"/><Relationship Id="rId4" Type="http://schemas.openxmlformats.org/officeDocument/2006/relationships/image" Target="../media/image85.png"/><Relationship Id="rId9" Type="http://schemas.openxmlformats.org/officeDocument/2006/relationships/hyperlink" Target="https://commons.wikimedia.org/wiki/File:Facebook_Phone_Number.pn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hyperlink" Target="http://www.uab.cat/web/coneix-les-biblioteques/biblioteques-1345704371792.html" TargetMode="External"/><Relationship Id="rId7" Type="http://schemas.openxmlformats.org/officeDocument/2006/relationships/hyperlink" Target="http://www.bib.uab.cat/referencia/formsrvuab.htm" TargetMode="External"/><Relationship Id="rId2" Type="http://schemas.openxmlformats.org/officeDocument/2006/relationships/hyperlink" Target="http://www.uab.cat/servlet/Satellite?c=Page&amp;cid=1257330534030&amp;pagename=BibUAB/Page/TemplatePlanaBibUAB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bchgUAB" TargetMode="External"/><Relationship Id="rId5" Type="http://schemas.openxmlformats.org/officeDocument/2006/relationships/image" Target="../media/image89.png"/><Relationship Id="rId10" Type="http://schemas.openxmlformats.org/officeDocument/2006/relationships/hyperlink" Target="https://www.instagram.com/biblioteques_uab/" TargetMode="External"/><Relationship Id="rId4" Type="http://schemas.openxmlformats.org/officeDocument/2006/relationships/image" Target="../media/image88.gif"/><Relationship Id="rId9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blogs.uab.cat/dretsautor/2015/06/21/que-son-els-drets-connexos-als-drets-daut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reativecommons.org/licenses/?lang=c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11" name="3 CuadroTexto"/>
          <p:cNvSpPr txBox="1"/>
          <p:nvPr/>
        </p:nvSpPr>
        <p:spPr>
          <a:xfrm>
            <a:off x="208527" y="188640"/>
            <a:ext cx="867098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3">
                    <a:lumMod val="50000"/>
                  </a:schemeClr>
                </a:solidFill>
              </a:rPr>
              <a:t>Presentació </a:t>
            </a:r>
            <a:r>
              <a:rPr lang="ca-ES" sz="3200" b="1" dirty="0" smtClean="0"/>
              <a:t> </a:t>
            </a:r>
            <a:r>
              <a:rPr lang="ca-ES" sz="3200" b="1" dirty="0">
                <a:solidFill>
                  <a:schemeClr val="accent3">
                    <a:lumMod val="50000"/>
                  </a:schemeClr>
                </a:solidFill>
              </a:rPr>
              <a:t>https://</a:t>
            </a:r>
            <a:r>
              <a:rPr lang="ca-ES" sz="3200" b="1" dirty="0" smtClean="0">
                <a:solidFill>
                  <a:schemeClr val="accent3">
                    <a:lumMod val="50000"/>
                  </a:schemeClr>
                </a:solidFill>
              </a:rPr>
              <a:t>ddd.uab.cat/record/146878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4" y="1196752"/>
            <a:ext cx="88065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10</a:t>
            </a:fld>
            <a:endParaRPr lang="es-ES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691680" y="2435827"/>
            <a:ext cx="1287602" cy="1281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1187624" y="4941168"/>
            <a:ext cx="1791658" cy="1080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83064" y="188640"/>
            <a:ext cx="85374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3600" b="1" dirty="0" err="1" smtClean="0">
                <a:solidFill>
                  <a:schemeClr val="accent3">
                    <a:lumMod val="50000"/>
                  </a:schemeClr>
                </a:solidFill>
              </a:rPr>
              <a:t>Exemples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accent3">
                    <a:lumMod val="50000"/>
                  </a:schemeClr>
                </a:solidFill>
              </a:rPr>
              <a:t>d’ús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 de les </a:t>
            </a:r>
            <a:r>
              <a:rPr lang="es-ES" sz="3600" b="1" dirty="0" err="1" smtClean="0">
                <a:solidFill>
                  <a:schemeClr val="accent3">
                    <a:lumMod val="50000"/>
                  </a:schemeClr>
                </a:solidFill>
              </a:rPr>
              <a:t>llicències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 CC a internet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339"/>
            <a:ext cx="3003890" cy="6774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3861047"/>
            <a:ext cx="2304256" cy="10665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82" y="1803150"/>
            <a:ext cx="5965069" cy="196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282" y="3982434"/>
            <a:ext cx="5993080" cy="23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1979712" y="4653136"/>
            <a:ext cx="4320480" cy="9233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Font: </a:t>
            </a:r>
            <a:r>
              <a:rPr lang="es-ES" dirty="0" err="1" smtClean="0"/>
              <a:t>Wikimedia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commons.wikimedia.org/wiki/File:Aryadnagallinorekisdgkdf.jpg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701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86116"/>
            <a:ext cx="8743156" cy="15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51520" y="65773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pPr algn="just"/>
            <a:r>
              <a:rPr lang="es-ES" sz="2400" dirty="0" err="1" smtClean="0"/>
              <a:t>És</a:t>
            </a:r>
            <a:r>
              <a:rPr lang="es-ES" sz="2400" dirty="0" smtClean="0"/>
              <a:t> </a:t>
            </a:r>
            <a:r>
              <a:rPr lang="es-ES" sz="2400" dirty="0"/>
              <a:t>la </a:t>
            </a:r>
            <a:r>
              <a:rPr lang="es-ES" sz="2400" dirty="0" err="1"/>
              <a:t>situació</a:t>
            </a:r>
            <a:r>
              <a:rPr lang="es-ES" sz="2400" dirty="0"/>
              <a:t> en </a:t>
            </a:r>
            <a:r>
              <a:rPr lang="es-ES" sz="2400" dirty="0" err="1"/>
              <a:t>què</a:t>
            </a:r>
            <a:r>
              <a:rPr lang="es-ES" sz="2400" dirty="0"/>
              <a:t> queden les obres </a:t>
            </a:r>
            <a:r>
              <a:rPr lang="es-ES" sz="2400" dirty="0" err="1"/>
              <a:t>literàries</a:t>
            </a:r>
            <a:r>
              <a:rPr lang="es-ES" sz="2400" dirty="0"/>
              <a:t>, </a:t>
            </a:r>
            <a:r>
              <a:rPr lang="es-ES" sz="2400" dirty="0" err="1"/>
              <a:t>artístiques</a:t>
            </a:r>
            <a:r>
              <a:rPr lang="es-ES" sz="2400" dirty="0"/>
              <a:t> o </a:t>
            </a:r>
            <a:r>
              <a:rPr lang="es-ES" sz="2400" dirty="0" err="1"/>
              <a:t>científiques</a:t>
            </a:r>
            <a:r>
              <a:rPr lang="es-ES" sz="2400" dirty="0"/>
              <a:t> </a:t>
            </a:r>
            <a:r>
              <a:rPr lang="es-ES" sz="2400" dirty="0" err="1"/>
              <a:t>quan</a:t>
            </a:r>
            <a:r>
              <a:rPr lang="es-ES" sz="2400" dirty="0"/>
              <a:t> </a:t>
            </a:r>
            <a:r>
              <a:rPr lang="es-ES" sz="2400" dirty="0" err="1"/>
              <a:t>venç</a:t>
            </a:r>
            <a:r>
              <a:rPr lang="es-ES" sz="2400" dirty="0"/>
              <a:t> el </a:t>
            </a:r>
            <a:r>
              <a:rPr lang="es-ES" sz="2400" dirty="0" err="1"/>
              <a:t>termini</a:t>
            </a:r>
            <a:r>
              <a:rPr lang="es-ES" sz="2400" dirty="0"/>
              <a:t> de </a:t>
            </a:r>
            <a:r>
              <a:rPr lang="es-ES" sz="2400" dirty="0" err="1"/>
              <a:t>protecció</a:t>
            </a:r>
            <a:r>
              <a:rPr lang="es-ES" sz="2400" dirty="0"/>
              <a:t> </a:t>
            </a:r>
            <a:r>
              <a:rPr lang="es-ES" sz="2400" dirty="0" err="1"/>
              <a:t>dels</a:t>
            </a:r>
            <a:r>
              <a:rPr lang="es-ES" sz="2400" dirty="0"/>
              <a:t> </a:t>
            </a:r>
            <a:r>
              <a:rPr lang="es-ES" sz="2400" dirty="0" err="1"/>
              <a:t>drets</a:t>
            </a:r>
            <a:r>
              <a:rPr lang="es-ES" sz="2400" dirty="0"/>
              <a:t> </a:t>
            </a:r>
            <a:r>
              <a:rPr lang="es-ES" sz="2400" dirty="0" err="1" smtClean="0"/>
              <a:t>d’explotació</a:t>
            </a:r>
            <a:r>
              <a:rPr lang="es-ES" sz="2400" dirty="0"/>
              <a:t>. </a:t>
            </a:r>
            <a:r>
              <a:rPr lang="es-ES" sz="2400" dirty="0" err="1" smtClean="0"/>
              <a:t>Com</a:t>
            </a:r>
            <a:r>
              <a:rPr lang="es-ES" sz="2400" dirty="0" smtClean="0"/>
              <a:t> a norma general, </a:t>
            </a:r>
            <a:r>
              <a:rPr lang="es-ES" sz="2400" dirty="0" err="1" smtClean="0"/>
              <a:t>aquests</a:t>
            </a:r>
            <a:r>
              <a:rPr lang="es-ES" sz="2400" dirty="0" smtClean="0"/>
              <a:t> es </a:t>
            </a:r>
            <a:r>
              <a:rPr lang="es-ES" sz="2400" dirty="0" err="1"/>
              <a:t>mantenen</a:t>
            </a:r>
            <a:r>
              <a:rPr lang="es-ES" sz="2400" dirty="0"/>
              <a:t> </a:t>
            </a:r>
            <a:r>
              <a:rPr lang="es-ES" sz="2400" dirty="0" err="1"/>
              <a:t>fins</a:t>
            </a:r>
            <a:r>
              <a:rPr lang="es-ES" sz="2400" dirty="0"/>
              <a:t> a 70 </a:t>
            </a:r>
            <a:r>
              <a:rPr lang="es-ES" sz="2400" dirty="0" err="1"/>
              <a:t>anys</a:t>
            </a:r>
            <a:r>
              <a:rPr lang="es-ES" sz="2400" dirty="0"/>
              <a:t> </a:t>
            </a:r>
            <a:r>
              <a:rPr lang="es-ES" sz="2400" dirty="0" err="1"/>
              <a:t>després</a:t>
            </a:r>
            <a:r>
              <a:rPr lang="es-ES" sz="2400" dirty="0"/>
              <a:t> de la </a:t>
            </a:r>
            <a:r>
              <a:rPr lang="es-ES" sz="2400" dirty="0" err="1" smtClean="0"/>
              <a:t>mort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l’autor</a:t>
            </a:r>
            <a:r>
              <a:rPr lang="es-ES" sz="2400" dirty="0" smtClean="0"/>
              <a:t>. </a:t>
            </a:r>
            <a:r>
              <a:rPr lang="es-ES" sz="2400" dirty="0" err="1" smtClean="0"/>
              <a:t>Després</a:t>
            </a:r>
            <a:r>
              <a:rPr lang="es-ES" sz="2400" dirty="0" smtClean="0"/>
              <a:t> </a:t>
            </a:r>
            <a:r>
              <a:rPr lang="es-ES" sz="2400" dirty="0" err="1" smtClean="0"/>
              <a:t>passen</a:t>
            </a:r>
            <a:r>
              <a:rPr lang="es-ES" sz="2400" dirty="0" smtClean="0"/>
              <a:t> al </a:t>
            </a:r>
            <a:r>
              <a:rPr lang="es-ES" sz="2400" dirty="0" err="1"/>
              <a:t>domini</a:t>
            </a:r>
            <a:r>
              <a:rPr lang="es-ES" sz="2400" dirty="0"/>
              <a:t> </a:t>
            </a:r>
            <a:r>
              <a:rPr lang="es-ES" sz="2400" dirty="0" err="1" smtClean="0"/>
              <a:t>públic</a:t>
            </a:r>
            <a:r>
              <a:rPr lang="es-ES" sz="2400" dirty="0"/>
              <a:t> </a:t>
            </a:r>
            <a:r>
              <a:rPr lang="es-ES" sz="2400" dirty="0" smtClean="0"/>
              <a:t>i poden ser </a:t>
            </a:r>
            <a:r>
              <a:rPr lang="es-ES" sz="2400" dirty="0" err="1" smtClean="0"/>
              <a:t>utilitzades</a:t>
            </a:r>
            <a:r>
              <a:rPr lang="es-ES" sz="2400" dirty="0" smtClean="0"/>
              <a:t> </a:t>
            </a:r>
            <a:r>
              <a:rPr lang="es-ES" sz="2400" dirty="0" err="1" smtClean="0"/>
              <a:t>totalment</a:t>
            </a:r>
            <a:r>
              <a:rPr lang="es-ES" sz="2400" dirty="0" smtClean="0"/>
              <a:t> o parcial en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nostres</a:t>
            </a:r>
            <a:r>
              <a:rPr lang="es-ES" sz="2400" dirty="0" smtClean="0"/>
              <a:t> </a:t>
            </a:r>
            <a:r>
              <a:rPr lang="es-ES" sz="2400" dirty="0" err="1" smtClean="0"/>
              <a:t>treballs</a:t>
            </a:r>
            <a:r>
              <a:rPr lang="es-ES" sz="2400" dirty="0" smtClean="0"/>
              <a:t> de recerca.</a:t>
            </a:r>
            <a:endParaRPr lang="es-ES" sz="2400" dirty="0"/>
          </a:p>
          <a:p>
            <a:r>
              <a:rPr lang="es-ES" dirty="0"/>
              <a:t>    </a:t>
            </a:r>
          </a:p>
          <a:p>
            <a:r>
              <a:rPr lang="es-ES" dirty="0"/>
              <a:t>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51" y="3619810"/>
            <a:ext cx="1921743" cy="68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8521"/>
            <a:ext cx="1920082" cy="6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770028" cy="243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El domini públic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Exemples d’imatges en domini públic: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1879"/>
            <a:ext cx="3210108" cy="240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4386"/>
            <a:ext cx="4136199" cy="69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9633"/>
            <a:ext cx="3043682" cy="202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7" y="4134742"/>
            <a:ext cx="80419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61447" y="5517232"/>
            <a:ext cx="81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Troba </a:t>
            </a:r>
            <a:r>
              <a:rPr lang="ca-ES" dirty="0" smtClean="0">
                <a:hlinkClick r:id="rId6"/>
              </a:rPr>
              <a:t>Imatges de domini públic</a:t>
            </a:r>
            <a:r>
              <a:rPr lang="ca-ES" dirty="0" smtClean="0"/>
              <a:t> a la </a:t>
            </a:r>
            <a:r>
              <a:rPr lang="ca-ES" dirty="0" err="1" smtClean="0"/>
              <a:t>Viquipèdia</a:t>
            </a:r>
            <a:r>
              <a:rPr lang="ca-ES" dirty="0" smtClean="0"/>
              <a:t> i a la Guia</a:t>
            </a:r>
            <a:r>
              <a:rPr lang="ca-ES" dirty="0"/>
              <a:t>: </a:t>
            </a:r>
            <a:r>
              <a:rPr lang="ca-ES" dirty="0">
                <a:hlinkClick r:id="rId7"/>
              </a:rPr>
              <a:t>Recursos audiovisuals i drets d’autor</a:t>
            </a:r>
            <a:endParaRPr lang="es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680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548680"/>
            <a:ext cx="84969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dirty="0" smtClean="0">
                <a:solidFill>
                  <a:schemeClr val="accent3">
                    <a:lumMod val="50000"/>
                  </a:schemeClr>
                </a:solidFill>
              </a:rPr>
              <a:t>Respectant els 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drets dels altres </a:t>
            </a:r>
            <a:r>
              <a:rPr lang="ca-ES" sz="3600" dirty="0" smtClean="0">
                <a:solidFill>
                  <a:schemeClr val="accent3">
                    <a:lumMod val="50000"/>
                  </a:schemeClr>
                </a:solidFill>
              </a:rPr>
              <a:t>en l’elaboració del TFG ...</a:t>
            </a:r>
            <a:endParaRPr lang="es-E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145924"/>
            <a:ext cx="4773533" cy="33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5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499780" cy="155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09" y="1412777"/>
            <a:ext cx="35785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476672"/>
            <a:ext cx="88569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Comencem pel més senzill ...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700808"/>
            <a:ext cx="144016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Fes la foto</a:t>
            </a:r>
            <a:r>
              <a:rPr lang="ca-E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o dissenya </a:t>
            </a:r>
          </a:p>
          <a:p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tu mateix!!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7744" y="183740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Utilitza continguts d’accés obert  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55744" y="3074144"/>
            <a:ext cx="2524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Utilitza el filtre </a:t>
            </a:r>
            <a:r>
              <a:rPr lang="ca-ES" dirty="0" smtClean="0"/>
              <a:t>de </a:t>
            </a:r>
            <a:r>
              <a:rPr lang="ca-ES" dirty="0"/>
              <a:t>la </a:t>
            </a:r>
            <a:r>
              <a:rPr lang="ca-ES" dirty="0">
                <a:hlinkClick r:id="rId2"/>
              </a:rPr>
              <a:t>cerca avançada de </a:t>
            </a:r>
            <a:r>
              <a:rPr lang="ca-ES" dirty="0" err="1" smtClean="0">
                <a:hlinkClick r:id="rId2"/>
              </a:rPr>
              <a:t>Google</a:t>
            </a:r>
            <a:r>
              <a:rPr lang="ca-ES" dirty="0" smtClean="0"/>
              <a:t> </a:t>
            </a:r>
            <a:r>
              <a:rPr lang="ca-ES" i="1" dirty="0" smtClean="0"/>
              <a:t>“drets utilització” </a:t>
            </a:r>
            <a:r>
              <a:rPr lang="ca-ES" dirty="0" smtClean="0"/>
              <a:t>o ves a </a:t>
            </a:r>
            <a:r>
              <a:rPr lang="ca-ES" dirty="0" err="1" smtClean="0">
                <a:hlinkClick r:id="rId3"/>
              </a:rPr>
              <a:t>Search</a:t>
            </a:r>
            <a:r>
              <a:rPr lang="ca-ES" dirty="0" smtClean="0">
                <a:hlinkClick r:id="rId3"/>
              </a:rPr>
              <a:t> </a:t>
            </a:r>
            <a:r>
              <a:rPr lang="ca-ES" dirty="0" err="1" smtClean="0">
                <a:hlinkClick r:id="rId3"/>
              </a:rPr>
              <a:t>Creative</a:t>
            </a:r>
            <a:r>
              <a:rPr lang="ca-ES" dirty="0" smtClean="0">
                <a:hlinkClick r:id="rId3"/>
              </a:rPr>
              <a:t> </a:t>
            </a:r>
            <a:r>
              <a:rPr lang="ca-ES" dirty="0" err="1" smtClean="0">
                <a:hlinkClick r:id="rId3"/>
              </a:rPr>
              <a:t>Commons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80012" y="3126984"/>
            <a:ext cx="170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Guia: </a:t>
            </a:r>
            <a:r>
              <a:rPr lang="ca-ES" dirty="0" smtClean="0">
                <a:hlinkClick r:id="rId4"/>
              </a:rPr>
              <a:t>Recursos audiovisuals i drets d’autor</a:t>
            </a:r>
            <a:endParaRPr lang="es-E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83" y="2286082"/>
            <a:ext cx="81744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79" y="2023973"/>
            <a:ext cx="800947" cy="1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79512" y="1700808"/>
            <a:ext cx="1440160" cy="29568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43079" y="1739634"/>
            <a:ext cx="166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Continguts </a:t>
            </a:r>
          </a:p>
          <a:p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protegits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94" y="1994239"/>
            <a:ext cx="429419" cy="43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123728" y="1700808"/>
            <a:ext cx="4248472" cy="29568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843080" y="1730560"/>
            <a:ext cx="2193416" cy="29270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267744" y="1848073"/>
            <a:ext cx="3960440" cy="82033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1691680" y="2784557"/>
            <a:ext cx="360040" cy="64081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10" y="2765298"/>
            <a:ext cx="3905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>
            <a:off x="4860032" y="2747888"/>
            <a:ext cx="360040" cy="33966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3029882" y="2732321"/>
            <a:ext cx="252028" cy="32040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833323" y="2626323"/>
            <a:ext cx="23106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Et cal el </a:t>
            </a:r>
            <a:r>
              <a:rPr lang="ca-ES" b="1" dirty="0" smtClean="0"/>
              <a:t>PERMÍS DE L’AUTOR</a:t>
            </a:r>
            <a:r>
              <a:rPr lang="ca-ES" dirty="0" smtClean="0"/>
              <a:t>, per escrit, i per a un ús en concret. En alguns casos, però, ens podem acollir al DRET DE CITA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79512" y="4941168"/>
            <a:ext cx="87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</a:rPr>
              <a:t>Recorda: SEMPRE cal indicar </a:t>
            </a:r>
            <a:r>
              <a:rPr lang="ca-ES" sz="2400" b="1" u="sng" dirty="0" smtClean="0">
                <a:solidFill>
                  <a:schemeClr val="accent3">
                    <a:lumMod val="50000"/>
                  </a:schemeClr>
                </a:solidFill>
              </a:rPr>
              <a:t>autor i font</a:t>
            </a:r>
            <a:endParaRPr lang="es-ES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889968" y="1846018"/>
            <a:ext cx="2096434" cy="73670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EL DRET DE CITA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1961867" y="1588515"/>
            <a:ext cx="360040" cy="64081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99" y="4080717"/>
            <a:ext cx="3905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01618" y="1124092"/>
            <a:ext cx="646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És la facultat que es dona a qualsevol usuari per incorporar part d’una obra protegida en una de pròpia, de forma limitada, </a:t>
            </a:r>
            <a:r>
              <a:rPr lang="ca-ES" sz="2400" u="sng" dirty="0" smtClean="0"/>
              <a:t>sense haver de demanar autorització a l’autor</a:t>
            </a:r>
            <a:endParaRPr lang="es-ES" sz="2400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7434" y="1476654"/>
            <a:ext cx="17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Què és </a:t>
            </a:r>
            <a:r>
              <a:rPr lang="ca-ES" sz="2400" dirty="0" smtClean="0"/>
              <a:t>el dret de cita?</a:t>
            </a:r>
            <a:endParaRPr lang="es-ES" sz="2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83210" y="3651380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Quan puc fer ús </a:t>
            </a:r>
            <a:r>
              <a:rPr lang="ca-ES" sz="2400" dirty="0" smtClean="0"/>
              <a:t>del dret de cita?</a:t>
            </a:r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29862" y="2912716"/>
            <a:ext cx="6790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Quan es compleixin aquestes condicions </a:t>
            </a:r>
            <a:r>
              <a:rPr lang="ca-ES" sz="2400" b="1" dirty="0" smtClean="0"/>
              <a:t>simultàniament: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Amb finalitat docent o investigadora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Amb finalitat d’il·lustrar explicacions (anàlisi, comentari o judici crític)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De forma proporcionada (excepte imatges senceres)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Sobre imatges i textos ja divulgats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Citant font i autor del document original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57434" y="1159152"/>
            <a:ext cx="8424936" cy="153460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57434" y="2912716"/>
            <a:ext cx="8424936" cy="34163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7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EL PLAGI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1686769" y="1571745"/>
            <a:ext cx="360040" cy="64081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725">
            <a:off x="1706873" y="3511420"/>
            <a:ext cx="766024" cy="3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57434" y="1476654"/>
            <a:ext cx="17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Què és </a:t>
            </a:r>
            <a:r>
              <a:rPr lang="ca-ES" sz="2400" b="1" dirty="0" smtClean="0"/>
              <a:t>el plagi?</a:t>
            </a:r>
            <a:endParaRPr lang="es-ES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1520" y="3733580"/>
            <a:ext cx="177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Com evitar </a:t>
            </a:r>
            <a:r>
              <a:rPr lang="ca-ES" sz="2400" dirty="0" smtClean="0"/>
              <a:t>el plagi?</a:t>
            </a:r>
            <a:endParaRPr lang="es-ES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86741" y="2924944"/>
            <a:ext cx="286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Citant</a:t>
            </a:r>
            <a:r>
              <a:rPr lang="ca-ES" sz="2400" dirty="0" smtClean="0"/>
              <a:t> qualsevol dada, imatge o text</a:t>
            </a:r>
            <a:endParaRPr lang="es-ES" sz="2400" dirty="0"/>
          </a:p>
        </p:txBody>
      </p:sp>
      <p:sp>
        <p:nvSpPr>
          <p:cNvPr id="21" name="20 Rectángulo"/>
          <p:cNvSpPr/>
          <p:nvPr/>
        </p:nvSpPr>
        <p:spPr>
          <a:xfrm>
            <a:off x="257434" y="1159152"/>
            <a:ext cx="8424936" cy="138194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57434" y="2713510"/>
            <a:ext cx="8424936" cy="341632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089884" y="1340768"/>
            <a:ext cx="658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Ocultar les </a:t>
            </a:r>
            <a:r>
              <a:rPr lang="es-ES" sz="2400" dirty="0" err="1"/>
              <a:t>fonts</a:t>
            </a:r>
            <a:r>
              <a:rPr lang="es-ES" sz="2400" dirty="0"/>
              <a:t> </a:t>
            </a:r>
            <a:r>
              <a:rPr lang="es-ES" sz="2400" dirty="0" err="1"/>
              <a:t>utilitzades</a:t>
            </a:r>
            <a:r>
              <a:rPr lang="es-ES" sz="2400" dirty="0"/>
              <a:t> i </a:t>
            </a:r>
            <a:r>
              <a:rPr lang="es-ES" sz="2400" dirty="0" err="1"/>
              <a:t>fer</a:t>
            </a:r>
            <a:r>
              <a:rPr lang="es-ES" sz="2400" dirty="0"/>
              <a:t> </a:t>
            </a:r>
            <a:r>
              <a:rPr lang="es-ES" sz="2400" dirty="0" err="1"/>
              <a:t>passar</a:t>
            </a:r>
            <a:r>
              <a:rPr lang="es-ES" sz="2400" dirty="0"/>
              <a:t> per </a:t>
            </a:r>
            <a:r>
              <a:rPr lang="es-ES" sz="2400" dirty="0" err="1"/>
              <a:t>nostres</a:t>
            </a:r>
            <a:r>
              <a:rPr lang="es-ES" sz="2400" dirty="0"/>
              <a:t> idees o </a:t>
            </a:r>
            <a:r>
              <a:rPr lang="es-ES" sz="2400" dirty="0" err="1"/>
              <a:t>fragments</a:t>
            </a:r>
            <a:r>
              <a:rPr lang="es-ES" sz="2400" dirty="0"/>
              <a:t> de </a:t>
            </a:r>
            <a:r>
              <a:rPr lang="es-ES" sz="2400" dirty="0" err="1"/>
              <a:t>text</a:t>
            </a:r>
            <a:r>
              <a:rPr lang="es-ES" sz="2400" dirty="0"/>
              <a:t> que </a:t>
            </a:r>
            <a:r>
              <a:rPr lang="es-ES" sz="2400" dirty="0" err="1"/>
              <a:t>s'han</a:t>
            </a:r>
            <a:r>
              <a:rPr lang="es-ES" sz="2400" dirty="0"/>
              <a:t> </a:t>
            </a:r>
            <a:r>
              <a:rPr lang="es-ES" sz="2400" dirty="0" err="1"/>
              <a:t>copiat</a:t>
            </a:r>
            <a:r>
              <a:rPr lang="es-ES" sz="2400" dirty="0"/>
              <a:t> </a:t>
            </a:r>
            <a:r>
              <a:rPr lang="es-ES" sz="2400" dirty="0" err="1"/>
              <a:t>d'altres</a:t>
            </a:r>
            <a:r>
              <a:rPr lang="es-ES" sz="2400" dirty="0"/>
              <a:t> </a:t>
            </a:r>
            <a:r>
              <a:rPr lang="es-ES" sz="2400" dirty="0" err="1"/>
              <a:t>treballs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220072" y="2773719"/>
            <a:ext cx="345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Per llei hem de respectar la paternitat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Per justificar la teva pròpia recerca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22984" y="408024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Parafrasejant</a:t>
            </a:r>
            <a:r>
              <a:rPr lang="ca-ES" sz="2400" dirty="0" smtClean="0"/>
              <a:t>: Explicar amb les teves pròpies paraules el què ha dit una altra persona</a:t>
            </a:r>
            <a:endParaRPr lang="es-ES" sz="2400" dirty="0"/>
          </a:p>
        </p:txBody>
      </p:sp>
      <p:sp>
        <p:nvSpPr>
          <p:cNvPr id="9" name="8 Abrir llave"/>
          <p:cNvSpPr/>
          <p:nvPr/>
        </p:nvSpPr>
        <p:spPr>
          <a:xfrm>
            <a:off x="5026898" y="2793443"/>
            <a:ext cx="365756" cy="113509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3921">
            <a:off x="1624255" y="4241422"/>
            <a:ext cx="8112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5536" y="528057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u="sng" dirty="0" smtClean="0"/>
          </a:p>
          <a:p>
            <a:r>
              <a:rPr lang="ca-ES" u="sng" dirty="0" smtClean="0"/>
              <a:t>Recorda</a:t>
            </a:r>
            <a:r>
              <a:rPr lang="ca-ES" dirty="0" smtClean="0"/>
              <a:t>: Signaràs una declaració de </a:t>
            </a:r>
            <a:r>
              <a:rPr lang="ca-ES" b="1" i="1" dirty="0" smtClean="0"/>
              <a:t>Compromís d’obra original </a:t>
            </a:r>
            <a:r>
              <a:rPr lang="ca-ES" dirty="0" smtClean="0"/>
              <a:t>que lliuraràs al tutor.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4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DRETS D’AUTOR I XARXES SOCIALS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124092"/>
            <a:ext cx="872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Quin ús es pot fer de les captures de pantalla, fragments de textos, tweets o imatges de persones procedents de les xarxes socials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ca-ES" sz="1600" dirty="0"/>
              <a:t>Els continguts protegits per drets de propietat intel·lectual existents a les xarxes socials </a:t>
            </a:r>
            <a:r>
              <a:rPr lang="ca-ES" sz="1600" dirty="0" smtClean="0"/>
              <a:t>s’han de tractar com </a:t>
            </a:r>
            <a:r>
              <a:rPr lang="ca-ES" sz="1600" dirty="0"/>
              <a:t>qualsevol altre contingut ubicat en un altre suport (llibres, </a:t>
            </a:r>
            <a:r>
              <a:rPr lang="ca-ES" sz="1600" dirty="0" err="1" smtClean="0"/>
              <a:t>websites</a:t>
            </a:r>
            <a:r>
              <a:rPr lang="ca-ES" sz="1600" dirty="0" smtClean="0"/>
              <a:t> ...)</a:t>
            </a:r>
            <a:endParaRPr lang="fr-FR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51520" y="2912602"/>
            <a:ext cx="8720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>
                <a:solidFill>
                  <a:schemeClr val="accent3">
                    <a:lumMod val="50000"/>
                  </a:schemeClr>
                </a:solidFill>
              </a:rPr>
              <a:t>Qui té els drets d’autor dels continguts publicats a les xarxes socials, el que els publica o la plataforma web on es publiquen (</a:t>
            </a:r>
            <a:r>
              <a:rPr lang="ca-ES" sz="2200" b="1" dirty="0" err="1">
                <a:solidFill>
                  <a:schemeClr val="accent3">
                    <a:lumMod val="50000"/>
                  </a:schemeClr>
                </a:solidFill>
              </a:rPr>
              <a:t>Facebook</a:t>
            </a:r>
            <a:r>
              <a:rPr lang="ca-ES" sz="2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a-ES" sz="2200" b="1" dirty="0" err="1" smtClean="0">
                <a:solidFill>
                  <a:schemeClr val="accent3">
                    <a:lumMod val="50000"/>
                  </a:schemeClr>
                </a:solidFill>
              </a:rPr>
              <a:t>YouTube</a:t>
            </a:r>
            <a:r>
              <a:rPr lang="ca-ES" sz="22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a-ES" sz="2200" b="1" dirty="0" err="1">
                <a:solidFill>
                  <a:schemeClr val="accent3">
                    <a:lumMod val="50000"/>
                  </a:schemeClr>
                </a:solidFill>
              </a:rPr>
              <a:t>Twitter</a:t>
            </a:r>
            <a:r>
              <a:rPr lang="ca-ES" sz="2200" b="1" dirty="0" smtClean="0">
                <a:solidFill>
                  <a:schemeClr val="accent3">
                    <a:lumMod val="50000"/>
                  </a:schemeClr>
                </a:solidFill>
              </a:rPr>
              <a:t>…)?</a:t>
            </a:r>
          </a:p>
          <a:p>
            <a:r>
              <a:rPr lang="ca-ES" sz="1600" dirty="0"/>
              <a:t>En principi la persona que puja continguts a les xarxes socials </a:t>
            </a:r>
            <a:r>
              <a:rPr lang="ca-ES" sz="1600" dirty="0" smtClean="0"/>
              <a:t>ha </a:t>
            </a:r>
            <a:r>
              <a:rPr lang="ca-ES" sz="1600" dirty="0"/>
              <a:t>de disposar </a:t>
            </a:r>
            <a:r>
              <a:rPr lang="ca-ES" sz="1600" dirty="0" smtClean="0"/>
              <a:t>dels </a:t>
            </a:r>
            <a:r>
              <a:rPr lang="ca-ES" sz="1600" dirty="0"/>
              <a:t>corresponents drets </a:t>
            </a:r>
            <a:r>
              <a:rPr lang="ca-ES" sz="1600" dirty="0" smtClean="0"/>
              <a:t>i n’és el responsable. La plataforma no té responsabilitats a no ser que conegui que es vulneren drets de tercers. </a:t>
            </a:r>
            <a:r>
              <a:rPr lang="ca-ES" sz="1600" dirty="0" smtClean="0">
                <a:hlinkClick r:id="rId2"/>
              </a:rPr>
              <a:t>Més informació</a:t>
            </a:r>
            <a:r>
              <a:rPr lang="ca-ES" sz="1600" dirty="0" smtClean="0"/>
              <a:t/>
            </a:r>
            <a:br>
              <a:rPr lang="ca-ES" sz="1600" dirty="0" smtClean="0"/>
            </a:br>
            <a:endParaRPr lang="ca-ES" sz="2400" b="1" dirty="0"/>
          </a:p>
        </p:txBody>
      </p:sp>
      <p:sp>
        <p:nvSpPr>
          <p:cNvPr id="21" name="20 Rectángulo"/>
          <p:cNvSpPr/>
          <p:nvPr/>
        </p:nvSpPr>
        <p:spPr>
          <a:xfrm>
            <a:off x="257434" y="1159152"/>
            <a:ext cx="8714928" cy="150711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57434" y="2912716"/>
            <a:ext cx="8714928" cy="210046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reative                         Commons Lic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165304"/>
            <a:ext cx="1298466" cy="457414"/>
          </a:xfrm>
          <a:prstGeom prst="rect">
            <a:avLst/>
          </a:prstGeom>
          <a:noFill/>
        </p:spPr>
      </p:pic>
      <p:pic>
        <p:nvPicPr>
          <p:cNvPr id="7" name="6 Imagen" descr="logoBC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89240"/>
            <a:ext cx="2232248" cy="109800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48431" y="188640"/>
            <a:ext cx="7791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Sessions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formació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sobre el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Treball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Fi de Grau </a:t>
            </a:r>
            <a:endParaRPr lang="es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4365104"/>
            <a:ext cx="619268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latin typeface="+mj-lt"/>
                <a:ea typeface="Verdana" pitchFamily="34" charset="0"/>
                <a:cs typeface="Verdana" pitchFamily="34" charset="0"/>
              </a:rPr>
              <a:t>Drets</a:t>
            </a:r>
            <a:r>
              <a:rPr lang="es-ES" sz="4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s-ES" sz="4400" dirty="0" err="1" smtClean="0">
                <a:latin typeface="+mj-lt"/>
                <a:ea typeface="Verdana" pitchFamily="34" charset="0"/>
                <a:cs typeface="Verdana" pitchFamily="34" charset="0"/>
              </a:rPr>
              <a:t>d’autor</a:t>
            </a:r>
            <a:r>
              <a:rPr lang="es-ES" sz="4400" dirty="0" smtClean="0">
                <a:latin typeface="+mj-lt"/>
                <a:ea typeface="Verdana" pitchFamily="34" charset="0"/>
                <a:cs typeface="Verdana" pitchFamily="34" charset="0"/>
              </a:rPr>
              <a:t> i TFG</a:t>
            </a:r>
            <a:endParaRPr lang="es-ES" sz="4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91880" y="62373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Curs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2018-2019</a:t>
            </a:r>
          </a:p>
          <a:p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CESSIÓ DE DRETS D’UNA ENTREVISTA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7" y="10913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Si el teu TFG ha d’incloure la transcripció parcial o total d’una entrevista, cal que l’entrevistat t’hagi signat un document de cessió de drets d’explotació de l’entrevista</a:t>
            </a:r>
            <a:r>
              <a:rPr lang="ca-ES" dirty="0" smtClean="0"/>
              <a:t>. Aquest n’és un </a:t>
            </a:r>
            <a:r>
              <a:rPr lang="ca-ES" dirty="0" smtClean="0">
                <a:hlinkClick r:id="rId2"/>
              </a:rPr>
              <a:t>model</a:t>
            </a:r>
            <a:r>
              <a:rPr lang="ca-ES" dirty="0" smtClean="0"/>
              <a:t>: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72816"/>
            <a:ext cx="4968552" cy="412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67544" y="5897941"/>
            <a:ext cx="81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Més informació: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Entrevistes a menors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LA CESSIÓ DELS DRETS D’IMATGE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7" y="10913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Si el teu TFG ha d’incloure fotografies que has fet a persones, cal que t’hagin signat un document de cessió dels drets d’imatge</a:t>
            </a:r>
            <a:r>
              <a:rPr lang="ca-ES" dirty="0" smtClean="0"/>
              <a:t>. Aquest n’és un </a:t>
            </a:r>
            <a:r>
              <a:rPr lang="ca-ES" dirty="0" smtClean="0">
                <a:hlinkClick r:id="rId2"/>
              </a:rPr>
              <a:t>model</a:t>
            </a:r>
            <a:r>
              <a:rPr lang="ca-ES" dirty="0" smtClean="0"/>
              <a:t>: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37687"/>
            <a:ext cx="4731246" cy="4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332656"/>
            <a:ext cx="8928992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400" b="1" dirty="0" smtClean="0">
                <a:solidFill>
                  <a:schemeClr val="accent3">
                    <a:lumMod val="50000"/>
                  </a:schemeClr>
                </a:solidFill>
              </a:rPr>
              <a:t>Dades de caràcter personal</a:t>
            </a:r>
            <a:endParaRPr lang="es-ES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646112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83568" y="1590287"/>
            <a:ext cx="6633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Nom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i cognoms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DNI, Passaport, NIU o qualsevol altre document </a:t>
            </a:r>
            <a:r>
              <a:rPr lang="ca-ES" dirty="0" err="1">
                <a:solidFill>
                  <a:schemeClr val="accent3">
                    <a:lumMod val="50000"/>
                  </a:schemeClr>
                </a:solidFill>
              </a:rPr>
              <a:t>identificatiu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Adreça postal o electrònica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Edat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Sexe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Data de Naixement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Nacionalitat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Adreça IP de l’ordinador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Fotografies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Veu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Dades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de </a:t>
            </a:r>
            <a:r>
              <a:rPr lang="ca-ES" dirty="0" err="1">
                <a:solidFill>
                  <a:schemeClr val="accent3">
                    <a:lumMod val="50000"/>
                  </a:schemeClr>
                </a:solidFill>
              </a:rPr>
              <a:t>geolocalització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Etc...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3528" y="122108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Qualsevol informació referida a persones físiques identificades o identificables:</a:t>
            </a:r>
            <a:br>
              <a:rPr lang="ca-ES" dirty="0">
                <a:solidFill>
                  <a:schemeClr val="accent3">
                    <a:lumMod val="50000"/>
                  </a:schemeClr>
                </a:solidFill>
              </a:rPr>
            </a:b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332656"/>
            <a:ext cx="8928992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400" b="1" dirty="0" smtClean="0">
                <a:solidFill>
                  <a:schemeClr val="accent3">
                    <a:lumMod val="50000"/>
                  </a:schemeClr>
                </a:solidFill>
              </a:rPr>
              <a:t>Categories especials de dades</a:t>
            </a:r>
            <a:endParaRPr lang="es-ES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7626" y="2354870"/>
            <a:ext cx="8254624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Dades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que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revelin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</a:rPr>
              <a:t>ideologia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</a:rPr>
              <a:t>afiliació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 sindical, religió i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creences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Dades que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facin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referència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</a:rPr>
              <a:t>l’origen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 racial, la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salut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l’orientació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sexual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o la vida sexual 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Dades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genètiques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dades personals relatives a les característiques genètiques heretades o adquirides d'una persona física, que proporcionen una informació única sobre la fisiologia o la salut d'aquesta persona, obtingudes en particular de l'anàlisi d'una mostra biològica.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Dades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</a:rPr>
              <a:t>biomètriques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dades personals obtingudes a partir d'un tractament tècnic específic, relatives a les característiques físiques, fisiològiques o conductuals d'una persona física, que permeten o confirmen la identificació única d'aquesta persona (imatges facials, dades dactiloscòpiques, etc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.).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646112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2855" y="1154541"/>
            <a:ext cx="8678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ades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personals que rebel·len informació considerada especialment sensible i mereixedora d’una protecció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reforçada. Tenen especial influència en els </a:t>
            </a:r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drets fonamentals, les llibertats públiques de la persona i la seva intimitat.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Són:</a:t>
            </a:r>
            <a:r>
              <a:rPr lang="ca-E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a-ES" b="1" dirty="0">
                <a:solidFill>
                  <a:schemeClr val="accent3">
                    <a:lumMod val="50000"/>
                  </a:schemeClr>
                </a:solidFill>
              </a:rPr>
            </a:b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332656"/>
            <a:ext cx="8928992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400" b="1" dirty="0" smtClean="0">
                <a:solidFill>
                  <a:schemeClr val="accent3">
                    <a:lumMod val="50000"/>
                  </a:schemeClr>
                </a:solidFill>
              </a:rPr>
              <a:t>Publicació de dades</a:t>
            </a:r>
            <a:endParaRPr lang="es-ES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646112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1042" y="4786589"/>
            <a:ext cx="859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u="sng" dirty="0" smtClean="0">
                <a:solidFill>
                  <a:schemeClr val="accent3">
                    <a:lumMod val="50000"/>
                  </a:schemeClr>
                </a:solidFill>
              </a:rPr>
              <a:t>Més informació</a:t>
            </a:r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Protecció de dades (UAB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</a:p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Reglament General de Protecció de Dades (Autoritat Catalana de Protecció de Dades) 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3253" y="1377038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Per a poder-les </a:t>
            </a:r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publicar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(al DDD, web, </a:t>
            </a:r>
            <a:r>
              <a:rPr lang="ca-ES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blogs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xarxes socials...) CAL SEMPRE el consentiment previ. En el cas de dades de categories especials aquest consentiment ha de ser explícit. L’afectat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ha de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cedir per escrit els seus drets,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especificant per a que s’utilitzaran les seves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dades. El consentiment no pot ser mai tàcit (si no dius que no entenc que sí).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el cas de </a:t>
            </a:r>
            <a:r>
              <a:rPr lang="ca-E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menors d’edat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d’acord amb la LOPD, el consentiment el poden donar ells mateixos, sense intervenció de pares o tutors a partir dels 14 anys. </a:t>
            </a:r>
          </a:p>
          <a:p>
            <a:pPr algn="just"/>
            <a:endParaRPr lang="ca-E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ca-ES" dirty="0">
                <a:solidFill>
                  <a:schemeClr val="accent3">
                    <a:lumMod val="50000"/>
                  </a:schemeClr>
                </a:solidFill>
              </a:rPr>
              <a:t>cas de no tenir el permís, en acabar el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treball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amb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caràcter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general,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s’ha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de destruir la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informació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des del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moment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en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què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ja no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són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necessàries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per a la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finalitat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per a la que van ser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recollides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a-E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56895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BONES I MALES PRÀCTIQUES</a:t>
            </a:r>
          </a:p>
          <a:p>
            <a:pPr algn="ctr"/>
            <a:r>
              <a:rPr lang="ca-ES" sz="2000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ca-ES" sz="2000" b="1" dirty="0" smtClean="0">
                <a:solidFill>
                  <a:schemeClr val="accent3">
                    <a:lumMod val="50000"/>
                  </a:schemeClr>
                </a:solidFill>
              </a:rPr>
              <a:t>n drets d’autor i protecció de dades en l’elaboració del TFG</a:t>
            </a:r>
            <a:endParaRPr lang="es-E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371331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Publicar el meu TFG on vulgui mentre en conservi els drets d’explotació</a:t>
            </a:r>
            <a:endParaRPr lang="es-ES" sz="22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8" y="1371331"/>
            <a:ext cx="279464" cy="2667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8" y="2646204"/>
            <a:ext cx="292167" cy="2794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81896" y="1997438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Fer ús del dret de cita tal i com estipula la llei</a:t>
            </a:r>
            <a:endParaRPr lang="es-ES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8768" y="25704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Si sóc coautor d’un TFG publicar-lo sense l’acord de l’altre autor</a:t>
            </a:r>
            <a:endParaRPr lang="es-ES" sz="2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1" y="2019783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88768" y="3145070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com annex articles protegits</a:t>
            </a:r>
            <a:endParaRPr lang="es-ES" sz="2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6" y="3220020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81896" y="3799400"/>
            <a:ext cx="8103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dades personals. Exemple: el DNI, telèfon o correu-e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5" y="3874350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55577" y="4434292"/>
            <a:ext cx="8280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enllaços a documents o pàgines d’internet</a:t>
            </a:r>
            <a:endParaRPr lang="es-ES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36760" y="4867443"/>
            <a:ext cx="804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Sempre que no tinguem coneixement que aquest documents o planes siguin il·lícites i vulnerin drets de tercers. Compte amb webs de pel·lícules o sèries </a:t>
            </a:r>
            <a:r>
              <a:rPr lang="es-ES" dirty="0" smtClean="0"/>
              <a:t>i de futbol</a:t>
            </a:r>
            <a:endParaRPr lang="es-E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8" y="4515592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" y="426700"/>
            <a:ext cx="292167" cy="279464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2" y="3943467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939199" y="3868518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dades d’empresa </a:t>
            </a:r>
            <a:endParaRPr lang="es-ES" sz="2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14748" y="4271904"/>
            <a:ext cx="763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Per a dades protegides d’empresa cal el consentiment exprés de l’empresa</a:t>
            </a:r>
            <a:endParaRPr lang="es-ES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8" y="4723447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939199" y="4648498"/>
            <a:ext cx="7713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imatges de </a:t>
            </a:r>
            <a:r>
              <a:rPr lang="ca-ES" sz="2200" i="1" dirty="0" err="1" smtClean="0"/>
              <a:t>google</a:t>
            </a:r>
            <a:r>
              <a:rPr lang="ca-ES" sz="2200" i="1" dirty="0" smtClean="0"/>
              <a:t> imatges </a:t>
            </a:r>
            <a:r>
              <a:rPr lang="ca-ES" sz="2200" dirty="0" smtClean="0"/>
              <a:t>o de les xarxes socials</a:t>
            </a:r>
            <a:endParaRPr lang="es-ES" sz="2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72124" y="5009424"/>
            <a:ext cx="793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No sense comprovar si es poden reutilitzar. Internet no és sinònim de “no drets”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2" y="2938628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935799" y="2688052"/>
            <a:ext cx="763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fotografies que he fet a persones si m’han fet la cessió dels drets d’imatge</a:t>
            </a:r>
            <a:endParaRPr lang="es-ES" sz="2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965566" y="3442953"/>
            <a:ext cx="815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 l’annex hi posarem el model utilitzat però no les autoritzacions amb les dades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8" y="5505523"/>
            <a:ext cx="2746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5412" y="5424222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smtClean="0"/>
              <a:t>Fer </a:t>
            </a:r>
            <a:r>
              <a:rPr lang="ca-ES" sz="2200" dirty="0" smtClean="0"/>
              <a:t>ús de la icona         sense fer una inscripció oficial</a:t>
            </a:r>
            <a:endParaRPr lang="es-ES" sz="22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64" y="5505523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7916" y="321443"/>
            <a:ext cx="804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Incloure fragments d’obres que es troben al domini públic sense citar l’autor</a:t>
            </a:r>
            <a:endParaRPr lang="es-ES" sz="2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8" y="1739914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15932" y="1320060"/>
            <a:ext cx="80497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 smtClean="0"/>
              <a:t>Reproduir</a:t>
            </a:r>
            <a:r>
              <a:rPr lang="es-ES" sz="2200" dirty="0" smtClean="0"/>
              <a:t> </a:t>
            </a:r>
            <a:r>
              <a:rPr lang="es-ES" sz="2200" dirty="0" err="1" smtClean="0"/>
              <a:t>sense</a:t>
            </a:r>
            <a:r>
              <a:rPr lang="es-ES" sz="2200" dirty="0" smtClean="0"/>
              <a:t> </a:t>
            </a:r>
            <a:r>
              <a:rPr lang="es-ES" sz="2200" dirty="0" err="1" smtClean="0"/>
              <a:t>autorització</a:t>
            </a:r>
            <a:r>
              <a:rPr lang="es-ES" sz="2200" dirty="0" smtClean="0"/>
              <a:t> </a:t>
            </a:r>
            <a:r>
              <a:rPr lang="es-ES" sz="2200" dirty="0" err="1" smtClean="0"/>
              <a:t>disposicions</a:t>
            </a:r>
            <a:r>
              <a:rPr lang="es-ES" sz="2200" dirty="0" smtClean="0"/>
              <a:t> </a:t>
            </a:r>
            <a:r>
              <a:rPr lang="es-ES" sz="2200" dirty="0" err="1"/>
              <a:t>legals</a:t>
            </a:r>
            <a:r>
              <a:rPr lang="es-ES" sz="2200" dirty="0"/>
              <a:t> </a:t>
            </a:r>
            <a:r>
              <a:rPr lang="es-ES" sz="2200" dirty="0" smtClean="0"/>
              <a:t>o </a:t>
            </a:r>
            <a:r>
              <a:rPr lang="es-ES" sz="2200" dirty="0" err="1" smtClean="0"/>
              <a:t>reglamentàries</a:t>
            </a:r>
            <a:r>
              <a:rPr lang="es-ES" sz="2200" dirty="0" smtClean="0"/>
              <a:t>, </a:t>
            </a:r>
            <a:r>
              <a:rPr lang="es-ES" sz="2200" dirty="0" err="1" smtClean="0"/>
              <a:t>resolucions</a:t>
            </a:r>
            <a:r>
              <a:rPr lang="es-ES" sz="2200" dirty="0" smtClean="0"/>
              <a:t>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òrgans</a:t>
            </a:r>
            <a:r>
              <a:rPr lang="es-ES" sz="2200" dirty="0"/>
              <a:t> </a:t>
            </a:r>
            <a:r>
              <a:rPr lang="es-ES" sz="2200" dirty="0" err="1" smtClean="0"/>
              <a:t>jurisdiccionals</a:t>
            </a:r>
            <a:r>
              <a:rPr lang="es-ES" sz="2200" dirty="0" smtClean="0"/>
              <a:t> o </a:t>
            </a:r>
            <a:r>
              <a:rPr lang="es-ES" sz="2200" dirty="0" err="1" smtClean="0"/>
              <a:t>actes</a:t>
            </a:r>
            <a:r>
              <a:rPr lang="es-ES" sz="2200" dirty="0"/>
              <a:t>, </a:t>
            </a:r>
            <a:r>
              <a:rPr lang="es-ES" sz="2200" dirty="0" err="1"/>
              <a:t>acords</a:t>
            </a:r>
            <a:r>
              <a:rPr lang="es-ES" sz="2200" dirty="0"/>
              <a:t>, </a:t>
            </a:r>
            <a:r>
              <a:rPr lang="es-ES" sz="2200" dirty="0" err="1"/>
              <a:t>deliberacions</a:t>
            </a:r>
            <a:r>
              <a:rPr lang="es-ES" sz="2200" dirty="0"/>
              <a:t> i </a:t>
            </a:r>
            <a:r>
              <a:rPr lang="es-ES" sz="2200" dirty="0" err="1"/>
              <a:t>dictàmens</a:t>
            </a:r>
            <a:r>
              <a:rPr lang="es-ES" sz="2200" dirty="0"/>
              <a:t> </a:t>
            </a:r>
            <a:r>
              <a:rPr lang="es-ES" sz="2200" dirty="0" err="1"/>
              <a:t>dels</a:t>
            </a:r>
            <a:r>
              <a:rPr lang="es-ES" sz="2200" dirty="0"/>
              <a:t> </a:t>
            </a:r>
            <a:r>
              <a:rPr lang="es-ES" sz="2200" dirty="0" err="1"/>
              <a:t>organismes</a:t>
            </a:r>
            <a:r>
              <a:rPr lang="es-ES" sz="2200" dirty="0"/>
              <a:t> </a:t>
            </a:r>
            <a:r>
              <a:rPr lang="es-ES" sz="2200" dirty="0" err="1" smtClean="0"/>
              <a:t>públics</a:t>
            </a:r>
            <a:endParaRPr lang="es-ES" sz="2200" dirty="0"/>
          </a:p>
        </p:txBody>
      </p:sp>
      <p:sp>
        <p:nvSpPr>
          <p:cNvPr id="4" name="3 Rectángulo"/>
          <p:cNvSpPr/>
          <p:nvPr/>
        </p:nvSpPr>
        <p:spPr>
          <a:xfrm>
            <a:off x="1003022" y="2318720"/>
            <a:ext cx="87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Per llei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5412" y="953476"/>
            <a:ext cx="666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paternitat és un dret moral sense límit temporal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5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1" grpId="0"/>
      <p:bldP spid="23" grpId="0"/>
      <p:bldP spid="3" grpId="0"/>
      <p:bldP spid="9" grpId="0"/>
      <p:bldP spid="10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8" y="2465687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9592" y="34650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/>
              <a:t>Utilitzar</a:t>
            </a:r>
            <a:r>
              <a:rPr lang="es-ES" sz="2200" dirty="0"/>
              <a:t> obres </a:t>
            </a:r>
            <a:r>
              <a:rPr lang="es-ES" sz="2200" dirty="0" err="1"/>
              <a:t>d’art</a:t>
            </a:r>
            <a:r>
              <a:rPr lang="es-ES" sz="2200" dirty="0"/>
              <a:t> </a:t>
            </a:r>
            <a:r>
              <a:rPr lang="es-ES" sz="2200" dirty="0" err="1"/>
              <a:t>plàstiques</a:t>
            </a:r>
            <a:r>
              <a:rPr lang="es-ES" sz="2200" dirty="0"/>
              <a:t> (</a:t>
            </a:r>
            <a:r>
              <a:rPr lang="es-ES" sz="2200" dirty="0" err="1"/>
              <a:t>pintures</a:t>
            </a:r>
            <a:r>
              <a:rPr lang="es-ES" sz="2200" dirty="0"/>
              <a:t>, </a:t>
            </a:r>
            <a:r>
              <a:rPr lang="es-ES" sz="2200" dirty="0" err="1"/>
              <a:t>dibuixos</a:t>
            </a:r>
            <a:r>
              <a:rPr lang="es-ES" sz="2200" dirty="0"/>
              <a:t>, </a:t>
            </a:r>
            <a:r>
              <a:rPr lang="es-ES" sz="2200" dirty="0" err="1"/>
              <a:t>plànols</a:t>
            </a:r>
            <a:r>
              <a:rPr lang="es-ES" sz="2200" dirty="0"/>
              <a:t>, </a:t>
            </a:r>
            <a:r>
              <a:rPr lang="es-ES" sz="2200" dirty="0" err="1"/>
              <a:t>escultures</a:t>
            </a:r>
            <a:r>
              <a:rPr lang="es-ES" sz="2200" dirty="0"/>
              <a:t>…) o </a:t>
            </a:r>
            <a:r>
              <a:rPr lang="es-ES" sz="2200" dirty="0" err="1"/>
              <a:t>fotografies</a:t>
            </a:r>
            <a:r>
              <a:rPr lang="es-ES" sz="2200" dirty="0"/>
              <a:t> </a:t>
            </a:r>
            <a:r>
              <a:rPr lang="es-ES" sz="2200" dirty="0" err="1"/>
              <a:t>íntegres</a:t>
            </a:r>
            <a:r>
              <a:rPr lang="es-ES" sz="2200" dirty="0"/>
              <a:t> per a </a:t>
            </a:r>
            <a:r>
              <a:rPr lang="es-ES" sz="2200" dirty="0" err="1"/>
              <a:t>anàlisi</a:t>
            </a:r>
            <a:r>
              <a:rPr lang="es-ES" sz="2200" dirty="0"/>
              <a:t>, crítica o </a:t>
            </a:r>
            <a:r>
              <a:rPr lang="es-ES" sz="2200" dirty="0" err="1" smtClean="0"/>
              <a:t>comentari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3912" y="236451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/>
              <a:t>Utilitzar</a:t>
            </a:r>
            <a:r>
              <a:rPr lang="es-ES" sz="2200" dirty="0"/>
              <a:t> </a:t>
            </a:r>
            <a:r>
              <a:rPr lang="es-ES" sz="2200" dirty="0" err="1"/>
              <a:t>lliurement</a:t>
            </a:r>
            <a:r>
              <a:rPr lang="es-ES" sz="2200" dirty="0"/>
              <a:t> </a:t>
            </a:r>
            <a:r>
              <a:rPr lang="es-ES" sz="2200" dirty="0" smtClean="0"/>
              <a:t>les </a:t>
            </a:r>
            <a:r>
              <a:rPr lang="es-ES" sz="2200" dirty="0"/>
              <a:t>obres de </a:t>
            </a:r>
            <a:r>
              <a:rPr lang="es-ES" sz="2200" dirty="0" err="1"/>
              <a:t>domini</a:t>
            </a:r>
            <a:r>
              <a:rPr lang="es-ES" sz="2200" dirty="0"/>
              <a:t> </a:t>
            </a:r>
            <a:r>
              <a:rPr lang="es-ES" sz="2200" dirty="0" err="1"/>
              <a:t>públic</a:t>
            </a:r>
            <a:r>
              <a:rPr lang="es-ES" sz="2200" dirty="0"/>
              <a:t>.</a:t>
            </a:r>
          </a:p>
          <a:p>
            <a:endParaRPr lang="es-ES" sz="2200" dirty="0"/>
          </a:p>
        </p:txBody>
      </p:sp>
      <p:sp>
        <p:nvSpPr>
          <p:cNvPr id="11" name="10 Rectángulo"/>
          <p:cNvSpPr/>
          <p:nvPr/>
        </p:nvSpPr>
        <p:spPr>
          <a:xfrm>
            <a:off x="897320" y="2857705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/>
              <a:t>Utilitzar</a:t>
            </a:r>
            <a:r>
              <a:rPr lang="es-ES" sz="2200" dirty="0"/>
              <a:t> meres </a:t>
            </a:r>
            <a:r>
              <a:rPr lang="es-ES" sz="2200" dirty="0" err="1"/>
              <a:t>fotografies</a:t>
            </a:r>
            <a:r>
              <a:rPr lang="es-ES" sz="2200" dirty="0"/>
              <a:t> (no </a:t>
            </a:r>
            <a:r>
              <a:rPr lang="es-ES" sz="2200" dirty="0" err="1"/>
              <a:t>artístiques</a:t>
            </a:r>
            <a:r>
              <a:rPr lang="es-ES" sz="2200" dirty="0"/>
              <a:t>) </a:t>
            </a:r>
            <a:r>
              <a:rPr lang="es-ES" sz="2200" dirty="0" err="1"/>
              <a:t>lliurement</a:t>
            </a:r>
            <a:r>
              <a:rPr lang="es-ES" sz="2200" dirty="0"/>
              <a:t> </a:t>
            </a:r>
            <a:r>
              <a:rPr lang="es-ES" sz="2200" dirty="0" err="1"/>
              <a:t>passats</a:t>
            </a:r>
            <a:r>
              <a:rPr lang="es-ES" sz="2200" dirty="0"/>
              <a:t> 25 </a:t>
            </a:r>
            <a:r>
              <a:rPr lang="es-ES" sz="2200" dirty="0" err="1"/>
              <a:t>anys</a:t>
            </a:r>
            <a:r>
              <a:rPr lang="es-ES" sz="2200" dirty="0"/>
              <a:t> de la data de </a:t>
            </a:r>
            <a:r>
              <a:rPr lang="es-ES" sz="2200" dirty="0" err="1"/>
              <a:t>realització</a:t>
            </a:r>
            <a:r>
              <a:rPr lang="es-ES" sz="2200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8" y="3114701"/>
            <a:ext cx="318131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6" y="620688"/>
            <a:ext cx="2746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899592" y="1367228"/>
            <a:ext cx="7999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Reproduir les entrevistes (fragments o senceres) que he realitzat</a:t>
            </a:r>
            <a:endParaRPr lang="es-ES" sz="2200" dirty="0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7" y="1442178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957840" y="179811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Caldria prèviament sol·licitar el permís. Consulta un </a:t>
            </a:r>
            <a:r>
              <a:rPr lang="ca-ES" dirty="0" smtClean="0">
                <a:hlinkClick r:id="rId5"/>
              </a:rPr>
              <a:t>model de cessió de drets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925936" y="3757315"/>
            <a:ext cx="7627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Incorporar fotos, dissenys o gràfics que he elaborat  sense indicar-ne l’autoria.</a:t>
            </a:r>
            <a:endParaRPr lang="es-ES" sz="22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8" y="3861048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979326" y="4725144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Signar el treball</a:t>
            </a:r>
            <a:endParaRPr lang="es-ES" sz="22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5" y="4800093"/>
            <a:ext cx="2921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4" grpId="0"/>
      <p:bldP spid="25" grpId="0"/>
      <p:bldP spid="27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98072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I, sempre cal:</a:t>
            </a:r>
          </a:p>
          <a:p>
            <a:endParaRPr lang="ca-E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Citar correctament qualsevol element que afegiu al TFG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Comprovar si cal demanar permís a l’autor per utilitzar els materials que voleu. Consulteu els apartats legals de les webs, on sovint, queden especificats els drets reservats i cedits.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3161021" y="4438293"/>
            <a:ext cx="397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hlinkClick r:id="rId2"/>
              </a:rPr>
              <a:t>https</a:t>
            </a:r>
            <a:r>
              <a:rPr lang="ca-ES" dirty="0">
                <a:hlinkClick r:id="rId2"/>
              </a:rPr>
              <a:t>://</a:t>
            </a:r>
            <a:r>
              <a:rPr lang="ca-ES" dirty="0" smtClean="0">
                <a:hlinkClick r:id="rId2"/>
              </a:rPr>
              <a:t>www.facebook.com/legal/terms</a:t>
            </a:r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9" y="4077072"/>
            <a:ext cx="2225897" cy="11825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31840" y="41490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/>
              <a:t>Declaració de drets i responsabilitats</a:t>
            </a:r>
            <a:r>
              <a:rPr lang="ca-ES" dirty="0" smtClean="0"/>
              <a:t>: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30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PUBLICACIÓ DEL TFG AL DDD - ddd.uab.cat 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84557" y="1052736"/>
            <a:ext cx="838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El </a:t>
            </a:r>
            <a:r>
              <a:rPr lang="ca-ES" sz="2400" b="1" dirty="0"/>
              <a:t>DDD</a:t>
            </a:r>
            <a:r>
              <a:rPr lang="ca-ES" sz="2400" dirty="0"/>
              <a:t> és l’eina que </a:t>
            </a:r>
            <a:r>
              <a:rPr lang="ca-ES" sz="2400" b="1" dirty="0"/>
              <a:t>recopila, gestiona, </a:t>
            </a:r>
            <a:r>
              <a:rPr lang="ca-ES" sz="2400" b="1" dirty="0" smtClean="0"/>
              <a:t>difon en accés obert </a:t>
            </a:r>
            <a:r>
              <a:rPr lang="ca-ES" sz="2400" b="1" dirty="0"/>
              <a:t>i preserva la </a:t>
            </a:r>
            <a:r>
              <a:rPr lang="ca-ES" sz="2400" dirty="0"/>
              <a:t>producció científica, docent i institucional de la </a:t>
            </a:r>
            <a:r>
              <a:rPr lang="ca-ES" sz="2400" dirty="0" smtClean="0"/>
              <a:t>UAB</a:t>
            </a:r>
            <a:endParaRPr lang="ca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961208"/>
            <a:ext cx="8100392" cy="4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714604"/>
            <a:ext cx="90364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Qui és considerat </a:t>
            </a:r>
            <a:r>
              <a:rPr lang="ca-ES" sz="2400" b="1" dirty="0" smtClean="0"/>
              <a:t>autor</a:t>
            </a:r>
            <a:r>
              <a:rPr lang="ca-ES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b="1" dirty="0" smtClean="0"/>
              <a:t>Atribució de drets</a:t>
            </a:r>
            <a:r>
              <a:rPr lang="ca-ES" sz="2400" dirty="0" smtClean="0"/>
              <a:t>: morals i patrimonials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b="1" dirty="0" smtClean="0"/>
              <a:t>Cessió de drets</a:t>
            </a:r>
            <a:r>
              <a:rPr lang="ca-ES" sz="2400" dirty="0" smtClean="0"/>
              <a:t>: les llicències </a:t>
            </a:r>
            <a:r>
              <a:rPr lang="ca-ES" sz="2400" dirty="0" err="1" smtClean="0"/>
              <a:t>creative</a:t>
            </a:r>
            <a:r>
              <a:rPr lang="ca-ES" sz="2400" dirty="0" smtClean="0"/>
              <a:t> </a:t>
            </a:r>
            <a:r>
              <a:rPr lang="ca-ES" sz="2400" dirty="0" err="1" smtClean="0"/>
              <a:t>commons</a:t>
            </a:r>
            <a:endParaRPr lang="ca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b="1" dirty="0" smtClean="0"/>
              <a:t>Respectar els drets dels altres </a:t>
            </a:r>
            <a:r>
              <a:rPr lang="ca-ES" sz="2400" dirty="0" smtClean="0"/>
              <a:t>en el TFG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Com </a:t>
            </a:r>
            <a:r>
              <a:rPr lang="ca-ES" sz="2000" dirty="0"/>
              <a:t>puc incloure en el meu TFG imatges o fragments de text d’obres </a:t>
            </a:r>
            <a:r>
              <a:rPr lang="ca-ES" sz="2000" dirty="0" smtClean="0"/>
              <a:t>alienes?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El dret de cita</a:t>
            </a:r>
            <a:endParaRPr lang="ca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000" dirty="0" smtClean="0"/>
              <a:t>El plagi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Drets d’autor i </a:t>
            </a:r>
            <a:r>
              <a:rPr lang="ca-ES" sz="2400" b="1" dirty="0" smtClean="0"/>
              <a:t>xarxes socials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Cessió de drets d’una </a:t>
            </a:r>
            <a:r>
              <a:rPr lang="ca-ES" sz="2400" b="1" dirty="0" smtClean="0"/>
              <a:t>entrevista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Cessió de drets d’</a:t>
            </a:r>
            <a:r>
              <a:rPr lang="ca-ES" sz="2400" b="1" dirty="0" smtClean="0"/>
              <a:t>imatge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Protecció de dades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Bones i males pràctiques al TFG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a-ES" sz="2400" dirty="0" smtClean="0"/>
              <a:t>Publicació del TFG al </a:t>
            </a:r>
            <a:r>
              <a:rPr lang="ca-ES" sz="2400" dirty="0" smtClean="0">
                <a:hlinkClick r:id="rId3"/>
              </a:rPr>
              <a:t>Dipòsit Digital de Documents (DDD)</a:t>
            </a:r>
            <a:r>
              <a:rPr lang="ca-ES" sz="2400" dirty="0" smtClean="0"/>
              <a:t/>
            </a:r>
            <a:br>
              <a:rPr lang="ca-ES" sz="2400" dirty="0" smtClean="0"/>
            </a:br>
            <a:endParaRPr lang="ca-ES" sz="2400" dirty="0" smtClean="0"/>
          </a:p>
          <a:p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accent3">
                    <a:lumMod val="50000"/>
                  </a:schemeClr>
                </a:solidFill>
              </a:rPr>
              <a:t>Veurem ...</a:t>
            </a:r>
          </a:p>
        </p:txBody>
      </p:sp>
    </p:spTree>
    <p:extLst>
      <p:ext uri="{BB962C8B-B14F-4D97-AF65-F5344CB8AC3E}">
        <p14:creationId xmlns:p14="http://schemas.microsoft.com/office/powerpoint/2010/main" val="19066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PUBLICACIÓ DEL TFG AL DDD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713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065" y="2333314"/>
            <a:ext cx="88648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/>
              <a:t>Per a publicar-se al DDD cal</a:t>
            </a:r>
            <a:r>
              <a:rPr lang="ca-E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Lliurar el treball al correu-e: </a:t>
            </a:r>
            <a:r>
              <a:rPr lang="ca-ES" sz="2200" dirty="0" smtClean="0">
                <a:hlinkClick r:id="rId3"/>
              </a:rPr>
              <a:t>tfg.fcc@uab.cat</a:t>
            </a:r>
            <a:r>
              <a:rPr lang="ca-ES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Lliurar el document d’autorització pel DDD (fins l’1 de desembre)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Autoritzeu UAB a fer </a:t>
            </a:r>
            <a:r>
              <a:rPr lang="ca-ES" sz="2200" b="1" dirty="0" smtClean="0"/>
              <a:t>Comunicació pública amb no exclusivitat</a:t>
            </a:r>
            <a:endParaRPr lang="ca-E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Us comprometeu a </a:t>
            </a:r>
            <a:r>
              <a:rPr lang="ca-ES" sz="2200" b="1" dirty="0" smtClean="0"/>
              <a:t>no vulnerar cap dret a tercers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Accepteu la publicació amb una llicència </a:t>
            </a:r>
            <a:r>
              <a:rPr lang="ca-ES" sz="2200" dirty="0" err="1" smtClean="0"/>
              <a:t>creative</a:t>
            </a:r>
            <a:r>
              <a:rPr lang="ca-ES" sz="2200" dirty="0" smtClean="0"/>
              <a:t> </a:t>
            </a:r>
            <a:r>
              <a:rPr lang="ca-ES" sz="2200" dirty="0" err="1" smtClean="0"/>
              <a:t>commons</a:t>
            </a:r>
            <a:r>
              <a:rPr lang="ca-ES" sz="2200" dirty="0" smtClean="0"/>
              <a:t>. </a:t>
            </a:r>
          </a:p>
          <a:p>
            <a:pPr lvl="1"/>
            <a:r>
              <a:rPr lang="ca-ES" sz="2200" dirty="0" smtClean="0"/>
              <a:t>     La                       és la </a:t>
            </a:r>
            <a:r>
              <a:rPr lang="ca-ES" sz="2200" dirty="0" smtClean="0">
                <a:hlinkClick r:id="rId4"/>
              </a:rPr>
              <a:t>llicència recomanada per la UAB</a:t>
            </a:r>
            <a:endParaRPr lang="ca-E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200" dirty="0" smtClean="0"/>
              <a:t>Feu constar, si escau, la petició d’</a:t>
            </a:r>
            <a:r>
              <a:rPr lang="ca-ES" sz="2200" b="1" dirty="0" smtClean="0"/>
              <a:t>embargament</a:t>
            </a:r>
            <a:r>
              <a:rPr lang="ca-ES" sz="2200" dirty="0" smtClean="0"/>
              <a:t> temporal per 12 o 24 mesos o un de definitiu al full d’autorització </a:t>
            </a:r>
          </a:p>
          <a:p>
            <a:pPr lvl="1"/>
            <a:r>
              <a:rPr lang="ca-ES" sz="2400" dirty="0" smtClean="0"/>
              <a:t> </a:t>
            </a:r>
            <a:r>
              <a:rPr lang="ca-ES" dirty="0" smtClean="0"/>
              <a:t>(o posteriorment a </a:t>
            </a:r>
            <a:r>
              <a:rPr lang="ca-ES" dirty="0" smtClean="0">
                <a:hlinkClick r:id="rId5"/>
              </a:rPr>
              <a:t>bib.comunicacio@uab.cat</a:t>
            </a:r>
            <a:r>
              <a:rPr lang="ca-ES" dirty="0" smtClean="0"/>
              <a:t> fins el 11 de juliol de 2019). Veure</a:t>
            </a:r>
            <a:r>
              <a:rPr lang="ca-ES" dirty="0"/>
              <a:t> </a:t>
            </a:r>
            <a:r>
              <a:rPr lang="ca-ES" dirty="0" smtClean="0">
                <a:hlinkClick r:id="rId6"/>
              </a:rPr>
              <a:t>PMF22 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13757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TFG de la Facultat de Ciències de la Comunicació</a:t>
            </a:r>
            <a:endParaRPr lang="es-E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56972"/>
            <a:ext cx="103621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1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6418" y="188640"/>
            <a:ext cx="892899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chemeClr val="accent3">
                    <a:lumMod val="50000"/>
                  </a:schemeClr>
                </a:solidFill>
              </a:rPr>
              <a:t>Un TFG al DDD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3799" y="188640"/>
            <a:ext cx="14401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Estadístiques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 rot="3272609">
            <a:off x="1726021" y="413955"/>
            <a:ext cx="504056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" y="802795"/>
            <a:ext cx="8995662" cy="54726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56176" y="1678022"/>
            <a:ext cx="26642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Accés perpetu amb </a:t>
            </a:r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enllaç permanent.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 La biblioteca no guarda versió paper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 rot="5400000">
            <a:off x="8037274" y="1145922"/>
            <a:ext cx="432048" cy="36004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5148064" y="4381281"/>
            <a:ext cx="24482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Menció de drets d’autor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 rot="5400000">
            <a:off x="5904148" y="3959847"/>
            <a:ext cx="504056" cy="28803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93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6418" y="188640"/>
            <a:ext cx="892899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chemeClr val="accent3">
                    <a:lumMod val="50000"/>
                  </a:schemeClr>
                </a:solidFill>
              </a:rPr>
              <a:t>Estadístiques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7" y="1039063"/>
            <a:ext cx="8930237" cy="28939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9982609">
            <a:off x="1508184" y="3349020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Els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més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consultats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9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6418" y="188640"/>
            <a:ext cx="892899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>
                <a:solidFill>
                  <a:schemeClr val="accent3">
                    <a:lumMod val="50000"/>
                  </a:schemeClr>
                </a:solidFill>
              </a:rPr>
              <a:t>Més informació</a:t>
            </a:r>
            <a:endParaRPr lang="es-E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512" y="148478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400" dirty="0" err="1" smtClean="0">
                <a:solidFill>
                  <a:prstClr val="black"/>
                </a:solidFill>
                <a:hlinkClick r:id="rId2"/>
              </a:rPr>
              <a:t>PMFs</a:t>
            </a:r>
            <a:r>
              <a:rPr lang="es-ES" sz="2400" dirty="0" smtClean="0">
                <a:solidFill>
                  <a:prstClr val="black"/>
                </a:solidFill>
                <a:hlinkClick r:id="rId2"/>
              </a:rPr>
              <a:t> </a:t>
            </a:r>
            <a:r>
              <a:rPr lang="es-ES" sz="2400" dirty="0">
                <a:solidFill>
                  <a:prstClr val="black"/>
                </a:solidFill>
                <a:hlinkClick r:id="rId2"/>
              </a:rPr>
              <a:t>TFG </a:t>
            </a:r>
            <a:r>
              <a:rPr lang="es-ES" sz="2400" dirty="0" err="1">
                <a:solidFill>
                  <a:prstClr val="black"/>
                </a:solidFill>
                <a:hlinkClick r:id="rId2"/>
              </a:rPr>
              <a:t>Facultat</a:t>
            </a:r>
            <a:r>
              <a:rPr lang="es-ES" sz="2400" dirty="0">
                <a:solidFill>
                  <a:prstClr val="black"/>
                </a:solidFill>
                <a:hlinkClick r:id="rId2"/>
              </a:rPr>
              <a:t> de Ciències de la </a:t>
            </a:r>
            <a:r>
              <a:rPr lang="es-ES" sz="2400" dirty="0" smtClean="0">
                <a:solidFill>
                  <a:prstClr val="black"/>
                </a:solidFill>
                <a:hlinkClick r:id="rId2"/>
              </a:rPr>
              <a:t>Comunicació</a:t>
            </a:r>
            <a:endParaRPr lang="es-ES" sz="2400" dirty="0" smtClean="0">
              <a:solidFill>
                <a:prstClr val="black"/>
              </a:solidFill>
            </a:endParaRPr>
          </a:p>
          <a:p>
            <a:pPr lvl="0"/>
            <a:endParaRPr lang="es-ES" sz="24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a-ES" sz="2400" dirty="0" err="1">
                <a:solidFill>
                  <a:prstClr val="black"/>
                </a:solidFill>
                <a:hlinkClick r:id="rId3"/>
              </a:rPr>
              <a:t>Guia:Treballs</a:t>
            </a:r>
            <a:r>
              <a:rPr lang="ca-ES" sz="2400" dirty="0">
                <a:solidFill>
                  <a:prstClr val="black"/>
                </a:solidFill>
                <a:hlinkClick r:id="rId3"/>
              </a:rPr>
              <a:t> de Fi de Grau i Drets </a:t>
            </a:r>
            <a:r>
              <a:rPr lang="ca-ES" sz="2400" dirty="0" smtClean="0">
                <a:solidFill>
                  <a:prstClr val="black"/>
                </a:solidFill>
                <a:hlinkClick r:id="rId3"/>
              </a:rPr>
              <a:t>d’Autor</a:t>
            </a:r>
            <a:endParaRPr lang="ca-ES" sz="2400" dirty="0" smtClean="0">
              <a:solidFill>
                <a:prstClr val="black"/>
              </a:solidFill>
            </a:endParaRPr>
          </a:p>
          <a:p>
            <a:pPr lvl="0"/>
            <a:endParaRPr lang="es-ES" sz="24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prstClr val="black"/>
                </a:solidFill>
                <a:hlinkClick r:id="rId4"/>
              </a:rPr>
              <a:t>Blog Propietat </a:t>
            </a:r>
            <a:r>
              <a:rPr lang="es-ES" sz="2400" dirty="0" err="1">
                <a:solidFill>
                  <a:prstClr val="black"/>
                </a:solidFill>
                <a:hlinkClick r:id="rId4"/>
              </a:rPr>
              <a:t>intel·lectual</a:t>
            </a:r>
            <a:r>
              <a:rPr lang="es-ES" sz="2400" dirty="0">
                <a:solidFill>
                  <a:prstClr val="black"/>
                </a:solidFill>
                <a:hlinkClick r:id="rId4"/>
              </a:rPr>
              <a:t> i </a:t>
            </a:r>
            <a:r>
              <a:rPr lang="es-ES" sz="2400" dirty="0" err="1">
                <a:solidFill>
                  <a:prstClr val="black"/>
                </a:solidFill>
                <a:hlinkClick r:id="rId4"/>
              </a:rPr>
              <a:t>accés</a:t>
            </a:r>
            <a:r>
              <a:rPr lang="es-ES" sz="2400" dirty="0">
                <a:solidFill>
                  <a:prstClr val="black"/>
                </a:solidFill>
                <a:hlinkClick r:id="rId4"/>
              </a:rPr>
              <a:t> </a:t>
            </a:r>
            <a:r>
              <a:rPr lang="es-ES" sz="2400" dirty="0" err="1">
                <a:solidFill>
                  <a:prstClr val="black"/>
                </a:solidFill>
                <a:hlinkClick r:id="rId4"/>
              </a:rPr>
              <a:t>obert</a:t>
            </a:r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9" y="260647"/>
            <a:ext cx="18722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Imatges per ordre d’aparició: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260648"/>
            <a:ext cx="55446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Enllaç a l’autoria i la font:</a:t>
            </a:r>
          </a:p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6979"/>
            <a:ext cx="5127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3" y="1373998"/>
            <a:ext cx="551657" cy="6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339752" y="1493038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4"/>
              </a:rPr>
              <a:t>http://</a:t>
            </a:r>
            <a:r>
              <a:rPr lang="es-ES" sz="1400" dirty="0" smtClean="0">
                <a:hlinkClick r:id="rId4"/>
              </a:rPr>
              <a:t>commons.wikimedia.org/wiki/File:Partitura_viajera_del_rio.JPG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3" y="2056624"/>
            <a:ext cx="843221" cy="6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339752" y="2190343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6"/>
              </a:rPr>
              <a:t>https://www.flickr.com/photos/ansesgob/8949138760/sizes/m</a:t>
            </a:r>
            <a:r>
              <a:rPr lang="es-ES" sz="1400" dirty="0" smtClean="0">
                <a:hlinkClick r:id="rId6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99689"/>
            <a:ext cx="576064" cy="57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360344" y="2820320"/>
            <a:ext cx="6516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8"/>
              </a:rPr>
              <a:t>http://pixabay.com/en/cameraman-films-video-movie-309112</a:t>
            </a:r>
            <a:r>
              <a:rPr lang="es-ES" sz="1400" dirty="0" smtClean="0">
                <a:hlinkClick r:id="rId8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79506"/>
            <a:ext cx="603895" cy="50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368360" y="3360781"/>
            <a:ext cx="667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0"/>
              </a:rPr>
              <a:t>http://commons.wikimedia.org/wiki/File:Etta_Place_-_</a:t>
            </a:r>
            <a:r>
              <a:rPr lang="es-ES" sz="1400" dirty="0" smtClean="0">
                <a:hlinkClick r:id="rId10"/>
              </a:rPr>
              <a:t>Documental.jpg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15" name="14 Rectángulo"/>
          <p:cNvSpPr/>
          <p:nvPr/>
        </p:nvSpPr>
        <p:spPr>
          <a:xfrm>
            <a:off x="2397867" y="3964543"/>
            <a:ext cx="6775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1"/>
              </a:rPr>
              <a:t>http://</a:t>
            </a:r>
            <a:r>
              <a:rPr lang="es-ES" sz="1400" dirty="0" smtClean="0">
                <a:hlinkClick r:id="rId11"/>
              </a:rPr>
              <a:t>maxpixel.freegreatpicture.com/Business-Book-Report-Brochure-Design-Annual-686343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7" y="4709000"/>
            <a:ext cx="498826" cy="4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411760" y="47891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hlinkClick r:id="rId13"/>
              </a:rPr>
              <a:t>http://</a:t>
            </a:r>
            <a:r>
              <a:rPr lang="es-ES" sz="1400" dirty="0" smtClean="0">
                <a:hlinkClick r:id="rId13"/>
              </a:rPr>
              <a:t>es.wikipedia.org/wiki/Derecho_de_autor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" y="5360616"/>
            <a:ext cx="857180" cy="30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423192" y="5338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hlinkClick r:id="rId15"/>
              </a:rPr>
              <a:t>http://</a:t>
            </a:r>
            <a:r>
              <a:rPr lang="es-ES" sz="1400" dirty="0" smtClean="0">
                <a:hlinkClick r:id="rId15"/>
              </a:rPr>
              <a:t>es.wikipedia.org/wiki/Creative_Commons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0" y="5733256"/>
            <a:ext cx="10541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430056" y="5648036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7"/>
              </a:rPr>
              <a:t>http://</a:t>
            </a:r>
            <a:r>
              <a:rPr lang="es-ES" sz="1400" dirty="0" smtClean="0">
                <a:hlinkClick r:id="rId17"/>
              </a:rPr>
              <a:t>commons.wikimedia.org/wiki/File:Difference_between_open_license_and_copyright_with_all_rights_reserved.jpg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360344" y="1015342"/>
            <a:ext cx="644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>
                <a:hlinkClick r:id="rId18"/>
              </a:rPr>
              <a:t>http://pixabay.com/en/book-closed-cover-bookmark-Black-30127/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2" y="3808339"/>
            <a:ext cx="897357" cy="8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9" y="260647"/>
            <a:ext cx="18722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Imatges per ordre d’aparició: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260648"/>
            <a:ext cx="55446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Enllaç a l’autoria i la font: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8" y="1019691"/>
            <a:ext cx="13779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62640" y="932140"/>
            <a:ext cx="2634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hlinkClick r:id="rId3"/>
              </a:rPr>
              <a:t>http://</a:t>
            </a:r>
            <a:r>
              <a:rPr lang="es-ES" sz="1400" dirty="0" smtClean="0">
                <a:hlinkClick r:id="rId3"/>
              </a:rPr>
              <a:t>cat.creativecommons.org/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71180"/>
            <a:ext cx="432047" cy="43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74064" y="1317926"/>
            <a:ext cx="6390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5"/>
              </a:rPr>
              <a:t>http://pixabay.com/en/annoying-girl-anime-think-about-474143</a:t>
            </a:r>
            <a:r>
              <a:rPr lang="es-ES" sz="1400" dirty="0" smtClean="0">
                <a:hlinkClick r:id="rId5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2366515" y="1775598"/>
            <a:ext cx="2056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hlinkClick r:id="rId6"/>
              </a:rPr>
              <a:t>https://www.idescat.cat</a:t>
            </a:r>
            <a:r>
              <a:rPr lang="es-ES" sz="1400" dirty="0" smtClean="0">
                <a:hlinkClick r:id="rId6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2394656" y="2181827"/>
            <a:ext cx="2056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hlinkClick r:id="rId6"/>
              </a:rPr>
              <a:t>https://www.idescat.cat</a:t>
            </a:r>
            <a:r>
              <a:rPr lang="es-ES" sz="1400" dirty="0" smtClean="0">
                <a:hlinkClick r:id="rId6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2394656" y="3039309"/>
            <a:ext cx="6621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7"/>
              </a:rPr>
              <a:t>http://</a:t>
            </a:r>
            <a:r>
              <a:rPr lang="es-ES" sz="1400" dirty="0" smtClean="0">
                <a:hlinkClick r:id="rId7"/>
              </a:rPr>
              <a:t>uab.cat/web/coneix-la-uab-cei/itineraris/avis-legal-1345668257191.html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2394656" y="25368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hlinkClick r:id="rId8"/>
              </a:rPr>
              <a:t>http</a:t>
            </a:r>
            <a:r>
              <a:rPr lang="es-ES" sz="1400" dirty="0" smtClean="0">
                <a:hlinkClick r:id="rId8"/>
              </a:rPr>
              <a:t>://www.uab.cat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9" y="4489721"/>
            <a:ext cx="743654" cy="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2394656" y="4606795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0"/>
              </a:rPr>
              <a:t>http://pixabay.com/en/poverty-arm-human-means-tested-256758</a:t>
            </a:r>
            <a:r>
              <a:rPr lang="es-ES" sz="1400" dirty="0" smtClean="0">
                <a:hlinkClick r:id="rId10"/>
              </a:rPr>
              <a:t>/</a:t>
            </a:r>
            <a:r>
              <a:rPr lang="es-ES" sz="1400" dirty="0" smtClean="0"/>
              <a:t>  </a:t>
            </a:r>
            <a:endParaRPr lang="es-ES" sz="1400" dirty="0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3" y="5049543"/>
            <a:ext cx="120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2404960" y="5108866"/>
            <a:ext cx="6271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0"/>
              </a:rPr>
              <a:t>http://pixabay.com/en/poverty-arm-human-means-tested-256758</a:t>
            </a:r>
            <a:r>
              <a:rPr lang="es-ES" sz="1400" dirty="0" smtClean="0">
                <a:hlinkClick r:id="rId10"/>
              </a:rPr>
              <a:t>/</a:t>
            </a:r>
            <a:r>
              <a:rPr lang="es-ES" sz="1400" dirty="0" smtClean="0"/>
              <a:t>  </a:t>
            </a:r>
            <a:endParaRPr lang="es-ES" sz="1400" dirty="0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5" y="5589566"/>
            <a:ext cx="653912" cy="43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2399807" y="5624585"/>
            <a:ext cx="6611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13"/>
              </a:rPr>
              <a:t>http://commons.wikimedia.org/wiki/File:Good_Food_Display_-_</a:t>
            </a:r>
            <a:r>
              <a:rPr lang="es-ES" sz="1400" dirty="0" smtClean="0">
                <a:hlinkClick r:id="rId13"/>
              </a:rPr>
              <a:t>NCI_Visuals_Online.jpg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271" y="1708455"/>
            <a:ext cx="1582433" cy="35949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499" y="2029528"/>
            <a:ext cx="1389029" cy="55459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8" y="2493796"/>
            <a:ext cx="1154343" cy="5342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0335" y="2935602"/>
            <a:ext cx="1915402" cy="52649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4" y="3376662"/>
            <a:ext cx="799246" cy="59866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672" y="4001257"/>
            <a:ext cx="1956065" cy="4033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ángulo 12"/>
          <p:cNvSpPr/>
          <p:nvPr/>
        </p:nvSpPr>
        <p:spPr>
          <a:xfrm>
            <a:off x="2404960" y="3625742"/>
            <a:ext cx="6308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20"/>
              </a:rPr>
              <a:t>https://commons.wikimedia.org/wiki/File:Aryadnagallinorekisdgkdf.jpg</a:t>
            </a:r>
            <a:r>
              <a:rPr lang="es-ES" sz="1400" dirty="0"/>
              <a:t> </a:t>
            </a:r>
            <a:endParaRPr lang="ca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2404960" y="3939492"/>
            <a:ext cx="576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  <a:hlinkClick r:id="rId20"/>
              </a:rPr>
              <a:t>https://commons.wikimedia.org/wiki/File:Aryadnagallinorekisdgkdf.jpg</a:t>
            </a:r>
            <a:r>
              <a:rPr lang="es-ES" sz="1400" dirty="0">
                <a:solidFill>
                  <a:prstClr val="black"/>
                </a:solidFill>
              </a:rPr>
              <a:t> 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6460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9" y="260647"/>
            <a:ext cx="18722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Imatges per ordre d’aparició: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260648"/>
            <a:ext cx="55446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Enllaç a l’autoria i la font:</a:t>
            </a:r>
          </a:p>
          <a:p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2281935" y="1196026"/>
            <a:ext cx="6611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2"/>
              </a:rPr>
              <a:t>http://commons.wikimedia.org/wiki/File:Good_Food_Display_-_</a:t>
            </a:r>
            <a:r>
              <a:rPr lang="es-ES" sz="1400" dirty="0" smtClean="0">
                <a:hlinkClick r:id="rId2"/>
              </a:rPr>
              <a:t>NCI_Visuals_Online.jpg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11160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3899"/>
            <a:ext cx="720079" cy="5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86000" y="2336242"/>
            <a:ext cx="6665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hlinkClick r:id="rId5"/>
              </a:rPr>
              <a:t>http://pixabay.com/en/talk-dialogue-comic-balloons-two-341447</a:t>
            </a:r>
            <a:r>
              <a:rPr lang="es-ES" sz="1400" dirty="0" smtClean="0">
                <a:hlinkClick r:id="rId5"/>
              </a:rPr>
              <a:t>/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9" y="1713834"/>
            <a:ext cx="707458" cy="5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6" y="3396949"/>
            <a:ext cx="1384916" cy="4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6" y="2836426"/>
            <a:ext cx="1225248" cy="65091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6000" y="2854105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hlinkClick r:id="rId9"/>
              </a:rPr>
              <a:t>https://</a:t>
            </a:r>
            <a:r>
              <a:rPr lang="ca-ES" sz="1400" dirty="0" smtClean="0">
                <a:hlinkClick r:id="rId9"/>
              </a:rPr>
              <a:t>commons.wikimedia.org/wiki/File:Facebook_Phone_Number.png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512" y="4339773"/>
            <a:ext cx="871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La resta d’imatges d’aquesta presentació són propietat del Servei de Biblioteques de la UAB</a:t>
            </a:r>
            <a:endParaRPr lang="ca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86000" y="1810775"/>
            <a:ext cx="567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>
                <a:hlinkClick r:id="rId10"/>
              </a:rPr>
              <a:t>http://pixabay.com/en/offer-hand-handful-of-help-respect-442903/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301897" y="350296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>
                <a:hlinkClick r:id="rId11"/>
              </a:rPr>
              <a:t>http://ddd.uab.cat/collection/faccomtfg</a:t>
            </a:r>
            <a:r>
              <a:rPr lang="ca-ES" sz="1400" dirty="0" smtClean="0"/>
              <a:t> 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9010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187624" y="1052736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1B5B38"/>
                </a:solidFill>
              </a:rPr>
              <a:t>Moltes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gràcies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pel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vostre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interès</a:t>
            </a:r>
            <a:r>
              <a:rPr lang="es-ES" sz="2800" b="1" dirty="0" smtClean="0">
                <a:solidFill>
                  <a:srgbClr val="1B5B38"/>
                </a:solidFill>
              </a:rPr>
              <a:t>!</a:t>
            </a: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r>
              <a:rPr lang="es-ES" sz="2400" b="1" dirty="0">
                <a:solidFill>
                  <a:srgbClr val="1B5B38"/>
                </a:solidFill>
              </a:rPr>
              <a:t>Carme Besson i Montse </a:t>
            </a:r>
            <a:r>
              <a:rPr lang="es-ES" sz="2400" b="1" dirty="0" smtClean="0">
                <a:solidFill>
                  <a:srgbClr val="1B5B38"/>
                </a:solidFill>
              </a:rPr>
              <a:t>Bravo</a:t>
            </a:r>
            <a:endParaRPr lang="es-ES" sz="2400" b="1" dirty="0" smtClean="0">
              <a:solidFill>
                <a:srgbClr val="1B5B38"/>
              </a:solidFill>
              <a:hlinkClick r:id="rId2"/>
            </a:endParaRPr>
          </a:p>
          <a:p>
            <a:pPr algn="ctr"/>
            <a:r>
              <a:rPr lang="es-ES" sz="2400" b="1" dirty="0" smtClean="0">
                <a:solidFill>
                  <a:srgbClr val="1B5B38"/>
                </a:solidFill>
                <a:hlinkClick r:id="rId3"/>
              </a:rPr>
              <a:t>Biblioteca de Comunicació i Hemeroteca General </a:t>
            </a:r>
            <a:r>
              <a:rPr lang="es-ES" sz="2400" b="1" dirty="0" smtClean="0">
                <a:solidFill>
                  <a:srgbClr val="1B5B38"/>
                </a:solidFill>
              </a:rPr>
              <a:t>2018</a:t>
            </a:r>
            <a:endParaRPr lang="es-ES" sz="1600" dirty="0">
              <a:solidFill>
                <a:srgbClr val="1B5B38"/>
              </a:solidFill>
            </a:endParaRPr>
          </a:p>
        </p:txBody>
      </p:sp>
      <p:pic>
        <p:nvPicPr>
          <p:cNvPr id="4" name="Imatge 3" descr="40_anys_card_comunicaci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00808"/>
            <a:ext cx="6012160" cy="1871527"/>
          </a:xfrm>
          <a:prstGeom prst="rect">
            <a:avLst/>
          </a:prstGeom>
        </p:spPr>
      </p:pic>
      <p:pic>
        <p:nvPicPr>
          <p:cNvPr id="6" name="7 Imagen" descr="twitter-bird-white-on-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234432"/>
            <a:ext cx="504056" cy="504056"/>
          </a:xfrm>
          <a:prstGeom prst="rect">
            <a:avLst/>
          </a:prstGeom>
        </p:spPr>
      </p:pic>
      <p:sp>
        <p:nvSpPr>
          <p:cNvPr id="8" name="9 CuadroTexto"/>
          <p:cNvSpPr txBox="1"/>
          <p:nvPr/>
        </p:nvSpPr>
        <p:spPr>
          <a:xfrm>
            <a:off x="4716016" y="53017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6"/>
              </a:rPr>
              <a:t>@</a:t>
            </a:r>
            <a:r>
              <a:rPr lang="es-ES" dirty="0" err="1" smtClean="0">
                <a:hlinkClick r:id="rId6"/>
              </a:rPr>
              <a:t>bchgUAB</a:t>
            </a:r>
            <a:endParaRPr lang="en-US" dirty="0"/>
          </a:p>
        </p:txBody>
      </p:sp>
      <p:pic>
        <p:nvPicPr>
          <p:cNvPr id="1026" name="Picture 2" descr="http://www.uab.cat/Imatge/694/180/ImgPreguntaPPrincipal_183px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1373" y="5006665"/>
            <a:ext cx="1743075" cy="923925"/>
          </a:xfrm>
          <a:prstGeom prst="rect">
            <a:avLst/>
          </a:prstGeom>
          <a:noFill/>
        </p:spPr>
      </p:pic>
      <p:pic>
        <p:nvPicPr>
          <p:cNvPr id="9" name="Imat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31954"/>
            <a:ext cx="504056" cy="501302"/>
          </a:xfrm>
          <a:prstGeom prst="rect">
            <a:avLst/>
          </a:prstGeom>
        </p:spPr>
      </p:pic>
      <p:sp>
        <p:nvSpPr>
          <p:cNvPr id="10" name="QuadreDeText 6"/>
          <p:cNvSpPr txBox="1"/>
          <p:nvPr/>
        </p:nvSpPr>
        <p:spPr>
          <a:xfrm>
            <a:off x="1270753" y="5291916"/>
            <a:ext cx="207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10"/>
              </a:rPr>
              <a:t>@</a:t>
            </a:r>
            <a:r>
              <a:rPr lang="ca-ES" dirty="0" err="1" smtClean="0">
                <a:hlinkClick r:id="rId10"/>
              </a:rPr>
              <a:t>biblioteques_UAB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7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27884" y="194062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C00000"/>
                </a:solidFill>
              </a:rPr>
              <a:t>Autor</a:t>
            </a:r>
            <a:endParaRPr lang="ca-ES" sz="24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5" y="752079"/>
            <a:ext cx="1162447" cy="1432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4" y="2802665"/>
            <a:ext cx="1420226" cy="11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3918748" y="4024187"/>
            <a:ext cx="720080" cy="93610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5696" y="496029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Automàticament ADQUIREIX UNS </a:t>
            </a:r>
            <a:r>
              <a:rPr lang="ca-ES" sz="2400" b="1" dirty="0" smtClean="0"/>
              <a:t>DRETS</a:t>
            </a:r>
            <a:endParaRPr lang="es-E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22" y="659299"/>
            <a:ext cx="1755238" cy="12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32" y="690685"/>
            <a:ext cx="11667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15816" y="83818"/>
            <a:ext cx="2409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Treball</a:t>
            </a:r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 de Grau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Arco"/>
          <p:cNvSpPr/>
          <p:nvPr/>
        </p:nvSpPr>
        <p:spPr>
          <a:xfrm>
            <a:off x="2483768" y="1771944"/>
            <a:ext cx="3456384" cy="2105949"/>
          </a:xfrm>
          <a:prstGeom prst="arc">
            <a:avLst>
              <a:gd name="adj1" fmla="val 16200000"/>
              <a:gd name="adj2" fmla="val 15971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646685" y="2564904"/>
            <a:ext cx="338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Creació </a:t>
            </a:r>
            <a:r>
              <a:rPr lang="ca-ES" sz="2400" b="1" dirty="0" smtClean="0"/>
              <a:t>original</a:t>
            </a:r>
            <a:r>
              <a:rPr lang="ca-ES" sz="2400" dirty="0" smtClean="0"/>
              <a:t>: literària, artística o científica</a:t>
            </a:r>
            <a:endParaRPr lang="es-E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15639"/>
            <a:ext cx="2060658" cy="19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33556212"/>
              </p:ext>
            </p:extLst>
          </p:nvPr>
        </p:nvGraphicFramePr>
        <p:xfrm>
          <a:off x="683568" y="44624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767572" y="5190056"/>
            <a:ext cx="3672408" cy="110799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Transferibles</a:t>
            </a:r>
          </a:p>
          <a:p>
            <a:r>
              <a:rPr lang="ca-ES" sz="1600" dirty="0" smtClean="0">
                <a:solidFill>
                  <a:schemeClr val="accent3">
                    <a:lumMod val="50000"/>
                  </a:schemeClr>
                </a:solidFill>
              </a:rPr>
              <a:t>En termes generals: 70 anys des de la mort de l’autor. </a:t>
            </a:r>
          </a:p>
          <a:p>
            <a:r>
              <a:rPr lang="ca-ES" sz="1600" dirty="0" smtClean="0">
                <a:solidFill>
                  <a:schemeClr val="accent3">
                    <a:lumMod val="50000"/>
                  </a:schemeClr>
                </a:solidFill>
              </a:rPr>
              <a:t>Després passen al </a:t>
            </a:r>
            <a:r>
              <a:rPr lang="ca-ES" sz="1600" u="sng" dirty="0" smtClean="0">
                <a:solidFill>
                  <a:schemeClr val="accent3">
                    <a:lumMod val="50000"/>
                  </a:schemeClr>
                </a:solidFill>
              </a:rPr>
              <a:t>Domini públic</a:t>
            </a:r>
            <a:endParaRPr lang="ca-ES" sz="16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5160095"/>
            <a:ext cx="2664296" cy="61555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3">
                    <a:lumMod val="50000"/>
                  </a:schemeClr>
                </a:solidFill>
              </a:rPr>
              <a:t>Intransferibles</a:t>
            </a:r>
            <a:r>
              <a:rPr lang="ca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ca-ES" sz="1600" dirty="0" smtClean="0">
                <a:solidFill>
                  <a:schemeClr val="accent3">
                    <a:lumMod val="50000"/>
                  </a:schemeClr>
                </a:solidFill>
              </a:rPr>
              <a:t>Sense límit temporal</a:t>
            </a:r>
            <a:endParaRPr lang="es-E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1979712" y="3649353"/>
            <a:ext cx="792088" cy="129614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5076056" y="4632055"/>
            <a:ext cx="720080" cy="52804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524328" y="3628935"/>
            <a:ext cx="1572344" cy="258532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Cedit a la UAB per dipositar TFG al DDD –Lliurar el </a:t>
            </a:r>
            <a:r>
              <a:rPr lang="ca-ES" i="1" dirty="0" smtClean="0"/>
              <a:t>Document d’autorització </a:t>
            </a:r>
            <a:r>
              <a:rPr lang="ca-ES" dirty="0" smtClean="0"/>
              <a:t>a Gestió Acadèmica </a:t>
            </a:r>
            <a:r>
              <a:rPr lang="ca-ES" dirty="0"/>
              <a:t>abans 1/12</a:t>
            </a:r>
          </a:p>
        </p:txBody>
      </p:sp>
      <p:sp>
        <p:nvSpPr>
          <p:cNvPr id="8" name="Flecha doblada 7"/>
          <p:cNvSpPr/>
          <p:nvPr/>
        </p:nvSpPr>
        <p:spPr>
          <a:xfrm rot="5400000">
            <a:off x="7734552" y="3002752"/>
            <a:ext cx="445982" cy="86643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226725"/>
            <a:ext cx="469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rgbClr val="C00000"/>
                </a:solidFill>
              </a:rPr>
              <a:t>Obres en col·laboració</a:t>
            </a:r>
            <a:endParaRPr lang="ca-ES" sz="2400" b="1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5" y="1624540"/>
            <a:ext cx="1656184" cy="16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508" y="3363331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rgbClr val="C00000"/>
                </a:solidFill>
              </a:rPr>
              <a:t>Obres audiovisuals</a:t>
            </a:r>
          </a:p>
          <a:p>
            <a:pPr algn="ctr"/>
            <a:endParaRPr lang="ca-ES" sz="2800" b="1" dirty="0">
              <a:solidFill>
                <a:srgbClr val="C00000"/>
              </a:solidFill>
            </a:endParaRPr>
          </a:p>
          <a:p>
            <a:pPr algn="ctr"/>
            <a:r>
              <a:rPr lang="ca-ES" sz="2800" b="1" dirty="0" smtClean="0">
                <a:solidFill>
                  <a:srgbClr val="C00000"/>
                </a:solidFill>
              </a:rPr>
              <a:t> Gravacions </a:t>
            </a:r>
            <a:r>
              <a:rPr lang="ca-ES" sz="1600" b="1" dirty="0" smtClean="0">
                <a:solidFill>
                  <a:srgbClr val="C00000"/>
                </a:solidFill>
              </a:rPr>
              <a:t>(no originalitat)</a:t>
            </a:r>
            <a:endParaRPr lang="ca-ES" sz="1600" b="1" dirty="0">
              <a:solidFill>
                <a:srgbClr val="C00000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2594719" y="2022453"/>
            <a:ext cx="1440160" cy="79208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4104998" y="1853762"/>
            <a:ext cx="486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b="1" dirty="0" smtClean="0">
                <a:solidFill>
                  <a:srgbClr val="C00000"/>
                </a:solidFill>
              </a:rPr>
              <a:t>Director (cinema)- realitzador (TV)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b="1" dirty="0" smtClean="0">
                <a:solidFill>
                  <a:srgbClr val="C00000"/>
                </a:solidFill>
              </a:rPr>
              <a:t>Autor de l’argument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b="1" dirty="0" smtClean="0">
                <a:solidFill>
                  <a:srgbClr val="C00000"/>
                </a:solidFill>
              </a:rPr>
              <a:t>Autor de la composició musical</a:t>
            </a:r>
            <a:endParaRPr lang="ca-ES" sz="2400" b="1" dirty="0">
              <a:solidFill>
                <a:srgbClr val="C00000"/>
              </a:solidFill>
            </a:endParaRPr>
          </a:p>
        </p:txBody>
      </p:sp>
      <p:sp>
        <p:nvSpPr>
          <p:cNvPr id="13" name="Distinto de 12"/>
          <p:cNvSpPr/>
          <p:nvPr/>
        </p:nvSpPr>
        <p:spPr>
          <a:xfrm>
            <a:off x="1445967" y="3884492"/>
            <a:ext cx="360040" cy="342672"/>
          </a:xfrm>
          <a:prstGeom prst="mathNotEqual">
            <a:avLst/>
          </a:prstGeom>
          <a:solidFill>
            <a:srgbClr val="C0000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1520" y="5053818"/>
            <a:ext cx="8640960" cy="70788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chemeClr val="accent3">
                    <a:lumMod val="50000"/>
                  </a:schemeClr>
                </a:solidFill>
              </a:rPr>
              <a:t>Artistes </a:t>
            </a:r>
            <a:r>
              <a:rPr lang="ca-ES" sz="2000" dirty="0">
                <a:solidFill>
                  <a:schemeClr val="accent3">
                    <a:lumMod val="50000"/>
                  </a:schemeClr>
                </a:solidFill>
              </a:rPr>
              <a:t>o executants, productors de fonogrames i d'enregistraments audiovisuals, entitats de </a:t>
            </a:r>
            <a:r>
              <a:rPr lang="ca-ES" sz="2000" dirty="0" smtClean="0">
                <a:solidFill>
                  <a:schemeClr val="accent3">
                    <a:lumMod val="50000"/>
                  </a:schemeClr>
                </a:solidFill>
              </a:rPr>
              <a:t>radiodifusió i </a:t>
            </a:r>
            <a:r>
              <a:rPr lang="ca-ES" sz="2000" dirty="0">
                <a:solidFill>
                  <a:schemeClr val="accent3">
                    <a:lumMod val="50000"/>
                  </a:schemeClr>
                </a:solidFill>
              </a:rPr>
              <a:t>creadors de meres </a:t>
            </a:r>
            <a:r>
              <a:rPr lang="ca-ES" sz="2000" dirty="0" smtClean="0">
                <a:solidFill>
                  <a:schemeClr val="accent3">
                    <a:lumMod val="50000"/>
                  </a:schemeClr>
                </a:solidFill>
              </a:rPr>
              <a:t>fotografies tenen</a:t>
            </a:r>
            <a:r>
              <a:rPr lang="ca-E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a-ES" sz="2000" b="1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drets connexos</a:t>
            </a:r>
            <a:endParaRPr lang="ca-E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728972" y="730503"/>
            <a:ext cx="349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C00000"/>
                </a:solidFill>
              </a:rPr>
              <a:t>Co-Titularitat (autoria compartida</a:t>
            </a:r>
            <a:r>
              <a:rPr lang="ca-ES" b="1" dirty="0" smtClean="0">
                <a:solidFill>
                  <a:srgbClr val="C00000"/>
                </a:solidFill>
              </a:rPr>
              <a:t>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959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" y="1124744"/>
            <a:ext cx="8130456" cy="35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24659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68675"/>
            <a:ext cx="248530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3491880" y="5356707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179512" y="332656"/>
            <a:ext cx="86409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Cap a la cessió de drets per a la reutilització 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36235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>
                <a:hlinkClick r:id="rId2"/>
              </a:rPr>
              <a:t>LLICÈNCIES CREATIVE COMMONS</a:t>
            </a:r>
            <a:endParaRPr lang="es-ES" sz="4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08" y="2773114"/>
            <a:ext cx="2752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Llamada de nube"/>
          <p:cNvSpPr/>
          <p:nvPr/>
        </p:nvSpPr>
        <p:spPr>
          <a:xfrm>
            <a:off x="4860032" y="260648"/>
            <a:ext cx="3672408" cy="2016224"/>
          </a:xfrm>
          <a:prstGeom prst="cloudCallout">
            <a:avLst>
              <a:gd name="adj1" fmla="val -92163"/>
              <a:gd name="adj2" fmla="val 2422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292080" y="76470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chemeClr val="accent3">
                    <a:lumMod val="50000"/>
                  </a:schemeClr>
                </a:solidFill>
              </a:rPr>
              <a:t>Vull cedir part dels meus drets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3491880" y="2630997"/>
            <a:ext cx="1204712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67544" y="429309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Creative</a:t>
            </a:r>
            <a:r>
              <a:rPr lang="es-ES" sz="2400" b="1" dirty="0"/>
              <a:t> </a:t>
            </a:r>
            <a:r>
              <a:rPr lang="es-ES" sz="2400" b="1" dirty="0" err="1"/>
              <a:t>Commons</a:t>
            </a:r>
            <a:r>
              <a:rPr lang="es-ES" sz="2400" dirty="0"/>
              <a:t>: </a:t>
            </a:r>
            <a:r>
              <a:rPr lang="es-ES" sz="2400" dirty="0" err="1"/>
              <a:t>És</a:t>
            </a:r>
            <a:r>
              <a:rPr lang="es-ES" sz="2400" dirty="0"/>
              <a:t> una </a:t>
            </a:r>
            <a:r>
              <a:rPr lang="es-ES" sz="2400" dirty="0" err="1"/>
              <a:t>corporació</a:t>
            </a:r>
            <a:r>
              <a:rPr lang="es-ES" sz="2400" dirty="0"/>
              <a:t> </a:t>
            </a:r>
            <a:r>
              <a:rPr lang="es-ES" sz="2400" dirty="0" err="1"/>
              <a:t>sense</a:t>
            </a:r>
            <a:r>
              <a:rPr lang="es-ES" sz="2400" dirty="0"/>
              <a:t> </a:t>
            </a:r>
            <a:r>
              <a:rPr lang="es-ES" sz="2400" dirty="0" err="1"/>
              <a:t>ànim</a:t>
            </a:r>
            <a:r>
              <a:rPr lang="es-ES" sz="2400" dirty="0"/>
              <a:t> de lucre fundada </a:t>
            </a:r>
            <a:r>
              <a:rPr lang="es-ES" sz="2400" dirty="0" err="1"/>
              <a:t>amb</a:t>
            </a:r>
            <a:r>
              <a:rPr lang="es-ES" sz="2400" dirty="0"/>
              <a:t> </a:t>
            </a:r>
            <a:r>
              <a:rPr lang="es-ES" sz="2400" dirty="0" err="1"/>
              <a:t>l’objectiu</a:t>
            </a:r>
            <a:r>
              <a:rPr lang="es-ES" sz="2400" dirty="0"/>
              <a:t> </a:t>
            </a:r>
            <a:r>
              <a:rPr lang="es-ES" sz="2400" dirty="0" err="1"/>
              <a:t>d’oferir</a:t>
            </a:r>
            <a:r>
              <a:rPr lang="es-ES" sz="2400" dirty="0"/>
              <a:t> un </a:t>
            </a:r>
            <a:r>
              <a:rPr lang="es-ES" sz="2400" dirty="0" err="1"/>
              <a:t>tipus</a:t>
            </a:r>
            <a:r>
              <a:rPr lang="es-ES" sz="2400" dirty="0"/>
              <a:t> de </a:t>
            </a:r>
            <a:r>
              <a:rPr lang="es-ES" sz="2400" dirty="0" err="1"/>
              <a:t>llicències</a:t>
            </a:r>
            <a:r>
              <a:rPr lang="es-ES" sz="2400" dirty="0"/>
              <a:t> a </a:t>
            </a:r>
            <a:r>
              <a:rPr lang="es-ES" sz="2400" dirty="0" err="1"/>
              <a:t>aquelles</a:t>
            </a:r>
            <a:r>
              <a:rPr lang="es-ES" sz="2400" dirty="0"/>
              <a:t> persones que </a:t>
            </a:r>
            <a:r>
              <a:rPr lang="es-ES" sz="2400" dirty="0" err="1"/>
              <a:t>volen</a:t>
            </a:r>
            <a:r>
              <a:rPr lang="es-ES" sz="2400" dirty="0"/>
              <a:t> </a:t>
            </a:r>
            <a:r>
              <a:rPr lang="es-ES" sz="2400" dirty="0" err="1"/>
              <a:t>cedir</a:t>
            </a:r>
            <a:r>
              <a:rPr lang="es-ES" sz="2400" dirty="0"/>
              <a:t> </a:t>
            </a:r>
            <a:r>
              <a:rPr lang="es-ES" sz="2400" dirty="0" err="1"/>
              <a:t>gratuïtament</a:t>
            </a:r>
            <a:r>
              <a:rPr lang="es-ES" sz="2400" dirty="0"/>
              <a:t> a </a:t>
            </a:r>
            <a:r>
              <a:rPr lang="es-ES" sz="2400" dirty="0" err="1"/>
              <a:t>tercers</a:t>
            </a:r>
            <a:r>
              <a:rPr lang="es-ES" sz="2400" dirty="0"/>
              <a:t> </a:t>
            </a:r>
            <a:r>
              <a:rPr lang="es-ES" sz="2400" dirty="0" err="1"/>
              <a:t>drets</a:t>
            </a:r>
            <a:r>
              <a:rPr lang="es-ES" sz="2400" dirty="0"/>
              <a:t> sobre les </a:t>
            </a:r>
            <a:r>
              <a:rPr lang="es-ES" sz="2400" dirty="0" err="1"/>
              <a:t>seves</a:t>
            </a:r>
            <a:r>
              <a:rPr lang="es-ES" sz="2400" dirty="0"/>
              <a:t> obres </a:t>
            </a:r>
            <a:r>
              <a:rPr lang="es-ES" sz="2400" dirty="0" err="1"/>
              <a:t>com</a:t>
            </a:r>
            <a:r>
              <a:rPr lang="es-ES" sz="2400" dirty="0"/>
              <a:t> </a:t>
            </a:r>
            <a:r>
              <a:rPr lang="es-ES" sz="2400" dirty="0" err="1"/>
              <a:t>els</a:t>
            </a:r>
            <a:r>
              <a:rPr lang="es-ES" sz="2400" dirty="0"/>
              <a:t> </a:t>
            </a:r>
            <a:r>
              <a:rPr lang="es-ES" sz="2400" dirty="0" err="1"/>
              <a:t>ofereix</a:t>
            </a:r>
            <a:r>
              <a:rPr lang="es-ES" sz="2400" dirty="0"/>
              <a:t> la </a:t>
            </a:r>
            <a:r>
              <a:rPr lang="es-ES" sz="2400" dirty="0" err="1"/>
              <a:t>llei</a:t>
            </a:r>
            <a:r>
              <a:rPr lang="es-ES" sz="2400" dirty="0"/>
              <a:t> de la </a:t>
            </a:r>
            <a:r>
              <a:rPr lang="es-ES" sz="2400" dirty="0" err="1"/>
              <a:t>propietat</a:t>
            </a:r>
            <a:r>
              <a:rPr lang="es-ES" sz="2400" dirty="0"/>
              <a:t> </a:t>
            </a:r>
            <a:r>
              <a:rPr lang="es-ES" sz="2400" dirty="0" err="1"/>
              <a:t>intel·lectual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6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7816"/>
            <a:ext cx="1296144" cy="4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00" y="1978774"/>
            <a:ext cx="1249245" cy="4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76" y="1992389"/>
            <a:ext cx="1348666" cy="4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8" y="1992389"/>
            <a:ext cx="1375056" cy="47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0" y="1992389"/>
            <a:ext cx="1317120" cy="45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07" y="1987499"/>
            <a:ext cx="1224136" cy="42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1203287" y="220365"/>
            <a:ext cx="6408713" cy="867529"/>
          </a:xfrm>
          <a:prstGeom prst="rightArrow">
            <a:avLst>
              <a:gd name="adj1" fmla="val 50000"/>
              <a:gd name="adj2" fmla="val 24265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218363" y="42329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rgbClr val="C00000"/>
                </a:solidFill>
              </a:rPr>
              <a:t>DRETS CEDITS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6" name="5 Más"/>
          <p:cNvSpPr/>
          <p:nvPr/>
        </p:nvSpPr>
        <p:spPr>
          <a:xfrm>
            <a:off x="7732346" y="196929"/>
            <a:ext cx="914400" cy="914400"/>
          </a:xfrm>
          <a:prstGeom prst="mathPlus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enos"/>
          <p:cNvSpPr/>
          <p:nvPr/>
        </p:nvSpPr>
        <p:spPr>
          <a:xfrm>
            <a:off x="226367" y="192147"/>
            <a:ext cx="914400" cy="914400"/>
          </a:xfrm>
          <a:prstGeom prst="mathMinus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83567" y="2852936"/>
            <a:ext cx="805734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  </a:t>
            </a:r>
            <a:r>
              <a:rPr lang="es-ES" sz="2200" b="1" dirty="0" err="1" smtClean="0"/>
              <a:t>Reconeixement</a:t>
            </a:r>
            <a:r>
              <a:rPr lang="es-ES" sz="2200" dirty="0" smtClean="0"/>
              <a:t> </a:t>
            </a:r>
            <a:r>
              <a:rPr lang="es-ES" sz="2200" dirty="0" err="1" smtClean="0"/>
              <a:t>Heu</a:t>
            </a:r>
            <a:r>
              <a:rPr lang="es-ES" sz="2200" dirty="0" smtClean="0"/>
              <a:t> </a:t>
            </a:r>
            <a:r>
              <a:rPr lang="es-ES" sz="2200" dirty="0"/>
              <a:t>de </a:t>
            </a:r>
            <a:r>
              <a:rPr lang="es-ES" sz="2200" dirty="0" err="1"/>
              <a:t>reconèixer</a:t>
            </a:r>
            <a:r>
              <a:rPr lang="es-ES" sz="2200" dirty="0"/>
              <a:t> </a:t>
            </a:r>
            <a:r>
              <a:rPr lang="es-ES" sz="2200" dirty="0" err="1"/>
              <a:t>l'autoria</a:t>
            </a:r>
            <a:r>
              <a:rPr lang="es-ES" sz="2200" dirty="0"/>
              <a:t> de manera apropiada, proporcionar un </a:t>
            </a:r>
            <a:r>
              <a:rPr lang="es-ES" sz="2200" dirty="0" err="1"/>
              <a:t>enllaç</a:t>
            </a:r>
            <a:r>
              <a:rPr lang="es-ES" sz="2200" dirty="0"/>
              <a:t> a la </a:t>
            </a:r>
            <a:r>
              <a:rPr lang="es-ES" sz="2200" dirty="0" err="1"/>
              <a:t>llicència</a:t>
            </a:r>
            <a:r>
              <a:rPr lang="es-ES" sz="2200" dirty="0"/>
              <a:t> i indicar si </a:t>
            </a:r>
            <a:r>
              <a:rPr lang="es-ES" sz="2200" dirty="0" err="1"/>
              <a:t>heu</a:t>
            </a:r>
            <a:r>
              <a:rPr lang="es-ES" sz="2200" dirty="0"/>
              <a:t> </a:t>
            </a:r>
            <a:r>
              <a:rPr lang="es-ES" sz="2200" dirty="0" err="1"/>
              <a:t>fet</a:t>
            </a:r>
            <a:r>
              <a:rPr lang="es-ES" sz="2200" dirty="0"/>
              <a:t> </a:t>
            </a:r>
            <a:r>
              <a:rPr lang="es-ES" sz="2200" dirty="0" err="1"/>
              <a:t>algun</a:t>
            </a:r>
            <a:r>
              <a:rPr lang="es-ES" sz="2200" dirty="0"/>
              <a:t> </a:t>
            </a:r>
            <a:r>
              <a:rPr lang="es-ES" sz="2200" dirty="0" err="1" smtClean="0"/>
              <a:t>canvi</a:t>
            </a:r>
            <a:endParaRPr lang="es-ES" sz="2200" dirty="0" smtClean="0"/>
          </a:p>
          <a:p>
            <a:pPr>
              <a:spcBef>
                <a:spcPts val="600"/>
              </a:spcBef>
            </a:pPr>
            <a:r>
              <a:rPr lang="es-ES" sz="2200" b="1" dirty="0" smtClean="0"/>
              <a:t> No comercial</a:t>
            </a:r>
            <a:r>
              <a:rPr lang="es-ES" sz="2200" dirty="0" smtClean="0"/>
              <a:t> No </a:t>
            </a:r>
            <a:r>
              <a:rPr lang="es-ES" sz="2200" dirty="0" err="1" smtClean="0"/>
              <a:t>podeu</a:t>
            </a:r>
            <a:r>
              <a:rPr lang="es-ES" sz="2200" dirty="0" smtClean="0"/>
              <a:t> </a:t>
            </a:r>
            <a:r>
              <a:rPr lang="es-ES" sz="2200" dirty="0" err="1" smtClean="0"/>
              <a:t>fer</a:t>
            </a:r>
            <a:r>
              <a:rPr lang="es-ES" sz="2200" dirty="0" smtClean="0"/>
              <a:t> un </a:t>
            </a:r>
            <a:r>
              <a:rPr lang="es-ES" sz="2200" dirty="0" err="1" smtClean="0"/>
              <a:t>ús</a:t>
            </a:r>
            <a:r>
              <a:rPr lang="es-ES" sz="2200" dirty="0" smtClean="0"/>
              <a:t> comercial de les obres </a:t>
            </a:r>
            <a:r>
              <a:rPr lang="es-ES" sz="2200" dirty="0" err="1" smtClean="0"/>
              <a:t>derivades</a:t>
            </a:r>
            <a:endParaRPr lang="es-ES" sz="2200" dirty="0" smtClean="0"/>
          </a:p>
          <a:p>
            <a:pPr>
              <a:spcBef>
                <a:spcPts val="600"/>
              </a:spcBef>
            </a:pPr>
            <a:r>
              <a:rPr lang="ca-ES" sz="2200" b="1" dirty="0" smtClean="0"/>
              <a:t> Compartir igual </a:t>
            </a:r>
            <a:r>
              <a:rPr lang="es-ES" sz="2200" dirty="0" smtClean="0"/>
              <a:t>Si </a:t>
            </a:r>
            <a:r>
              <a:rPr lang="es-ES" sz="2200" dirty="0" err="1"/>
              <a:t>remescleu</a:t>
            </a:r>
            <a:r>
              <a:rPr lang="es-ES" sz="2200" dirty="0"/>
              <a:t>, </a:t>
            </a:r>
            <a:r>
              <a:rPr lang="es-ES" sz="2200" dirty="0" err="1"/>
              <a:t>transformeu</a:t>
            </a:r>
            <a:r>
              <a:rPr lang="es-ES" sz="2200" dirty="0"/>
              <a:t> o </a:t>
            </a:r>
            <a:r>
              <a:rPr lang="es-ES" sz="2200" dirty="0" err="1"/>
              <a:t>creeu</a:t>
            </a:r>
            <a:r>
              <a:rPr lang="es-ES" sz="2200" dirty="0"/>
              <a:t> a partir del material, </a:t>
            </a:r>
            <a:r>
              <a:rPr lang="es-ES" sz="2200" dirty="0" err="1"/>
              <a:t>heu</a:t>
            </a:r>
            <a:r>
              <a:rPr lang="es-ES" sz="2200" dirty="0"/>
              <a:t> de </a:t>
            </a:r>
            <a:r>
              <a:rPr lang="es-ES" sz="2200" dirty="0" err="1"/>
              <a:t>difondre</a:t>
            </a:r>
            <a:r>
              <a:rPr lang="es-ES" sz="2200" dirty="0"/>
              <a:t> les </a:t>
            </a:r>
            <a:r>
              <a:rPr lang="es-ES" sz="2200" dirty="0" err="1"/>
              <a:t>vostres</a:t>
            </a:r>
            <a:r>
              <a:rPr lang="es-ES" sz="2200" dirty="0"/>
              <a:t> </a:t>
            </a:r>
            <a:r>
              <a:rPr lang="es-ES" sz="2200" dirty="0" err="1"/>
              <a:t>creacions</a:t>
            </a:r>
            <a:r>
              <a:rPr lang="es-ES" sz="2200" dirty="0"/>
              <a:t> </a:t>
            </a:r>
            <a:r>
              <a:rPr lang="es-ES" sz="2200" dirty="0" err="1"/>
              <a:t>amb</a:t>
            </a:r>
            <a:r>
              <a:rPr lang="es-ES" sz="2200" dirty="0"/>
              <a:t> la </a:t>
            </a:r>
            <a:r>
              <a:rPr lang="es-ES" sz="2200" dirty="0" err="1"/>
              <a:t>mateixa</a:t>
            </a:r>
            <a:r>
              <a:rPr lang="es-ES" sz="2200" dirty="0"/>
              <a:t> </a:t>
            </a:r>
            <a:r>
              <a:rPr lang="es-ES" sz="2200" dirty="0" err="1"/>
              <a:t>llicència</a:t>
            </a:r>
            <a:r>
              <a:rPr lang="es-ES" sz="2200" dirty="0"/>
              <a:t> que </a:t>
            </a:r>
            <a:r>
              <a:rPr lang="es-ES" sz="2200" dirty="0" err="1"/>
              <a:t>l'obra</a:t>
            </a:r>
            <a:r>
              <a:rPr lang="es-ES" sz="2200" dirty="0"/>
              <a:t> original. </a:t>
            </a:r>
            <a:endParaRPr lang="es-ES" sz="2200" dirty="0" smtClean="0"/>
          </a:p>
          <a:p>
            <a:pPr marL="36000">
              <a:spcBef>
                <a:spcPts val="600"/>
              </a:spcBef>
            </a:pPr>
            <a:r>
              <a:rPr lang="ca-ES" sz="2200" b="1" dirty="0" smtClean="0"/>
              <a:t>Sense Obra Derivada </a:t>
            </a:r>
            <a:r>
              <a:rPr lang="ca-ES" sz="2200" dirty="0" smtClean="0"/>
              <a:t>Si remescleu, transformeu o creeu a partir del material, heu de demanar permís per difondre el material modificat. </a:t>
            </a:r>
            <a:endParaRPr lang="ca-ES" sz="2200" dirty="0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63888" y="1148368"/>
            <a:ext cx="532254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C00000"/>
                </a:solidFill>
              </a:rPr>
              <a:t>Llicència </a:t>
            </a:r>
            <a:r>
              <a:rPr lang="ca-ES" sz="1600" b="1" dirty="0" err="1" smtClean="0">
                <a:solidFill>
                  <a:srgbClr val="C00000"/>
                </a:solidFill>
              </a:rPr>
              <a:t>Creative</a:t>
            </a:r>
            <a:r>
              <a:rPr lang="ca-ES" sz="1600" b="1" dirty="0" smtClean="0">
                <a:solidFill>
                  <a:srgbClr val="C00000"/>
                </a:solidFill>
              </a:rPr>
              <a:t> </a:t>
            </a:r>
            <a:r>
              <a:rPr lang="ca-ES" sz="1600" b="1" dirty="0" err="1" smtClean="0">
                <a:solidFill>
                  <a:srgbClr val="C00000"/>
                </a:solidFill>
              </a:rPr>
              <a:t>Commons</a:t>
            </a:r>
            <a:r>
              <a:rPr lang="ca-ES" sz="1600" b="1" dirty="0" smtClean="0">
                <a:solidFill>
                  <a:srgbClr val="C00000"/>
                </a:solidFill>
              </a:rPr>
              <a:t> recomanada per la UAB pel TFG</a:t>
            </a:r>
            <a:endParaRPr lang="es-ES" sz="1600" b="1" dirty="0">
              <a:solidFill>
                <a:srgbClr val="C00000"/>
              </a:solidFill>
            </a:endParaRPr>
          </a:p>
        </p:txBody>
      </p:sp>
      <p:sp>
        <p:nvSpPr>
          <p:cNvPr id="5" name="AutoShape 2" descr="http://es.creativecommons.org/blog/wp-content/uploads/2013/04/by.large_peti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8" y="2780928"/>
            <a:ext cx="314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04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8" y="4109070"/>
            <a:ext cx="26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3" y="5126707"/>
            <a:ext cx="276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abajo 9"/>
          <p:cNvSpPr/>
          <p:nvPr/>
        </p:nvSpPr>
        <p:spPr>
          <a:xfrm>
            <a:off x="6616047" y="1547397"/>
            <a:ext cx="504056" cy="421982"/>
          </a:xfrm>
          <a:prstGeom prst="downArrow">
            <a:avLst/>
          </a:prstGeom>
          <a:solidFill>
            <a:srgbClr val="C0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02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3055</TotalTime>
  <Words>2153</Words>
  <Application>Microsoft Office PowerPoint</Application>
  <PresentationFormat>Presentación en pantalla (4:3)</PresentationFormat>
  <Paragraphs>275</Paragraphs>
  <Slides>37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 Gonzalez</dc:creator>
  <cp:lastModifiedBy>Montserrat Bravo San José</cp:lastModifiedBy>
  <cp:revision>245</cp:revision>
  <cp:lastPrinted>2017-11-10T11:25:41Z</cp:lastPrinted>
  <dcterms:created xsi:type="dcterms:W3CDTF">2014-11-21T10:54:18Z</dcterms:created>
  <dcterms:modified xsi:type="dcterms:W3CDTF">2018-11-22T15:12:03Z</dcterms:modified>
</cp:coreProperties>
</file>