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9" r:id="rId2"/>
    <p:sldId id="261" r:id="rId3"/>
    <p:sldId id="262" r:id="rId4"/>
    <p:sldId id="263" r:id="rId5"/>
    <p:sldId id="290" r:id="rId6"/>
    <p:sldId id="291" r:id="rId7"/>
    <p:sldId id="293" r:id="rId8"/>
    <p:sldId id="297" r:id="rId9"/>
    <p:sldId id="298" r:id="rId10"/>
    <p:sldId id="296" r:id="rId11"/>
    <p:sldId id="295" r:id="rId12"/>
    <p:sldId id="294" r:id="rId13"/>
    <p:sldId id="300" r:id="rId14"/>
    <p:sldId id="299" r:id="rId15"/>
    <p:sldId id="301" r:id="rId16"/>
    <p:sldId id="307" r:id="rId17"/>
    <p:sldId id="306" r:id="rId18"/>
    <p:sldId id="302" r:id="rId19"/>
    <p:sldId id="303" r:id="rId20"/>
    <p:sldId id="305" r:id="rId21"/>
    <p:sldId id="264" r:id="rId22"/>
    <p:sldId id="269" r:id="rId23"/>
    <p:sldId id="270" r:id="rId24"/>
    <p:sldId id="266" r:id="rId25"/>
    <p:sldId id="265" r:id="rId26"/>
    <p:sldId id="275" r:id="rId27"/>
    <p:sldId id="289" r:id="rId28"/>
    <p:sldId id="271" r:id="rId29"/>
    <p:sldId id="272" r:id="rId30"/>
    <p:sldId id="274" r:id="rId31"/>
    <p:sldId id="267" r:id="rId32"/>
    <p:sldId id="276" r:id="rId33"/>
    <p:sldId id="273" r:id="rId34"/>
    <p:sldId id="277" r:id="rId35"/>
    <p:sldId id="278" r:id="rId36"/>
    <p:sldId id="309" r:id="rId37"/>
    <p:sldId id="310" r:id="rId38"/>
    <p:sldId id="311" r:id="rId39"/>
    <p:sldId id="279" r:id="rId40"/>
    <p:sldId id="280" r:id="rId41"/>
    <p:sldId id="281" r:id="rId42"/>
    <p:sldId id="282" r:id="rId43"/>
    <p:sldId id="286" r:id="rId44"/>
    <p:sldId id="308" r:id="rId45"/>
    <p:sldId id="288" r:id="rId46"/>
  </p:sldIdLst>
  <p:sldSz cx="9144000" cy="6858000" type="screen4x3"/>
  <p:notesSz cx="6797675" cy="98742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EBEAB"/>
    <a:srgbClr val="663300"/>
    <a:srgbClr val="09096D"/>
    <a:srgbClr val="2A1BE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7EA37-16CA-4FF7-9B5D-F0E5E77D0560}" type="datetimeFigureOut">
              <a:rPr lang="es-ES" smtClean="0"/>
              <a:t>03/11/2016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CD3B6-C529-4B29-8750-5F0A312E6632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BC4BC-DEE3-417B-BBF6-6DCE5B33A753}" type="datetimeFigureOut">
              <a:rPr lang="es-ES" smtClean="0"/>
              <a:pPr/>
              <a:t>03/11/2016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6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6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AEEEE-AB55-467F-A48A-F7332FBDA3F0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1705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AEEEE-AB55-467F-A48A-F7332FBDA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0754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85AB-8A71-4401-A003-3AFC3BF413BA}" type="datetime1">
              <a:rPr lang="es-ES" smtClean="0"/>
              <a:pPr/>
              <a:t>03/11/2016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FD61F-09B8-43F7-819D-6F581698F4D6}" type="datetime1">
              <a:rPr lang="es-ES" smtClean="0"/>
              <a:pPr/>
              <a:t>03/11/2016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DD57B-8833-47FD-9AA4-AC1F961E15B0}" type="datetime1">
              <a:rPr lang="es-ES" smtClean="0"/>
              <a:pPr/>
              <a:t>03/11/2016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9AFE-16C6-4EFD-932B-38CE19324313}" type="datetime1">
              <a:rPr lang="es-ES" smtClean="0"/>
              <a:pPr/>
              <a:t>03/11/2016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4C30-DBD7-4FC5-BE38-B556D02A40B3}" type="datetime1">
              <a:rPr lang="es-ES" smtClean="0"/>
              <a:pPr/>
              <a:t>03/11/2016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BB872-69CE-4C20-8A4A-1D7AD4AC8DCF}" type="datetime1">
              <a:rPr lang="es-ES" smtClean="0"/>
              <a:pPr/>
              <a:t>03/11/2016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A1D6C-0B3A-4133-8D0E-ED463A5469E2}" type="datetime1">
              <a:rPr lang="es-ES" smtClean="0"/>
              <a:pPr/>
              <a:t>03/11/2016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504" y="6356350"/>
            <a:ext cx="9001000" cy="365125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6" name="5 Imagen" descr="espigolpeuver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392702"/>
            <a:ext cx="9144000" cy="429044"/>
          </a:xfrm>
          <a:prstGeom prst="rect">
            <a:avLst/>
          </a:prstGeom>
        </p:spPr>
      </p:pic>
      <p:sp>
        <p:nvSpPr>
          <p:cNvPr id="7" name="6 CuadroTexto"/>
          <p:cNvSpPr txBox="1"/>
          <p:nvPr userDrawn="1"/>
        </p:nvSpPr>
        <p:spPr>
          <a:xfrm>
            <a:off x="107504" y="6453336"/>
            <a:ext cx="81369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solidFill>
                  <a:schemeClr val="bg1"/>
                </a:solidFill>
              </a:rPr>
              <a:t>Sessions</a:t>
            </a:r>
            <a:r>
              <a:rPr lang="es-ES" sz="1400" dirty="0" smtClean="0">
                <a:solidFill>
                  <a:schemeClr val="bg1"/>
                </a:solidFill>
              </a:rPr>
              <a:t> de </a:t>
            </a:r>
            <a:r>
              <a:rPr lang="es-ES" sz="1400" dirty="0" err="1" smtClean="0">
                <a:solidFill>
                  <a:schemeClr val="bg1"/>
                </a:solidFill>
              </a:rPr>
              <a:t>formació</a:t>
            </a:r>
            <a:r>
              <a:rPr lang="es-ES" sz="1400" dirty="0" smtClean="0">
                <a:solidFill>
                  <a:schemeClr val="bg1"/>
                </a:solidFill>
              </a:rPr>
              <a:t> sobre el </a:t>
            </a:r>
            <a:r>
              <a:rPr lang="es-ES" sz="1400" dirty="0" err="1" smtClean="0">
                <a:solidFill>
                  <a:schemeClr val="bg1"/>
                </a:solidFill>
              </a:rPr>
              <a:t>Treball</a:t>
            </a:r>
            <a:r>
              <a:rPr lang="es-ES" sz="1400" dirty="0" smtClean="0">
                <a:solidFill>
                  <a:schemeClr val="bg1"/>
                </a:solidFill>
              </a:rPr>
              <a:t> de Fi de Grau. Recursos i </a:t>
            </a:r>
            <a:r>
              <a:rPr lang="es-ES" sz="1400" dirty="0" err="1" smtClean="0">
                <a:solidFill>
                  <a:schemeClr val="bg1"/>
                </a:solidFill>
              </a:rPr>
              <a:t>citacions</a:t>
            </a:r>
            <a:r>
              <a:rPr lang="es-ES" sz="1400" dirty="0" smtClean="0">
                <a:solidFill>
                  <a:schemeClr val="bg1"/>
                </a:solidFill>
              </a:rPr>
              <a:t> – </a:t>
            </a:r>
            <a:r>
              <a:rPr lang="es-ES" sz="1400" dirty="0" err="1" smtClean="0">
                <a:solidFill>
                  <a:schemeClr val="bg1"/>
                </a:solidFill>
              </a:rPr>
              <a:t>curs</a:t>
            </a:r>
            <a:r>
              <a:rPr lang="es-ES" sz="1400" dirty="0" smtClean="0">
                <a:solidFill>
                  <a:schemeClr val="bg1"/>
                </a:solidFill>
              </a:rPr>
              <a:t> 2016-2017</a:t>
            </a:r>
            <a:endParaRPr lang="es-ES" sz="1400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53298" y="6424661"/>
            <a:ext cx="719064" cy="365125"/>
          </a:xfrm>
        </p:spPr>
        <p:txBody>
          <a:bodyPr/>
          <a:lstStyle/>
          <a:p>
            <a:fld id="{92620052-DE93-4728-A93B-94A4A61944C3}" type="slidenum">
              <a:rPr lang="es-E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0777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268D-9808-45A0-8693-5A90ACFBEDC7}" type="datetime1">
              <a:rPr lang="es-ES" smtClean="0"/>
              <a:pPr/>
              <a:t>03/11/2016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9BC7-9DAE-444F-A36D-3B73B6B5BFAE}" type="datetime1">
              <a:rPr lang="es-ES" smtClean="0"/>
              <a:pPr/>
              <a:t>03/11/2016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9514E-FB6A-4403-9B1A-47BCE01E33A6}" type="datetime1">
              <a:rPr lang="es-ES" smtClean="0"/>
              <a:pPr/>
              <a:t>03/11/2016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6E02-7423-4730-B992-46160280DC67}" type="datetime1">
              <a:rPr lang="es-ES" smtClean="0"/>
              <a:pPr/>
              <a:t>03/11/2016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75B9A-3082-4DF0-8EF6-3BDA2053B3B3}" type="datetime1">
              <a:rPr lang="es-ES" smtClean="0"/>
              <a:pPr/>
              <a:t>03/11/2016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0052-DE93-4728-A93B-94A4A61944C3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scholar.google.es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ataleg.uab.cat/record=b1624509~S1*cat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hyperlink" Target="http://cataleg.uab.cat/record=b1625736~S1*ca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dialnet.unirioja.es/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15.png"/><Relationship Id="rId4" Type="http://schemas.openxmlformats.org/officeDocument/2006/relationships/hyperlink" Target="http://cataleg.uab.cat/record=b1826052~S1*cat" TargetMode="Externa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.uab.es/comunica/pubgal.htm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hyperlink" Target="http://cataleg.uab.cat/record=b1697907~S1*ca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ataleg.uab.cat/record=b1708471~S1*cat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cataleg.uab.cat/record=b1793929~S1*cat" TargetMode="External"/><Relationship Id="rId9" Type="http://schemas.openxmlformats.org/officeDocument/2006/relationships/hyperlink" Target="http://blogs.uab.cat/comunicacio/on-trobar/publicitat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.uab.es/premsa/" TargetMode="External"/><Relationship Id="rId13" Type="http://schemas.openxmlformats.org/officeDocument/2006/relationships/hyperlink" Target="http://cataleg.uab.cat/record=b1658162~S1*cat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2" Type="http://schemas.openxmlformats.org/officeDocument/2006/relationships/hyperlink" Target="http://cataleg.uab.cat/record=b1655532~S1*ca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cataleg.uab.cat/record=b1579042~S1*cat" TargetMode="External"/><Relationship Id="rId11" Type="http://schemas.openxmlformats.org/officeDocument/2006/relationships/hyperlink" Target="http://cataleg.uab.cat/record=b1594508~S1*cat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6.gif"/><Relationship Id="rId4" Type="http://schemas.openxmlformats.org/officeDocument/2006/relationships/hyperlink" Target="http://cataleg.uab.cat/record=b1648121~S1*cat" TargetMode="External"/><Relationship Id="rId9" Type="http://schemas.openxmlformats.org/officeDocument/2006/relationships/hyperlink" Target="http://cataleg.uab.cat/record=b1936740~S1*cat" TargetMode="External"/><Relationship Id="rId1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cataleg.uab.cat/record=b1595162~S1*cat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hyperlink" Target="http://cataleg.uab.cat/record=b1948356~S1*cat" TargetMode="External"/><Relationship Id="rId4" Type="http://schemas.openxmlformats.org/officeDocument/2006/relationships/hyperlink" Target="http://www.bib.uab.es/comunica/guiaud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://blogs.uab.cat/comunicacio/on-trobar/empreses/" TargetMode="External"/><Relationship Id="rId2" Type="http://schemas.openxmlformats.org/officeDocument/2006/relationships/hyperlink" Target="http://cataleg.uab.cat/record=b1619341~S1*ca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blogs.uab.cat/comunicacio/on-trobar/dades-i-estadistiques/" TargetMode="External"/><Relationship Id="rId5" Type="http://schemas.openxmlformats.org/officeDocument/2006/relationships/image" Target="../media/image24.png"/><Relationship Id="rId4" Type="http://schemas.openxmlformats.org/officeDocument/2006/relationships/hyperlink" Target="http://cataleg.uab.cat/record=b1648121~S1*ca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cat/web/recursos-d-informacio/informacio-dels-prove-dors-1096483230955.html" TargetMode="External"/><Relationship Id="rId2" Type="http://schemas.openxmlformats.org/officeDocument/2006/relationships/hyperlink" Target="http://www.uab.cat/web/recursos-d-informacio/condicions-d-us-1311141869176.html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.uab.es/premsa/directori-diaris-revistes.php" TargetMode="External"/><Relationship Id="rId2" Type="http://schemas.openxmlformats.org/officeDocument/2006/relationships/hyperlink" Target="http://blogs.uab.cat/comunicacio/on-trobar/audiovisuals/mitjans-de-comunicacio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hyperlink" Target="http://cataleg.uab.cat/record=b1936966~S1*cat" TargetMode="External"/><Relationship Id="rId4" Type="http://schemas.openxmlformats.org/officeDocument/2006/relationships/hyperlink" Target="http://www.bib.uab.es/premsa/recursos-premsa.php?t=3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.uab.es/comunica/audiovisuals.htm" TargetMode="External"/><Relationship Id="rId2" Type="http://schemas.openxmlformats.org/officeDocument/2006/relationships/hyperlink" Target="http://blogs.uab.cat/comunicacio/on-trobar/audiovisuals/efectes-sonors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eg"/><Relationship Id="rId4" Type="http://schemas.openxmlformats.org/officeDocument/2006/relationships/hyperlink" Target="http://ddd.uab.cat/record/108435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ddd.uab.cat/collection/faccomtfm" TargetMode="External"/><Relationship Id="rId3" Type="http://schemas.openxmlformats.org/officeDocument/2006/relationships/hyperlink" Target="http://www.tdx.cat/" TargetMode="External"/><Relationship Id="rId7" Type="http://schemas.openxmlformats.org/officeDocument/2006/relationships/hyperlink" Target="http://cataleg.uab.cat/search*cat/X?SEARCH=(%22treball%20de%20recerca%22%20and%20facultat%20comunicaci%C3%B3)&amp;SORT=D" TargetMode="External"/><Relationship Id="rId2" Type="http://schemas.openxmlformats.org/officeDocument/2006/relationships/hyperlink" Target="http://ddd.uab.cat/collection/faccomtf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recercat.cat/" TargetMode="External"/><Relationship Id="rId5" Type="http://schemas.openxmlformats.org/officeDocument/2006/relationships/hyperlink" Target="http://dialnet.unirioja.es/tesis" TargetMode="External"/><Relationship Id="rId4" Type="http://schemas.openxmlformats.org/officeDocument/2006/relationships/hyperlink" Target="https://www.educacion.gob.es/teseo/irGestionarConsulta.d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dd.uab.cat/record/11891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ddd.uab.cat/record/86077" TargetMode="External"/><Relationship Id="rId2" Type="http://schemas.openxmlformats.org/officeDocument/2006/relationships/hyperlink" Target="https://ddd.uab.cat/record/8576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ab.cat/web/recursos-d-informacio/citacions-i-bibliografia-1326267851837.html" TargetMode="Externa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dd.uab.cat/record/113512" TargetMode="External"/><Relationship Id="rId2" Type="http://schemas.openxmlformats.org/officeDocument/2006/relationships/hyperlink" Target="http://www.apastyle.org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hyperlink" Target="http://www.uab.cat/web/recursos-d-informacio/citacions-i-bibliografia-1326267851837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cat/biblioteques/mendeley" TargetMode="Externa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b.cat/biblioteques/mendeley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.uab.cat/referencia/formsrvuab.htm" TargetMode="External"/><Relationship Id="rId3" Type="http://schemas.openxmlformats.org/officeDocument/2006/relationships/image" Target="../media/image60.gif"/><Relationship Id="rId7" Type="http://schemas.openxmlformats.org/officeDocument/2006/relationships/hyperlink" Target="https://www.facebook.com/bchgUAB" TargetMode="External"/><Relationship Id="rId2" Type="http://schemas.openxmlformats.org/officeDocument/2006/relationships/hyperlink" Target="http://www.uab.cat/biblioteques/comunicacio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hyperlink" Target="https://twitter.com/bchgUAB" TargetMode="External"/><Relationship Id="rId4" Type="http://schemas.openxmlformats.org/officeDocument/2006/relationships/image" Target="../media/image61.png"/><Relationship Id="rId9" Type="http://schemas.openxmlformats.org/officeDocument/2006/relationships/image" Target="../media/image6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uc.cbuc.cat/" TargetMode="External"/><Relationship Id="rId2" Type="http://schemas.openxmlformats.org/officeDocument/2006/relationships/hyperlink" Target="http://www.uab.cat/biblioteques/cataleg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.uab.cat/ar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uab.cat/biblioteques/trobador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44000" cy="5143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6" name="Picture 2" descr="Creative                         Commons Lice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6165304"/>
            <a:ext cx="1298466" cy="457414"/>
          </a:xfrm>
          <a:prstGeom prst="rect">
            <a:avLst/>
          </a:prstGeom>
          <a:noFill/>
        </p:spPr>
      </p:pic>
      <p:pic>
        <p:nvPicPr>
          <p:cNvPr id="7" name="6 Imagen" descr="logoBCH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589240"/>
            <a:ext cx="2232248" cy="1098007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517785" y="188640"/>
            <a:ext cx="80524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Sessions</a:t>
            </a:r>
            <a:r>
              <a:rPr lang="es-E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</a:t>
            </a:r>
            <a:r>
              <a:rPr lang="es-E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formació</a:t>
            </a:r>
            <a:r>
              <a:rPr lang="es-E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sobre el </a:t>
            </a:r>
            <a:r>
              <a:rPr lang="es-ES" sz="28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Treball</a:t>
            </a:r>
            <a:r>
              <a:rPr lang="es-E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Fi de Grau </a:t>
            </a:r>
            <a:endParaRPr lang="es-E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99792" y="3573016"/>
            <a:ext cx="6192688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latin typeface="+mj-lt"/>
                <a:ea typeface="Verdana" pitchFamily="34" charset="0"/>
                <a:cs typeface="Verdana" pitchFamily="34" charset="0"/>
              </a:rPr>
              <a:t>Recursos </a:t>
            </a:r>
            <a:r>
              <a:rPr lang="es-ES" sz="4400" dirty="0" err="1" smtClean="0">
                <a:latin typeface="+mj-lt"/>
                <a:ea typeface="Verdana" pitchFamily="34" charset="0"/>
                <a:cs typeface="Verdana" pitchFamily="34" charset="0"/>
              </a:rPr>
              <a:t>documentals</a:t>
            </a:r>
            <a:endParaRPr lang="es-ES" sz="44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491880" y="623731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accent3">
                    <a:lumMod val="50000"/>
                  </a:schemeClr>
                </a:solidFill>
              </a:rPr>
              <a:t>Curs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</a:rPr>
              <a:t> 2016-2017</a:t>
            </a:r>
            <a:endParaRPr lang="es-E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708176" y="4517504"/>
            <a:ext cx="6192688" cy="76944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4400" dirty="0" err="1" smtClean="0">
                <a:latin typeface="+mj-lt"/>
                <a:ea typeface="Verdana" pitchFamily="34" charset="0"/>
                <a:cs typeface="Verdana" pitchFamily="34" charset="0"/>
              </a:rPr>
              <a:t>Citacions</a:t>
            </a:r>
            <a:endParaRPr lang="es-ES" sz="44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10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Google </a:t>
            </a:r>
            <a:r>
              <a:rPr lang="ca-ES" sz="3600" b="1" dirty="0" err="1" smtClean="0">
                <a:solidFill>
                  <a:schemeClr val="accent3">
                    <a:lumMod val="50000"/>
                  </a:schemeClr>
                </a:solidFill>
              </a:rPr>
              <a:t>Scholar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20888"/>
            <a:ext cx="5476875" cy="32956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QuadreDeText 4"/>
          <p:cNvSpPr txBox="1"/>
          <p:nvPr/>
        </p:nvSpPr>
        <p:spPr>
          <a:xfrm>
            <a:off x="395536" y="105273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400" b="1" dirty="0" smtClean="0">
                <a:hlinkClick r:id="rId2"/>
              </a:rPr>
              <a:t>Google </a:t>
            </a:r>
            <a:r>
              <a:rPr lang="ca-ES" sz="2400" b="1" dirty="0" err="1" smtClean="0">
                <a:hlinkClick r:id="rId2"/>
              </a:rPr>
              <a:t>Scholar</a:t>
            </a:r>
            <a:r>
              <a:rPr lang="ca-ES" sz="2400" dirty="0" smtClean="0"/>
              <a:t> és el cercador de Google enfocat al món acadèmic i de la investigació: especialitzat en articles de revistes científiques, treballs de recerca, informes, tesis, llibres, etc.</a:t>
            </a:r>
            <a:endParaRPr lang="es-ES" sz="2400" dirty="0"/>
          </a:p>
        </p:txBody>
      </p:sp>
      <p:pic>
        <p:nvPicPr>
          <p:cNvPr id="6" name="Imat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676525"/>
            <a:ext cx="4984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11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Bases de dades (científiques)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323528" y="980728"/>
            <a:ext cx="8496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Les bases de </a:t>
            </a:r>
            <a:r>
              <a:rPr lang="es-ES" sz="2400" dirty="0" err="1" smtClean="0"/>
              <a:t>dades</a:t>
            </a:r>
            <a:r>
              <a:rPr lang="es-ES" sz="2400" dirty="0" smtClean="0"/>
              <a:t> </a:t>
            </a:r>
            <a:r>
              <a:rPr lang="es-ES" sz="2400" dirty="0" err="1" smtClean="0"/>
              <a:t>són</a:t>
            </a:r>
            <a:r>
              <a:rPr lang="es-ES" sz="2400" dirty="0" smtClean="0"/>
              <a:t> una de les </a:t>
            </a:r>
            <a:r>
              <a:rPr lang="es-ES" sz="2400" dirty="0" err="1" smtClean="0"/>
              <a:t>principals</a:t>
            </a:r>
            <a:r>
              <a:rPr lang="es-ES" sz="2400" dirty="0" smtClean="0"/>
              <a:t> </a:t>
            </a:r>
            <a:r>
              <a:rPr lang="es-ES" sz="2400" dirty="0" err="1" smtClean="0"/>
              <a:t>fonts</a:t>
            </a:r>
            <a:r>
              <a:rPr lang="es-ES" sz="2400" dirty="0" smtClean="0"/>
              <a:t> </a:t>
            </a:r>
            <a:r>
              <a:rPr lang="es-ES" sz="2400" dirty="0" err="1" smtClean="0"/>
              <a:t>d’informació</a:t>
            </a:r>
            <a:r>
              <a:rPr lang="es-ES" sz="2400" dirty="0" smtClean="0"/>
              <a:t> per </a:t>
            </a:r>
            <a:r>
              <a:rPr lang="es-ES" sz="2400" dirty="0" err="1" smtClean="0"/>
              <a:t>trobar</a:t>
            </a:r>
            <a:r>
              <a:rPr lang="es-ES" sz="2400" dirty="0" smtClean="0"/>
              <a:t> literatura científica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err="1" smtClean="0"/>
              <a:t>N’hi</a:t>
            </a:r>
            <a:r>
              <a:rPr lang="es-ES" sz="2400" dirty="0" smtClean="0"/>
              <a:t> ha de </a:t>
            </a:r>
            <a:r>
              <a:rPr lang="es-ES" sz="2400" b="1" dirty="0" err="1" smtClean="0"/>
              <a:t>multidisciplinars</a:t>
            </a:r>
            <a:r>
              <a:rPr lang="es-ES" sz="2400" dirty="0" smtClean="0"/>
              <a:t>: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I </a:t>
            </a:r>
            <a:r>
              <a:rPr lang="es-ES" sz="2400" dirty="0" err="1" smtClean="0"/>
              <a:t>n’hi</a:t>
            </a:r>
            <a:r>
              <a:rPr lang="es-ES" sz="2400" dirty="0" smtClean="0"/>
              <a:t> ha </a:t>
            </a:r>
            <a:r>
              <a:rPr lang="es-ES" sz="2400" dirty="0" err="1" smtClean="0"/>
              <a:t>d’</a:t>
            </a:r>
            <a:r>
              <a:rPr lang="es-ES" sz="2400" b="1" dirty="0" err="1" smtClean="0"/>
              <a:t>especialitzades</a:t>
            </a:r>
            <a:r>
              <a:rPr lang="es-ES" sz="2400" dirty="0" smtClean="0"/>
              <a:t>: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32099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348880"/>
            <a:ext cx="16383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780928"/>
            <a:ext cx="277230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 descr="http://www.ebscohost.com/prod-mastheads/CommunicationMassMediaComplete_Masthead_Web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47764" y="4509120"/>
            <a:ext cx="4248472" cy="1037224"/>
          </a:xfrm>
          <a:prstGeom prst="rect">
            <a:avLst/>
          </a:prstGeom>
          <a:noFill/>
        </p:spPr>
      </p:pic>
      <p:pic>
        <p:nvPicPr>
          <p:cNvPr id="9" name="Imatg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531690"/>
            <a:ext cx="4984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12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Bases de dades: Publicitat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5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5242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39814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2348880"/>
            <a:ext cx="2476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QuadreDeText 6"/>
          <p:cNvSpPr txBox="1"/>
          <p:nvPr/>
        </p:nvSpPr>
        <p:spPr>
          <a:xfrm>
            <a:off x="683568" y="3933056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 </a:t>
            </a:r>
            <a:r>
              <a:rPr lang="es-ES" sz="2400" dirty="0" err="1" smtClean="0"/>
              <a:t>més</a:t>
            </a:r>
            <a:r>
              <a:rPr lang="es-ES" sz="2400" dirty="0" smtClean="0"/>
              <a:t>: </a:t>
            </a:r>
            <a:r>
              <a:rPr lang="es-ES" sz="2400" b="1" dirty="0" err="1" smtClean="0">
                <a:hlinkClick r:id="rId8"/>
              </a:rPr>
              <a:t>Galeries</a:t>
            </a:r>
            <a:r>
              <a:rPr lang="es-ES" sz="2400" b="1" dirty="0" smtClean="0">
                <a:hlinkClick r:id="rId8"/>
              </a:rPr>
              <a:t> </a:t>
            </a:r>
            <a:r>
              <a:rPr lang="es-ES" sz="2400" b="1" dirty="0" err="1" smtClean="0">
                <a:hlinkClick r:id="rId8"/>
              </a:rPr>
              <a:t>virtuals</a:t>
            </a:r>
            <a:r>
              <a:rPr lang="es-ES" sz="2400" b="1" dirty="0" smtClean="0">
                <a:hlinkClick r:id="rId8"/>
              </a:rPr>
              <a:t> de </a:t>
            </a:r>
            <a:r>
              <a:rPr lang="es-ES" sz="2400" b="1" dirty="0" err="1" smtClean="0">
                <a:hlinkClick r:id="rId8"/>
              </a:rPr>
              <a:t>publicitat</a:t>
            </a:r>
            <a:endParaRPr lang="es-ES" sz="2400" b="1" dirty="0" smtClean="0"/>
          </a:p>
          <a:p>
            <a:endParaRPr lang="es-ES" sz="1200" b="1" dirty="0" smtClean="0"/>
          </a:p>
          <a:p>
            <a:r>
              <a:rPr lang="es-ES" sz="2400" dirty="0" smtClean="0"/>
              <a:t>             </a:t>
            </a:r>
            <a:r>
              <a:rPr lang="es-ES" sz="2400" b="1" u="sng" dirty="0" err="1" smtClean="0">
                <a:hlinkClick r:id="rId9"/>
              </a:rPr>
              <a:t>Publicitat</a:t>
            </a:r>
            <a:r>
              <a:rPr lang="es-ES" sz="2400" dirty="0" smtClean="0"/>
              <a:t>: </a:t>
            </a:r>
            <a:r>
              <a:rPr lang="es-ES" sz="2400" dirty="0" err="1" smtClean="0"/>
              <a:t>apartat</a:t>
            </a:r>
            <a:r>
              <a:rPr lang="es-ES" sz="2400" dirty="0" smtClean="0"/>
              <a:t> al blog de la biblioteca</a:t>
            </a:r>
          </a:p>
          <a:p>
            <a:endParaRPr lang="es-ES" sz="1200" dirty="0" smtClean="0"/>
          </a:p>
          <a:p>
            <a:r>
              <a:rPr lang="es-ES" sz="2400" dirty="0" smtClean="0"/>
              <a:t>             </a:t>
            </a:r>
            <a:r>
              <a:rPr lang="es-ES" sz="2400" dirty="0" err="1" smtClean="0"/>
              <a:t>Calaix</a:t>
            </a:r>
            <a:r>
              <a:rPr lang="es-ES" sz="2400" dirty="0" smtClean="0"/>
              <a:t> </a:t>
            </a:r>
            <a:r>
              <a:rPr lang="es-ES" sz="2400" i="1" dirty="0" err="1" smtClean="0"/>
              <a:t>Publicitat</a:t>
            </a:r>
            <a:r>
              <a:rPr lang="es-ES" sz="2400" i="1" dirty="0" smtClean="0"/>
              <a:t> i </a:t>
            </a:r>
            <a:r>
              <a:rPr lang="es-ES" sz="2400" i="1" dirty="0" err="1" smtClean="0"/>
              <a:t>Relacions</a:t>
            </a:r>
            <a:r>
              <a:rPr lang="es-ES" sz="2400" i="1" dirty="0" smtClean="0"/>
              <a:t> </a:t>
            </a:r>
            <a:r>
              <a:rPr lang="es-ES" sz="2400" i="1" dirty="0" err="1" smtClean="0"/>
              <a:t>Públiques</a:t>
            </a:r>
            <a:r>
              <a:rPr lang="es-ES" sz="2400" i="1" dirty="0" smtClean="0"/>
              <a:t> </a:t>
            </a:r>
            <a:r>
              <a:rPr lang="es-ES" sz="2400" dirty="0" smtClean="0"/>
              <a:t>a </a:t>
            </a:r>
            <a:r>
              <a:rPr lang="es-ES" sz="2400" dirty="0" err="1" smtClean="0"/>
              <a:t>Trobador</a:t>
            </a:r>
            <a:r>
              <a:rPr lang="es-ES" sz="2400" dirty="0" smtClean="0"/>
              <a:t>+ -              	Bases de </a:t>
            </a:r>
            <a:r>
              <a:rPr lang="es-ES" sz="2400" dirty="0" err="1" smtClean="0"/>
              <a:t>dades</a:t>
            </a:r>
            <a:endParaRPr lang="es-ES" sz="2400" dirty="0"/>
          </a:p>
        </p:txBody>
      </p:sp>
      <p:sp>
        <p:nvSpPr>
          <p:cNvPr id="8" name="QuadreDeText 7"/>
          <p:cNvSpPr txBox="1"/>
          <p:nvPr/>
        </p:nvSpPr>
        <p:spPr>
          <a:xfrm rot="20926988">
            <a:off x="6503943" y="5456791"/>
            <a:ext cx="23762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solidFill>
                  <a:srgbClr val="C00000"/>
                </a:solidFill>
              </a:rPr>
              <a:t>Fins finals de 2016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Bases de dades: Premsa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32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440" y="923577"/>
            <a:ext cx="33432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48223" y="2204864"/>
            <a:ext cx="3243636" cy="66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3212976"/>
            <a:ext cx="4057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CuadroTexto"/>
          <p:cNvSpPr txBox="1"/>
          <p:nvPr/>
        </p:nvSpPr>
        <p:spPr>
          <a:xfrm>
            <a:off x="755576" y="436510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hlinkClick r:id="rId8"/>
              </a:rPr>
              <a:t>El </a:t>
            </a:r>
            <a:r>
              <a:rPr lang="es-ES" sz="3600" b="1" dirty="0" err="1" smtClean="0">
                <a:hlinkClick r:id="rId8"/>
              </a:rPr>
              <a:t>Quiosc</a:t>
            </a:r>
            <a:r>
              <a:rPr lang="es-ES" sz="2400" b="1" dirty="0" smtClean="0"/>
              <a:t>: portal de </a:t>
            </a:r>
            <a:r>
              <a:rPr lang="es-ES" sz="2400" b="1" dirty="0" err="1" smtClean="0"/>
              <a:t>premsa</a:t>
            </a:r>
            <a:r>
              <a:rPr lang="es-ES" sz="2400" b="1" dirty="0" smtClean="0"/>
              <a:t> de les </a:t>
            </a:r>
            <a:r>
              <a:rPr lang="es-ES" sz="2400" b="1" dirty="0" err="1" smtClean="0"/>
              <a:t>biblioteques</a:t>
            </a:r>
            <a:r>
              <a:rPr lang="es-ES" sz="2400" b="1" dirty="0" smtClean="0"/>
              <a:t> UAB</a:t>
            </a:r>
            <a:endParaRPr lang="es-ES" sz="2400" b="1" dirty="0"/>
          </a:p>
        </p:txBody>
      </p:sp>
      <p:sp>
        <p:nvSpPr>
          <p:cNvPr id="10" name="9 Rectángulo"/>
          <p:cNvSpPr/>
          <p:nvPr/>
        </p:nvSpPr>
        <p:spPr>
          <a:xfrm>
            <a:off x="827584" y="5229200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A </a:t>
            </a:r>
            <a:r>
              <a:rPr lang="es-ES" sz="2400" dirty="0" err="1" smtClean="0"/>
              <a:t>més</a:t>
            </a:r>
            <a:r>
              <a:rPr lang="es-ES" sz="2400" dirty="0" smtClean="0"/>
              <a:t>: </a:t>
            </a:r>
            <a:r>
              <a:rPr lang="es-ES" sz="2400" dirty="0" err="1" smtClean="0"/>
              <a:t>calaix</a:t>
            </a:r>
            <a:r>
              <a:rPr lang="es-ES" sz="2400" dirty="0" smtClean="0"/>
              <a:t> </a:t>
            </a:r>
            <a:r>
              <a:rPr lang="es-ES" sz="2400" i="1" dirty="0" err="1" smtClean="0"/>
              <a:t>Premsa</a:t>
            </a:r>
            <a:r>
              <a:rPr lang="es-ES" sz="2400" i="1" dirty="0" smtClean="0"/>
              <a:t> </a:t>
            </a:r>
            <a:r>
              <a:rPr lang="es-ES" sz="2400" dirty="0" smtClean="0"/>
              <a:t>a </a:t>
            </a:r>
            <a:r>
              <a:rPr lang="es-ES" sz="2400" dirty="0" err="1" smtClean="0"/>
              <a:t>Trobador</a:t>
            </a:r>
            <a:r>
              <a:rPr lang="es-ES" sz="2400" dirty="0" smtClean="0"/>
              <a:t>+ - Bases de </a:t>
            </a:r>
            <a:r>
              <a:rPr lang="es-ES" sz="2400" dirty="0" err="1" smtClean="0"/>
              <a:t>dades</a:t>
            </a:r>
            <a:endParaRPr lang="es-ES" sz="2400" dirty="0"/>
          </a:p>
        </p:txBody>
      </p:sp>
      <p:pic>
        <p:nvPicPr>
          <p:cNvPr id="1028" name="Picture 4" descr="D:\Users\2114842\Desktop\Curs TFG\proquest.gif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3079761"/>
            <a:ext cx="2016224" cy="1285343"/>
          </a:xfrm>
          <a:prstGeom prst="rect">
            <a:avLst/>
          </a:prstGeom>
          <a:noFill/>
        </p:spPr>
      </p:pic>
      <p:pic>
        <p:nvPicPr>
          <p:cNvPr id="1026" name="Picture 2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665" y="980728"/>
            <a:ext cx="374332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Resultado de imagen de pressreader">
            <a:hlinkClick r:id="rId13"/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22" b="12787"/>
          <a:stretch/>
        </p:blipFill>
        <p:spPr bwMode="auto">
          <a:xfrm>
            <a:off x="560088" y="2132856"/>
            <a:ext cx="3851920" cy="99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QuadreDeText 4"/>
          <p:cNvSpPr txBox="1"/>
          <p:nvPr/>
        </p:nvSpPr>
        <p:spPr>
          <a:xfrm rot="20926988">
            <a:off x="2454549" y="1599062"/>
            <a:ext cx="23762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solidFill>
                  <a:srgbClr val="C00000"/>
                </a:solidFill>
              </a:rPr>
              <a:t>Fins 31 desembre 2016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13" name="QuadreDeText 12"/>
          <p:cNvSpPr txBox="1"/>
          <p:nvPr/>
        </p:nvSpPr>
        <p:spPr>
          <a:xfrm rot="20926988">
            <a:off x="6096144" y="5643796"/>
            <a:ext cx="23762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solidFill>
                  <a:srgbClr val="C00000"/>
                </a:solidFill>
              </a:rPr>
              <a:t>Fins finals de 2016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14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Bases de dades: Audiència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22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554" y="1175074"/>
            <a:ext cx="2384310" cy="156032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QuadreDeText 4"/>
          <p:cNvSpPr txBox="1"/>
          <p:nvPr/>
        </p:nvSpPr>
        <p:spPr>
          <a:xfrm>
            <a:off x="827584" y="4395950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600" b="1" dirty="0" err="1" smtClean="0">
                <a:hlinkClick r:id="rId4"/>
              </a:rPr>
              <a:t>Guia</a:t>
            </a:r>
            <a:r>
              <a:rPr lang="es-ES" sz="3600" b="1" dirty="0" smtClean="0">
                <a:hlinkClick r:id="rId4"/>
              </a:rPr>
              <a:t> de </a:t>
            </a:r>
            <a:r>
              <a:rPr lang="es-ES" sz="3600" b="1" dirty="0" err="1" smtClean="0">
                <a:hlinkClick r:id="rId4"/>
              </a:rPr>
              <a:t>l’audiència</a:t>
            </a:r>
            <a:r>
              <a:rPr lang="es-ES" sz="2400" dirty="0" smtClean="0"/>
              <a:t>: </a:t>
            </a:r>
            <a:r>
              <a:rPr lang="es-ES" sz="2400" dirty="0" err="1" smtClean="0"/>
              <a:t>selecció</a:t>
            </a:r>
            <a:r>
              <a:rPr lang="es-ES" sz="2400" dirty="0" smtClean="0"/>
              <a:t> de recursos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trobar</a:t>
            </a:r>
            <a:r>
              <a:rPr lang="es-ES" sz="2400" dirty="0" smtClean="0"/>
              <a:t> </a:t>
            </a:r>
            <a:r>
              <a:rPr lang="es-ES" sz="2400" dirty="0" err="1" smtClean="0"/>
              <a:t>dades</a:t>
            </a:r>
            <a:r>
              <a:rPr lang="es-ES" sz="2400" dirty="0" smtClean="0"/>
              <a:t> </a:t>
            </a:r>
            <a:r>
              <a:rPr lang="es-ES" sz="2400" dirty="0" err="1" smtClean="0"/>
              <a:t>d’audiència</a:t>
            </a:r>
            <a:r>
              <a:rPr lang="es-ES" sz="2400" dirty="0" smtClean="0"/>
              <a:t> de </a:t>
            </a:r>
            <a:r>
              <a:rPr lang="es-ES" sz="2400" dirty="0" err="1" smtClean="0"/>
              <a:t>televisió</a:t>
            </a:r>
            <a:r>
              <a:rPr lang="es-ES" sz="2400" dirty="0" smtClean="0"/>
              <a:t>, </a:t>
            </a:r>
            <a:r>
              <a:rPr lang="es-ES" sz="2400" dirty="0" err="1" smtClean="0"/>
              <a:t>ràdio</a:t>
            </a:r>
            <a:r>
              <a:rPr lang="es-ES" sz="2400" dirty="0" smtClean="0"/>
              <a:t>, cinema, </a:t>
            </a:r>
            <a:r>
              <a:rPr lang="es-ES" sz="2400" dirty="0" err="1" smtClean="0"/>
              <a:t>premsa</a:t>
            </a:r>
            <a:r>
              <a:rPr lang="es-ES" sz="2400" dirty="0" smtClean="0"/>
              <a:t>, internet…</a:t>
            </a:r>
            <a:endParaRPr lang="es-ES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635896" y="1163398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>
                <a:hlinkClick r:id="rId2"/>
              </a:rPr>
              <a:t>Oficina de Justificación de la Difusión</a:t>
            </a:r>
            <a:r>
              <a:rPr lang="es-ES" sz="2400" b="1" dirty="0" smtClean="0"/>
              <a:t>: </a:t>
            </a:r>
            <a:r>
              <a:rPr lang="es-ES" sz="2400" dirty="0" err="1" smtClean="0"/>
              <a:t>dades</a:t>
            </a:r>
            <a:r>
              <a:rPr lang="es-ES" sz="2400" dirty="0" smtClean="0"/>
              <a:t> de </a:t>
            </a:r>
            <a:r>
              <a:rPr lang="es-ES" sz="2400" dirty="0" err="1" smtClean="0"/>
              <a:t>tiratge</a:t>
            </a:r>
            <a:r>
              <a:rPr lang="es-ES" sz="2400" dirty="0" smtClean="0"/>
              <a:t> i </a:t>
            </a:r>
            <a:r>
              <a:rPr lang="es-ES" sz="2400" dirty="0" err="1" smtClean="0"/>
              <a:t>circulació</a:t>
            </a:r>
            <a:r>
              <a:rPr lang="es-ES" sz="2400" dirty="0" smtClean="0"/>
              <a:t> de </a:t>
            </a:r>
            <a:r>
              <a:rPr lang="es-ES" sz="2400" dirty="0" err="1" smtClean="0"/>
              <a:t>premsa</a:t>
            </a:r>
            <a:r>
              <a:rPr lang="es-ES" sz="2400" dirty="0" smtClean="0"/>
              <a:t> impresa. </a:t>
            </a:r>
            <a:r>
              <a:rPr lang="es-ES" sz="2400" dirty="0" err="1" smtClean="0"/>
              <a:t>Dades</a:t>
            </a:r>
            <a:r>
              <a:rPr lang="es-ES" sz="2400" dirty="0" smtClean="0"/>
              <a:t> de </a:t>
            </a:r>
            <a:r>
              <a:rPr lang="es-ES" sz="2400" dirty="0" err="1" smtClean="0"/>
              <a:t>difusió</a:t>
            </a:r>
            <a:r>
              <a:rPr lang="es-ES" sz="2400" dirty="0" smtClean="0"/>
              <a:t> de </a:t>
            </a:r>
            <a:r>
              <a:rPr lang="es-ES" sz="2400" dirty="0" err="1" smtClean="0"/>
              <a:t>premsa</a:t>
            </a:r>
            <a:r>
              <a:rPr lang="es-ES" sz="2400" dirty="0" smtClean="0"/>
              <a:t> digital</a:t>
            </a:r>
            <a:endParaRPr lang="es-ES" sz="2400" dirty="0"/>
          </a:p>
        </p:txBody>
      </p:sp>
      <p:sp>
        <p:nvSpPr>
          <p:cNvPr id="4" name="QuadreDeText 3"/>
          <p:cNvSpPr txBox="1"/>
          <p:nvPr/>
        </p:nvSpPr>
        <p:spPr>
          <a:xfrm>
            <a:off x="3635896" y="2969117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dirty="0" err="1" smtClean="0">
                <a:hlinkClick r:id="rId5"/>
              </a:rPr>
              <a:t>Anuario</a:t>
            </a:r>
            <a:r>
              <a:rPr lang="ca-ES" sz="2400" b="1" dirty="0" smtClean="0">
                <a:hlinkClick r:id="rId5"/>
              </a:rPr>
              <a:t> </a:t>
            </a:r>
            <a:r>
              <a:rPr lang="ca-ES" sz="2400" b="1" dirty="0" err="1" smtClean="0">
                <a:hlinkClick r:id="rId5"/>
              </a:rPr>
              <a:t>Audiencias</a:t>
            </a:r>
            <a:r>
              <a:rPr lang="ca-ES" sz="2400" b="1" dirty="0" smtClean="0">
                <a:hlinkClick r:id="rId5"/>
              </a:rPr>
              <a:t> TV</a:t>
            </a:r>
            <a:r>
              <a:rPr lang="ca-ES" sz="2400" b="1" dirty="0" smtClean="0"/>
              <a:t> </a:t>
            </a:r>
          </a:p>
          <a:p>
            <a:r>
              <a:rPr lang="ca-ES" sz="2400" b="1" dirty="0" smtClean="0"/>
              <a:t>de </a:t>
            </a:r>
            <a:r>
              <a:rPr lang="ca-ES" sz="2400" b="1" dirty="0" err="1" smtClean="0"/>
              <a:t>Kantar</a:t>
            </a:r>
            <a:r>
              <a:rPr lang="ca-ES" sz="2400" b="1" dirty="0" smtClean="0"/>
              <a:t> Media: </a:t>
            </a:r>
          </a:p>
          <a:p>
            <a:r>
              <a:rPr lang="ca-ES" sz="2400" dirty="0" smtClean="0"/>
              <a:t>dades de consum de televisió</a:t>
            </a:r>
            <a:endParaRPr lang="es-ES" sz="2400" dirty="0"/>
          </a:p>
        </p:txBody>
      </p:sp>
      <p:pic>
        <p:nvPicPr>
          <p:cNvPr id="2051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554" y="2913068"/>
            <a:ext cx="2384310" cy="124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496944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Bases de dades: Estadístiques i dades d’empresa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3553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72816"/>
            <a:ext cx="40633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844824"/>
            <a:ext cx="350396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539552" y="321297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 smtClean="0">
                <a:hlinkClick r:id="rId6"/>
              </a:rPr>
              <a:t>Dades</a:t>
            </a:r>
            <a:r>
              <a:rPr lang="es-ES" sz="3600" b="1" dirty="0" smtClean="0">
                <a:hlinkClick r:id="rId6"/>
              </a:rPr>
              <a:t> i </a:t>
            </a:r>
            <a:r>
              <a:rPr lang="es-ES" sz="3600" b="1" dirty="0" err="1" smtClean="0">
                <a:hlinkClick r:id="rId6"/>
              </a:rPr>
              <a:t>estadístiques</a:t>
            </a:r>
            <a:r>
              <a:rPr lang="es-ES" sz="2400" dirty="0" smtClean="0"/>
              <a:t>: </a:t>
            </a:r>
            <a:r>
              <a:rPr lang="es-ES" sz="2400" dirty="0" err="1" smtClean="0"/>
              <a:t>apartat</a:t>
            </a:r>
            <a:r>
              <a:rPr lang="es-ES" sz="2400" dirty="0" smtClean="0"/>
              <a:t> al blog de la biblioteca</a:t>
            </a:r>
          </a:p>
          <a:p>
            <a:r>
              <a:rPr lang="es-ES" sz="3600" b="1" dirty="0" err="1" smtClean="0">
                <a:hlinkClick r:id="rId7"/>
              </a:rPr>
              <a:t>Empreses</a:t>
            </a:r>
            <a:r>
              <a:rPr lang="es-ES" sz="2400" dirty="0" smtClean="0"/>
              <a:t>: </a:t>
            </a:r>
            <a:r>
              <a:rPr lang="es-ES" sz="2400" dirty="0" err="1" smtClean="0"/>
              <a:t>apartat</a:t>
            </a:r>
            <a:r>
              <a:rPr lang="es-ES" sz="2400" dirty="0" smtClean="0"/>
              <a:t> al blog de la biblioteca. També </a:t>
            </a:r>
            <a:r>
              <a:rPr lang="es-ES" sz="2400" dirty="0" err="1" smtClean="0"/>
              <a:t>empreses</a:t>
            </a:r>
            <a:r>
              <a:rPr lang="es-ES" sz="2400" dirty="0" smtClean="0"/>
              <a:t> de </a:t>
            </a:r>
            <a:r>
              <a:rPr lang="es-ES" sz="2400" dirty="0" err="1" smtClean="0"/>
              <a:t>comunicació</a:t>
            </a:r>
            <a:endParaRPr lang="es-ES" sz="2400" dirty="0"/>
          </a:p>
        </p:txBody>
      </p:sp>
      <p:sp>
        <p:nvSpPr>
          <p:cNvPr id="7" name="6 Rectángulo"/>
          <p:cNvSpPr/>
          <p:nvPr/>
        </p:nvSpPr>
        <p:spPr>
          <a:xfrm>
            <a:off x="539552" y="508518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A </a:t>
            </a:r>
            <a:r>
              <a:rPr lang="es-ES" sz="2400" dirty="0" err="1" smtClean="0"/>
              <a:t>més</a:t>
            </a:r>
            <a:r>
              <a:rPr lang="es-ES" sz="2400" dirty="0" smtClean="0"/>
              <a:t>: </a:t>
            </a:r>
            <a:r>
              <a:rPr lang="es-ES" sz="2400" dirty="0" err="1" smtClean="0"/>
              <a:t>calaix</a:t>
            </a:r>
            <a:r>
              <a:rPr lang="es-ES" sz="2400" dirty="0" smtClean="0"/>
              <a:t> </a:t>
            </a:r>
            <a:r>
              <a:rPr lang="es-ES" sz="2400" i="1" dirty="0" err="1" smtClean="0"/>
              <a:t>Estadístiques</a:t>
            </a:r>
            <a:r>
              <a:rPr lang="es-ES" sz="2400" i="1" dirty="0" smtClean="0"/>
              <a:t> </a:t>
            </a:r>
            <a:r>
              <a:rPr lang="es-ES" sz="2400" dirty="0" smtClean="0"/>
              <a:t>a </a:t>
            </a:r>
            <a:r>
              <a:rPr lang="es-ES" sz="2400" dirty="0" err="1" smtClean="0"/>
              <a:t>Trobador</a:t>
            </a:r>
            <a:r>
              <a:rPr lang="es-ES" sz="2400" dirty="0" smtClean="0"/>
              <a:t>+ - Bases de </a:t>
            </a:r>
            <a:r>
              <a:rPr lang="es-ES" sz="2400" dirty="0" err="1" smtClean="0"/>
              <a:t>dades</a:t>
            </a:r>
            <a:endParaRPr lang="es-ES" sz="2400" dirty="0"/>
          </a:p>
        </p:txBody>
      </p:sp>
      <p:sp>
        <p:nvSpPr>
          <p:cNvPr id="8" name="QuadreDeText 7"/>
          <p:cNvSpPr txBox="1"/>
          <p:nvPr/>
        </p:nvSpPr>
        <p:spPr>
          <a:xfrm rot="20926988">
            <a:off x="6430982" y="5456792"/>
            <a:ext cx="23762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solidFill>
                  <a:srgbClr val="C00000"/>
                </a:solidFill>
              </a:rPr>
              <a:t>Fins finals de 2016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16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Bases de dades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39552" y="948690"/>
            <a:ext cx="77048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err="1" smtClean="0">
                <a:solidFill>
                  <a:srgbClr val="FF0000"/>
                </a:solidFill>
              </a:rPr>
              <a:t>Important</a:t>
            </a:r>
            <a:r>
              <a:rPr lang="es-ES" sz="2800" b="1" dirty="0" smtClean="0">
                <a:solidFill>
                  <a:srgbClr val="FF0000"/>
                </a:solidFill>
              </a:rPr>
              <a:t>!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2600" b="1" u="sng" dirty="0" smtClean="0"/>
              <a:t>Cal </a:t>
            </a:r>
            <a:r>
              <a:rPr lang="es-ES" sz="2600" b="1" u="sng" dirty="0" err="1" smtClean="0"/>
              <a:t>complir</a:t>
            </a:r>
            <a:r>
              <a:rPr lang="es-ES" sz="2600" b="1" u="sng" dirty="0" smtClean="0"/>
              <a:t> les </a:t>
            </a:r>
            <a:r>
              <a:rPr lang="es-ES" sz="2600" b="1" u="sng" dirty="0" err="1" smtClean="0"/>
              <a:t>condicions</a:t>
            </a:r>
            <a:r>
              <a:rPr lang="es-ES" sz="2600" b="1" u="sng" dirty="0" smtClean="0"/>
              <a:t> </a:t>
            </a:r>
            <a:r>
              <a:rPr lang="es-ES" sz="2600" b="1" u="sng" dirty="0" err="1" smtClean="0"/>
              <a:t>d’ús</a:t>
            </a:r>
            <a:r>
              <a:rPr lang="es-ES" sz="2600" b="1" u="sng" dirty="0" smtClean="0"/>
              <a:t> de les bases de </a:t>
            </a:r>
            <a:r>
              <a:rPr lang="es-ES" sz="2600" b="1" u="sng" dirty="0" err="1" smtClean="0"/>
              <a:t>dades</a:t>
            </a:r>
            <a:endParaRPr lang="es-ES" sz="2600" b="1" u="sng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err="1" smtClean="0"/>
              <a:t>Com</a:t>
            </a:r>
            <a:r>
              <a:rPr lang="es-ES" sz="2400" dirty="0" smtClean="0"/>
              <a:t> </a:t>
            </a:r>
            <a:r>
              <a:rPr lang="es-ES" sz="2400" dirty="0" err="1" smtClean="0"/>
              <a:t>puc</a:t>
            </a:r>
            <a:r>
              <a:rPr lang="es-ES" sz="2400" dirty="0" smtClean="0"/>
              <a:t> saber-les?</a:t>
            </a:r>
          </a:p>
          <a:p>
            <a:pPr algn="just"/>
            <a:endParaRPr lang="es-ES" sz="2400" dirty="0" smtClean="0"/>
          </a:p>
          <a:p>
            <a:pPr algn="just">
              <a:buFont typeface="Wingdings" pitchFamily="2" charset="2"/>
              <a:buChar char="v"/>
            </a:pPr>
            <a:r>
              <a:rPr lang="es-ES" sz="2400" dirty="0" smtClean="0"/>
              <a:t> </a:t>
            </a:r>
            <a:r>
              <a:rPr lang="es-ES" sz="2400" dirty="0" err="1" smtClean="0"/>
              <a:t>Llegiu</a:t>
            </a:r>
            <a:r>
              <a:rPr lang="es-ES" sz="2400" dirty="0" smtClean="0"/>
              <a:t> la </a:t>
            </a:r>
            <a:r>
              <a:rPr lang="es-ES" sz="2400" dirty="0" err="1" smtClean="0"/>
              <a:t>informació</a:t>
            </a:r>
            <a:r>
              <a:rPr lang="es-ES" sz="2400" dirty="0" smtClean="0"/>
              <a:t> que </a:t>
            </a:r>
            <a:r>
              <a:rPr lang="es-ES" sz="2400" dirty="0" err="1" smtClean="0"/>
              <a:t>us</a:t>
            </a:r>
            <a:r>
              <a:rPr lang="es-ES" sz="2400" dirty="0" smtClean="0"/>
              <a:t> proporciona la </a:t>
            </a:r>
            <a:r>
              <a:rPr lang="es-ES" sz="2400" dirty="0" err="1" smtClean="0"/>
              <a:t>pròpia</a:t>
            </a:r>
            <a:r>
              <a:rPr lang="es-ES" sz="2400" dirty="0" smtClean="0"/>
              <a:t> base de </a:t>
            </a:r>
            <a:r>
              <a:rPr lang="es-ES" sz="2400" dirty="0" err="1" smtClean="0"/>
              <a:t>dades</a:t>
            </a:r>
            <a:r>
              <a:rPr lang="es-ES" sz="2400" dirty="0" smtClean="0"/>
              <a:t> – la </a:t>
            </a:r>
            <a:r>
              <a:rPr lang="es-ES" sz="2400" dirty="0" err="1" smtClean="0"/>
              <a:t>trobareu</a:t>
            </a:r>
            <a:r>
              <a:rPr lang="es-ES" sz="2400" dirty="0" smtClean="0"/>
              <a:t> en </a:t>
            </a:r>
            <a:r>
              <a:rPr lang="es-ES" sz="2400" dirty="0" err="1" smtClean="0"/>
              <a:t>apartats</a:t>
            </a:r>
            <a:r>
              <a:rPr lang="es-ES" sz="2400" dirty="0" smtClean="0"/>
              <a:t> </a:t>
            </a:r>
            <a:r>
              <a:rPr lang="es-ES" sz="2400" dirty="0" err="1" smtClean="0"/>
              <a:t>amb</a:t>
            </a:r>
            <a:r>
              <a:rPr lang="es-ES" sz="2400" dirty="0" smtClean="0"/>
              <a:t> </a:t>
            </a:r>
            <a:r>
              <a:rPr lang="es-ES" sz="2400" dirty="0" err="1" smtClean="0"/>
              <a:t>noms</a:t>
            </a:r>
            <a:r>
              <a:rPr lang="es-ES" sz="2400" dirty="0" smtClean="0"/>
              <a:t> </a:t>
            </a:r>
            <a:r>
              <a:rPr lang="es-ES" sz="2400" dirty="0" err="1" smtClean="0"/>
              <a:t>com</a:t>
            </a:r>
            <a:r>
              <a:rPr lang="es-ES" sz="2400" dirty="0" smtClean="0"/>
              <a:t> </a:t>
            </a:r>
            <a:r>
              <a:rPr lang="es-ES" sz="2400" i="1" dirty="0" smtClean="0"/>
              <a:t>“Termes </a:t>
            </a:r>
            <a:r>
              <a:rPr lang="es-ES" sz="2400" i="1" dirty="0" err="1" smtClean="0"/>
              <a:t>d’ús</a:t>
            </a:r>
            <a:r>
              <a:rPr lang="es-ES" sz="2400" i="1" dirty="0" smtClean="0"/>
              <a:t>”</a:t>
            </a:r>
            <a:r>
              <a:rPr lang="es-ES" sz="2400" dirty="0" smtClean="0"/>
              <a:t>, </a:t>
            </a:r>
            <a:r>
              <a:rPr lang="es-ES" sz="2400" i="1" dirty="0" smtClean="0"/>
              <a:t>“Aviso legal”</a:t>
            </a:r>
            <a:r>
              <a:rPr lang="es-ES" sz="2400" dirty="0" smtClean="0"/>
              <a:t>, </a:t>
            </a:r>
            <a:r>
              <a:rPr lang="es-ES" sz="2400" i="1" dirty="0" smtClean="0"/>
              <a:t>“</a:t>
            </a:r>
            <a:r>
              <a:rPr lang="es-ES" sz="2400" i="1" dirty="0" err="1" smtClean="0"/>
              <a:t>Terms</a:t>
            </a:r>
            <a:r>
              <a:rPr lang="es-ES" sz="2400" i="1" dirty="0" smtClean="0"/>
              <a:t> and </a:t>
            </a:r>
            <a:r>
              <a:rPr lang="es-ES" sz="2400" i="1" dirty="0" err="1" smtClean="0"/>
              <a:t>conditions</a:t>
            </a:r>
            <a:r>
              <a:rPr lang="es-ES" sz="2400" i="1" dirty="0" smtClean="0"/>
              <a:t>”</a:t>
            </a:r>
            <a:r>
              <a:rPr lang="es-ES" sz="2400" dirty="0" smtClean="0"/>
              <a:t>, etc.</a:t>
            </a:r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Wingdings" pitchFamily="2" charset="2"/>
              <a:buChar char="v"/>
            </a:pPr>
            <a:r>
              <a:rPr lang="es-ES" sz="2400" dirty="0" smtClean="0"/>
              <a:t> </a:t>
            </a:r>
            <a:r>
              <a:rPr lang="es-ES" sz="2400" dirty="0" err="1" smtClean="0"/>
              <a:t>Consulteu</a:t>
            </a:r>
            <a:r>
              <a:rPr lang="es-ES" sz="2400" dirty="0" smtClean="0"/>
              <a:t> la </a:t>
            </a:r>
            <a:r>
              <a:rPr lang="es-ES" sz="2400" dirty="0" err="1" smtClean="0"/>
              <a:t>fitxa</a:t>
            </a:r>
            <a:r>
              <a:rPr lang="es-ES" sz="2400" dirty="0" smtClean="0"/>
              <a:t> de la base de </a:t>
            </a:r>
            <a:r>
              <a:rPr lang="es-ES" sz="2400" dirty="0" err="1" smtClean="0"/>
              <a:t>dades</a:t>
            </a:r>
            <a:r>
              <a:rPr lang="es-ES" sz="2400" dirty="0" smtClean="0"/>
              <a:t> a: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b="1" dirty="0" smtClean="0">
                <a:hlinkClick r:id="rId2"/>
              </a:rPr>
              <a:t> </a:t>
            </a:r>
            <a:r>
              <a:rPr lang="es-ES" sz="2400" b="1" dirty="0" err="1" smtClean="0">
                <a:hlinkClick r:id="rId2"/>
              </a:rPr>
              <a:t>Condicions</a:t>
            </a:r>
            <a:r>
              <a:rPr lang="es-ES" sz="2400" b="1" dirty="0" smtClean="0">
                <a:hlinkClick r:id="rId2"/>
              </a:rPr>
              <a:t> </a:t>
            </a:r>
            <a:r>
              <a:rPr lang="es-ES" sz="2400" b="1" dirty="0" err="1" smtClean="0">
                <a:hlinkClick r:id="rId2"/>
              </a:rPr>
              <a:t>d’ús</a:t>
            </a:r>
            <a:r>
              <a:rPr lang="es-ES" sz="2400" b="1" dirty="0" smtClean="0">
                <a:hlinkClick r:id="rId2"/>
              </a:rPr>
              <a:t> </a:t>
            </a:r>
            <a:r>
              <a:rPr lang="es-ES" sz="2400" b="1" dirty="0" err="1" smtClean="0">
                <a:hlinkClick r:id="rId2"/>
              </a:rPr>
              <a:t>dels</a:t>
            </a:r>
            <a:r>
              <a:rPr lang="es-ES" sz="2400" b="1" dirty="0" smtClean="0">
                <a:hlinkClick r:id="rId2"/>
              </a:rPr>
              <a:t> recursos </a:t>
            </a:r>
            <a:r>
              <a:rPr lang="es-ES" sz="2400" b="1" dirty="0" err="1" smtClean="0">
                <a:hlinkClick r:id="rId2"/>
              </a:rPr>
              <a:t>electrònics</a:t>
            </a:r>
            <a:endParaRPr lang="es-ES" sz="2400" b="1" dirty="0" smtClean="0"/>
          </a:p>
          <a:p>
            <a:pPr algn="just">
              <a:buFont typeface="Arial" pitchFamily="34" charset="0"/>
              <a:buChar char="•"/>
            </a:pPr>
            <a:r>
              <a:rPr lang="fr-FR" sz="2400" b="1" dirty="0" smtClean="0">
                <a:hlinkClick r:id="rId3"/>
              </a:rPr>
              <a:t> </a:t>
            </a:r>
            <a:r>
              <a:rPr lang="fr-FR" sz="2400" b="1" dirty="0" err="1" smtClean="0">
                <a:hlinkClick r:id="rId3"/>
              </a:rPr>
              <a:t>Condicions</a:t>
            </a:r>
            <a:r>
              <a:rPr lang="fr-FR" sz="2400" b="1" dirty="0" smtClean="0">
                <a:hlinkClick r:id="rId3"/>
              </a:rPr>
              <a:t> i </a:t>
            </a:r>
            <a:r>
              <a:rPr lang="fr-FR" sz="2400" b="1" dirty="0" err="1" smtClean="0">
                <a:hlinkClick r:id="rId3"/>
              </a:rPr>
              <a:t>guies</a:t>
            </a:r>
            <a:r>
              <a:rPr lang="fr-FR" sz="2400" b="1" dirty="0" smtClean="0">
                <a:hlinkClick r:id="rId3"/>
              </a:rPr>
              <a:t> d'</a:t>
            </a:r>
            <a:r>
              <a:rPr lang="fr-FR" sz="2400" b="1" dirty="0" err="1" smtClean="0">
                <a:hlinkClick r:id="rId3"/>
              </a:rPr>
              <a:t>ús</a:t>
            </a:r>
            <a:r>
              <a:rPr lang="fr-FR" sz="2400" b="1" dirty="0" smtClean="0">
                <a:hlinkClick r:id="rId3"/>
              </a:rPr>
              <a:t> de les </a:t>
            </a:r>
            <a:r>
              <a:rPr lang="fr-FR" sz="2400" b="1" dirty="0" err="1" smtClean="0">
                <a:hlinkClick r:id="rId3"/>
              </a:rPr>
              <a:t>revistes</a:t>
            </a:r>
            <a:r>
              <a:rPr lang="fr-FR" sz="2400" b="1" dirty="0" smtClean="0">
                <a:hlinkClick r:id="rId3"/>
              </a:rPr>
              <a:t> </a:t>
            </a:r>
            <a:r>
              <a:rPr lang="fr-FR" sz="2400" b="1" dirty="0" err="1" smtClean="0">
                <a:hlinkClick r:id="rId3"/>
              </a:rPr>
              <a:t>electròniques</a:t>
            </a:r>
            <a:r>
              <a:rPr lang="fr-FR" sz="2400" b="1" dirty="0" smtClean="0">
                <a:hlinkClick r:id="rId3"/>
              </a:rPr>
              <a:t> i les bases de </a:t>
            </a:r>
            <a:r>
              <a:rPr lang="fr-FR" sz="2400" b="1" dirty="0" err="1" smtClean="0">
                <a:hlinkClick r:id="rId3"/>
              </a:rPr>
              <a:t>dades</a:t>
            </a:r>
            <a:endParaRPr lang="fr-FR" sz="2400" b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Directoris: Mitjans de comunicació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700808"/>
            <a:ext cx="82809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ES" sz="3200" b="1" dirty="0" smtClean="0">
              <a:hlinkClick r:id="rId2"/>
            </a:endParaRPr>
          </a:p>
          <a:p>
            <a:pPr algn="just"/>
            <a:r>
              <a:rPr lang="es-ES" sz="3200" b="1" dirty="0" err="1" smtClean="0">
                <a:hlinkClick r:id="rId2"/>
              </a:rPr>
              <a:t>Mitjans</a:t>
            </a:r>
            <a:r>
              <a:rPr lang="es-ES" sz="3200" b="1" dirty="0" smtClean="0">
                <a:hlinkClick r:id="rId2"/>
              </a:rPr>
              <a:t> de </a:t>
            </a:r>
            <a:r>
              <a:rPr lang="es-ES" sz="3200" b="1" dirty="0" err="1" smtClean="0">
                <a:hlinkClick r:id="rId2"/>
              </a:rPr>
              <a:t>comunicació</a:t>
            </a:r>
            <a:r>
              <a:rPr lang="es-ES" sz="2400" dirty="0" smtClean="0"/>
              <a:t>: </a:t>
            </a:r>
            <a:r>
              <a:rPr lang="es-ES" sz="2400" dirty="0" err="1" smtClean="0"/>
              <a:t>apartat</a:t>
            </a:r>
            <a:r>
              <a:rPr lang="es-ES" sz="2400" dirty="0" smtClean="0"/>
              <a:t> al blog de la biblioteca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3200" b="1" dirty="0" err="1" smtClean="0">
                <a:hlinkClick r:id="rId3"/>
              </a:rPr>
              <a:t>Directori</a:t>
            </a:r>
            <a:r>
              <a:rPr lang="es-ES" sz="3200" b="1" dirty="0" smtClean="0">
                <a:hlinkClick r:id="rId3"/>
              </a:rPr>
              <a:t> de </a:t>
            </a:r>
            <a:r>
              <a:rPr lang="es-ES" sz="3200" b="1" dirty="0" err="1" smtClean="0">
                <a:hlinkClick r:id="rId3"/>
              </a:rPr>
              <a:t>diaris</a:t>
            </a:r>
            <a:r>
              <a:rPr lang="es-ES" sz="3200" b="1" dirty="0" smtClean="0">
                <a:hlinkClick r:id="rId3"/>
              </a:rPr>
              <a:t> i revistes</a:t>
            </a:r>
            <a:r>
              <a:rPr lang="es-ES" sz="2400" dirty="0" smtClean="0"/>
              <a:t>: </a:t>
            </a:r>
            <a:r>
              <a:rPr lang="es-ES" sz="2400" dirty="0" err="1" smtClean="0"/>
              <a:t>apartat</a:t>
            </a:r>
            <a:r>
              <a:rPr lang="es-ES" sz="2400" dirty="0" smtClean="0"/>
              <a:t> a El </a:t>
            </a:r>
            <a:r>
              <a:rPr lang="es-ES" sz="2400" dirty="0" err="1" smtClean="0"/>
              <a:t>Quiosc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3200" b="1" dirty="0" smtClean="0">
                <a:hlinkClick r:id="rId4"/>
              </a:rPr>
              <a:t>Recursos de </a:t>
            </a:r>
            <a:r>
              <a:rPr lang="es-ES" sz="3200" b="1" dirty="0" err="1" smtClean="0">
                <a:hlinkClick r:id="rId4"/>
              </a:rPr>
              <a:t>premsa</a:t>
            </a:r>
            <a:r>
              <a:rPr lang="es-ES" sz="2400" dirty="0" smtClean="0"/>
              <a:t>: </a:t>
            </a:r>
            <a:r>
              <a:rPr lang="es-ES" sz="2400" dirty="0" err="1" smtClean="0"/>
              <a:t>apartat</a:t>
            </a:r>
            <a:r>
              <a:rPr lang="es-ES" sz="2400" dirty="0" smtClean="0"/>
              <a:t> a El </a:t>
            </a:r>
            <a:r>
              <a:rPr lang="es-ES" sz="2400" dirty="0" err="1" smtClean="0"/>
              <a:t>Quiosc</a:t>
            </a:r>
            <a:r>
              <a:rPr lang="es-ES" sz="2400" dirty="0" smtClean="0"/>
              <a:t>. </a:t>
            </a:r>
            <a:r>
              <a:rPr lang="es-ES" sz="2400" dirty="0" err="1" smtClean="0"/>
              <a:t>Directoris</a:t>
            </a:r>
            <a:r>
              <a:rPr lang="es-ES" sz="2400" dirty="0" smtClean="0"/>
              <a:t> </a:t>
            </a:r>
            <a:r>
              <a:rPr lang="es-ES" sz="2400" dirty="0" err="1" smtClean="0"/>
              <a:t>d’agències</a:t>
            </a:r>
            <a:r>
              <a:rPr lang="es-ES" sz="2400" dirty="0" smtClean="0"/>
              <a:t> de </a:t>
            </a:r>
            <a:r>
              <a:rPr lang="es-ES" sz="2400" dirty="0" err="1" smtClean="0"/>
              <a:t>notícies</a:t>
            </a:r>
            <a:r>
              <a:rPr lang="es-ES" sz="2400" dirty="0" smtClean="0"/>
              <a:t>, </a:t>
            </a:r>
            <a:r>
              <a:rPr lang="es-ES" sz="2400" dirty="0" err="1" smtClean="0"/>
              <a:t>grups</a:t>
            </a:r>
            <a:r>
              <a:rPr lang="es-ES" sz="2400" dirty="0" smtClean="0"/>
              <a:t> de </a:t>
            </a:r>
            <a:r>
              <a:rPr lang="es-ES" sz="2400" dirty="0" err="1" smtClean="0"/>
              <a:t>comunicació</a:t>
            </a:r>
            <a:r>
              <a:rPr lang="es-ES" sz="2400" dirty="0" smtClean="0"/>
              <a:t>, etc. També </a:t>
            </a:r>
            <a:r>
              <a:rPr lang="es-ES" sz="2400" b="1" dirty="0" err="1" smtClean="0"/>
              <a:t>premsa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antiga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digitalitzada</a:t>
            </a:r>
            <a:endParaRPr lang="es-ES" sz="2400" b="1" dirty="0"/>
          </a:p>
        </p:txBody>
      </p:sp>
      <p:pic>
        <p:nvPicPr>
          <p:cNvPr id="2051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196752"/>
            <a:ext cx="4680520" cy="685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5" name="QuadreDeText 4"/>
          <p:cNvSpPr txBox="1"/>
          <p:nvPr/>
        </p:nvSpPr>
        <p:spPr>
          <a:xfrm>
            <a:off x="5364088" y="1124152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400" dirty="0" smtClean="0"/>
              <a:t>Directori de mitjans de comunicació espanyols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18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Efectes de so i música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95536" y="1268760"/>
            <a:ext cx="82809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sz="2400" dirty="0" err="1" smtClean="0"/>
              <a:t>Col·lecció</a:t>
            </a:r>
            <a:r>
              <a:rPr lang="es-ES" sz="2400" dirty="0" smtClean="0"/>
              <a:t> de </a:t>
            </a:r>
            <a:r>
              <a:rPr lang="es-ES" sz="2400" b="1" dirty="0" smtClean="0"/>
              <a:t>CD </a:t>
            </a:r>
            <a:r>
              <a:rPr lang="es-ES" sz="2400" b="1" dirty="0" err="1" smtClean="0"/>
              <a:t>d’efectes</a:t>
            </a:r>
            <a:r>
              <a:rPr lang="es-ES" sz="2400" b="1" dirty="0" smtClean="0"/>
              <a:t> de so </a:t>
            </a:r>
            <a:r>
              <a:rPr lang="es-ES" sz="2400" dirty="0" smtClean="0"/>
              <a:t>a la. </a:t>
            </a:r>
            <a:r>
              <a:rPr lang="es-ES" sz="2400" dirty="0" err="1" smtClean="0">
                <a:hlinkClick r:id="rId2"/>
              </a:rPr>
              <a:t>Guia</a:t>
            </a:r>
            <a:r>
              <a:rPr lang="es-ES" sz="2400" dirty="0" smtClean="0"/>
              <a:t> per </a:t>
            </a:r>
            <a:r>
              <a:rPr lang="es-ES" sz="2400" dirty="0" err="1" smtClean="0"/>
              <a:t>localitzar</a:t>
            </a:r>
            <a:r>
              <a:rPr lang="es-ES" sz="2400" dirty="0" smtClean="0"/>
              <a:t>-los</a:t>
            </a:r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/>
            <a:r>
              <a:rPr lang="es-ES" sz="2400" dirty="0" smtClean="0"/>
              <a:t> </a:t>
            </a:r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Web </a:t>
            </a:r>
            <a:r>
              <a:rPr lang="es-ES" sz="2400" b="1" dirty="0" smtClean="0">
                <a:hlinkClick r:id="rId3"/>
              </a:rPr>
              <a:t>“</a:t>
            </a:r>
            <a:r>
              <a:rPr lang="es-ES" sz="2400" b="1" dirty="0" err="1" smtClean="0">
                <a:hlinkClick r:id="rId3"/>
              </a:rPr>
              <a:t>Arxius</a:t>
            </a:r>
            <a:r>
              <a:rPr lang="es-ES" sz="2400" b="1" dirty="0" smtClean="0">
                <a:hlinkClick r:id="rId3"/>
              </a:rPr>
              <a:t> </a:t>
            </a:r>
            <a:r>
              <a:rPr lang="es-ES" sz="2400" b="1" dirty="0" err="1" smtClean="0">
                <a:hlinkClick r:id="rId3"/>
              </a:rPr>
              <a:t>audiovisuals</a:t>
            </a:r>
            <a:r>
              <a:rPr lang="es-ES" sz="2400" b="1" dirty="0" smtClean="0">
                <a:hlinkClick r:id="rId3"/>
              </a:rPr>
              <a:t>”</a:t>
            </a:r>
            <a:r>
              <a:rPr lang="es-ES" sz="2400" dirty="0" smtClean="0"/>
              <a:t>. </a:t>
            </a:r>
            <a:r>
              <a:rPr lang="es-ES" sz="2400" dirty="0" err="1" smtClean="0"/>
              <a:t>Inclou</a:t>
            </a:r>
            <a:r>
              <a:rPr lang="es-ES" sz="2400" dirty="0" smtClean="0"/>
              <a:t> un </a:t>
            </a:r>
            <a:r>
              <a:rPr lang="es-ES" sz="2400" dirty="0" err="1" smtClean="0"/>
              <a:t>apartat</a:t>
            </a:r>
            <a:r>
              <a:rPr lang="es-ES" sz="2400" dirty="0" smtClean="0"/>
              <a:t> </a:t>
            </a:r>
            <a:r>
              <a:rPr lang="es-ES" sz="2400" dirty="0" err="1" smtClean="0"/>
              <a:t>d’efectes</a:t>
            </a:r>
            <a:r>
              <a:rPr lang="es-ES" sz="2400" dirty="0" smtClean="0"/>
              <a:t> </a:t>
            </a:r>
            <a:r>
              <a:rPr lang="es-ES" sz="2400" dirty="0" err="1" smtClean="0"/>
              <a:t>sonors</a:t>
            </a: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dirty="0" err="1" smtClean="0"/>
              <a:t>Guia</a:t>
            </a:r>
            <a:r>
              <a:rPr lang="es-ES" sz="2400" dirty="0" smtClean="0"/>
              <a:t> </a:t>
            </a:r>
            <a:r>
              <a:rPr lang="es-ES" sz="2400" b="1" dirty="0" smtClean="0">
                <a:hlinkClick r:id="rId4"/>
              </a:rPr>
              <a:t>“Recursos </a:t>
            </a:r>
            <a:r>
              <a:rPr lang="es-ES" sz="2400" b="1" dirty="0" err="1" smtClean="0">
                <a:hlinkClick r:id="rId4"/>
              </a:rPr>
              <a:t>audiovisuals</a:t>
            </a:r>
            <a:r>
              <a:rPr lang="es-ES" sz="2400" b="1" dirty="0" smtClean="0">
                <a:hlinkClick r:id="rId4"/>
              </a:rPr>
              <a:t> i </a:t>
            </a:r>
            <a:r>
              <a:rPr lang="es-ES" sz="2400" b="1" dirty="0" err="1" smtClean="0">
                <a:hlinkClick r:id="rId4"/>
              </a:rPr>
              <a:t>drets</a:t>
            </a:r>
            <a:r>
              <a:rPr lang="es-ES" sz="2400" b="1" dirty="0" smtClean="0">
                <a:hlinkClick r:id="rId4"/>
              </a:rPr>
              <a:t> </a:t>
            </a:r>
            <a:r>
              <a:rPr lang="es-ES" sz="2400" b="1" dirty="0" err="1" smtClean="0">
                <a:hlinkClick r:id="rId4"/>
              </a:rPr>
              <a:t>d’autor</a:t>
            </a:r>
            <a:r>
              <a:rPr lang="es-ES" sz="2400" b="1" dirty="0" smtClean="0">
                <a:hlinkClick r:id="rId4"/>
              </a:rPr>
              <a:t>”</a:t>
            </a:r>
            <a:endParaRPr lang="es-ES" sz="2400" b="1" dirty="0" smtClean="0"/>
          </a:p>
          <a:p>
            <a:pPr algn="just">
              <a:buFont typeface="Arial" pitchFamily="34" charset="0"/>
              <a:buChar char="•"/>
            </a:pPr>
            <a:endParaRPr lang="es-ES" dirty="0" smtClean="0"/>
          </a:p>
          <a:p>
            <a:pPr algn="just">
              <a:buFont typeface="Arial" pitchFamily="34" charset="0"/>
              <a:buChar char="•"/>
            </a:pPr>
            <a:endParaRPr lang="es-ES" dirty="0"/>
          </a:p>
        </p:txBody>
      </p:sp>
      <p:pic>
        <p:nvPicPr>
          <p:cNvPr id="5" name="4 Imagen" descr="CIMG00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1772816"/>
            <a:ext cx="3101625" cy="1894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Treballs de recerca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67544" y="1268760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 err="1" smtClean="0">
                <a:hlinkClick r:id="rId2"/>
              </a:rPr>
              <a:t>Treballs</a:t>
            </a:r>
            <a:r>
              <a:rPr lang="es-ES" sz="3200" b="1" dirty="0" smtClean="0">
                <a:hlinkClick r:id="rId2"/>
              </a:rPr>
              <a:t> de Fi de Grau</a:t>
            </a:r>
            <a:r>
              <a:rPr lang="es-ES" sz="2400" dirty="0" smtClean="0"/>
              <a:t>: </a:t>
            </a:r>
            <a:r>
              <a:rPr lang="es-ES" sz="2400" dirty="0" err="1" smtClean="0"/>
              <a:t>elaborats</a:t>
            </a:r>
            <a:r>
              <a:rPr lang="es-ES" sz="2400" dirty="0" smtClean="0"/>
              <a:t> per </a:t>
            </a:r>
            <a:r>
              <a:rPr lang="es-ES" sz="2400" dirty="0" err="1" smtClean="0"/>
              <a:t>estudiants</a:t>
            </a:r>
            <a:r>
              <a:rPr lang="es-ES" sz="2400" dirty="0" smtClean="0"/>
              <a:t> de la </a:t>
            </a:r>
            <a:r>
              <a:rPr lang="es-ES" sz="2400" dirty="0" err="1" smtClean="0"/>
              <a:t>Facultat</a:t>
            </a:r>
            <a:r>
              <a:rPr lang="es-ES" sz="2400" dirty="0" smtClean="0"/>
              <a:t> de </a:t>
            </a:r>
            <a:r>
              <a:rPr lang="es-ES" sz="2400" dirty="0" err="1" smtClean="0"/>
              <a:t>Ciències</a:t>
            </a:r>
            <a:r>
              <a:rPr lang="es-ES" sz="2400" dirty="0" smtClean="0"/>
              <a:t> de la </a:t>
            </a:r>
            <a:r>
              <a:rPr lang="es-ES" sz="2400" dirty="0" err="1" smtClean="0"/>
              <a:t>Comunicació</a:t>
            </a:r>
            <a:r>
              <a:rPr lang="es-ES" sz="2400" dirty="0" smtClean="0"/>
              <a:t> UAB, a partir del </a:t>
            </a:r>
            <a:r>
              <a:rPr lang="es-ES" sz="2400" dirty="0" err="1" smtClean="0"/>
              <a:t>curs</a:t>
            </a:r>
            <a:r>
              <a:rPr lang="es-ES" sz="2400" dirty="0" smtClean="0"/>
              <a:t> 2013-2014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3200" b="1" dirty="0" smtClean="0"/>
              <a:t>Tesis </a:t>
            </a:r>
            <a:r>
              <a:rPr lang="es-ES" sz="3200" b="1" dirty="0" err="1" smtClean="0"/>
              <a:t>doctorals</a:t>
            </a:r>
            <a:r>
              <a:rPr lang="es-ES" sz="2400" dirty="0" smtClean="0"/>
              <a:t>: </a:t>
            </a:r>
            <a:r>
              <a:rPr lang="es-ES" sz="2400" b="1" dirty="0" smtClean="0">
                <a:hlinkClick r:id="rId3"/>
              </a:rPr>
              <a:t>TDX</a:t>
            </a:r>
            <a:r>
              <a:rPr lang="es-ES" sz="2400" dirty="0" smtClean="0"/>
              <a:t>, </a:t>
            </a:r>
            <a:r>
              <a:rPr lang="es-ES" sz="2400" b="1" dirty="0" smtClean="0">
                <a:hlinkClick r:id="rId4"/>
              </a:rPr>
              <a:t>TESEO</a:t>
            </a:r>
            <a:r>
              <a:rPr lang="es-ES" sz="2400" dirty="0" smtClean="0"/>
              <a:t>, </a:t>
            </a:r>
            <a:r>
              <a:rPr lang="es-ES" sz="2400" b="1" dirty="0" err="1" smtClean="0">
                <a:hlinkClick r:id="rId5"/>
              </a:rPr>
              <a:t>Dialnet</a:t>
            </a:r>
            <a:r>
              <a:rPr lang="es-ES" sz="2400" b="1" dirty="0" smtClean="0">
                <a:hlinkClick r:id="rId5"/>
              </a:rPr>
              <a:t> – Tesis</a:t>
            </a:r>
            <a:endParaRPr lang="es-ES" sz="2400" b="1" dirty="0" smtClean="0"/>
          </a:p>
          <a:p>
            <a:pPr algn="just"/>
            <a:endParaRPr lang="es-ES" sz="2400" b="1" dirty="0" smtClean="0"/>
          </a:p>
          <a:p>
            <a:pPr algn="just"/>
            <a:r>
              <a:rPr lang="es-ES" sz="3200" b="1" dirty="0" err="1" smtClean="0"/>
              <a:t>Treballs</a:t>
            </a:r>
            <a:r>
              <a:rPr lang="es-ES" sz="3200" b="1" dirty="0" smtClean="0"/>
              <a:t> de recerca</a:t>
            </a:r>
            <a:r>
              <a:rPr lang="es-ES" sz="2400" b="1" dirty="0" smtClean="0"/>
              <a:t> (</a:t>
            </a:r>
            <a:r>
              <a:rPr lang="es-ES" sz="2400" b="1" dirty="0" err="1" smtClean="0"/>
              <a:t>màsters</a:t>
            </a:r>
            <a:r>
              <a:rPr lang="es-ES" sz="2400" b="1" dirty="0" smtClean="0"/>
              <a:t>, </a:t>
            </a:r>
            <a:r>
              <a:rPr lang="es-ES" sz="2400" b="1" dirty="0" err="1" smtClean="0"/>
              <a:t>postgraus</a:t>
            </a:r>
            <a:r>
              <a:rPr lang="es-ES" sz="2400" b="1" dirty="0" smtClean="0"/>
              <a:t>): </a:t>
            </a:r>
            <a:r>
              <a:rPr lang="es-ES" sz="2400" b="1" dirty="0" smtClean="0">
                <a:hlinkClick r:id="rId6"/>
              </a:rPr>
              <a:t>RECERCAT</a:t>
            </a:r>
            <a:endParaRPr lang="es-ES" sz="2400" b="1" dirty="0" smtClean="0"/>
          </a:p>
          <a:p>
            <a:pPr algn="just"/>
            <a:r>
              <a:rPr lang="es-ES" sz="2400" b="1" dirty="0" smtClean="0"/>
              <a:t>	</a:t>
            </a:r>
            <a:r>
              <a:rPr lang="es-ES" sz="2400" b="1" dirty="0" err="1" smtClean="0">
                <a:hlinkClick r:id="rId7"/>
              </a:rPr>
              <a:t>Llistat</a:t>
            </a:r>
            <a:r>
              <a:rPr lang="es-ES" sz="2400" b="1" dirty="0" smtClean="0">
                <a:hlinkClick r:id="rId7"/>
              </a:rPr>
              <a:t> de </a:t>
            </a:r>
            <a:r>
              <a:rPr lang="es-ES" sz="2400" b="1" dirty="0" err="1" smtClean="0">
                <a:hlinkClick r:id="rId7"/>
              </a:rPr>
              <a:t>Treballs</a:t>
            </a:r>
            <a:r>
              <a:rPr lang="es-ES" sz="2400" b="1" dirty="0" smtClean="0">
                <a:hlinkClick r:id="rId7"/>
              </a:rPr>
              <a:t> de recerca</a:t>
            </a:r>
            <a:r>
              <a:rPr lang="es-ES" sz="2400" b="1" dirty="0" smtClean="0"/>
              <a:t> </a:t>
            </a:r>
            <a:r>
              <a:rPr lang="es-ES" sz="2400" dirty="0" smtClean="0"/>
              <a:t>de la </a:t>
            </a:r>
            <a:r>
              <a:rPr lang="es-ES" sz="2400" dirty="0" err="1" smtClean="0"/>
              <a:t>Facultat</a:t>
            </a:r>
            <a:r>
              <a:rPr lang="es-ES" sz="2400" dirty="0" smtClean="0"/>
              <a:t> de </a:t>
            </a:r>
            <a:r>
              <a:rPr lang="es-ES" sz="2400" dirty="0" err="1" smtClean="0"/>
              <a:t>Ciències</a:t>
            </a:r>
            <a:r>
              <a:rPr lang="es-ES" sz="2400" dirty="0" smtClean="0"/>
              <a:t> de 	la </a:t>
            </a:r>
            <a:r>
              <a:rPr lang="es-ES" sz="2400" dirty="0" err="1" smtClean="0"/>
              <a:t>Comunicació</a:t>
            </a:r>
            <a:r>
              <a:rPr lang="es-ES" sz="2400" dirty="0" smtClean="0"/>
              <a:t> UAB, al </a:t>
            </a:r>
            <a:r>
              <a:rPr lang="es-ES" sz="2400" dirty="0" err="1" smtClean="0"/>
              <a:t>catàleg</a:t>
            </a:r>
            <a:endParaRPr lang="es-ES" sz="2400" dirty="0" smtClean="0"/>
          </a:p>
          <a:p>
            <a:pPr algn="just"/>
            <a:r>
              <a:rPr lang="ca-ES" sz="2400" dirty="0" smtClean="0"/>
              <a:t>	</a:t>
            </a:r>
            <a:r>
              <a:rPr lang="ca-ES" sz="2400" b="1" dirty="0" smtClean="0">
                <a:hlinkClick r:id="rId8"/>
              </a:rPr>
              <a:t>Treballs de Fi de Màster</a:t>
            </a:r>
            <a:r>
              <a:rPr lang="ca-ES" sz="2400" dirty="0" smtClean="0"/>
              <a:t> de la Facultat de Ciències de la 	Comunicació UAB, al DDD</a:t>
            </a:r>
            <a:endParaRPr lang="es-ES" sz="2400" dirty="0" smtClean="0"/>
          </a:p>
          <a:p>
            <a:endParaRPr lang="es-ES" sz="2400" dirty="0" smtClean="0"/>
          </a:p>
          <a:p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</a:t>
            </a:fld>
            <a:endParaRPr lang="es-ES" dirty="0"/>
          </a:p>
        </p:txBody>
      </p:sp>
      <p:pic>
        <p:nvPicPr>
          <p:cNvPr id="1026" name="Picture 2" descr="D:\Users\2114842\Desktop\Imatges blog\comfertreballsdegr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060848"/>
            <a:ext cx="4098565" cy="2244452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1331640" y="46531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hlinkClick r:id="rId4"/>
              </a:rPr>
              <a:t>ddd.uab.cat/record/118913</a:t>
            </a:r>
            <a:endParaRPr lang="es-ES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908720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Guia </a:t>
            </a:r>
            <a:r>
              <a:rPr lang="ca-ES" sz="3600" b="1" i="1" dirty="0" smtClean="0">
                <a:solidFill>
                  <a:schemeClr val="accent3">
                    <a:lumMod val="50000"/>
                  </a:schemeClr>
                </a:solidFill>
              </a:rPr>
              <a:t>Com fer treballs de grau</a:t>
            </a:r>
            <a:endParaRPr lang="ca-ES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20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I per acabar...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980728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/>
              <a:t>Presentacions</a:t>
            </a:r>
            <a:endParaRPr lang="es-ES" sz="2400" dirty="0" smtClean="0"/>
          </a:p>
          <a:p>
            <a:endParaRPr lang="es-ES" sz="2400" dirty="0" smtClean="0"/>
          </a:p>
          <a:p>
            <a:r>
              <a:rPr lang="es-ES" sz="2800" b="1" dirty="0" smtClean="0">
                <a:hlinkClick r:id="rId2"/>
              </a:rPr>
              <a:t>Recursos </a:t>
            </a:r>
            <a:r>
              <a:rPr lang="es-ES" sz="2800" b="1" dirty="0" err="1" smtClean="0">
                <a:hlinkClick r:id="rId2"/>
              </a:rPr>
              <a:t>digitals</a:t>
            </a:r>
            <a:r>
              <a:rPr lang="es-ES" sz="2800" b="1" dirty="0" smtClean="0">
                <a:hlinkClick r:id="rId2"/>
              </a:rPr>
              <a:t> en </a:t>
            </a:r>
            <a:r>
              <a:rPr lang="es-ES" sz="2800" b="1" dirty="0" err="1" smtClean="0">
                <a:hlinkClick r:id="rId2"/>
              </a:rPr>
              <a:t>comunicació</a:t>
            </a:r>
            <a:endParaRPr lang="es-ES" sz="2800" b="1" dirty="0" smtClean="0"/>
          </a:p>
          <a:p>
            <a:endParaRPr lang="es-ES" sz="2800" dirty="0" smtClean="0"/>
          </a:p>
          <a:p>
            <a:r>
              <a:rPr lang="es-ES" sz="2800" b="1" dirty="0" smtClean="0">
                <a:hlinkClick r:id="rId3"/>
              </a:rPr>
              <a:t>Recursos </a:t>
            </a:r>
            <a:r>
              <a:rPr lang="es-ES" sz="2800" b="1" dirty="0" err="1" smtClean="0">
                <a:hlinkClick r:id="rId3"/>
              </a:rPr>
              <a:t>digitals</a:t>
            </a:r>
            <a:r>
              <a:rPr lang="es-ES" sz="2800" b="1" dirty="0" smtClean="0">
                <a:hlinkClick r:id="rId3"/>
              </a:rPr>
              <a:t> en </a:t>
            </a:r>
            <a:r>
              <a:rPr lang="es-ES" sz="2800" b="1" dirty="0" err="1" smtClean="0">
                <a:hlinkClick r:id="rId3"/>
              </a:rPr>
              <a:t>publicitat</a:t>
            </a:r>
            <a:r>
              <a:rPr lang="es-ES" sz="2800" b="1" dirty="0" smtClean="0">
                <a:hlinkClick r:id="rId3"/>
              </a:rPr>
              <a:t> i </a:t>
            </a:r>
            <a:r>
              <a:rPr lang="es-ES" sz="2800" b="1" dirty="0" err="1" smtClean="0">
                <a:hlinkClick r:id="rId3"/>
              </a:rPr>
              <a:t>relacions</a:t>
            </a:r>
            <a:r>
              <a:rPr lang="es-ES" sz="2800" b="1" dirty="0" smtClean="0">
                <a:hlinkClick r:id="rId3"/>
              </a:rPr>
              <a:t> </a:t>
            </a:r>
            <a:r>
              <a:rPr lang="es-ES" sz="2800" b="1" dirty="0" err="1" smtClean="0">
                <a:hlinkClick r:id="rId3"/>
              </a:rPr>
              <a:t>públiques</a:t>
            </a:r>
            <a:endParaRPr lang="es-ES" sz="2800" b="1" dirty="0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68176"/>
            <a:ext cx="3421187" cy="2556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1692" y="3268175"/>
            <a:ext cx="3424992" cy="257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19016" y="901341"/>
            <a:ext cx="770485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4400" b="1" dirty="0" smtClean="0">
                <a:solidFill>
                  <a:schemeClr val="accent3">
                    <a:lumMod val="50000"/>
                  </a:schemeClr>
                </a:solidFill>
              </a:rPr>
              <a:t>Citacions</a:t>
            </a:r>
            <a:endParaRPr lang="ca-E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1691680" y="2132856"/>
            <a:ext cx="7200800" cy="393954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smtClean="0">
                <a:solidFill>
                  <a:srgbClr val="663300"/>
                </a:solidFill>
              </a:rPr>
              <a:t>« Si </a:t>
            </a:r>
            <a:r>
              <a:rPr lang="fr-FR" sz="3200" b="1" dirty="0" err="1">
                <a:solidFill>
                  <a:srgbClr val="663300"/>
                </a:solidFill>
              </a:rPr>
              <a:t>he</a:t>
            </a:r>
            <a:r>
              <a:rPr lang="fr-FR" sz="3200" b="1" dirty="0">
                <a:solidFill>
                  <a:srgbClr val="663300"/>
                </a:solidFill>
              </a:rPr>
              <a:t> </a:t>
            </a:r>
            <a:r>
              <a:rPr lang="fr-FR" sz="3200" b="1" dirty="0" err="1">
                <a:solidFill>
                  <a:srgbClr val="663300"/>
                </a:solidFill>
              </a:rPr>
              <a:t>vist</a:t>
            </a:r>
            <a:r>
              <a:rPr lang="fr-FR" sz="3200" b="1" dirty="0">
                <a:solidFill>
                  <a:srgbClr val="663300"/>
                </a:solidFill>
              </a:rPr>
              <a:t> </a:t>
            </a:r>
            <a:r>
              <a:rPr lang="fr-FR" sz="3200" b="1" dirty="0" err="1">
                <a:solidFill>
                  <a:srgbClr val="663300"/>
                </a:solidFill>
              </a:rPr>
              <a:t>més</a:t>
            </a:r>
            <a:r>
              <a:rPr lang="fr-FR" sz="3200" b="1" dirty="0">
                <a:solidFill>
                  <a:srgbClr val="663300"/>
                </a:solidFill>
              </a:rPr>
              <a:t> </a:t>
            </a:r>
            <a:r>
              <a:rPr lang="fr-FR" sz="3200" b="1" dirty="0" err="1">
                <a:solidFill>
                  <a:srgbClr val="663300"/>
                </a:solidFill>
              </a:rPr>
              <a:t>enllà</a:t>
            </a:r>
            <a:r>
              <a:rPr lang="fr-FR" sz="3200" b="1" dirty="0">
                <a:solidFill>
                  <a:srgbClr val="663300"/>
                </a:solidFill>
              </a:rPr>
              <a:t> </a:t>
            </a:r>
            <a:r>
              <a:rPr lang="fr-FR" sz="3200" b="1" dirty="0" err="1">
                <a:solidFill>
                  <a:srgbClr val="663300"/>
                </a:solidFill>
              </a:rPr>
              <a:t>és</a:t>
            </a:r>
            <a:r>
              <a:rPr lang="fr-FR" sz="3200" b="1" dirty="0">
                <a:solidFill>
                  <a:srgbClr val="663300"/>
                </a:solidFill>
              </a:rPr>
              <a:t> </a:t>
            </a:r>
            <a:r>
              <a:rPr lang="fr-FR" sz="3200" b="1" dirty="0" err="1">
                <a:solidFill>
                  <a:srgbClr val="663300"/>
                </a:solidFill>
              </a:rPr>
              <a:t>perquè</a:t>
            </a:r>
            <a:r>
              <a:rPr lang="fr-FR" sz="3200" b="1" dirty="0">
                <a:solidFill>
                  <a:srgbClr val="663300"/>
                </a:solidFill>
              </a:rPr>
              <a:t> </a:t>
            </a:r>
            <a:r>
              <a:rPr lang="fr-FR" sz="3200" b="1" dirty="0" err="1">
                <a:solidFill>
                  <a:srgbClr val="663300"/>
                </a:solidFill>
              </a:rPr>
              <a:t>estava</a:t>
            </a:r>
            <a:r>
              <a:rPr lang="fr-FR" sz="3200" b="1" dirty="0">
                <a:solidFill>
                  <a:srgbClr val="663300"/>
                </a:solidFill>
              </a:rPr>
              <a:t> </a:t>
            </a:r>
            <a:r>
              <a:rPr lang="fr-FR" sz="3200" b="1" dirty="0" smtClean="0">
                <a:solidFill>
                  <a:srgbClr val="663300"/>
                </a:solidFill>
              </a:rPr>
              <a:t>sobre </a:t>
            </a:r>
            <a:r>
              <a:rPr lang="fr-FR" sz="3200" b="1" dirty="0">
                <a:solidFill>
                  <a:srgbClr val="663300"/>
                </a:solidFill>
              </a:rPr>
              <a:t>les </a:t>
            </a:r>
            <a:r>
              <a:rPr lang="fr-FR" sz="3200" b="1" dirty="0" err="1">
                <a:solidFill>
                  <a:srgbClr val="663300"/>
                </a:solidFill>
              </a:rPr>
              <a:t>espatlles</a:t>
            </a:r>
            <a:r>
              <a:rPr lang="fr-FR" sz="3200" b="1" dirty="0">
                <a:solidFill>
                  <a:srgbClr val="663300"/>
                </a:solidFill>
              </a:rPr>
              <a:t> de </a:t>
            </a:r>
            <a:r>
              <a:rPr lang="fr-FR" sz="3200" b="1" dirty="0" err="1" smtClean="0">
                <a:solidFill>
                  <a:srgbClr val="663300"/>
                </a:solidFill>
              </a:rPr>
              <a:t>gegants</a:t>
            </a:r>
            <a:r>
              <a:rPr lang="fr-FR" sz="3200" b="1" dirty="0" smtClean="0">
                <a:solidFill>
                  <a:srgbClr val="663300"/>
                </a:solidFill>
              </a:rPr>
              <a:t>. »</a:t>
            </a:r>
          </a:p>
          <a:p>
            <a:endParaRPr lang="fr-FR" sz="1000" dirty="0">
              <a:solidFill>
                <a:srgbClr val="663300"/>
              </a:solidFill>
            </a:endParaRPr>
          </a:p>
          <a:p>
            <a:pPr algn="r"/>
            <a:r>
              <a:rPr lang="fr-FR" sz="3200" b="1" dirty="0" smtClean="0">
                <a:solidFill>
                  <a:srgbClr val="663300"/>
                </a:solidFill>
              </a:rPr>
              <a:t>Isaac Newton</a:t>
            </a:r>
          </a:p>
          <a:p>
            <a:r>
              <a:rPr lang="fr-FR" sz="2400" dirty="0" err="1" smtClean="0">
                <a:solidFill>
                  <a:srgbClr val="663300"/>
                </a:solidFill>
              </a:rPr>
              <a:t>Traduït</a:t>
            </a:r>
            <a:r>
              <a:rPr lang="fr-FR" sz="2400" dirty="0" smtClean="0">
                <a:solidFill>
                  <a:srgbClr val="663300"/>
                </a:solidFill>
              </a:rPr>
              <a:t> de:</a:t>
            </a:r>
          </a:p>
          <a:p>
            <a:endParaRPr lang="fr-FR" sz="2400" dirty="0">
              <a:solidFill>
                <a:srgbClr val="663300"/>
              </a:solidFill>
            </a:endParaRPr>
          </a:p>
          <a:p>
            <a:pPr algn="just"/>
            <a:r>
              <a:rPr lang="ca-ES" sz="2400" dirty="0" smtClean="0">
                <a:solidFill>
                  <a:srgbClr val="663300"/>
                </a:solidFill>
              </a:rPr>
              <a:t>Newton, Isaac. (1959). </a:t>
            </a:r>
            <a:r>
              <a:rPr lang="ca-ES" sz="2400" dirty="0" err="1" smtClean="0">
                <a:solidFill>
                  <a:srgbClr val="663300"/>
                </a:solidFill>
              </a:rPr>
              <a:t>Letter</a:t>
            </a:r>
            <a:r>
              <a:rPr lang="ca-ES" sz="2400" dirty="0" smtClean="0">
                <a:solidFill>
                  <a:srgbClr val="663300"/>
                </a:solidFill>
              </a:rPr>
              <a:t> to Robert </a:t>
            </a:r>
            <a:r>
              <a:rPr lang="ca-ES" sz="2400" dirty="0" err="1" smtClean="0">
                <a:solidFill>
                  <a:srgbClr val="663300"/>
                </a:solidFill>
              </a:rPr>
              <a:t>Hooke</a:t>
            </a:r>
            <a:r>
              <a:rPr lang="ca-ES" sz="2400" dirty="0" smtClean="0">
                <a:solidFill>
                  <a:srgbClr val="663300"/>
                </a:solidFill>
              </a:rPr>
              <a:t>, </a:t>
            </a:r>
            <a:r>
              <a:rPr lang="ca-ES" sz="2400" dirty="0" err="1" smtClean="0">
                <a:solidFill>
                  <a:srgbClr val="663300"/>
                </a:solidFill>
              </a:rPr>
              <a:t>February</a:t>
            </a:r>
            <a:r>
              <a:rPr lang="ca-ES" sz="2400" dirty="0" smtClean="0">
                <a:solidFill>
                  <a:srgbClr val="663300"/>
                </a:solidFill>
              </a:rPr>
              <a:t> 5, 1676. In H.W. </a:t>
            </a:r>
            <a:r>
              <a:rPr lang="ca-ES" sz="2400" dirty="0" err="1" smtClean="0">
                <a:solidFill>
                  <a:srgbClr val="663300"/>
                </a:solidFill>
              </a:rPr>
              <a:t>Turnbull</a:t>
            </a:r>
            <a:r>
              <a:rPr lang="ca-ES" sz="2400" dirty="0" smtClean="0">
                <a:solidFill>
                  <a:srgbClr val="663300"/>
                </a:solidFill>
              </a:rPr>
              <a:t>, A. Rupert Hall &amp; Laura </a:t>
            </a:r>
            <a:r>
              <a:rPr lang="ca-ES" sz="2400" dirty="0" err="1" smtClean="0">
                <a:solidFill>
                  <a:srgbClr val="663300"/>
                </a:solidFill>
              </a:rPr>
              <a:t>Tilling</a:t>
            </a:r>
            <a:r>
              <a:rPr lang="ca-ES" sz="2400" dirty="0" smtClean="0">
                <a:solidFill>
                  <a:srgbClr val="663300"/>
                </a:solidFill>
              </a:rPr>
              <a:t>. </a:t>
            </a:r>
            <a:r>
              <a:rPr lang="ca-ES" sz="2400" i="1" dirty="0" err="1" smtClean="0">
                <a:solidFill>
                  <a:srgbClr val="663300"/>
                </a:solidFill>
              </a:rPr>
              <a:t>The</a:t>
            </a:r>
            <a:r>
              <a:rPr lang="ca-ES" sz="2400" i="1" dirty="0" smtClean="0">
                <a:solidFill>
                  <a:srgbClr val="663300"/>
                </a:solidFill>
              </a:rPr>
              <a:t> </a:t>
            </a:r>
            <a:r>
              <a:rPr lang="ca-ES" sz="2400" i="1" dirty="0" err="1" smtClean="0">
                <a:solidFill>
                  <a:srgbClr val="663300"/>
                </a:solidFill>
              </a:rPr>
              <a:t>correspondence</a:t>
            </a:r>
            <a:r>
              <a:rPr lang="ca-ES" sz="2400" i="1" dirty="0" smtClean="0">
                <a:solidFill>
                  <a:srgbClr val="663300"/>
                </a:solidFill>
              </a:rPr>
              <a:t> of Isaac Newton, vol. 1</a:t>
            </a:r>
            <a:r>
              <a:rPr lang="ca-ES" sz="2400" dirty="0" smtClean="0">
                <a:solidFill>
                  <a:srgbClr val="663300"/>
                </a:solidFill>
              </a:rPr>
              <a:t>. (p</a:t>
            </a:r>
            <a:r>
              <a:rPr lang="ca-ES" sz="2400" dirty="0">
                <a:solidFill>
                  <a:srgbClr val="663300"/>
                </a:solidFill>
              </a:rPr>
              <a:t>. </a:t>
            </a:r>
            <a:r>
              <a:rPr lang="ca-ES" sz="2400" dirty="0" smtClean="0">
                <a:solidFill>
                  <a:srgbClr val="663300"/>
                </a:solidFill>
              </a:rPr>
              <a:t>416). </a:t>
            </a:r>
            <a:r>
              <a:rPr lang="ca-ES" sz="2400" dirty="0" err="1" smtClean="0">
                <a:solidFill>
                  <a:srgbClr val="663300"/>
                </a:solidFill>
              </a:rPr>
              <a:t>Cambridge</a:t>
            </a:r>
            <a:r>
              <a:rPr lang="ca-ES" sz="2400" dirty="0" smtClean="0">
                <a:solidFill>
                  <a:srgbClr val="663300"/>
                </a:solidFill>
              </a:rPr>
              <a:t> </a:t>
            </a:r>
            <a:r>
              <a:rPr lang="ca-ES" sz="2400" dirty="0">
                <a:solidFill>
                  <a:srgbClr val="663300"/>
                </a:solidFill>
              </a:rPr>
              <a:t>: </a:t>
            </a:r>
            <a:r>
              <a:rPr lang="ca-ES" sz="2400" dirty="0" err="1">
                <a:solidFill>
                  <a:srgbClr val="663300"/>
                </a:solidFill>
              </a:rPr>
              <a:t>Cambridge</a:t>
            </a:r>
            <a:r>
              <a:rPr lang="ca-ES" sz="2400" dirty="0">
                <a:solidFill>
                  <a:srgbClr val="663300"/>
                </a:solidFill>
              </a:rPr>
              <a:t> University </a:t>
            </a:r>
            <a:r>
              <a:rPr lang="ca-ES" sz="2400" dirty="0" err="1" smtClean="0">
                <a:solidFill>
                  <a:srgbClr val="663300"/>
                </a:solidFill>
              </a:rPr>
              <a:t>Press</a:t>
            </a:r>
            <a:endParaRPr lang="ca-ES" sz="2400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19016" y="476672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Per què citem?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719016" y="1484784"/>
            <a:ext cx="77048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err="1"/>
              <a:t>Quan</a:t>
            </a:r>
            <a:r>
              <a:rPr lang="es-ES" sz="2400" dirty="0"/>
              <a:t> </a:t>
            </a:r>
            <a:r>
              <a:rPr lang="es-ES" sz="2400" dirty="0" err="1"/>
              <a:t>citem</a:t>
            </a:r>
            <a:r>
              <a:rPr lang="es-ES" sz="2400" dirty="0" smtClean="0"/>
              <a:t>:</a:t>
            </a:r>
          </a:p>
          <a:p>
            <a:pPr algn="just"/>
            <a:endParaRPr lang="ca-ES" sz="12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a-ES" sz="2400" dirty="0"/>
              <a:t>Diem d’on hem tret la informació: </a:t>
            </a:r>
            <a:r>
              <a:rPr lang="ca-ES" sz="2400" b="1" dirty="0"/>
              <a:t>justifiquem</a:t>
            </a:r>
            <a:r>
              <a:rPr lang="ca-ES" sz="2400" dirty="0"/>
              <a:t> que no ens hem inventat aquella dada o aquell </a:t>
            </a:r>
            <a:r>
              <a:rPr lang="ca-ES" sz="2400" dirty="0" smtClean="0"/>
              <a:t>fet</a:t>
            </a:r>
          </a:p>
          <a:p>
            <a:pPr marL="342900" lvl="0" indent="-342900" algn="just"/>
            <a:endParaRPr lang="ca-ES" sz="12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a-ES" sz="2400" dirty="0" smtClean="0"/>
              <a:t>Estem </a:t>
            </a:r>
            <a:r>
              <a:rPr lang="ca-ES" sz="2400" b="1" dirty="0" smtClean="0"/>
              <a:t>reconeixent</a:t>
            </a:r>
            <a:r>
              <a:rPr lang="ca-ES" sz="2400" dirty="0" smtClean="0"/>
              <a:t> el treball previ d’altres autors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ca-ES" sz="1200" b="1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a-ES" sz="2400" b="1" dirty="0" smtClean="0"/>
              <a:t>Reforcem</a:t>
            </a:r>
            <a:r>
              <a:rPr lang="ca-ES" sz="2400" dirty="0" smtClean="0"/>
              <a:t> </a:t>
            </a:r>
            <a:r>
              <a:rPr lang="ca-ES" sz="2400" dirty="0"/>
              <a:t>els nostres arguments amb l’autoritat d’altres</a:t>
            </a:r>
          </a:p>
          <a:p>
            <a:pPr marL="342900" lvl="0" indent="-342900" algn="just"/>
            <a:endParaRPr lang="ca-ES" sz="12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a-ES" sz="2400" dirty="0" smtClean="0"/>
              <a:t>Demostrem </a:t>
            </a:r>
            <a:r>
              <a:rPr lang="ca-ES" sz="2400" dirty="0"/>
              <a:t>que ens hem </a:t>
            </a:r>
            <a:r>
              <a:rPr lang="ca-ES" sz="2400" b="1" dirty="0"/>
              <a:t>documentat</a:t>
            </a:r>
          </a:p>
          <a:p>
            <a:pPr marL="342900" lvl="0" indent="-342900" algn="just"/>
            <a:endParaRPr lang="ca-ES" sz="12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a-ES" sz="2400" dirty="0" smtClean="0"/>
              <a:t>Facilitem </a:t>
            </a:r>
            <a:r>
              <a:rPr lang="ca-ES" sz="2400" dirty="0"/>
              <a:t>que el lector pugui </a:t>
            </a:r>
            <a:r>
              <a:rPr lang="ca-ES" sz="2400" b="1" dirty="0"/>
              <a:t>ampliar</a:t>
            </a:r>
            <a:r>
              <a:rPr lang="ca-ES" sz="2400" dirty="0"/>
              <a:t> informació</a:t>
            </a:r>
          </a:p>
          <a:p>
            <a:pPr marL="342900" lvl="0" indent="-342900" algn="just"/>
            <a:endParaRPr lang="ca-ES" sz="1200" dirty="0" smtClean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a-ES" sz="2400" dirty="0" smtClean="0"/>
              <a:t>Estem </a:t>
            </a:r>
            <a:r>
              <a:rPr lang="ca-ES" sz="2400" b="1" dirty="0"/>
              <a:t>evitant cometre un </a:t>
            </a:r>
            <a:r>
              <a:rPr lang="ca-ES" sz="2400" b="1" dirty="0" smtClean="0"/>
              <a:t>plagi</a:t>
            </a:r>
            <a:endParaRPr lang="ca-ES" sz="2400" b="1" dirty="0"/>
          </a:p>
        </p:txBody>
      </p:sp>
    </p:spTree>
    <p:extLst>
      <p:ext uri="{BB962C8B-B14F-4D97-AF65-F5344CB8AC3E}">
        <p14:creationId xmlns:p14="http://schemas.microsoft.com/office/powerpoint/2010/main" xmlns="" val="7738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23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19016" y="476672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Què citem?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719016" y="1484784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400" dirty="0" smtClean="0"/>
              <a:t>Tot allò que </a:t>
            </a:r>
            <a:r>
              <a:rPr lang="ca-ES" sz="2400" b="1" u="sng" dirty="0" smtClean="0"/>
              <a:t>no sigui propi</a:t>
            </a:r>
            <a:r>
              <a:rPr lang="ca-ES" sz="2400" dirty="0" smtClean="0"/>
              <a:t> i que </a:t>
            </a:r>
            <a:r>
              <a:rPr lang="ca-ES" sz="2400" b="1" u="sng" dirty="0" smtClean="0"/>
              <a:t>no pertanyi al coneixement general</a:t>
            </a:r>
            <a:r>
              <a:rPr lang="ca-ES" sz="2400" dirty="0" smtClean="0"/>
              <a:t>.</a:t>
            </a:r>
          </a:p>
          <a:p>
            <a:pPr algn="just"/>
            <a:endParaRPr lang="ca-ES" sz="2400" dirty="0"/>
          </a:p>
          <a:p>
            <a:pPr algn="just"/>
            <a:r>
              <a:rPr lang="ca-ES" sz="2400" dirty="0" smtClean="0"/>
              <a:t>Exemples:</a:t>
            </a:r>
          </a:p>
          <a:p>
            <a:pPr algn="just"/>
            <a:endParaRPr lang="ca-E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dirty="0" smtClean="0"/>
              <a:t>Citar la font d’una </a:t>
            </a:r>
            <a:r>
              <a:rPr lang="ca-ES" sz="2400" b="1" dirty="0" smtClean="0"/>
              <a:t>dada</a:t>
            </a:r>
            <a:r>
              <a:rPr lang="ca-ES" sz="2400" dirty="0" smtClean="0"/>
              <a:t> concreta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400" dirty="0" smtClean="0"/>
              <a:t>Citar la procedència d’una </a:t>
            </a:r>
            <a:r>
              <a:rPr lang="ca-ES" sz="2400" b="1" dirty="0" smtClean="0"/>
              <a:t>imatge</a:t>
            </a:r>
            <a:r>
              <a:rPr lang="ca-ES" sz="2400" dirty="0" smtClean="0"/>
              <a:t> (foto, mapa, gràfic...)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400" dirty="0" err="1"/>
              <a:t>Transcriure</a:t>
            </a:r>
            <a:r>
              <a:rPr lang="es-ES" sz="2400" dirty="0"/>
              <a:t> un </a:t>
            </a:r>
            <a:r>
              <a:rPr lang="es-ES" sz="2400" b="1" dirty="0" err="1"/>
              <a:t>paràgraf</a:t>
            </a:r>
            <a:r>
              <a:rPr lang="es-ES" sz="2400" dirty="0"/>
              <a:t> </a:t>
            </a:r>
            <a:r>
              <a:rPr lang="es-ES" sz="2400" dirty="0" err="1"/>
              <a:t>d’una</a:t>
            </a:r>
            <a:r>
              <a:rPr lang="es-ES" sz="2400" dirty="0"/>
              <a:t> obra (entre </a:t>
            </a:r>
            <a:r>
              <a:rPr lang="es-ES" sz="2400" dirty="0" smtClean="0"/>
              <a:t>cometes!) </a:t>
            </a:r>
            <a:r>
              <a:rPr lang="es-ES" sz="2400" dirty="0"/>
              <a:t>i citar-</a:t>
            </a:r>
            <a:r>
              <a:rPr lang="es-ES" sz="2400" dirty="0" err="1"/>
              <a:t>ne</a:t>
            </a:r>
            <a:r>
              <a:rPr lang="es-ES" sz="2400" dirty="0"/>
              <a:t> la </a:t>
            </a:r>
            <a:r>
              <a:rPr lang="es-ES" sz="2400" dirty="0" err="1" smtClean="0"/>
              <a:t>procedència</a:t>
            </a:r>
            <a:endParaRPr lang="es-ES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a-ES" sz="2400" dirty="0"/>
              <a:t>Referenciar </a:t>
            </a:r>
            <a:r>
              <a:rPr lang="ca-ES" sz="2400" b="1" dirty="0"/>
              <a:t>investigacions prèvies</a:t>
            </a:r>
          </a:p>
          <a:p>
            <a:endParaRPr lang="ca-ES" sz="2400" dirty="0" smtClean="0"/>
          </a:p>
          <a:p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xmlns="" val="22364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24</a:t>
            </a:fld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339752" y="508518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Carroll, R., &amp; Luna, D. (2011). The other meaning of fluency. </a:t>
            </a:r>
            <a:r>
              <a:rPr lang="en-US" i="1" dirty="0" smtClean="0"/>
              <a:t>Journal of Advertising</a:t>
            </a:r>
            <a:r>
              <a:rPr lang="en-US" dirty="0" smtClean="0"/>
              <a:t>, </a:t>
            </a:r>
            <a:r>
              <a:rPr lang="en-US" i="1" dirty="0" smtClean="0"/>
              <a:t>40 </a:t>
            </a:r>
            <a:r>
              <a:rPr lang="en-US" dirty="0" smtClean="0"/>
              <a:t>(3), 73–84. doi:10.2753/JOA0091-3367400306</a:t>
            </a:r>
            <a:endParaRPr lang="en-US" dirty="0"/>
          </a:p>
        </p:txBody>
      </p:sp>
      <p:pic>
        <p:nvPicPr>
          <p:cNvPr id="6" name="5 Imagen" descr="citesaltex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610600" cy="4124325"/>
          </a:xfrm>
          <a:prstGeom prst="rect">
            <a:avLst/>
          </a:prstGeom>
        </p:spPr>
      </p:pic>
      <p:sp>
        <p:nvSpPr>
          <p:cNvPr id="5" name="2 CuadroTexto"/>
          <p:cNvSpPr txBox="1"/>
          <p:nvPr/>
        </p:nvSpPr>
        <p:spPr>
          <a:xfrm>
            <a:off x="751032" y="153546"/>
            <a:ext cx="770485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chemeClr val="accent3">
                    <a:lumMod val="50000"/>
                  </a:schemeClr>
                </a:solidFill>
              </a:rPr>
              <a:t>Citem dins del text...</a:t>
            </a:r>
            <a:endParaRPr lang="ca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8 Forma libre"/>
          <p:cNvSpPr/>
          <p:nvPr/>
        </p:nvSpPr>
        <p:spPr>
          <a:xfrm>
            <a:off x="2944368" y="1985462"/>
            <a:ext cx="2862072" cy="62794"/>
          </a:xfrm>
          <a:custGeom>
            <a:avLst/>
            <a:gdLst>
              <a:gd name="connsiteX0" fmla="*/ 0 w 2862072"/>
              <a:gd name="connsiteY0" fmla="*/ 44506 h 62794"/>
              <a:gd name="connsiteX1" fmla="*/ 740664 w 2862072"/>
              <a:gd name="connsiteY1" fmla="*/ 53650 h 62794"/>
              <a:gd name="connsiteX2" fmla="*/ 768096 w 2862072"/>
              <a:gd name="connsiteY2" fmla="*/ 62794 h 62794"/>
              <a:gd name="connsiteX3" fmla="*/ 1344168 w 2862072"/>
              <a:gd name="connsiteY3" fmla="*/ 53650 h 62794"/>
              <a:gd name="connsiteX4" fmla="*/ 1481328 w 2862072"/>
              <a:gd name="connsiteY4" fmla="*/ 35362 h 62794"/>
              <a:gd name="connsiteX5" fmla="*/ 1993392 w 2862072"/>
              <a:gd name="connsiteY5" fmla="*/ 26218 h 62794"/>
              <a:gd name="connsiteX6" fmla="*/ 2203704 w 2862072"/>
              <a:gd name="connsiteY6" fmla="*/ 17074 h 62794"/>
              <a:gd name="connsiteX7" fmla="*/ 2441448 w 2862072"/>
              <a:gd name="connsiteY7" fmla="*/ 17074 h 62794"/>
              <a:gd name="connsiteX8" fmla="*/ 2496312 w 2862072"/>
              <a:gd name="connsiteY8" fmla="*/ 35362 h 62794"/>
              <a:gd name="connsiteX9" fmla="*/ 2862072 w 2862072"/>
              <a:gd name="connsiteY9" fmla="*/ 44506 h 6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2072" h="62794">
                <a:moveTo>
                  <a:pt x="0" y="44506"/>
                </a:moveTo>
                <a:lnTo>
                  <a:pt x="740664" y="53650"/>
                </a:lnTo>
                <a:cubicBezTo>
                  <a:pt x="750300" y="53879"/>
                  <a:pt x="758457" y="62794"/>
                  <a:pt x="768096" y="62794"/>
                </a:cubicBezTo>
                <a:cubicBezTo>
                  <a:pt x="960144" y="62794"/>
                  <a:pt x="1152144" y="56698"/>
                  <a:pt x="1344168" y="53650"/>
                </a:cubicBezTo>
                <a:cubicBezTo>
                  <a:pt x="1389888" y="47554"/>
                  <a:pt x="1435245" y="37309"/>
                  <a:pt x="1481328" y="35362"/>
                </a:cubicBezTo>
                <a:cubicBezTo>
                  <a:pt x="1651891" y="28155"/>
                  <a:pt x="1822731" y="30539"/>
                  <a:pt x="1993392" y="26218"/>
                </a:cubicBezTo>
                <a:cubicBezTo>
                  <a:pt x="2063540" y="24442"/>
                  <a:pt x="2133600" y="20122"/>
                  <a:pt x="2203704" y="17074"/>
                </a:cubicBezTo>
                <a:cubicBezTo>
                  <a:pt x="2307886" y="4051"/>
                  <a:pt x="2304856" y="0"/>
                  <a:pt x="2441448" y="17074"/>
                </a:cubicBezTo>
                <a:cubicBezTo>
                  <a:pt x="2460576" y="19465"/>
                  <a:pt x="2477092" y="33884"/>
                  <a:pt x="2496312" y="35362"/>
                </a:cubicBezTo>
                <a:cubicBezTo>
                  <a:pt x="2697238" y="50818"/>
                  <a:pt x="2575443" y="44506"/>
                  <a:pt x="2862072" y="44506"/>
                </a:cubicBezTo>
              </a:path>
            </a:pathLst>
          </a:cu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orma libre"/>
          <p:cNvSpPr/>
          <p:nvPr/>
        </p:nvSpPr>
        <p:spPr>
          <a:xfrm>
            <a:off x="831950" y="2787763"/>
            <a:ext cx="4124098" cy="106851"/>
          </a:xfrm>
          <a:custGeom>
            <a:avLst/>
            <a:gdLst>
              <a:gd name="connsiteX0" fmla="*/ 109882 w 4124098"/>
              <a:gd name="connsiteY0" fmla="*/ 19445 h 106851"/>
              <a:gd name="connsiteX1" fmla="*/ 402490 w 4124098"/>
              <a:gd name="connsiteY1" fmla="*/ 37733 h 106851"/>
              <a:gd name="connsiteX2" fmla="*/ 448210 w 4124098"/>
              <a:gd name="connsiteY2" fmla="*/ 56021 h 106851"/>
              <a:gd name="connsiteX3" fmla="*/ 621946 w 4124098"/>
              <a:gd name="connsiteY3" fmla="*/ 65165 h 106851"/>
              <a:gd name="connsiteX4" fmla="*/ 649378 w 4124098"/>
              <a:gd name="connsiteY4" fmla="*/ 74309 h 106851"/>
              <a:gd name="connsiteX5" fmla="*/ 1435762 w 4124098"/>
              <a:gd name="connsiteY5" fmla="*/ 83453 h 106851"/>
              <a:gd name="connsiteX6" fmla="*/ 1646074 w 4124098"/>
              <a:gd name="connsiteY6" fmla="*/ 74309 h 106851"/>
              <a:gd name="connsiteX7" fmla="*/ 1673506 w 4124098"/>
              <a:gd name="connsiteY7" fmla="*/ 65165 h 106851"/>
              <a:gd name="connsiteX8" fmla="*/ 2670202 w 4124098"/>
              <a:gd name="connsiteY8" fmla="*/ 56021 h 106851"/>
              <a:gd name="connsiteX9" fmla="*/ 2725066 w 4124098"/>
              <a:gd name="connsiteY9" fmla="*/ 46877 h 106851"/>
              <a:gd name="connsiteX10" fmla="*/ 2752498 w 4124098"/>
              <a:gd name="connsiteY10" fmla="*/ 37733 h 106851"/>
              <a:gd name="connsiteX11" fmla="*/ 3429154 w 4124098"/>
              <a:gd name="connsiteY11" fmla="*/ 28589 h 106851"/>
              <a:gd name="connsiteX12" fmla="*/ 4124098 w 4124098"/>
              <a:gd name="connsiteY12" fmla="*/ 28589 h 106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24098" h="106851">
                <a:moveTo>
                  <a:pt x="109882" y="19445"/>
                </a:moveTo>
                <a:cubicBezTo>
                  <a:pt x="262790" y="50027"/>
                  <a:pt x="0" y="0"/>
                  <a:pt x="402490" y="37733"/>
                </a:cubicBezTo>
                <a:cubicBezTo>
                  <a:pt x="418832" y="39265"/>
                  <a:pt x="431923" y="53985"/>
                  <a:pt x="448210" y="56021"/>
                </a:cubicBezTo>
                <a:cubicBezTo>
                  <a:pt x="505754" y="63214"/>
                  <a:pt x="564034" y="62117"/>
                  <a:pt x="621946" y="65165"/>
                </a:cubicBezTo>
                <a:cubicBezTo>
                  <a:pt x="631090" y="68213"/>
                  <a:pt x="639784" y="73381"/>
                  <a:pt x="649378" y="74309"/>
                </a:cubicBezTo>
                <a:cubicBezTo>
                  <a:pt x="985650" y="106851"/>
                  <a:pt x="1018492" y="90647"/>
                  <a:pt x="1435762" y="83453"/>
                </a:cubicBezTo>
                <a:cubicBezTo>
                  <a:pt x="1505866" y="80405"/>
                  <a:pt x="1576110" y="79691"/>
                  <a:pt x="1646074" y="74309"/>
                </a:cubicBezTo>
                <a:cubicBezTo>
                  <a:pt x="1655684" y="73570"/>
                  <a:pt x="1663869" y="65337"/>
                  <a:pt x="1673506" y="65165"/>
                </a:cubicBezTo>
                <a:lnTo>
                  <a:pt x="2670202" y="56021"/>
                </a:lnTo>
                <a:cubicBezTo>
                  <a:pt x="2688490" y="52973"/>
                  <a:pt x="2706967" y="50899"/>
                  <a:pt x="2725066" y="46877"/>
                </a:cubicBezTo>
                <a:cubicBezTo>
                  <a:pt x="2734475" y="44786"/>
                  <a:pt x="2742863" y="37983"/>
                  <a:pt x="2752498" y="37733"/>
                </a:cubicBezTo>
                <a:cubicBezTo>
                  <a:pt x="2977995" y="31876"/>
                  <a:pt x="3203586" y="30093"/>
                  <a:pt x="3429154" y="28589"/>
                </a:cubicBezTo>
                <a:lnTo>
                  <a:pt x="4124098" y="28589"/>
                </a:lnTo>
              </a:path>
            </a:pathLst>
          </a:cu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orma libre"/>
          <p:cNvSpPr/>
          <p:nvPr/>
        </p:nvSpPr>
        <p:spPr>
          <a:xfrm>
            <a:off x="905256" y="3887820"/>
            <a:ext cx="5029200" cy="89944"/>
          </a:xfrm>
          <a:custGeom>
            <a:avLst/>
            <a:gdLst>
              <a:gd name="connsiteX0" fmla="*/ 0 w 5029200"/>
              <a:gd name="connsiteY0" fmla="*/ 25812 h 89944"/>
              <a:gd name="connsiteX1" fmla="*/ 813816 w 5029200"/>
              <a:gd name="connsiteY1" fmla="*/ 25812 h 89944"/>
              <a:gd name="connsiteX2" fmla="*/ 859536 w 5029200"/>
              <a:gd name="connsiteY2" fmla="*/ 34956 h 89944"/>
              <a:gd name="connsiteX3" fmla="*/ 987552 w 5029200"/>
              <a:gd name="connsiteY3" fmla="*/ 53244 h 89944"/>
              <a:gd name="connsiteX4" fmla="*/ 1024128 w 5029200"/>
              <a:gd name="connsiteY4" fmla="*/ 62388 h 89944"/>
              <a:gd name="connsiteX5" fmla="*/ 1188720 w 5029200"/>
              <a:gd name="connsiteY5" fmla="*/ 89820 h 89944"/>
              <a:gd name="connsiteX6" fmla="*/ 1911096 w 5029200"/>
              <a:gd name="connsiteY6" fmla="*/ 80676 h 89944"/>
              <a:gd name="connsiteX7" fmla="*/ 2011680 w 5029200"/>
              <a:gd name="connsiteY7" fmla="*/ 62388 h 89944"/>
              <a:gd name="connsiteX8" fmla="*/ 2066544 w 5029200"/>
              <a:gd name="connsiteY8" fmla="*/ 53244 h 89944"/>
              <a:gd name="connsiteX9" fmla="*/ 2148840 w 5029200"/>
              <a:gd name="connsiteY9" fmla="*/ 34956 h 89944"/>
              <a:gd name="connsiteX10" fmla="*/ 3867912 w 5029200"/>
              <a:gd name="connsiteY10" fmla="*/ 44100 h 89944"/>
              <a:gd name="connsiteX11" fmla="*/ 3968496 w 5029200"/>
              <a:gd name="connsiteY11" fmla="*/ 62388 h 89944"/>
              <a:gd name="connsiteX12" fmla="*/ 4069080 w 5029200"/>
              <a:gd name="connsiteY12" fmla="*/ 71532 h 89944"/>
              <a:gd name="connsiteX13" fmla="*/ 4123944 w 5029200"/>
              <a:gd name="connsiteY13" fmla="*/ 80676 h 89944"/>
              <a:gd name="connsiteX14" fmla="*/ 4187952 w 5029200"/>
              <a:gd name="connsiteY14" fmla="*/ 89820 h 89944"/>
              <a:gd name="connsiteX15" fmla="*/ 4645152 w 5029200"/>
              <a:gd name="connsiteY15" fmla="*/ 80676 h 89944"/>
              <a:gd name="connsiteX16" fmla="*/ 4700016 w 5029200"/>
              <a:gd name="connsiteY16" fmla="*/ 71532 h 89944"/>
              <a:gd name="connsiteX17" fmla="*/ 4773168 w 5029200"/>
              <a:gd name="connsiteY17" fmla="*/ 62388 h 89944"/>
              <a:gd name="connsiteX18" fmla="*/ 4809744 w 5029200"/>
              <a:gd name="connsiteY18" fmla="*/ 53244 h 89944"/>
              <a:gd name="connsiteX19" fmla="*/ 5029200 w 5029200"/>
              <a:gd name="connsiteY19" fmla="*/ 44100 h 8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29200" h="89944">
                <a:moveTo>
                  <a:pt x="0" y="25812"/>
                </a:moveTo>
                <a:cubicBezTo>
                  <a:pt x="335553" y="0"/>
                  <a:pt x="162522" y="9731"/>
                  <a:pt x="813816" y="25812"/>
                </a:cubicBezTo>
                <a:cubicBezTo>
                  <a:pt x="829353" y="26196"/>
                  <a:pt x="844184" y="32532"/>
                  <a:pt x="859536" y="34956"/>
                </a:cubicBezTo>
                <a:cubicBezTo>
                  <a:pt x="902114" y="41679"/>
                  <a:pt x="945734" y="42789"/>
                  <a:pt x="987552" y="53244"/>
                </a:cubicBezTo>
                <a:cubicBezTo>
                  <a:pt x="999744" y="56292"/>
                  <a:pt x="1011707" y="60477"/>
                  <a:pt x="1024128" y="62388"/>
                </a:cubicBezTo>
                <a:cubicBezTo>
                  <a:pt x="1203244" y="89944"/>
                  <a:pt x="1009341" y="49958"/>
                  <a:pt x="1188720" y="89820"/>
                </a:cubicBezTo>
                <a:lnTo>
                  <a:pt x="1911096" y="80676"/>
                </a:lnTo>
                <a:cubicBezTo>
                  <a:pt x="2023611" y="78089"/>
                  <a:pt x="1949247" y="76262"/>
                  <a:pt x="2011680" y="62388"/>
                </a:cubicBezTo>
                <a:cubicBezTo>
                  <a:pt x="2029779" y="58366"/>
                  <a:pt x="2048364" y="56880"/>
                  <a:pt x="2066544" y="53244"/>
                </a:cubicBezTo>
                <a:cubicBezTo>
                  <a:pt x="2094099" y="47733"/>
                  <a:pt x="2121408" y="41052"/>
                  <a:pt x="2148840" y="34956"/>
                </a:cubicBezTo>
                <a:lnTo>
                  <a:pt x="3867912" y="44100"/>
                </a:lnTo>
                <a:cubicBezTo>
                  <a:pt x="3901986" y="44614"/>
                  <a:pt x="3934731" y="57784"/>
                  <a:pt x="3968496" y="62388"/>
                </a:cubicBezTo>
                <a:cubicBezTo>
                  <a:pt x="4001854" y="66937"/>
                  <a:pt x="4035644" y="67598"/>
                  <a:pt x="4069080" y="71532"/>
                </a:cubicBezTo>
                <a:cubicBezTo>
                  <a:pt x="4087493" y="73698"/>
                  <a:pt x="4105619" y="77857"/>
                  <a:pt x="4123944" y="80676"/>
                </a:cubicBezTo>
                <a:cubicBezTo>
                  <a:pt x="4145246" y="83953"/>
                  <a:pt x="4166616" y="86772"/>
                  <a:pt x="4187952" y="89820"/>
                </a:cubicBezTo>
                <a:lnTo>
                  <a:pt x="4645152" y="80676"/>
                </a:lnTo>
                <a:cubicBezTo>
                  <a:pt x="4663680" y="80014"/>
                  <a:pt x="4681662" y="74154"/>
                  <a:pt x="4700016" y="71532"/>
                </a:cubicBezTo>
                <a:cubicBezTo>
                  <a:pt x="4724343" y="68057"/>
                  <a:pt x="4748929" y="66428"/>
                  <a:pt x="4773168" y="62388"/>
                </a:cubicBezTo>
                <a:cubicBezTo>
                  <a:pt x="4785564" y="60322"/>
                  <a:pt x="4797217" y="54246"/>
                  <a:pt x="4809744" y="53244"/>
                </a:cubicBezTo>
                <a:cubicBezTo>
                  <a:pt x="4929481" y="43665"/>
                  <a:pt x="4949306" y="44100"/>
                  <a:pt x="5029200" y="44100"/>
                </a:cubicBezTo>
              </a:path>
            </a:pathLst>
          </a:cu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25</a:t>
            </a:fld>
            <a:endParaRPr lang="es-ES" dirty="0"/>
          </a:p>
        </p:txBody>
      </p:sp>
      <p:pic>
        <p:nvPicPr>
          <p:cNvPr id="3" name="2 Imagen" descr="notaalpe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801100" cy="51435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1331640" y="544522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Gómez </a:t>
            </a:r>
            <a:r>
              <a:rPr lang="es-ES" dirty="0" err="1" smtClean="0"/>
              <a:t>Mompart</a:t>
            </a:r>
            <a:r>
              <a:rPr lang="es-ES" dirty="0" smtClean="0"/>
              <a:t>, J. L., &amp; </a:t>
            </a:r>
            <a:r>
              <a:rPr lang="es-ES" dirty="0" err="1" smtClean="0"/>
              <a:t>Coperías</a:t>
            </a:r>
            <a:r>
              <a:rPr lang="es-ES" dirty="0" smtClean="0"/>
              <a:t> Aguilar, M. J. (2014). Importancia de la prensa hispana. La victoria de </a:t>
            </a:r>
            <a:r>
              <a:rPr lang="es-ES" dirty="0" err="1" smtClean="0"/>
              <a:t>Obama</a:t>
            </a:r>
            <a:r>
              <a:rPr lang="es-ES" dirty="0" smtClean="0"/>
              <a:t> en los periódicos en español estadounidenses. </a:t>
            </a:r>
            <a:r>
              <a:rPr lang="es-ES" i="1" dirty="0" err="1" smtClean="0"/>
              <a:t>Communication</a:t>
            </a:r>
            <a:r>
              <a:rPr lang="es-ES" i="1" dirty="0" smtClean="0"/>
              <a:t> &amp; </a:t>
            </a:r>
            <a:r>
              <a:rPr lang="es-ES" i="1" dirty="0" err="1" smtClean="0"/>
              <a:t>Society</a:t>
            </a:r>
            <a:r>
              <a:rPr lang="es-ES" dirty="0" smtClean="0"/>
              <a:t>, </a:t>
            </a:r>
            <a:r>
              <a:rPr lang="es-ES" i="1" dirty="0" smtClean="0"/>
              <a:t>27</a:t>
            </a:r>
            <a:r>
              <a:rPr lang="es-ES" dirty="0" smtClean="0"/>
              <a:t>(2), 101–124.</a:t>
            </a:r>
          </a:p>
          <a:p>
            <a:endParaRPr lang="es-ES" dirty="0"/>
          </a:p>
        </p:txBody>
      </p:sp>
      <p:sp>
        <p:nvSpPr>
          <p:cNvPr id="5" name="4 Forma libre"/>
          <p:cNvSpPr/>
          <p:nvPr/>
        </p:nvSpPr>
        <p:spPr>
          <a:xfrm>
            <a:off x="1993392" y="978629"/>
            <a:ext cx="333187" cy="324494"/>
          </a:xfrm>
          <a:custGeom>
            <a:avLst/>
            <a:gdLst>
              <a:gd name="connsiteX0" fmla="*/ 155448 w 333187"/>
              <a:gd name="connsiteY0" fmla="*/ 18067 h 324494"/>
              <a:gd name="connsiteX1" fmla="*/ 54864 w 333187"/>
              <a:gd name="connsiteY1" fmla="*/ 18067 h 324494"/>
              <a:gd name="connsiteX2" fmla="*/ 27432 w 333187"/>
              <a:gd name="connsiteY2" fmla="*/ 45499 h 324494"/>
              <a:gd name="connsiteX3" fmla="*/ 9144 w 333187"/>
              <a:gd name="connsiteY3" fmla="*/ 100363 h 324494"/>
              <a:gd name="connsiteX4" fmla="*/ 0 w 333187"/>
              <a:gd name="connsiteY4" fmla="*/ 127795 h 324494"/>
              <a:gd name="connsiteX5" fmla="*/ 9144 w 333187"/>
              <a:gd name="connsiteY5" fmla="*/ 210091 h 324494"/>
              <a:gd name="connsiteX6" fmla="*/ 64008 w 333187"/>
              <a:gd name="connsiteY6" fmla="*/ 264955 h 324494"/>
              <a:gd name="connsiteX7" fmla="*/ 91440 w 333187"/>
              <a:gd name="connsiteY7" fmla="*/ 292387 h 324494"/>
              <a:gd name="connsiteX8" fmla="*/ 118872 w 333187"/>
              <a:gd name="connsiteY8" fmla="*/ 301531 h 324494"/>
              <a:gd name="connsiteX9" fmla="*/ 182880 w 333187"/>
              <a:gd name="connsiteY9" fmla="*/ 319819 h 324494"/>
              <a:gd name="connsiteX10" fmla="*/ 283464 w 333187"/>
              <a:gd name="connsiteY10" fmla="*/ 310675 h 324494"/>
              <a:gd name="connsiteX11" fmla="*/ 310896 w 333187"/>
              <a:gd name="connsiteY11" fmla="*/ 301531 h 324494"/>
              <a:gd name="connsiteX12" fmla="*/ 320040 w 333187"/>
              <a:gd name="connsiteY12" fmla="*/ 274099 h 324494"/>
              <a:gd name="connsiteX13" fmla="*/ 292608 w 333187"/>
              <a:gd name="connsiteY13" fmla="*/ 136939 h 324494"/>
              <a:gd name="connsiteX14" fmla="*/ 283464 w 333187"/>
              <a:gd name="connsiteY14" fmla="*/ 109507 h 324494"/>
              <a:gd name="connsiteX15" fmla="*/ 201168 w 333187"/>
              <a:gd name="connsiteY15" fmla="*/ 63787 h 324494"/>
              <a:gd name="connsiteX16" fmla="*/ 155448 w 333187"/>
              <a:gd name="connsiteY16" fmla="*/ 18067 h 32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187" h="324494">
                <a:moveTo>
                  <a:pt x="155448" y="18067"/>
                </a:moveTo>
                <a:cubicBezTo>
                  <a:pt x="131064" y="10447"/>
                  <a:pt x="86481" y="0"/>
                  <a:pt x="54864" y="18067"/>
                </a:cubicBezTo>
                <a:cubicBezTo>
                  <a:pt x="43636" y="24483"/>
                  <a:pt x="36576" y="36355"/>
                  <a:pt x="27432" y="45499"/>
                </a:cubicBezTo>
                <a:lnTo>
                  <a:pt x="9144" y="100363"/>
                </a:lnTo>
                <a:lnTo>
                  <a:pt x="0" y="127795"/>
                </a:lnTo>
                <a:cubicBezTo>
                  <a:pt x="3048" y="155227"/>
                  <a:pt x="2450" y="183314"/>
                  <a:pt x="9144" y="210091"/>
                </a:cubicBezTo>
                <a:cubicBezTo>
                  <a:pt x="15729" y="236432"/>
                  <a:pt x="46592" y="250027"/>
                  <a:pt x="64008" y="264955"/>
                </a:cubicBezTo>
                <a:cubicBezTo>
                  <a:pt x="73826" y="273371"/>
                  <a:pt x="80680" y="285214"/>
                  <a:pt x="91440" y="292387"/>
                </a:cubicBezTo>
                <a:cubicBezTo>
                  <a:pt x="99460" y="297734"/>
                  <a:pt x="109604" y="298883"/>
                  <a:pt x="118872" y="301531"/>
                </a:cubicBezTo>
                <a:cubicBezTo>
                  <a:pt x="199244" y="324494"/>
                  <a:pt x="117107" y="297895"/>
                  <a:pt x="182880" y="319819"/>
                </a:cubicBezTo>
                <a:cubicBezTo>
                  <a:pt x="216408" y="316771"/>
                  <a:pt x="250136" y="315436"/>
                  <a:pt x="283464" y="310675"/>
                </a:cubicBezTo>
                <a:cubicBezTo>
                  <a:pt x="293006" y="309312"/>
                  <a:pt x="304080" y="308347"/>
                  <a:pt x="310896" y="301531"/>
                </a:cubicBezTo>
                <a:cubicBezTo>
                  <a:pt x="317712" y="294715"/>
                  <a:pt x="316992" y="283243"/>
                  <a:pt x="320040" y="274099"/>
                </a:cubicBezTo>
                <a:cubicBezTo>
                  <a:pt x="303530" y="75977"/>
                  <a:pt x="333187" y="218098"/>
                  <a:pt x="292608" y="136939"/>
                </a:cubicBezTo>
                <a:cubicBezTo>
                  <a:pt x="288297" y="128318"/>
                  <a:pt x="290280" y="116323"/>
                  <a:pt x="283464" y="109507"/>
                </a:cubicBezTo>
                <a:cubicBezTo>
                  <a:pt x="212691" y="38734"/>
                  <a:pt x="252911" y="92533"/>
                  <a:pt x="201168" y="63787"/>
                </a:cubicBezTo>
                <a:cubicBezTo>
                  <a:pt x="143768" y="31898"/>
                  <a:pt x="179832" y="25687"/>
                  <a:pt x="155448" y="18067"/>
                </a:cubicBezTo>
                <a:close/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orma libre"/>
          <p:cNvSpPr/>
          <p:nvPr/>
        </p:nvSpPr>
        <p:spPr>
          <a:xfrm>
            <a:off x="251520" y="4509120"/>
            <a:ext cx="333187" cy="324494"/>
          </a:xfrm>
          <a:custGeom>
            <a:avLst/>
            <a:gdLst>
              <a:gd name="connsiteX0" fmla="*/ 155448 w 333187"/>
              <a:gd name="connsiteY0" fmla="*/ 18067 h 324494"/>
              <a:gd name="connsiteX1" fmla="*/ 54864 w 333187"/>
              <a:gd name="connsiteY1" fmla="*/ 18067 h 324494"/>
              <a:gd name="connsiteX2" fmla="*/ 27432 w 333187"/>
              <a:gd name="connsiteY2" fmla="*/ 45499 h 324494"/>
              <a:gd name="connsiteX3" fmla="*/ 9144 w 333187"/>
              <a:gd name="connsiteY3" fmla="*/ 100363 h 324494"/>
              <a:gd name="connsiteX4" fmla="*/ 0 w 333187"/>
              <a:gd name="connsiteY4" fmla="*/ 127795 h 324494"/>
              <a:gd name="connsiteX5" fmla="*/ 9144 w 333187"/>
              <a:gd name="connsiteY5" fmla="*/ 210091 h 324494"/>
              <a:gd name="connsiteX6" fmla="*/ 64008 w 333187"/>
              <a:gd name="connsiteY6" fmla="*/ 264955 h 324494"/>
              <a:gd name="connsiteX7" fmla="*/ 91440 w 333187"/>
              <a:gd name="connsiteY7" fmla="*/ 292387 h 324494"/>
              <a:gd name="connsiteX8" fmla="*/ 118872 w 333187"/>
              <a:gd name="connsiteY8" fmla="*/ 301531 h 324494"/>
              <a:gd name="connsiteX9" fmla="*/ 182880 w 333187"/>
              <a:gd name="connsiteY9" fmla="*/ 319819 h 324494"/>
              <a:gd name="connsiteX10" fmla="*/ 283464 w 333187"/>
              <a:gd name="connsiteY10" fmla="*/ 310675 h 324494"/>
              <a:gd name="connsiteX11" fmla="*/ 310896 w 333187"/>
              <a:gd name="connsiteY11" fmla="*/ 301531 h 324494"/>
              <a:gd name="connsiteX12" fmla="*/ 320040 w 333187"/>
              <a:gd name="connsiteY12" fmla="*/ 274099 h 324494"/>
              <a:gd name="connsiteX13" fmla="*/ 292608 w 333187"/>
              <a:gd name="connsiteY13" fmla="*/ 136939 h 324494"/>
              <a:gd name="connsiteX14" fmla="*/ 283464 w 333187"/>
              <a:gd name="connsiteY14" fmla="*/ 109507 h 324494"/>
              <a:gd name="connsiteX15" fmla="*/ 201168 w 333187"/>
              <a:gd name="connsiteY15" fmla="*/ 63787 h 324494"/>
              <a:gd name="connsiteX16" fmla="*/ 155448 w 333187"/>
              <a:gd name="connsiteY16" fmla="*/ 18067 h 324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187" h="324494">
                <a:moveTo>
                  <a:pt x="155448" y="18067"/>
                </a:moveTo>
                <a:cubicBezTo>
                  <a:pt x="131064" y="10447"/>
                  <a:pt x="86481" y="0"/>
                  <a:pt x="54864" y="18067"/>
                </a:cubicBezTo>
                <a:cubicBezTo>
                  <a:pt x="43636" y="24483"/>
                  <a:pt x="36576" y="36355"/>
                  <a:pt x="27432" y="45499"/>
                </a:cubicBezTo>
                <a:lnTo>
                  <a:pt x="9144" y="100363"/>
                </a:lnTo>
                <a:lnTo>
                  <a:pt x="0" y="127795"/>
                </a:lnTo>
                <a:cubicBezTo>
                  <a:pt x="3048" y="155227"/>
                  <a:pt x="2450" y="183314"/>
                  <a:pt x="9144" y="210091"/>
                </a:cubicBezTo>
                <a:cubicBezTo>
                  <a:pt x="15729" y="236432"/>
                  <a:pt x="46592" y="250027"/>
                  <a:pt x="64008" y="264955"/>
                </a:cubicBezTo>
                <a:cubicBezTo>
                  <a:pt x="73826" y="273371"/>
                  <a:pt x="80680" y="285214"/>
                  <a:pt x="91440" y="292387"/>
                </a:cubicBezTo>
                <a:cubicBezTo>
                  <a:pt x="99460" y="297734"/>
                  <a:pt x="109604" y="298883"/>
                  <a:pt x="118872" y="301531"/>
                </a:cubicBezTo>
                <a:cubicBezTo>
                  <a:pt x="199244" y="324494"/>
                  <a:pt x="117107" y="297895"/>
                  <a:pt x="182880" y="319819"/>
                </a:cubicBezTo>
                <a:cubicBezTo>
                  <a:pt x="216408" y="316771"/>
                  <a:pt x="250136" y="315436"/>
                  <a:pt x="283464" y="310675"/>
                </a:cubicBezTo>
                <a:cubicBezTo>
                  <a:pt x="293006" y="309312"/>
                  <a:pt x="304080" y="308347"/>
                  <a:pt x="310896" y="301531"/>
                </a:cubicBezTo>
                <a:cubicBezTo>
                  <a:pt x="317712" y="294715"/>
                  <a:pt x="316992" y="283243"/>
                  <a:pt x="320040" y="274099"/>
                </a:cubicBezTo>
                <a:cubicBezTo>
                  <a:pt x="303530" y="75977"/>
                  <a:pt x="333187" y="218098"/>
                  <a:pt x="292608" y="136939"/>
                </a:cubicBezTo>
                <a:cubicBezTo>
                  <a:pt x="288297" y="128318"/>
                  <a:pt x="290280" y="116323"/>
                  <a:pt x="283464" y="109507"/>
                </a:cubicBezTo>
                <a:cubicBezTo>
                  <a:pt x="212691" y="38734"/>
                  <a:pt x="252911" y="92533"/>
                  <a:pt x="201168" y="63787"/>
                </a:cubicBezTo>
                <a:cubicBezTo>
                  <a:pt x="143768" y="31898"/>
                  <a:pt x="179832" y="25687"/>
                  <a:pt x="155448" y="18067"/>
                </a:cubicBezTo>
                <a:close/>
              </a:path>
            </a:pathLst>
          </a:cu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26</a:t>
            </a:fld>
            <a:endParaRPr lang="es-ES" dirty="0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425019"/>
            <a:ext cx="6768752" cy="503232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82056" y="530120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 smtClean="0"/>
              <a:t>Albújar</a:t>
            </a:r>
            <a:r>
              <a:rPr lang="es-ES" dirty="0" smtClean="0"/>
              <a:t>, M. (2014). </a:t>
            </a:r>
            <a:r>
              <a:rPr lang="es-ES" i="1" dirty="0" smtClean="0"/>
              <a:t>La estructura de la televisión española tras el apagón analógico.</a:t>
            </a:r>
            <a:r>
              <a:rPr lang="es-ES" dirty="0" smtClean="0"/>
              <a:t> (</a:t>
            </a:r>
            <a:r>
              <a:rPr lang="es-ES" dirty="0" err="1" smtClean="0"/>
              <a:t>Treball</a:t>
            </a:r>
            <a:r>
              <a:rPr lang="es-ES" dirty="0" smtClean="0"/>
              <a:t> de fi de </a:t>
            </a:r>
            <a:r>
              <a:rPr lang="es-ES" dirty="0" err="1" smtClean="0"/>
              <a:t>màster</a:t>
            </a:r>
            <a:r>
              <a:rPr lang="es-ES" dirty="0" smtClean="0"/>
              <a:t>). </a:t>
            </a:r>
            <a:r>
              <a:rPr lang="es-ES" dirty="0" err="1" smtClean="0"/>
              <a:t>Universitat</a:t>
            </a:r>
            <a:r>
              <a:rPr lang="es-ES" dirty="0" smtClean="0"/>
              <a:t> </a:t>
            </a:r>
            <a:r>
              <a:rPr lang="es-ES" dirty="0" err="1" smtClean="0"/>
              <a:t>Autònoma</a:t>
            </a:r>
            <a:r>
              <a:rPr lang="es-ES" dirty="0" smtClean="0"/>
              <a:t> de Barcelona</a:t>
            </a:r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>
            <a:off x="611560" y="5013176"/>
            <a:ext cx="792088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1537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27</a:t>
            </a:fld>
            <a:endParaRPr lang="es-ES" dirty="0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332656"/>
            <a:ext cx="6485193" cy="54006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82056" y="5624373"/>
            <a:ext cx="6166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Aguayo, F. (2008). Imagen, fotografía y productores. </a:t>
            </a:r>
            <a:r>
              <a:rPr lang="es-ES" i="1" dirty="0" smtClean="0"/>
              <a:t>Secuencia: revista de historia y ciencias sociales</a:t>
            </a:r>
            <a:r>
              <a:rPr lang="es-ES" dirty="0" smtClean="0"/>
              <a:t>, 71, 135-187</a:t>
            </a:r>
            <a:endParaRPr lang="es-ES" dirty="0"/>
          </a:p>
        </p:txBody>
      </p:sp>
      <p:sp>
        <p:nvSpPr>
          <p:cNvPr id="5" name="4 Flecha derecha"/>
          <p:cNvSpPr/>
          <p:nvPr/>
        </p:nvSpPr>
        <p:spPr>
          <a:xfrm rot="10800000">
            <a:off x="6876256" y="5157192"/>
            <a:ext cx="792088" cy="21602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417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28</a:t>
            </a:fld>
            <a:endParaRPr lang="es-ES" dirty="0"/>
          </a:p>
        </p:txBody>
      </p:sp>
      <p:sp>
        <p:nvSpPr>
          <p:cNvPr id="3" name="QuadreDeText 2"/>
          <p:cNvSpPr txBox="1"/>
          <p:nvPr/>
        </p:nvSpPr>
        <p:spPr>
          <a:xfrm>
            <a:off x="688128" y="627568"/>
            <a:ext cx="75608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a-ES" sz="2800" dirty="0" smtClean="0"/>
          </a:p>
          <a:p>
            <a:endParaRPr lang="ca-ES" sz="2800" dirty="0"/>
          </a:p>
          <a:p>
            <a:r>
              <a:rPr lang="ca-ES" sz="4000" dirty="0" smtClean="0"/>
              <a:t>Adjuntem </a:t>
            </a:r>
          </a:p>
          <a:p>
            <a:r>
              <a:rPr lang="ca-ES" sz="4000" dirty="0" smtClean="0"/>
              <a:t>la </a:t>
            </a:r>
            <a:r>
              <a:rPr lang="ca-ES" sz="4000" b="1" u="sng" dirty="0" smtClean="0"/>
              <a:t>llista de referències</a:t>
            </a:r>
            <a:r>
              <a:rPr lang="ca-ES" sz="4000" dirty="0" smtClean="0"/>
              <a:t> </a:t>
            </a:r>
          </a:p>
          <a:p>
            <a:r>
              <a:rPr lang="ca-ES" sz="4000" dirty="0" smtClean="0"/>
              <a:t>o la </a:t>
            </a:r>
            <a:r>
              <a:rPr lang="ca-ES" sz="4000" b="1" u="sng" dirty="0" smtClean="0"/>
              <a:t>bibliografia</a:t>
            </a:r>
          </a:p>
          <a:p>
            <a:endParaRPr lang="ca-ES" sz="2800" dirty="0"/>
          </a:p>
          <a:p>
            <a:endParaRPr lang="ca-ES" sz="2800" dirty="0"/>
          </a:p>
        </p:txBody>
      </p:sp>
      <p:sp>
        <p:nvSpPr>
          <p:cNvPr id="4" name="QuadreDeText 3"/>
          <p:cNvSpPr txBox="1"/>
          <p:nvPr/>
        </p:nvSpPr>
        <p:spPr>
          <a:xfrm rot="21131660">
            <a:off x="3111799" y="3662512"/>
            <a:ext cx="4572612" cy="1077218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  <a:effectLst/>
          <a:scene3d>
            <a:camera prst="orthographicFront">
              <a:rot lat="21299999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ca-ES" sz="3200" dirty="0" smtClean="0">
                <a:solidFill>
                  <a:srgbClr val="FF0000"/>
                </a:solidFill>
                <a:latin typeface="Century Gothic" pitchFamily="34" charset="0"/>
              </a:rPr>
              <a:t>Part obligatòria en </a:t>
            </a:r>
          </a:p>
          <a:p>
            <a:r>
              <a:rPr lang="ca-ES" sz="3200" dirty="0" smtClean="0">
                <a:solidFill>
                  <a:srgbClr val="FF0000"/>
                </a:solidFill>
                <a:latin typeface="Century Gothic" pitchFamily="34" charset="0"/>
              </a:rPr>
              <a:t>tot treball de recerca!</a:t>
            </a:r>
            <a:endParaRPr lang="ca-ES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687008" y="676766"/>
            <a:ext cx="770485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chemeClr val="accent3">
                    <a:lumMod val="50000"/>
                  </a:schemeClr>
                </a:solidFill>
              </a:rPr>
              <a:t>... i al final del text...</a:t>
            </a:r>
            <a:endParaRPr lang="ca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4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29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19016" y="476672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Llista de referències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2 CuadroTexto"/>
          <p:cNvSpPr txBox="1"/>
          <p:nvPr/>
        </p:nvSpPr>
        <p:spPr>
          <a:xfrm>
            <a:off x="724720" y="2202890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Bibliografia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683568" y="1412776"/>
            <a:ext cx="769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400" dirty="0" smtClean="0"/>
              <a:t>Llista de totes les fonts que </a:t>
            </a:r>
            <a:r>
              <a:rPr lang="ca-ES" sz="2400" b="1" u="sng" dirty="0" smtClean="0"/>
              <a:t>s’han citat</a:t>
            </a:r>
            <a:r>
              <a:rPr lang="ca-ES" sz="2400" b="1" dirty="0" smtClean="0"/>
              <a:t> </a:t>
            </a:r>
            <a:r>
              <a:rPr lang="ca-ES" sz="2400" dirty="0" smtClean="0"/>
              <a:t>al llarg del treball. </a:t>
            </a:r>
            <a:endParaRPr lang="ca-ES" sz="2400" dirty="0"/>
          </a:p>
        </p:txBody>
      </p:sp>
      <p:sp>
        <p:nvSpPr>
          <p:cNvPr id="6" name="QuadreDeText 5"/>
          <p:cNvSpPr txBox="1"/>
          <p:nvPr/>
        </p:nvSpPr>
        <p:spPr>
          <a:xfrm>
            <a:off x="719016" y="3140968"/>
            <a:ext cx="7699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400" dirty="0" smtClean="0"/>
              <a:t>Llista de totes les fonts que </a:t>
            </a:r>
            <a:r>
              <a:rPr lang="ca-ES" sz="2400" b="1" u="sng" dirty="0" smtClean="0"/>
              <a:t>s’han consultat</a:t>
            </a:r>
            <a:r>
              <a:rPr lang="ca-ES" sz="2400" b="1" dirty="0" smtClean="0"/>
              <a:t> </a:t>
            </a:r>
            <a:r>
              <a:rPr lang="ca-ES" sz="2400" dirty="0" smtClean="0"/>
              <a:t>per elaborar el treball, tant les que s’han citat com les que no. </a:t>
            </a:r>
            <a:endParaRPr lang="ca-ES" sz="2400" dirty="0"/>
          </a:p>
        </p:txBody>
      </p:sp>
      <p:sp>
        <p:nvSpPr>
          <p:cNvPr id="7" name="QuadreDeText 6"/>
          <p:cNvSpPr txBox="1"/>
          <p:nvPr/>
        </p:nvSpPr>
        <p:spPr>
          <a:xfrm>
            <a:off x="773300" y="4437112"/>
            <a:ext cx="7519688" cy="1508105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  <a:effectLst/>
          <a:scene3d>
            <a:camera prst="orthographicFront">
              <a:rot lat="21299999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ca-ES" sz="2800" dirty="0" smtClean="0">
                <a:solidFill>
                  <a:srgbClr val="FF0000"/>
                </a:solidFill>
                <a:latin typeface="Century Gothic" pitchFamily="34" charset="0"/>
              </a:rPr>
              <a:t>“Hauré de fer llista de referències o bibliografia?”</a:t>
            </a:r>
          </a:p>
          <a:p>
            <a:pPr algn="ctr"/>
            <a:r>
              <a:rPr lang="ca-ES" sz="3600" dirty="0" smtClean="0">
                <a:solidFill>
                  <a:srgbClr val="FF0000"/>
                </a:solidFill>
                <a:latin typeface="Century Gothic" pitchFamily="34" charset="0"/>
              </a:rPr>
              <a:t>Consulteu el vostre tutor!</a:t>
            </a:r>
            <a:endParaRPr lang="ca-ES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6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19016" y="901341"/>
            <a:ext cx="770485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4400" b="1" dirty="0" smtClean="0">
                <a:solidFill>
                  <a:schemeClr val="accent3">
                    <a:lumMod val="50000"/>
                  </a:schemeClr>
                </a:solidFill>
              </a:rPr>
              <a:t>Recursos documentals</a:t>
            </a:r>
            <a:endParaRPr lang="ca-E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5602" name="Picture 2" descr="http://upload.wikimedia.org/wikipedia/commons/thumb/3/38/Info_Simple.svg/512px-Info_Simpl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204864"/>
            <a:ext cx="3148608" cy="31486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30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19016" y="476672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Llista de referències / Bibliografia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719016" y="1556792"/>
            <a:ext cx="77048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a-ES" sz="2600" b="1" dirty="0" smtClean="0">
                <a:solidFill>
                  <a:schemeClr val="accent3">
                    <a:lumMod val="50000"/>
                  </a:schemeClr>
                </a:solidFill>
              </a:rPr>
              <a:t>Important!</a:t>
            </a:r>
          </a:p>
          <a:p>
            <a:pPr algn="just"/>
            <a:endParaRPr lang="ca-ES" sz="2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600" dirty="0" smtClean="0"/>
              <a:t>Cal que les referències siguin </a:t>
            </a:r>
            <a:r>
              <a:rPr lang="ca-ES" sz="2600" u="sng" dirty="0" smtClean="0"/>
              <a:t>prou completes</a:t>
            </a:r>
            <a:r>
              <a:rPr lang="ca-ES" sz="2600" dirty="0" smtClean="0"/>
              <a:t> per poder localitzar el document o el recurs original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a-ES" sz="2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a-ES" sz="2600" dirty="0" smtClean="0"/>
              <a:t>Cal que estiguin </a:t>
            </a:r>
            <a:r>
              <a:rPr lang="ca-ES" sz="2600" u="sng" dirty="0" smtClean="0"/>
              <a:t>ben ordenades</a:t>
            </a:r>
            <a:r>
              <a:rPr lang="ca-ES" sz="2600" dirty="0" smtClean="0"/>
              <a:t>, per ordre alfabètic d’autor</a:t>
            </a:r>
            <a:endParaRPr lang="ca-ES" sz="2600" dirty="0"/>
          </a:p>
        </p:txBody>
      </p:sp>
    </p:spTree>
    <p:extLst>
      <p:ext uri="{BB962C8B-B14F-4D97-AF65-F5344CB8AC3E}">
        <p14:creationId xmlns:p14="http://schemas.microsoft.com/office/powerpoint/2010/main" xmlns="" val="227238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31</a:t>
            </a:fld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580112" y="414908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Carroll, R., &amp; Luna, D. (2011). The other meaning of fluency. </a:t>
            </a:r>
            <a:r>
              <a:rPr lang="en-US" i="1" dirty="0" smtClean="0"/>
              <a:t>Journal of Advertising</a:t>
            </a:r>
            <a:r>
              <a:rPr lang="en-US" dirty="0" smtClean="0"/>
              <a:t>, </a:t>
            </a:r>
            <a:r>
              <a:rPr lang="en-US" i="1" dirty="0" smtClean="0"/>
              <a:t>40</a:t>
            </a:r>
            <a:r>
              <a:rPr lang="en-US" dirty="0" smtClean="0"/>
              <a:t>(3), 73–84. doi:10.2753/JOA0091-3367400306</a:t>
            </a:r>
            <a:endParaRPr lang="en-US" dirty="0"/>
          </a:p>
        </p:txBody>
      </p:sp>
      <p:pic>
        <p:nvPicPr>
          <p:cNvPr id="7" name="6 Imagen" descr="bibliografiaalf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5486400" cy="5772150"/>
          </a:xfrm>
          <a:prstGeom prst="rect">
            <a:avLst/>
          </a:prstGeom>
        </p:spPr>
      </p:pic>
      <p:sp>
        <p:nvSpPr>
          <p:cNvPr id="8" name="2 CuadroTexto"/>
          <p:cNvSpPr txBox="1"/>
          <p:nvPr/>
        </p:nvSpPr>
        <p:spPr>
          <a:xfrm>
            <a:off x="6623672" y="476672"/>
            <a:ext cx="18367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smtClean="0">
                <a:solidFill>
                  <a:schemeClr val="accent3">
                    <a:lumMod val="50000"/>
                  </a:schemeClr>
                </a:solidFill>
              </a:rPr>
              <a:t>Exemple</a:t>
            </a:r>
            <a:endParaRPr lang="ca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32</a:t>
            </a:fld>
            <a:endParaRPr lang="es-ES" dirty="0"/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719" y="188640"/>
            <a:ext cx="6622198" cy="4896544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582056" y="530120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err="1" smtClean="0"/>
              <a:t>Albújar</a:t>
            </a:r>
            <a:r>
              <a:rPr lang="es-ES" dirty="0" smtClean="0"/>
              <a:t>, M. (2014). </a:t>
            </a:r>
            <a:r>
              <a:rPr lang="es-ES" i="1" dirty="0" smtClean="0"/>
              <a:t>La estructura de la televisión española tras el apagón analógico.</a:t>
            </a:r>
            <a:r>
              <a:rPr lang="es-ES" dirty="0" smtClean="0"/>
              <a:t> (</a:t>
            </a:r>
            <a:r>
              <a:rPr lang="es-ES" dirty="0" err="1" smtClean="0"/>
              <a:t>Treball</a:t>
            </a:r>
            <a:r>
              <a:rPr lang="es-ES" dirty="0" smtClean="0"/>
              <a:t> de fi de </a:t>
            </a:r>
            <a:r>
              <a:rPr lang="es-ES" dirty="0" err="1" smtClean="0"/>
              <a:t>màster</a:t>
            </a:r>
            <a:r>
              <a:rPr lang="es-ES" dirty="0" smtClean="0"/>
              <a:t>). </a:t>
            </a:r>
            <a:r>
              <a:rPr lang="es-ES" dirty="0" err="1" smtClean="0"/>
              <a:t>Universitat</a:t>
            </a:r>
            <a:r>
              <a:rPr lang="es-ES" dirty="0" smtClean="0"/>
              <a:t> </a:t>
            </a:r>
            <a:r>
              <a:rPr lang="es-ES" dirty="0" err="1" smtClean="0"/>
              <a:t>Autònoma</a:t>
            </a:r>
            <a:r>
              <a:rPr lang="es-ES" dirty="0" smtClean="0"/>
              <a:t> de Barcelona</a:t>
            </a:r>
            <a:endParaRPr lang="es-ES" dirty="0"/>
          </a:p>
        </p:txBody>
      </p:sp>
      <p:sp>
        <p:nvSpPr>
          <p:cNvPr id="5" name="2 CuadroTexto"/>
          <p:cNvSpPr txBox="1"/>
          <p:nvPr/>
        </p:nvSpPr>
        <p:spPr>
          <a:xfrm>
            <a:off x="6623672" y="332656"/>
            <a:ext cx="183676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2800" b="1" dirty="0" smtClean="0">
                <a:solidFill>
                  <a:schemeClr val="accent3">
                    <a:lumMod val="50000"/>
                  </a:schemeClr>
                </a:solidFill>
              </a:rPr>
              <a:t>Exemple</a:t>
            </a:r>
            <a:endParaRPr lang="ca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103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33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19016" y="476672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Estils de citació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719016" y="1412776"/>
            <a:ext cx="759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Les </a:t>
            </a:r>
            <a:r>
              <a:rPr lang="es-ES" sz="2400" dirty="0" err="1"/>
              <a:t>fonts</a:t>
            </a:r>
            <a:r>
              <a:rPr lang="es-ES" sz="2400" dirty="0"/>
              <a:t> poden ser </a:t>
            </a:r>
            <a:r>
              <a:rPr lang="es-ES" sz="2400" b="1" dirty="0" err="1"/>
              <a:t>qualsevol</a:t>
            </a:r>
            <a:r>
              <a:rPr lang="es-ES" sz="2400" b="1" dirty="0"/>
              <a:t> </a:t>
            </a:r>
            <a:r>
              <a:rPr lang="es-ES" sz="2400" b="1" dirty="0" err="1" smtClean="0"/>
              <a:t>recurs</a:t>
            </a:r>
            <a:r>
              <a:rPr lang="es-ES" sz="2400" b="1" dirty="0" smtClean="0"/>
              <a:t> </a:t>
            </a:r>
            <a:r>
              <a:rPr lang="es-ES" sz="2400" dirty="0"/>
              <a:t>(</a:t>
            </a:r>
            <a:r>
              <a:rPr lang="es-ES" sz="2400" dirty="0" err="1"/>
              <a:t>llibre</a:t>
            </a:r>
            <a:r>
              <a:rPr lang="es-ES" sz="2400" dirty="0"/>
              <a:t>, </a:t>
            </a:r>
            <a:r>
              <a:rPr lang="es-ES" sz="2400" dirty="0" err="1"/>
              <a:t>article</a:t>
            </a:r>
            <a:r>
              <a:rPr lang="es-ES" sz="2400" dirty="0"/>
              <a:t>, capítol de </a:t>
            </a:r>
            <a:r>
              <a:rPr lang="es-ES" sz="2400" dirty="0" err="1"/>
              <a:t>llibre</a:t>
            </a:r>
            <a:r>
              <a:rPr lang="es-ES" sz="2400" dirty="0"/>
              <a:t>, </a:t>
            </a:r>
            <a:r>
              <a:rPr lang="es-ES" sz="2400" dirty="0" err="1"/>
              <a:t>notícia</a:t>
            </a:r>
            <a:r>
              <a:rPr lang="es-ES" sz="2400" dirty="0"/>
              <a:t>, </a:t>
            </a:r>
            <a:r>
              <a:rPr lang="es-ES" sz="2400" dirty="0" err="1"/>
              <a:t>pàgina</a:t>
            </a:r>
            <a:r>
              <a:rPr lang="es-ES" sz="2400" dirty="0"/>
              <a:t> web, </a:t>
            </a:r>
            <a:r>
              <a:rPr lang="es-ES" sz="2400" dirty="0" err="1"/>
              <a:t>cançó</a:t>
            </a:r>
            <a:r>
              <a:rPr lang="es-ES" sz="2400" dirty="0"/>
              <a:t>, </a:t>
            </a:r>
            <a:r>
              <a:rPr lang="es-ES" sz="2400" dirty="0" err="1"/>
              <a:t>pel·lícula</a:t>
            </a:r>
            <a:r>
              <a:rPr lang="es-ES" sz="2400" dirty="0"/>
              <a:t>, tuit), </a:t>
            </a:r>
            <a:r>
              <a:rPr lang="es-ES" sz="2400" dirty="0" err="1" smtClean="0"/>
              <a:t>però</a:t>
            </a:r>
            <a:r>
              <a:rPr lang="es-ES" sz="2400" dirty="0" smtClean="0"/>
              <a:t> </a:t>
            </a:r>
            <a:r>
              <a:rPr lang="es-ES" sz="2400" dirty="0" err="1" smtClean="0"/>
              <a:t>dins</a:t>
            </a:r>
            <a:r>
              <a:rPr lang="es-ES" sz="2400" dirty="0" smtClean="0"/>
              <a:t> del </a:t>
            </a:r>
            <a:r>
              <a:rPr lang="es-ES" sz="2400" dirty="0" err="1" smtClean="0"/>
              <a:t>treball</a:t>
            </a:r>
            <a:r>
              <a:rPr lang="es-ES" sz="2400" dirty="0" smtClean="0"/>
              <a:t> </a:t>
            </a:r>
            <a:r>
              <a:rPr lang="es-ES" sz="2400" b="1" u="sng" dirty="0" err="1" smtClean="0"/>
              <a:t>sempre</a:t>
            </a:r>
            <a:r>
              <a:rPr lang="es-ES" sz="2400" b="1" u="sng" dirty="0" smtClean="0"/>
              <a:t> han </a:t>
            </a:r>
            <a:r>
              <a:rPr lang="es-ES" sz="2400" b="1" u="sng" dirty="0" err="1" smtClean="0"/>
              <a:t>d’estar</a:t>
            </a:r>
            <a:r>
              <a:rPr lang="es-ES" sz="2400" b="1" u="sng" dirty="0" smtClean="0"/>
              <a:t> </a:t>
            </a:r>
            <a:r>
              <a:rPr lang="es-ES" sz="2400" b="1" u="sng" dirty="0" err="1"/>
              <a:t>citades</a:t>
            </a:r>
            <a:r>
              <a:rPr lang="es-ES" sz="2400" b="1" u="sng" dirty="0"/>
              <a:t> de la </a:t>
            </a:r>
            <a:r>
              <a:rPr lang="es-ES" sz="2400" b="1" u="sng" dirty="0" err="1"/>
              <a:t>mateixa</a:t>
            </a:r>
            <a:r>
              <a:rPr lang="es-ES" sz="2400" b="1" u="sng" dirty="0"/>
              <a:t> manera</a:t>
            </a:r>
            <a:endParaRPr lang="ca-ES" sz="2400" b="1" dirty="0"/>
          </a:p>
        </p:txBody>
      </p:sp>
      <p:sp>
        <p:nvSpPr>
          <p:cNvPr id="5" name="Fletxa cap avall 4"/>
          <p:cNvSpPr/>
          <p:nvPr/>
        </p:nvSpPr>
        <p:spPr>
          <a:xfrm>
            <a:off x="3529036" y="2924944"/>
            <a:ext cx="1872208" cy="13681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QuadreDeText 5"/>
          <p:cNvSpPr txBox="1"/>
          <p:nvPr/>
        </p:nvSpPr>
        <p:spPr>
          <a:xfrm>
            <a:off x="772744" y="4590208"/>
            <a:ext cx="759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u="sng" dirty="0" smtClean="0"/>
              <a:t>Cal </a:t>
            </a:r>
            <a:r>
              <a:rPr lang="es-ES" sz="2800" b="1" u="sng" dirty="0" err="1" smtClean="0"/>
              <a:t>escollir</a:t>
            </a:r>
            <a:r>
              <a:rPr lang="es-ES" sz="2800" b="1" u="sng" dirty="0" smtClean="0"/>
              <a:t> </a:t>
            </a:r>
            <a:r>
              <a:rPr lang="es-ES" sz="2800" b="1" u="sng" dirty="0"/>
              <a:t>un </a:t>
            </a:r>
            <a:r>
              <a:rPr lang="es-ES" sz="2800" b="1" u="sng" dirty="0" smtClean="0"/>
              <a:t>estil</a:t>
            </a:r>
          </a:p>
          <a:p>
            <a:pPr algn="ctr"/>
            <a:r>
              <a:rPr lang="es-ES" sz="2800" b="1" u="sng" dirty="0" smtClean="0"/>
              <a:t>i </a:t>
            </a:r>
            <a:r>
              <a:rPr lang="es-ES" sz="2800" b="1" u="sng" dirty="0"/>
              <a:t>ser </a:t>
            </a:r>
            <a:r>
              <a:rPr lang="es-ES" sz="2800" b="1" u="sng" dirty="0" err="1"/>
              <a:t>fidel</a:t>
            </a:r>
            <a:r>
              <a:rPr lang="es-ES" sz="2800" b="1" u="sng" dirty="0"/>
              <a:t> a </a:t>
            </a:r>
            <a:r>
              <a:rPr lang="es-ES" sz="2800" b="1" u="sng" dirty="0" err="1"/>
              <a:t>aquest</a:t>
            </a:r>
            <a:r>
              <a:rPr lang="es-ES" sz="2800" b="1" u="sng" dirty="0"/>
              <a:t> estil en </a:t>
            </a:r>
            <a:r>
              <a:rPr lang="es-ES" sz="2800" b="1" u="sng" dirty="0" err="1"/>
              <a:t>tot</a:t>
            </a:r>
            <a:r>
              <a:rPr lang="es-ES" sz="2800" b="1" u="sng" dirty="0"/>
              <a:t> el </a:t>
            </a:r>
            <a:r>
              <a:rPr lang="es-ES" sz="2800" b="1" u="sng" dirty="0" err="1"/>
              <a:t>treball</a:t>
            </a:r>
            <a:endParaRPr lang="ca-E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1701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34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19016" y="476672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Estils de citació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719016" y="1412776"/>
            <a:ext cx="7597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err="1" smtClean="0"/>
              <a:t>Quin</a:t>
            </a:r>
            <a:r>
              <a:rPr lang="es-ES" sz="2400" b="1" dirty="0" smtClean="0"/>
              <a:t> estil escullo?</a:t>
            </a:r>
          </a:p>
          <a:p>
            <a:pPr algn="just"/>
            <a:endParaRPr lang="es-ES" sz="2400" b="1" dirty="0"/>
          </a:p>
          <a:p>
            <a:pPr algn="just"/>
            <a:r>
              <a:rPr lang="es-ES" sz="2400" dirty="0"/>
              <a:t>Hi ha </a:t>
            </a:r>
            <a:r>
              <a:rPr lang="es-ES" sz="2400" dirty="0" err="1"/>
              <a:t>molts</a:t>
            </a:r>
            <a:r>
              <a:rPr lang="es-ES" sz="2400" dirty="0"/>
              <a:t> </a:t>
            </a:r>
            <a:r>
              <a:rPr lang="es-ES" sz="2400" dirty="0" err="1"/>
              <a:t>estils</a:t>
            </a:r>
            <a:r>
              <a:rPr lang="es-ES" sz="2400" dirty="0"/>
              <a:t> de </a:t>
            </a:r>
            <a:r>
              <a:rPr lang="es-ES" sz="2400" dirty="0" err="1"/>
              <a:t>citació</a:t>
            </a:r>
            <a:r>
              <a:rPr lang="es-ES" sz="2400" dirty="0"/>
              <a:t> i de </a:t>
            </a:r>
            <a:r>
              <a:rPr lang="es-ES" sz="2400" dirty="0" err="1"/>
              <a:t>fer</a:t>
            </a:r>
            <a:r>
              <a:rPr lang="es-ES" sz="2400" dirty="0"/>
              <a:t> constar una </a:t>
            </a:r>
            <a:r>
              <a:rPr lang="es-ES" sz="2400" dirty="0" err="1"/>
              <a:t>referència</a:t>
            </a:r>
            <a:r>
              <a:rPr lang="es-ES" sz="2400" dirty="0"/>
              <a:t> </a:t>
            </a:r>
            <a:r>
              <a:rPr lang="es-ES" sz="2400" dirty="0" err="1"/>
              <a:t>bibliogràfica</a:t>
            </a:r>
            <a:r>
              <a:rPr lang="es-ES" sz="2400" dirty="0"/>
              <a:t>. </a:t>
            </a:r>
            <a:r>
              <a:rPr lang="es-ES" sz="2400" b="1" dirty="0"/>
              <a:t>Cada disciplina fa servir un estil </a:t>
            </a:r>
            <a:r>
              <a:rPr lang="es-ES" sz="2400" b="1" dirty="0" err="1"/>
              <a:t>diferent</a:t>
            </a:r>
            <a:r>
              <a:rPr lang="es-ES" sz="2400" dirty="0"/>
              <a:t>, i a </a:t>
            </a:r>
            <a:r>
              <a:rPr lang="es-ES" sz="2400" dirty="0" err="1"/>
              <a:t>vegades</a:t>
            </a:r>
            <a:r>
              <a:rPr lang="es-ES" sz="2400" dirty="0"/>
              <a:t> </a:t>
            </a:r>
            <a:r>
              <a:rPr lang="es-ES" sz="2400" dirty="0" err="1"/>
              <a:t>són</a:t>
            </a:r>
            <a:r>
              <a:rPr lang="es-ES" sz="2400" dirty="0"/>
              <a:t> les </a:t>
            </a:r>
            <a:r>
              <a:rPr lang="es-ES" sz="2400" dirty="0" err="1"/>
              <a:t>mateixes</a:t>
            </a:r>
            <a:r>
              <a:rPr lang="es-ES" sz="2400" dirty="0"/>
              <a:t> </a:t>
            </a:r>
            <a:r>
              <a:rPr lang="es-ES" sz="2400" dirty="0" err="1"/>
              <a:t>institucions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es treballa o les </a:t>
            </a:r>
            <a:r>
              <a:rPr lang="es-ES" sz="2400" dirty="0" err="1"/>
              <a:t>mateixes</a:t>
            </a:r>
            <a:r>
              <a:rPr lang="es-ES" sz="2400" dirty="0"/>
              <a:t> revistes </a:t>
            </a:r>
            <a:r>
              <a:rPr lang="es-ES" sz="2400" dirty="0" err="1"/>
              <a:t>on</a:t>
            </a:r>
            <a:r>
              <a:rPr lang="es-ES" sz="2400" dirty="0"/>
              <a:t> es publica les que </a:t>
            </a:r>
            <a:r>
              <a:rPr lang="es-ES" sz="2400" dirty="0" err="1"/>
              <a:t>imposen</a:t>
            </a:r>
            <a:r>
              <a:rPr lang="es-ES" sz="2400" dirty="0"/>
              <a:t> un estil </a:t>
            </a:r>
            <a:r>
              <a:rPr lang="es-ES" sz="2400" dirty="0" err="1"/>
              <a:t>determinat</a:t>
            </a:r>
            <a:r>
              <a:rPr lang="es-ES" sz="2400" dirty="0" smtClean="0"/>
              <a:t>.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err="1" smtClean="0"/>
              <a:t>Podeu</a:t>
            </a:r>
            <a:r>
              <a:rPr lang="es-ES" sz="2400" dirty="0" smtClean="0"/>
              <a:t> </a:t>
            </a:r>
            <a:r>
              <a:rPr lang="es-ES" sz="2400" dirty="0" err="1" smtClean="0"/>
              <a:t>veure</a:t>
            </a:r>
            <a:r>
              <a:rPr lang="es-ES" sz="2400" dirty="0" smtClean="0"/>
              <a:t> </a:t>
            </a:r>
            <a:r>
              <a:rPr lang="es-ES" sz="2400" dirty="0" err="1" smtClean="0"/>
              <a:t>diferents</a:t>
            </a:r>
            <a:r>
              <a:rPr lang="es-ES" sz="2400" dirty="0" smtClean="0"/>
              <a:t> </a:t>
            </a:r>
            <a:r>
              <a:rPr lang="es-ES" sz="2400" dirty="0" err="1" smtClean="0"/>
              <a:t>estils</a:t>
            </a:r>
            <a:r>
              <a:rPr lang="es-ES" sz="2400" dirty="0" smtClean="0"/>
              <a:t> a: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3200" b="1" i="1" dirty="0" err="1" smtClean="0">
                <a:hlinkClick r:id="rId2"/>
              </a:rPr>
              <a:t>Citacions</a:t>
            </a:r>
            <a:r>
              <a:rPr lang="es-ES" sz="3200" b="1" i="1" dirty="0" smtClean="0">
                <a:hlinkClick r:id="rId2"/>
              </a:rPr>
              <a:t> i </a:t>
            </a:r>
            <a:r>
              <a:rPr lang="es-ES" sz="3200" b="1" i="1" dirty="0" err="1" smtClean="0">
                <a:hlinkClick r:id="rId2"/>
              </a:rPr>
              <a:t>bibliografia</a:t>
            </a:r>
            <a:endParaRPr lang="es-ES" sz="3200" b="1" i="1" dirty="0"/>
          </a:p>
        </p:txBody>
      </p:sp>
    </p:spTree>
    <p:extLst>
      <p:ext uri="{BB962C8B-B14F-4D97-AF65-F5344CB8AC3E}">
        <p14:creationId xmlns:p14="http://schemas.microsoft.com/office/powerpoint/2010/main" xmlns="" val="249719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35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19016" y="476672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Estils de citació - APA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719016" y="1412776"/>
            <a:ext cx="7597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En </a:t>
            </a:r>
            <a:r>
              <a:rPr lang="es-ES" sz="2400" dirty="0" err="1" smtClean="0"/>
              <a:t>Ciències</a:t>
            </a:r>
            <a:r>
              <a:rPr lang="es-ES" sz="2400" dirty="0" smtClean="0"/>
              <a:t> </a:t>
            </a:r>
            <a:r>
              <a:rPr lang="es-ES" sz="2400" dirty="0" err="1" smtClean="0"/>
              <a:t>Socials</a:t>
            </a:r>
            <a:r>
              <a:rPr lang="es-ES" sz="2400" dirty="0" smtClean="0"/>
              <a:t>, </a:t>
            </a:r>
            <a:r>
              <a:rPr lang="es-ES" sz="2400" dirty="0" err="1" smtClean="0"/>
              <a:t>sovint</a:t>
            </a:r>
            <a:r>
              <a:rPr lang="es-ES" sz="2400" dirty="0" smtClean="0"/>
              <a:t> es fa servir </a:t>
            </a:r>
            <a:r>
              <a:rPr lang="es-ES" sz="2400" dirty="0" err="1" smtClean="0"/>
              <a:t>l’estil</a:t>
            </a:r>
            <a:r>
              <a:rPr lang="es-ES" sz="2400" dirty="0" smtClean="0"/>
              <a:t> de </a:t>
            </a:r>
            <a:r>
              <a:rPr lang="es-ES" sz="2400" dirty="0" err="1" smtClean="0"/>
              <a:t>citació</a:t>
            </a:r>
            <a:r>
              <a:rPr lang="es-ES" sz="2400" dirty="0" smtClean="0"/>
              <a:t> de </a:t>
            </a:r>
            <a:r>
              <a:rPr lang="es-ES" sz="2400" dirty="0" err="1" smtClean="0"/>
              <a:t>l’</a:t>
            </a:r>
            <a:r>
              <a:rPr lang="es-ES" sz="2800" b="1" dirty="0" err="1" smtClean="0"/>
              <a:t>APA</a:t>
            </a:r>
            <a:r>
              <a:rPr lang="es-ES" sz="2800" b="1" dirty="0" smtClean="0"/>
              <a:t> (American </a:t>
            </a:r>
            <a:r>
              <a:rPr lang="es-ES" sz="2800" b="1" dirty="0" err="1" smtClean="0"/>
              <a:t>Psychological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Association</a:t>
            </a:r>
            <a:r>
              <a:rPr lang="es-ES" sz="2800" b="1" dirty="0" smtClean="0"/>
              <a:t>)</a:t>
            </a:r>
          </a:p>
          <a:p>
            <a:pPr algn="just"/>
            <a:endParaRPr lang="es-ES" sz="2400" b="1" dirty="0"/>
          </a:p>
          <a:p>
            <a:pPr algn="just"/>
            <a:endParaRPr lang="es-ES" sz="2400" b="1" dirty="0" smtClean="0"/>
          </a:p>
          <a:p>
            <a:pPr algn="just"/>
            <a:endParaRPr lang="es-ES" sz="2400" b="1" dirty="0"/>
          </a:p>
          <a:p>
            <a:pPr algn="ctr"/>
            <a:r>
              <a:rPr lang="es-ES" sz="2800" b="1" dirty="0" smtClean="0">
                <a:hlinkClick r:id="rId2"/>
              </a:rPr>
              <a:t>www.apastyle.org</a:t>
            </a:r>
            <a:endParaRPr lang="es-ES" sz="2800" b="1" dirty="0" smtClean="0"/>
          </a:p>
          <a:p>
            <a:pPr algn="just"/>
            <a:endParaRPr lang="es-ES" sz="2400" b="1" dirty="0"/>
          </a:p>
          <a:p>
            <a:pPr algn="ctr"/>
            <a:r>
              <a:rPr lang="es-ES" sz="2400" b="1" dirty="0" err="1" smtClean="0"/>
              <a:t>Guia</a:t>
            </a:r>
            <a:r>
              <a:rPr lang="es-ES" sz="2400" b="1" dirty="0"/>
              <a:t>: </a:t>
            </a:r>
            <a:r>
              <a:rPr lang="es-ES" sz="2400" b="1" dirty="0" smtClean="0">
                <a:hlinkClick r:id="rId3"/>
              </a:rPr>
              <a:t>ddd.uab.cat/record/113512</a:t>
            </a:r>
            <a:endParaRPr lang="es-ES" sz="2400" b="1" dirty="0" smtClean="0"/>
          </a:p>
          <a:p>
            <a:pPr algn="just"/>
            <a:endParaRPr lang="es-ES" sz="2400" b="1" dirty="0"/>
          </a:p>
        </p:txBody>
      </p:sp>
      <p:sp>
        <p:nvSpPr>
          <p:cNvPr id="7" name="QuadreDeText 6"/>
          <p:cNvSpPr txBox="1"/>
          <p:nvPr/>
        </p:nvSpPr>
        <p:spPr>
          <a:xfrm>
            <a:off x="611560" y="4797152"/>
            <a:ext cx="7812312" cy="1077218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  <a:effectLst/>
          <a:scene3d>
            <a:camera prst="orthographicFront">
              <a:rot lat="21299999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ca-ES" sz="3200" dirty="0" smtClean="0">
                <a:solidFill>
                  <a:srgbClr val="FF0000"/>
                </a:solidFill>
                <a:latin typeface="Century Gothic" pitchFamily="34" charset="0"/>
              </a:rPr>
              <a:t>Consulteu al vostre tutor si heu d’utilitzar un estil determinat!</a:t>
            </a:r>
            <a:endParaRPr lang="ca-ES" sz="32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8708"/>
            <a:ext cx="6264696" cy="92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02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36</a:t>
            </a:fld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401" y="2204864"/>
            <a:ext cx="7898085" cy="403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CuadroTexto"/>
          <p:cNvSpPr txBox="1"/>
          <p:nvPr/>
        </p:nvSpPr>
        <p:spPr>
          <a:xfrm>
            <a:off x="719016" y="476672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Estils de citació – Exemples amb APA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690472" y="1506528"/>
            <a:ext cx="754399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llibre [a la revista </a:t>
            </a:r>
            <a:r>
              <a:rPr lang="ca-E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a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a-E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QuadreDeText 7"/>
          <p:cNvSpPr txBox="1"/>
          <p:nvPr/>
        </p:nvSpPr>
        <p:spPr>
          <a:xfrm>
            <a:off x="658448" y="3212976"/>
            <a:ext cx="8018008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capítol de llibre [a la revista </a:t>
            </a:r>
            <a:r>
              <a:rPr lang="ca-E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Arte</a:t>
            </a:r>
            <a:r>
              <a:rPr lang="ca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individuo y </a:t>
            </a:r>
            <a:r>
              <a:rPr lang="ca-E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sociedad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673" y="3817485"/>
            <a:ext cx="8551359" cy="526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14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37</a:t>
            </a:fld>
            <a:endParaRPr lang="es-ES" dirty="0"/>
          </a:p>
        </p:txBody>
      </p:sp>
      <p:sp>
        <p:nvSpPr>
          <p:cNvPr id="4" name="2 CuadroTexto"/>
          <p:cNvSpPr txBox="1"/>
          <p:nvPr/>
        </p:nvSpPr>
        <p:spPr>
          <a:xfrm>
            <a:off x="719016" y="476672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Estils de citació – Exemples amb APA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72" y="4277031"/>
            <a:ext cx="7715843" cy="116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QuadreDeText 8"/>
          <p:cNvSpPr txBox="1"/>
          <p:nvPr/>
        </p:nvSpPr>
        <p:spPr>
          <a:xfrm>
            <a:off x="699560" y="3645024"/>
            <a:ext cx="754399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Una tesi doctoral [a la revista </a:t>
            </a:r>
            <a:r>
              <a:rPr lang="ca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Comunicar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719016" y="1556792"/>
            <a:ext cx="754399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 article [a la revista </a:t>
            </a:r>
            <a:r>
              <a:rPr lang="ca-E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lang="ca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409" y="2204864"/>
            <a:ext cx="825507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14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38</a:t>
            </a:fld>
            <a:endParaRPr lang="es-ES" dirty="0"/>
          </a:p>
        </p:txBody>
      </p:sp>
      <p:sp>
        <p:nvSpPr>
          <p:cNvPr id="4" name="2 CuadroTexto"/>
          <p:cNvSpPr txBox="1"/>
          <p:nvPr/>
        </p:nvSpPr>
        <p:spPr>
          <a:xfrm>
            <a:off x="719014" y="476672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Estils de citació – Exemples amb APA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QuadreDeText 9"/>
          <p:cNvSpPr txBox="1"/>
          <p:nvPr/>
        </p:nvSpPr>
        <p:spPr>
          <a:xfrm>
            <a:off x="719016" y="1268760"/>
            <a:ext cx="754399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Dins del text [a la revista </a:t>
            </a:r>
            <a:r>
              <a:rPr lang="ca-E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a-E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ca-E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]...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272" y="4509120"/>
            <a:ext cx="794777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014" y="1916832"/>
            <a:ext cx="746361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QuadreDeText 10"/>
          <p:cNvSpPr txBox="1"/>
          <p:nvPr/>
        </p:nvSpPr>
        <p:spPr>
          <a:xfrm>
            <a:off x="719015" y="3778496"/>
            <a:ext cx="754399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 i al final del text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2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39</a:t>
            </a:fld>
            <a:endParaRPr lang="es-ES" dirty="0"/>
          </a:p>
        </p:txBody>
      </p:sp>
      <p:sp>
        <p:nvSpPr>
          <p:cNvPr id="4" name="2 CuadroTexto"/>
          <p:cNvSpPr txBox="1"/>
          <p:nvPr/>
        </p:nvSpPr>
        <p:spPr>
          <a:xfrm>
            <a:off x="719016" y="476672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Com citar?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719016" y="1412776"/>
            <a:ext cx="7885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400" dirty="0" smtClean="0"/>
              <a:t>De manera manual:</a:t>
            </a:r>
          </a:p>
          <a:p>
            <a:pPr algn="just"/>
            <a:r>
              <a:rPr lang="ca-ES" sz="2400" dirty="0" smtClean="0"/>
              <a:t>    </a:t>
            </a:r>
            <a:r>
              <a:rPr lang="ca-ES" sz="2400" b="1" i="1" dirty="0" smtClean="0">
                <a:hlinkClick r:id="rId2"/>
              </a:rPr>
              <a:t>Citacions </a:t>
            </a:r>
            <a:r>
              <a:rPr lang="ca-ES" sz="2400" b="1" i="1" dirty="0">
                <a:hlinkClick r:id="rId2"/>
              </a:rPr>
              <a:t>i </a:t>
            </a:r>
            <a:r>
              <a:rPr lang="ca-ES" sz="2400" b="1" i="1" dirty="0" smtClean="0">
                <a:hlinkClick r:id="rId2"/>
              </a:rPr>
              <a:t>bibliografia</a:t>
            </a:r>
            <a:endParaRPr lang="ca-ES" sz="2400" b="1" i="1" dirty="0" smtClean="0"/>
          </a:p>
          <a:p>
            <a:pPr algn="just"/>
            <a:r>
              <a:rPr lang="ca-ES" sz="2400" dirty="0" smtClean="0"/>
              <a:t>    </a:t>
            </a:r>
            <a:endParaRPr lang="ca-E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a-ES" sz="2400" dirty="0" smtClean="0"/>
              <a:t>De manera automàtica: </a:t>
            </a:r>
            <a:r>
              <a:rPr lang="es-ES" sz="2400" dirty="0" err="1"/>
              <a:t>fer</a:t>
            </a:r>
            <a:r>
              <a:rPr lang="es-ES" sz="2400" dirty="0"/>
              <a:t> servir un </a:t>
            </a:r>
            <a:r>
              <a:rPr lang="es-ES" sz="2400" b="1" dirty="0"/>
              <a:t>gestor de </a:t>
            </a:r>
            <a:r>
              <a:rPr lang="es-ES" sz="2400" b="1" dirty="0" err="1"/>
              <a:t>referències</a:t>
            </a:r>
            <a:r>
              <a:rPr lang="es-ES" sz="2400" b="1" dirty="0"/>
              <a:t> </a:t>
            </a:r>
            <a:r>
              <a:rPr lang="es-ES" sz="2400" b="1" dirty="0" err="1" smtClean="0"/>
              <a:t>bibliogràfiques</a:t>
            </a:r>
            <a:r>
              <a:rPr lang="es-ES" sz="2400" dirty="0" smtClean="0"/>
              <a:t>. </a:t>
            </a:r>
            <a:r>
              <a:rPr lang="es-ES" sz="2400" dirty="0" err="1"/>
              <a:t>Permeten</a:t>
            </a:r>
            <a:r>
              <a:rPr lang="es-ES" sz="2400" dirty="0"/>
              <a:t> guardar </a:t>
            </a:r>
            <a:r>
              <a:rPr lang="es-ES" sz="2400" dirty="0" err="1"/>
              <a:t>referències</a:t>
            </a:r>
            <a:r>
              <a:rPr lang="es-ES" sz="2400" dirty="0"/>
              <a:t>, editar-les, </a:t>
            </a:r>
            <a:r>
              <a:rPr lang="es-ES" sz="2400" dirty="0" err="1"/>
              <a:t>classificar</a:t>
            </a:r>
            <a:r>
              <a:rPr lang="es-ES" sz="2400" dirty="0"/>
              <a:t>-les, insertar-les en un </a:t>
            </a:r>
            <a:r>
              <a:rPr lang="es-ES" sz="2400" dirty="0" err="1"/>
              <a:t>text</a:t>
            </a:r>
            <a:r>
              <a:rPr lang="es-ES" sz="2400" dirty="0"/>
              <a:t> i generar una </a:t>
            </a:r>
            <a:r>
              <a:rPr lang="es-ES" sz="2400" dirty="0" err="1"/>
              <a:t>bibliografia</a:t>
            </a:r>
            <a:endParaRPr lang="ca-ES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a-ES" sz="2400" dirty="0" smtClean="0"/>
          </a:p>
          <a:p>
            <a:endParaRPr lang="ca-ES" sz="2400" dirty="0"/>
          </a:p>
          <a:p>
            <a:endParaRPr lang="ca-E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2715" y="5031420"/>
            <a:ext cx="2430495" cy="1033785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341412"/>
            <a:ext cx="3024336" cy="78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7" y="4149081"/>
            <a:ext cx="2825260" cy="62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t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1960" y="4264283"/>
            <a:ext cx="1584176" cy="1584176"/>
          </a:xfrm>
          <a:prstGeom prst="rect">
            <a:avLst/>
          </a:prstGeom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149081"/>
            <a:ext cx="2769877" cy="8823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300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1844824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algn="ctr"/>
            <a:r>
              <a:rPr lang="es-ES" sz="3200" dirty="0" smtClean="0"/>
              <a:t>  </a:t>
            </a:r>
            <a:r>
              <a:rPr lang="es-ES" sz="3200" dirty="0" err="1" smtClean="0"/>
              <a:t>Com</a:t>
            </a:r>
            <a:r>
              <a:rPr lang="es-ES" sz="3200" dirty="0" smtClean="0"/>
              <a:t> saber si una </a:t>
            </a:r>
            <a:r>
              <a:rPr lang="es-ES" sz="3200" dirty="0" err="1" smtClean="0"/>
              <a:t>font</a:t>
            </a:r>
            <a:r>
              <a:rPr lang="es-ES" sz="3200" dirty="0" smtClean="0"/>
              <a:t> </a:t>
            </a:r>
            <a:r>
              <a:rPr lang="es-ES" sz="3200" dirty="0" err="1" smtClean="0"/>
              <a:t>és</a:t>
            </a:r>
            <a:r>
              <a:rPr lang="es-ES" sz="3200" dirty="0" smtClean="0"/>
              <a:t> fiable?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 algn="ctr"/>
            <a:r>
              <a:rPr lang="es-ES" sz="4000" dirty="0" smtClean="0"/>
              <a:t>Ha </a:t>
            </a:r>
            <a:r>
              <a:rPr lang="es-ES" sz="4000" dirty="0" err="1" smtClean="0"/>
              <a:t>estat</a:t>
            </a:r>
            <a:r>
              <a:rPr lang="es-ES" sz="4000" dirty="0" smtClean="0"/>
              <a:t> </a:t>
            </a:r>
            <a:r>
              <a:rPr lang="es-ES" sz="4000" b="1" dirty="0" smtClean="0"/>
              <a:t>AVALUADA</a:t>
            </a:r>
            <a:endParaRPr lang="es-ES" sz="4000" b="1" dirty="0"/>
          </a:p>
        </p:txBody>
      </p:sp>
      <p:sp>
        <p:nvSpPr>
          <p:cNvPr id="4" name="Fletxa cap avall 4"/>
          <p:cNvSpPr/>
          <p:nvPr/>
        </p:nvSpPr>
        <p:spPr>
          <a:xfrm>
            <a:off x="3491880" y="3429000"/>
            <a:ext cx="1872208" cy="136815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332656"/>
            <a:ext cx="806489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Fonts d’informació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683568" y="1844824"/>
            <a:ext cx="77768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/>
              <a:t>Busquem</a:t>
            </a:r>
            <a:r>
              <a:rPr lang="es-ES" sz="3200" dirty="0" smtClean="0"/>
              <a:t> </a:t>
            </a:r>
            <a:r>
              <a:rPr lang="es-ES" sz="3200" dirty="0" err="1" smtClean="0"/>
              <a:t>fonts</a:t>
            </a:r>
            <a:r>
              <a:rPr lang="es-ES" sz="3200" dirty="0" smtClean="0"/>
              <a:t> </a:t>
            </a:r>
            <a:r>
              <a:rPr lang="es-ES" sz="3200" dirty="0" err="1" smtClean="0"/>
              <a:t>d’informació</a:t>
            </a:r>
            <a:r>
              <a:rPr lang="es-ES" sz="3200" dirty="0" smtClean="0"/>
              <a:t> </a:t>
            </a:r>
            <a:r>
              <a:rPr lang="es-ES" sz="3200" b="1" dirty="0" smtClean="0"/>
              <a:t>fiables</a:t>
            </a:r>
            <a:r>
              <a:rPr lang="es-ES" sz="3200" dirty="0" smtClean="0"/>
              <a:t>!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40</a:t>
            </a:fld>
            <a:endParaRPr lang="es-ES" dirty="0"/>
          </a:p>
        </p:txBody>
      </p:sp>
      <p:pic>
        <p:nvPicPr>
          <p:cNvPr id="3" name="Picture 6" descr="Imatge logo mendel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52513"/>
            <a:ext cx="6481763" cy="485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CuadroTexto"/>
          <p:cNvSpPr txBox="1"/>
          <p:nvPr/>
        </p:nvSpPr>
        <p:spPr>
          <a:xfrm>
            <a:off x="719016" y="901341"/>
            <a:ext cx="7704856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4400" b="1" dirty="0" err="1" smtClean="0">
                <a:solidFill>
                  <a:schemeClr val="accent3">
                    <a:lumMod val="50000"/>
                  </a:schemeClr>
                </a:solidFill>
              </a:rPr>
              <a:t>Mendeley</a:t>
            </a:r>
            <a:r>
              <a:rPr lang="ca-ES" sz="4400" b="1" dirty="0" smtClean="0">
                <a:solidFill>
                  <a:schemeClr val="accent3">
                    <a:lumMod val="50000"/>
                  </a:schemeClr>
                </a:solidFill>
              </a:rPr>
              <a:t> Institucional</a:t>
            </a:r>
            <a:endParaRPr lang="ca-E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250" y="5539343"/>
            <a:ext cx="5761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accent3">
                    <a:lumMod val="75000"/>
                  </a:schemeClr>
                </a:solidFill>
                <a:hlinkClick r:id="rId3"/>
              </a:rPr>
              <a:t>www.uab.cat/biblioteques/mendeley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xmlns="" val="301868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tge 14" descr="índex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3415" y="3204195"/>
            <a:ext cx="720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41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19016" y="476672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err="1" smtClean="0">
                <a:solidFill>
                  <a:schemeClr val="accent3">
                    <a:lumMod val="50000"/>
                  </a:schemeClr>
                </a:solidFill>
              </a:rPr>
              <a:t>Mendeley</a:t>
            </a:r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 Institucional – Què és?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55777" y="3074988"/>
            <a:ext cx="3960440" cy="31797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7" name="Oval 6"/>
          <p:cNvSpPr/>
          <p:nvPr/>
        </p:nvSpPr>
        <p:spPr>
          <a:xfrm>
            <a:off x="1043608" y="1340768"/>
            <a:ext cx="4105151" cy="34917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8" name="Oval 7"/>
          <p:cNvSpPr/>
          <p:nvPr/>
        </p:nvSpPr>
        <p:spPr>
          <a:xfrm>
            <a:off x="4102698" y="1340768"/>
            <a:ext cx="3926878" cy="34917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9" name="QuadreDeText 11"/>
          <p:cNvSpPr txBox="1">
            <a:spLocks noChangeArrowheads="1"/>
          </p:cNvSpPr>
          <p:nvPr/>
        </p:nvSpPr>
        <p:spPr bwMode="auto">
          <a:xfrm>
            <a:off x="1561177" y="1916113"/>
            <a:ext cx="2662238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C00000"/>
                </a:solidFill>
              </a:rPr>
              <a:t>Gestor </a:t>
            </a:r>
            <a:r>
              <a:rPr lang="es-ES" sz="2400" b="1" dirty="0" err="1">
                <a:solidFill>
                  <a:srgbClr val="C00000"/>
                </a:solidFill>
              </a:rPr>
              <a:t>bibliogràfic</a:t>
            </a:r>
            <a:r>
              <a:rPr lang="es-ES" sz="2400" b="1" dirty="0">
                <a:solidFill>
                  <a:srgbClr val="C00000"/>
                </a:solidFill>
              </a:rPr>
              <a:t>: 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guardar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</a:rPr>
              <a:t>referències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, gestionar-les i generar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</a:rPr>
              <a:t>bibliografies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0" name="QuadreDeText 12"/>
          <p:cNvSpPr txBox="1">
            <a:spLocks noChangeArrowheads="1"/>
          </p:cNvSpPr>
          <p:nvPr/>
        </p:nvSpPr>
        <p:spPr bwMode="auto">
          <a:xfrm>
            <a:off x="5327179" y="1556792"/>
            <a:ext cx="2378075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 err="1">
                <a:solidFill>
                  <a:srgbClr val="C00000"/>
                </a:solidFill>
              </a:rPr>
              <a:t>Xarxa</a:t>
            </a:r>
            <a:r>
              <a:rPr lang="es-ES" sz="2400" b="1" dirty="0">
                <a:solidFill>
                  <a:srgbClr val="C00000"/>
                </a:solidFill>
              </a:rPr>
              <a:t> social </a:t>
            </a:r>
            <a:r>
              <a:rPr lang="es-ES" sz="2400" b="1" dirty="0" err="1">
                <a:solidFill>
                  <a:srgbClr val="C00000"/>
                </a:solidFill>
              </a:rPr>
              <a:t>acadèmica</a:t>
            </a:r>
            <a:r>
              <a:rPr lang="es-ES" sz="2400" b="1" dirty="0">
                <a:solidFill>
                  <a:srgbClr val="C00000"/>
                </a:solidFill>
              </a:rPr>
              <a:t>: 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crear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</a:rPr>
              <a:t>grups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 per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</a:rPr>
              <a:t>col·laborar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</a:rPr>
              <a:t>amb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</a:rPr>
              <a:t>altres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</a:rPr>
              <a:t>investigadors</a:t>
            </a:r>
            <a:endParaRPr lang="es-E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QuadreDeText 13"/>
          <p:cNvSpPr txBox="1">
            <a:spLocks noChangeArrowheads="1"/>
          </p:cNvSpPr>
          <p:nvPr/>
        </p:nvSpPr>
        <p:spPr bwMode="auto">
          <a:xfrm>
            <a:off x="3017544" y="4725144"/>
            <a:ext cx="34559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400" b="1" dirty="0" err="1">
                <a:solidFill>
                  <a:srgbClr val="C00000"/>
                </a:solidFill>
              </a:rPr>
              <a:t>Catàleg</a:t>
            </a:r>
            <a:r>
              <a:rPr lang="es-ES" sz="2400" b="1" dirty="0">
                <a:solidFill>
                  <a:srgbClr val="C00000"/>
                </a:solidFill>
              </a:rPr>
              <a:t> </a:t>
            </a:r>
            <a:r>
              <a:rPr lang="es-ES" sz="2400" b="1" dirty="0" err="1">
                <a:solidFill>
                  <a:srgbClr val="C00000"/>
                </a:solidFill>
              </a:rPr>
              <a:t>col·laboratiu</a:t>
            </a:r>
            <a:r>
              <a:rPr lang="es-ES" sz="2400" b="1" dirty="0">
                <a:solidFill>
                  <a:srgbClr val="C00000"/>
                </a:solidFill>
              </a:rPr>
              <a:t> </a:t>
            </a:r>
            <a:r>
              <a:rPr lang="es-ES" sz="2000" b="1" dirty="0">
                <a:solidFill>
                  <a:srgbClr val="C00000"/>
                </a:solidFill>
              </a:rPr>
              <a:t>(</a:t>
            </a:r>
            <a:r>
              <a:rPr lang="es-ES" sz="2000" b="1" dirty="0" err="1">
                <a:solidFill>
                  <a:srgbClr val="C00000"/>
                </a:solidFill>
              </a:rPr>
              <a:t>referències</a:t>
            </a:r>
            <a:r>
              <a:rPr lang="es-ES" sz="2000" b="1" dirty="0">
                <a:solidFill>
                  <a:srgbClr val="C00000"/>
                </a:solidFill>
              </a:rPr>
              <a:t> </a:t>
            </a:r>
            <a:r>
              <a:rPr lang="es-ES" sz="2000" b="1" dirty="0" err="1" smtClean="0">
                <a:solidFill>
                  <a:srgbClr val="C00000"/>
                </a:solidFill>
              </a:rPr>
              <a:t>d’usuaris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>
                <a:solidFill>
                  <a:srgbClr val="C00000"/>
                </a:solidFill>
              </a:rPr>
              <a:t>i </a:t>
            </a:r>
            <a:r>
              <a:rPr lang="es-ES" sz="2000" b="1" dirty="0" smtClean="0">
                <a:solidFill>
                  <a:srgbClr val="C00000"/>
                </a:solidFill>
              </a:rPr>
              <a:t>PDF </a:t>
            </a:r>
            <a:r>
              <a:rPr lang="es-ES" sz="2000" b="1" dirty="0">
                <a:solidFill>
                  <a:srgbClr val="C00000"/>
                </a:solidFill>
              </a:rPr>
              <a:t>en </a:t>
            </a:r>
            <a:r>
              <a:rPr lang="es-ES" sz="2000" b="1" dirty="0" err="1">
                <a:solidFill>
                  <a:srgbClr val="C00000"/>
                </a:solidFill>
              </a:rPr>
              <a:t>obert</a:t>
            </a:r>
            <a:r>
              <a:rPr lang="es-ES" sz="2000" b="1" dirty="0">
                <a:solidFill>
                  <a:srgbClr val="C00000"/>
                </a:solidFill>
              </a:rPr>
              <a:t>): </a:t>
            </a:r>
            <a:r>
              <a:rPr lang="es-ES" b="1" dirty="0" err="1">
                <a:solidFill>
                  <a:schemeClr val="accent3">
                    <a:lumMod val="75000"/>
                  </a:schemeClr>
                </a:solidFill>
              </a:rPr>
              <a:t>descobrir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 nova recerca</a:t>
            </a:r>
          </a:p>
        </p:txBody>
      </p:sp>
    </p:spTree>
    <p:extLst>
      <p:ext uri="{BB962C8B-B14F-4D97-AF65-F5344CB8AC3E}">
        <p14:creationId xmlns:p14="http://schemas.microsoft.com/office/powerpoint/2010/main" xmlns="" val="292609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1596075"/>
            <a:ext cx="5904804" cy="47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42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476672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err="1" smtClean="0">
                <a:solidFill>
                  <a:schemeClr val="accent3">
                    <a:lumMod val="50000"/>
                  </a:schemeClr>
                </a:solidFill>
              </a:rPr>
              <a:t>Mendeley</a:t>
            </a:r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 Institucional – </a:t>
            </a:r>
            <a:r>
              <a:rPr lang="ca-ES" sz="3000" b="1" dirty="0" smtClean="0">
                <a:solidFill>
                  <a:schemeClr val="accent3">
                    <a:lumMod val="50000"/>
                  </a:schemeClr>
                </a:solidFill>
              </a:rPr>
              <a:t>Com creo un compte?</a:t>
            </a:r>
            <a:endParaRPr lang="ca-ES" sz="3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749880" y="119675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3">
                    <a:lumMod val="75000"/>
                  </a:schemeClr>
                </a:solidFill>
                <a:hlinkClick r:id="rId3"/>
              </a:rPr>
              <a:t>www.uab.cat/biblioteques/mendeley</a:t>
            </a:r>
            <a:endParaRPr lang="ca-ES" sz="2400" dirty="0"/>
          </a:p>
        </p:txBody>
      </p:sp>
      <p:sp>
        <p:nvSpPr>
          <p:cNvPr id="6" name="8 Rectángulo"/>
          <p:cNvSpPr/>
          <p:nvPr/>
        </p:nvSpPr>
        <p:spPr>
          <a:xfrm>
            <a:off x="5961832" y="5334794"/>
            <a:ext cx="1584325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9 Flecha derecha"/>
          <p:cNvSpPr/>
          <p:nvPr/>
        </p:nvSpPr>
        <p:spPr>
          <a:xfrm flipH="1">
            <a:off x="7662573" y="5227637"/>
            <a:ext cx="792163" cy="5746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648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43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19015" y="260648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err="1" smtClean="0">
                <a:solidFill>
                  <a:schemeClr val="accent3">
                    <a:lumMod val="50000"/>
                  </a:schemeClr>
                </a:solidFill>
              </a:rPr>
              <a:t>Mendeley</a:t>
            </a:r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 Institucional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211" y="1402478"/>
            <a:ext cx="7581660" cy="4959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QuadreDeText 4"/>
          <p:cNvSpPr txBox="1"/>
          <p:nvPr/>
        </p:nvSpPr>
        <p:spPr>
          <a:xfrm>
            <a:off x="719016" y="940813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u="sng" dirty="0" smtClean="0"/>
              <a:t>Inserir una citació al text</a:t>
            </a:r>
            <a:endParaRPr lang="ca-ES" sz="2400" b="1" u="sng" dirty="0"/>
          </a:p>
        </p:txBody>
      </p:sp>
    </p:spTree>
    <p:extLst>
      <p:ext uri="{BB962C8B-B14F-4D97-AF65-F5344CB8AC3E}">
        <p14:creationId xmlns:p14="http://schemas.microsoft.com/office/powerpoint/2010/main" xmlns="" val="9335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44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719016" y="260648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err="1" smtClean="0">
                <a:solidFill>
                  <a:schemeClr val="accent3">
                    <a:lumMod val="50000"/>
                  </a:schemeClr>
                </a:solidFill>
              </a:rPr>
              <a:t>Mendeley</a:t>
            </a:r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 Institucional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695040" y="93166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400" b="1" u="sng" dirty="0" smtClean="0"/>
              <a:t>Generar una bibliografia</a:t>
            </a:r>
            <a:endParaRPr lang="ca-ES" sz="24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696744" cy="4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1915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45</a:t>
            </a:fld>
            <a:endParaRPr lang="es-ES" dirty="0"/>
          </a:p>
        </p:txBody>
      </p:sp>
      <p:sp>
        <p:nvSpPr>
          <p:cNvPr id="3" name="QuadreDeText 2"/>
          <p:cNvSpPr txBox="1"/>
          <p:nvPr/>
        </p:nvSpPr>
        <p:spPr>
          <a:xfrm>
            <a:off x="1187624" y="1052736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 smtClean="0">
                <a:solidFill>
                  <a:srgbClr val="1B5B38"/>
                </a:solidFill>
              </a:rPr>
              <a:t>Moltes</a:t>
            </a:r>
            <a:r>
              <a:rPr lang="es-ES" sz="2800" b="1" dirty="0" smtClean="0">
                <a:solidFill>
                  <a:srgbClr val="1B5B38"/>
                </a:solidFill>
              </a:rPr>
              <a:t> </a:t>
            </a:r>
            <a:r>
              <a:rPr lang="es-ES" sz="2800" b="1" dirty="0" err="1" smtClean="0">
                <a:solidFill>
                  <a:srgbClr val="1B5B38"/>
                </a:solidFill>
              </a:rPr>
              <a:t>gràcies</a:t>
            </a:r>
            <a:r>
              <a:rPr lang="es-ES" sz="2800" b="1" dirty="0" smtClean="0">
                <a:solidFill>
                  <a:srgbClr val="1B5B38"/>
                </a:solidFill>
              </a:rPr>
              <a:t> </a:t>
            </a:r>
            <a:r>
              <a:rPr lang="es-ES" sz="2800" b="1" dirty="0" err="1" smtClean="0">
                <a:solidFill>
                  <a:srgbClr val="1B5B38"/>
                </a:solidFill>
              </a:rPr>
              <a:t>pel</a:t>
            </a:r>
            <a:r>
              <a:rPr lang="es-ES" sz="2800" b="1" dirty="0" smtClean="0">
                <a:solidFill>
                  <a:srgbClr val="1B5B38"/>
                </a:solidFill>
              </a:rPr>
              <a:t> </a:t>
            </a:r>
            <a:r>
              <a:rPr lang="es-ES" sz="2800" b="1" dirty="0" err="1" smtClean="0">
                <a:solidFill>
                  <a:srgbClr val="1B5B38"/>
                </a:solidFill>
              </a:rPr>
              <a:t>vostre</a:t>
            </a:r>
            <a:r>
              <a:rPr lang="es-ES" sz="2800" b="1" dirty="0" smtClean="0">
                <a:solidFill>
                  <a:srgbClr val="1B5B38"/>
                </a:solidFill>
              </a:rPr>
              <a:t> </a:t>
            </a:r>
            <a:r>
              <a:rPr lang="es-ES" sz="2800" b="1" dirty="0" err="1" smtClean="0">
                <a:solidFill>
                  <a:srgbClr val="1B5B38"/>
                </a:solidFill>
              </a:rPr>
              <a:t>interès</a:t>
            </a:r>
            <a:r>
              <a:rPr lang="es-ES" sz="2800" b="1" dirty="0" smtClean="0">
                <a:solidFill>
                  <a:srgbClr val="1B5B38"/>
                </a:solidFill>
              </a:rPr>
              <a:t>!</a:t>
            </a:r>
          </a:p>
          <a:p>
            <a:pPr algn="ctr"/>
            <a:endParaRPr lang="es-ES" sz="2800" b="1" dirty="0" smtClean="0">
              <a:solidFill>
                <a:srgbClr val="1B5B38"/>
              </a:solidFill>
            </a:endParaRPr>
          </a:p>
          <a:p>
            <a:pPr algn="ctr"/>
            <a:endParaRPr lang="es-ES" sz="2800" b="1" dirty="0" smtClean="0">
              <a:solidFill>
                <a:srgbClr val="1B5B38"/>
              </a:solidFill>
            </a:endParaRPr>
          </a:p>
          <a:p>
            <a:pPr algn="ctr"/>
            <a:endParaRPr lang="es-ES" sz="2800" b="1" dirty="0" smtClean="0">
              <a:solidFill>
                <a:srgbClr val="1B5B38"/>
              </a:solidFill>
            </a:endParaRPr>
          </a:p>
          <a:p>
            <a:pPr algn="ctr"/>
            <a:endParaRPr lang="es-ES" sz="2800" b="1" dirty="0" smtClean="0">
              <a:solidFill>
                <a:srgbClr val="1B5B38"/>
              </a:solidFill>
            </a:endParaRPr>
          </a:p>
          <a:p>
            <a:pPr algn="ctr"/>
            <a:endParaRPr lang="es-ES" sz="2800" b="1" dirty="0" smtClean="0">
              <a:solidFill>
                <a:srgbClr val="1B5B38"/>
              </a:solidFill>
            </a:endParaRPr>
          </a:p>
          <a:p>
            <a:pPr algn="ctr"/>
            <a:r>
              <a:rPr lang="es-ES" sz="2400" b="1" dirty="0" smtClean="0">
                <a:solidFill>
                  <a:srgbClr val="1B5B38"/>
                </a:solidFill>
                <a:hlinkClick r:id="rId2"/>
              </a:rPr>
              <a:t>Biblioteca de Comunicació i Hemeroteca General</a:t>
            </a:r>
            <a:r>
              <a:rPr lang="es-ES" sz="2400" b="1" dirty="0" smtClean="0">
                <a:solidFill>
                  <a:srgbClr val="1B5B38"/>
                </a:solidFill>
              </a:rPr>
              <a:t> 2016</a:t>
            </a:r>
            <a:endParaRPr lang="es-ES" sz="1600" dirty="0">
              <a:solidFill>
                <a:srgbClr val="1B5B38"/>
              </a:solidFill>
            </a:endParaRPr>
          </a:p>
        </p:txBody>
      </p:sp>
      <p:pic>
        <p:nvPicPr>
          <p:cNvPr id="4" name="Imatge 3" descr="40_anys_card_comunicaci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700808"/>
            <a:ext cx="6012160" cy="1871527"/>
          </a:xfrm>
          <a:prstGeom prst="rect">
            <a:avLst/>
          </a:prstGeom>
        </p:spPr>
      </p:pic>
      <p:pic>
        <p:nvPicPr>
          <p:cNvPr id="6" name="7 Imagen" descr="twitter-bird-white-on-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5216600"/>
            <a:ext cx="504056" cy="504056"/>
          </a:xfrm>
          <a:prstGeom prst="rect">
            <a:avLst/>
          </a:prstGeom>
        </p:spPr>
      </p:pic>
      <p:sp>
        <p:nvSpPr>
          <p:cNvPr id="8" name="9 CuadroTexto"/>
          <p:cNvSpPr txBox="1"/>
          <p:nvPr/>
        </p:nvSpPr>
        <p:spPr>
          <a:xfrm>
            <a:off x="1691680" y="52965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5"/>
              </a:rPr>
              <a:t>@</a:t>
            </a:r>
            <a:r>
              <a:rPr lang="es-ES" dirty="0" err="1" smtClean="0">
                <a:hlinkClick r:id="rId5"/>
              </a:rPr>
              <a:t>bchgUAB</a:t>
            </a:r>
            <a:endParaRPr lang="en-US" dirty="0"/>
          </a:p>
        </p:txBody>
      </p:sp>
      <p:pic>
        <p:nvPicPr>
          <p:cNvPr id="9" name="8 Imagen" descr="FB-f-Logo__blue_1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5233846"/>
            <a:ext cx="504056" cy="504056"/>
          </a:xfrm>
          <a:prstGeom prst="rect">
            <a:avLst/>
          </a:prstGeom>
        </p:spPr>
      </p:pic>
      <p:sp>
        <p:nvSpPr>
          <p:cNvPr id="10" name="10 CuadroTexto"/>
          <p:cNvSpPr txBox="1"/>
          <p:nvPr/>
        </p:nvSpPr>
        <p:spPr>
          <a:xfrm>
            <a:off x="6300192" y="53012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7"/>
              </a:rPr>
              <a:t>fb.com/</a:t>
            </a:r>
            <a:r>
              <a:rPr lang="en-US" dirty="0" err="1" smtClean="0">
                <a:hlinkClick r:id="rId7"/>
              </a:rPr>
              <a:t>bchgUAB</a:t>
            </a:r>
            <a:endParaRPr lang="en-US" dirty="0"/>
          </a:p>
        </p:txBody>
      </p:sp>
      <p:pic>
        <p:nvPicPr>
          <p:cNvPr id="1026" name="Picture 2" descr="http://www.uab.cat/Imatge/694/180/ImgPreguntaPPrincipal_183px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5085184"/>
            <a:ext cx="1743075" cy="92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27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5</a:t>
            </a:fld>
            <a:endParaRPr lang="es-ES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55576" y="1340768"/>
          <a:ext cx="7632848" cy="4137669"/>
        </p:xfrm>
        <a:graphic>
          <a:graphicData uri="http://schemas.openxmlformats.org/drawingml/2006/table">
            <a:tbl>
              <a:tblPr/>
              <a:tblGrid>
                <a:gridCol w="3960440"/>
                <a:gridCol w="3672408"/>
              </a:tblGrid>
              <a:tr h="249136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Articles</a:t>
                      </a: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revista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2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Peer </a:t>
                      </a:r>
                      <a:r>
                        <a:rPr lang="es-ES" sz="2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review</a:t>
                      </a:r>
                      <a:endParaRPr lang="es-ES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6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Llibres</a:t>
                      </a:r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es-ES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capítols</a:t>
                      </a:r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s-ES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llibre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4913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Treballs</a:t>
                      </a: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recerca (tesis, TFG)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Tutoritzats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913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Avaluats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272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Fonts</a:t>
                      </a: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periodístiques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Informació</a:t>
                      </a: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contrastada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272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Fonts</a:t>
                      </a: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oficials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Autoritat</a:t>
                      </a: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reconeguda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272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Informació</a:t>
                      </a: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empresarial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Auditories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6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Cercadors acadèmics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</a:t>
                      </a:r>
                      <a:r>
                        <a:rPr lang="es-ES" sz="24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2400" b="0" i="0" u="none" strike="noStrike" baseline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i</a:t>
                      </a:r>
                      <a:r>
                        <a:rPr lang="es-ES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nformació</a:t>
                      </a:r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que </a:t>
                      </a:r>
                      <a:r>
                        <a:rPr lang="es-ES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contenen</a:t>
                      </a:r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ha </a:t>
                      </a:r>
                      <a:r>
                        <a:rPr lang="es-ES" sz="2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estat</a:t>
                      </a:r>
                      <a:r>
                        <a:rPr lang="es-E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avaluada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36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Bases de </a:t>
                      </a:r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dades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91143">
                <a:tc>
                  <a:txBody>
                    <a:bodyPr/>
                    <a:lstStyle/>
                    <a:p>
                      <a:pPr algn="l" fontAlgn="ctr"/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Sumaris</a:t>
                      </a:r>
                      <a:r>
                        <a:rPr lang="es-E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2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electrònics</a:t>
                      </a:r>
                      <a:endParaRPr lang="es-E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467544" y="260648"/>
            <a:ext cx="7704856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Avaluació de les fonts d’informació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4788024" y="90872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AVALUACIÓ</a:t>
            </a:r>
            <a:endParaRPr lang="es-ES" sz="2400" b="1" dirty="0"/>
          </a:p>
        </p:txBody>
      </p:sp>
      <p:sp>
        <p:nvSpPr>
          <p:cNvPr id="6" name="QuadreDeText 5"/>
          <p:cNvSpPr txBox="1"/>
          <p:nvPr/>
        </p:nvSpPr>
        <p:spPr>
          <a:xfrm>
            <a:off x="971600" y="90872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TIPUS DE FONT</a:t>
            </a:r>
            <a:endParaRPr lang="es-E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Catàlegs UAB i CCUC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QuadreDeText 3"/>
          <p:cNvSpPr txBox="1"/>
          <p:nvPr/>
        </p:nvSpPr>
        <p:spPr>
          <a:xfrm>
            <a:off x="323528" y="908720"/>
            <a:ext cx="54726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hlinkClick r:id="rId2"/>
              </a:rPr>
              <a:t>Catàleg</a:t>
            </a:r>
            <a:r>
              <a:rPr lang="es-ES" sz="2400" b="1" dirty="0" smtClean="0">
                <a:hlinkClick r:id="rId2"/>
              </a:rPr>
              <a:t> UAB</a:t>
            </a:r>
            <a:endParaRPr lang="es-ES" sz="2400" b="1" dirty="0" smtClean="0"/>
          </a:p>
          <a:p>
            <a:endParaRPr lang="es-ES" sz="2400" b="1" dirty="0" smtClean="0"/>
          </a:p>
          <a:p>
            <a:r>
              <a:rPr lang="es-ES" sz="2400" b="1" dirty="0" err="1" smtClean="0">
                <a:hlinkClick r:id="rId3"/>
              </a:rPr>
              <a:t>Catàleg</a:t>
            </a:r>
            <a:r>
              <a:rPr lang="es-ES" sz="2400" b="1" dirty="0" smtClean="0">
                <a:hlinkClick r:id="rId3"/>
              </a:rPr>
              <a:t> </a:t>
            </a:r>
            <a:r>
              <a:rPr lang="es-ES" sz="2400" b="1" dirty="0" err="1" smtClean="0">
                <a:hlinkClick r:id="rId3"/>
              </a:rPr>
              <a:t>col·lectiu</a:t>
            </a:r>
            <a:r>
              <a:rPr lang="es-ES" sz="2400" b="1" dirty="0" smtClean="0">
                <a:hlinkClick r:id="rId3"/>
              </a:rPr>
              <a:t> CCUC</a:t>
            </a:r>
            <a:endParaRPr lang="es-ES" sz="2400" b="1" dirty="0" smtClean="0"/>
          </a:p>
          <a:p>
            <a:endParaRPr lang="es-ES" sz="2400" b="1" dirty="0" smtClean="0"/>
          </a:p>
          <a:p>
            <a:r>
              <a:rPr lang="es-ES" sz="2400" dirty="0" err="1" smtClean="0"/>
              <a:t>Hi</a:t>
            </a:r>
            <a:r>
              <a:rPr lang="es-ES" sz="2400" dirty="0" smtClean="0"/>
              <a:t> </a:t>
            </a:r>
            <a:r>
              <a:rPr lang="es-ES" sz="2400" dirty="0" err="1" smtClean="0"/>
              <a:t>trobareu</a:t>
            </a:r>
            <a:r>
              <a:rPr lang="es-ES" sz="2400" dirty="0" smtClean="0"/>
              <a:t>:</a:t>
            </a:r>
          </a:p>
          <a:p>
            <a:r>
              <a:rPr lang="es-ES" sz="2400" dirty="0" smtClean="0"/>
              <a:t>Recursos en </a:t>
            </a:r>
            <a:r>
              <a:rPr lang="es-ES" sz="2400" dirty="0" err="1" smtClean="0"/>
              <a:t>paper</a:t>
            </a:r>
            <a:r>
              <a:rPr lang="es-ES" sz="2400" dirty="0" smtClean="0"/>
              <a:t>, </a:t>
            </a:r>
            <a:r>
              <a:rPr lang="es-ES" sz="2400" dirty="0" err="1" smtClean="0"/>
              <a:t>electrònics</a:t>
            </a:r>
            <a:r>
              <a:rPr lang="es-ES" sz="2400" dirty="0" smtClean="0"/>
              <a:t>, </a:t>
            </a:r>
            <a:r>
              <a:rPr lang="es-ES" sz="2400" dirty="0" err="1" smtClean="0"/>
              <a:t>audiovisuals</a:t>
            </a:r>
            <a:r>
              <a:rPr lang="es-ES" sz="2400" dirty="0" smtClean="0"/>
              <a:t>, etc.</a:t>
            </a:r>
          </a:p>
          <a:p>
            <a:endParaRPr lang="es-ES" sz="1400" dirty="0" smtClean="0"/>
          </a:p>
          <a:p>
            <a:r>
              <a:rPr lang="es-ES" sz="2400" dirty="0" smtClean="0">
                <a:solidFill>
                  <a:srgbClr val="FF0000"/>
                </a:solidFill>
              </a:rPr>
              <a:t>No</a:t>
            </a:r>
            <a:r>
              <a:rPr lang="es-ES" sz="2400" dirty="0" smtClean="0"/>
              <a:t> </a:t>
            </a:r>
            <a:r>
              <a:rPr lang="es-ES" sz="2400" dirty="0" err="1" smtClean="0"/>
              <a:t>hi</a:t>
            </a:r>
            <a:r>
              <a:rPr lang="es-ES" sz="2400" dirty="0" smtClean="0"/>
              <a:t> </a:t>
            </a:r>
            <a:r>
              <a:rPr lang="es-ES" sz="2400" dirty="0" err="1" smtClean="0"/>
              <a:t>trobareu</a:t>
            </a:r>
            <a:r>
              <a:rPr lang="es-ES" sz="2400" dirty="0" smtClean="0"/>
              <a:t>:</a:t>
            </a:r>
          </a:p>
          <a:p>
            <a:r>
              <a:rPr lang="es-ES" sz="2400" dirty="0" err="1" smtClean="0"/>
              <a:t>Articles</a:t>
            </a:r>
            <a:r>
              <a:rPr lang="es-ES" sz="2400" dirty="0" smtClean="0"/>
              <a:t> </a:t>
            </a:r>
            <a:r>
              <a:rPr lang="es-ES" sz="2400" dirty="0" err="1" smtClean="0"/>
              <a:t>solts</a:t>
            </a:r>
            <a:r>
              <a:rPr lang="es-ES" sz="2400" dirty="0" smtClean="0"/>
              <a:t>, </a:t>
            </a:r>
            <a:r>
              <a:rPr lang="es-ES" sz="2400" dirty="0" err="1" smtClean="0"/>
              <a:t>capítols</a:t>
            </a:r>
            <a:r>
              <a:rPr lang="es-ES" sz="2400" dirty="0" smtClean="0"/>
              <a:t> de </a:t>
            </a:r>
            <a:r>
              <a:rPr lang="es-ES" sz="2400" dirty="0" err="1" smtClean="0"/>
              <a:t>llibres</a:t>
            </a:r>
            <a:endParaRPr lang="es-E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836712"/>
            <a:ext cx="2583413" cy="3650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653136"/>
            <a:ext cx="7126287" cy="1238250"/>
          </a:xfrm>
          <a:prstGeom prst="rect">
            <a:avLst/>
          </a:prstGeom>
          <a:noFill/>
          <a:ln w="9525">
            <a:solidFill>
              <a:srgbClr val="4EBEAB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581128"/>
            <a:ext cx="1368152" cy="125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99" y="1772816"/>
            <a:ext cx="5981801" cy="41044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Accés als </a:t>
            </a:r>
            <a:r>
              <a:rPr lang="ca-ES" sz="3600" b="1" dirty="0" err="1" smtClean="0">
                <a:solidFill>
                  <a:schemeClr val="accent3">
                    <a:lumMod val="50000"/>
                  </a:schemeClr>
                </a:solidFill>
              </a:rPr>
              <a:t>recursos-e</a:t>
            </a:r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 des de fora de la UAB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QuadreDeText 4"/>
          <p:cNvSpPr txBox="1"/>
          <p:nvPr/>
        </p:nvSpPr>
        <p:spPr>
          <a:xfrm>
            <a:off x="467544" y="105273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err="1" smtClean="0">
                <a:hlinkClick r:id="rId3"/>
              </a:rPr>
              <a:t>Servei</a:t>
            </a:r>
            <a:r>
              <a:rPr lang="es-ES" sz="3200" b="1" dirty="0" smtClean="0">
                <a:hlinkClick r:id="rId3"/>
              </a:rPr>
              <a:t> ARE</a:t>
            </a:r>
            <a:endParaRPr lang="es-ES" sz="32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124744"/>
            <a:ext cx="189328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075392" y="5085184"/>
            <a:ext cx="1440160" cy="2160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txa esquerra 9"/>
          <p:cNvSpPr/>
          <p:nvPr/>
        </p:nvSpPr>
        <p:spPr>
          <a:xfrm>
            <a:off x="6804248" y="5013176"/>
            <a:ext cx="648072" cy="36004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QuadreDeText 10"/>
          <p:cNvSpPr txBox="1"/>
          <p:nvPr/>
        </p:nvSpPr>
        <p:spPr>
          <a:xfrm>
            <a:off x="6515552" y="1257360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Per </a:t>
            </a:r>
            <a:r>
              <a:rPr lang="es-ES" sz="2400" dirty="0" err="1" smtClean="0"/>
              <a:t>accedir</a:t>
            </a:r>
            <a:r>
              <a:rPr lang="es-ES" sz="2400" dirty="0" smtClean="0"/>
              <a:t> a la biblioteca digital des de </a:t>
            </a:r>
            <a:r>
              <a:rPr lang="es-ES" sz="2400" dirty="0" err="1" smtClean="0"/>
              <a:t>qualsevol</a:t>
            </a:r>
            <a:r>
              <a:rPr lang="es-ES" sz="2400" dirty="0" smtClean="0"/>
              <a:t> </a:t>
            </a:r>
            <a:r>
              <a:rPr lang="es-ES" sz="2400" dirty="0" err="1" smtClean="0"/>
              <a:t>dispositiu</a:t>
            </a:r>
            <a:r>
              <a:rPr lang="es-ES" sz="2400" dirty="0" smtClean="0"/>
              <a:t> </a:t>
            </a:r>
            <a:r>
              <a:rPr lang="es-ES" sz="2400" dirty="0" err="1" smtClean="0"/>
              <a:t>amb</a:t>
            </a:r>
            <a:r>
              <a:rPr lang="es-ES" sz="2400" dirty="0" smtClean="0"/>
              <a:t> </a:t>
            </a:r>
            <a:r>
              <a:rPr lang="es-ES" sz="2400" dirty="0" err="1" smtClean="0"/>
              <a:t>connexió</a:t>
            </a:r>
            <a:r>
              <a:rPr lang="es-ES" sz="2400" dirty="0" smtClean="0"/>
              <a:t> a Internet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Trobador+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3409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QuadreDeText 4"/>
          <p:cNvSpPr txBox="1"/>
          <p:nvPr/>
        </p:nvSpPr>
        <p:spPr>
          <a:xfrm>
            <a:off x="467544" y="2060848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err="1" smtClean="0">
                <a:hlinkClick r:id="rId2"/>
              </a:rPr>
              <a:t>Trobador</a:t>
            </a:r>
            <a:r>
              <a:rPr lang="es-ES" sz="2400" b="1" dirty="0" smtClean="0">
                <a:hlinkClick r:id="rId2"/>
              </a:rPr>
              <a:t>+</a:t>
            </a:r>
            <a:r>
              <a:rPr lang="es-ES" sz="2400" dirty="0" smtClean="0"/>
              <a:t> </a:t>
            </a:r>
            <a:r>
              <a:rPr lang="es-ES" sz="2400" dirty="0" err="1" smtClean="0"/>
              <a:t>és</a:t>
            </a:r>
            <a:r>
              <a:rPr lang="es-ES" sz="2400" dirty="0" smtClean="0"/>
              <a:t> el portal </a:t>
            </a:r>
            <a:r>
              <a:rPr lang="es-ES" sz="2400" dirty="0" err="1" smtClean="0"/>
              <a:t>d’accés</a:t>
            </a:r>
            <a:r>
              <a:rPr lang="es-ES" sz="2400" dirty="0" smtClean="0"/>
              <a:t> a la biblioteca digital de la UAB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err="1" smtClean="0"/>
              <a:t>Permet</a:t>
            </a:r>
            <a:r>
              <a:rPr lang="es-ES" sz="2400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ca-ES" sz="2400" dirty="0" smtClean="0"/>
              <a:t> Cercar i accedir al </a:t>
            </a:r>
            <a:r>
              <a:rPr lang="ca-ES" sz="2400" b="1" dirty="0" smtClean="0"/>
              <a:t>text complet</a:t>
            </a:r>
            <a:r>
              <a:rPr lang="ca-ES" sz="2400" dirty="0" smtClean="0"/>
              <a:t> de la majoria de recursos electrònics subscrits per la universitat </a:t>
            </a:r>
            <a:r>
              <a:rPr lang="es-ES" sz="2400" dirty="0" smtClean="0"/>
              <a:t>(bases de </a:t>
            </a:r>
            <a:r>
              <a:rPr lang="es-ES" sz="2400" dirty="0" err="1" smtClean="0"/>
              <a:t>dades</a:t>
            </a:r>
            <a:r>
              <a:rPr lang="es-ES" sz="2400" dirty="0" smtClean="0"/>
              <a:t>, revistes </a:t>
            </a:r>
            <a:r>
              <a:rPr lang="es-ES" sz="2400" dirty="0" err="1" smtClean="0"/>
              <a:t>digitals</a:t>
            </a:r>
            <a:r>
              <a:rPr lang="es-ES" sz="2400" dirty="0" smtClean="0"/>
              <a:t>, </a:t>
            </a:r>
            <a:r>
              <a:rPr lang="es-ES" sz="2400" dirty="0" err="1" smtClean="0"/>
              <a:t>llibres</a:t>
            </a:r>
            <a:r>
              <a:rPr lang="es-ES" sz="2400" dirty="0" smtClean="0"/>
              <a:t> </a:t>
            </a:r>
            <a:r>
              <a:rPr lang="es-ES" sz="2400" dirty="0" err="1" smtClean="0"/>
              <a:t>electrònics</a:t>
            </a:r>
            <a:r>
              <a:rPr lang="es-ES" sz="2400" dirty="0" smtClean="0"/>
              <a:t>)</a:t>
            </a:r>
          </a:p>
          <a:p>
            <a:pPr algn="just">
              <a:buFont typeface="Arial" pitchFamily="34" charset="0"/>
              <a:buChar char="•"/>
            </a:pPr>
            <a:endParaRPr lang="es-ES" sz="2400" dirty="0" smtClean="0"/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dirty="0" err="1" smtClean="0"/>
              <a:t>Localitzar</a:t>
            </a:r>
            <a:r>
              <a:rPr lang="es-ES" sz="2400" dirty="0" smtClean="0"/>
              <a:t> </a:t>
            </a:r>
            <a:r>
              <a:rPr lang="es-ES" sz="2400" b="1" dirty="0" smtClean="0"/>
              <a:t>recursos </a:t>
            </a:r>
            <a:r>
              <a:rPr lang="es-ES" sz="2400" b="1" dirty="0" err="1" smtClean="0"/>
              <a:t>electrònics</a:t>
            </a:r>
            <a:r>
              <a:rPr lang="es-ES" sz="2400" b="1" dirty="0" smtClean="0"/>
              <a:t> </a:t>
            </a:r>
            <a:r>
              <a:rPr lang="es-ES" sz="2400" dirty="0" smtClean="0"/>
              <a:t>de </a:t>
            </a:r>
            <a:r>
              <a:rPr lang="es-ES" sz="2400" dirty="0" err="1" smtClean="0"/>
              <a:t>qualitat</a:t>
            </a:r>
            <a:r>
              <a:rPr lang="es-ES" sz="2400" dirty="0" smtClean="0"/>
              <a:t> sobre un tema, </a:t>
            </a:r>
            <a:r>
              <a:rPr lang="es-ES" sz="2400" dirty="0" err="1" smtClean="0"/>
              <a:t>tant</a:t>
            </a:r>
            <a:r>
              <a:rPr lang="es-ES" sz="2400" dirty="0" smtClean="0"/>
              <a:t> 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 smtClean="0"/>
              <a:t>subscrits</a:t>
            </a:r>
            <a:r>
              <a:rPr lang="es-ES" sz="2400" dirty="0" smtClean="0"/>
              <a:t> per la UAB </a:t>
            </a:r>
            <a:r>
              <a:rPr lang="es-ES" sz="2400" dirty="0" err="1" smtClean="0"/>
              <a:t>com</a:t>
            </a:r>
            <a:r>
              <a:rPr lang="es-ES" sz="2400" dirty="0" smtClean="0"/>
              <a:t> una </a:t>
            </a:r>
            <a:r>
              <a:rPr lang="es-ES" sz="2400" dirty="0" err="1" smtClean="0"/>
              <a:t>selecció</a:t>
            </a:r>
            <a:r>
              <a:rPr lang="es-ES" sz="2400" dirty="0" smtClean="0"/>
              <a:t> de recursos </a:t>
            </a:r>
            <a:r>
              <a:rPr lang="es-ES" sz="2400" dirty="0" err="1" smtClean="0"/>
              <a:t>gratuïts</a:t>
            </a:r>
            <a:endParaRPr lang="es-ES" sz="2400" dirty="0" smtClean="0"/>
          </a:p>
          <a:p>
            <a:pPr>
              <a:buFont typeface="Arial" pitchFamily="34" charset="0"/>
              <a:buChar char="•"/>
            </a:pPr>
            <a:endParaRPr lang="es-ES" sz="2400" dirty="0" smtClean="0"/>
          </a:p>
          <a:p>
            <a:endParaRPr lang="es-ES" sz="2400" dirty="0" smtClean="0"/>
          </a:p>
          <a:p>
            <a:endParaRPr lang="es-ES" sz="2400" dirty="0"/>
          </a:p>
        </p:txBody>
      </p:sp>
      <p:sp>
        <p:nvSpPr>
          <p:cNvPr id="6" name="QuadreDeText 5"/>
          <p:cNvSpPr txBox="1"/>
          <p:nvPr/>
        </p:nvSpPr>
        <p:spPr>
          <a:xfrm rot="20926988">
            <a:off x="3849578" y="1463924"/>
            <a:ext cx="23762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 smtClean="0">
                <a:solidFill>
                  <a:srgbClr val="C00000"/>
                </a:solidFill>
              </a:rPr>
              <a:t>Fins finals de 2016</a:t>
            </a:r>
            <a:endParaRPr lang="es-E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052-DE93-4728-A93B-94A4A61944C3}" type="slidenum">
              <a:rPr lang="es-ES" smtClean="0"/>
              <a:pPr/>
              <a:t>9</a:t>
            </a:fld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23528" y="188640"/>
            <a:ext cx="849694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3600" b="1" dirty="0" smtClean="0">
                <a:solidFill>
                  <a:schemeClr val="accent3">
                    <a:lumMod val="50000"/>
                  </a:schemeClr>
                </a:solidFill>
              </a:rPr>
              <a:t>Trobador+</a:t>
            </a:r>
            <a:endParaRPr lang="ca-E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QuadreDeText 5"/>
          <p:cNvSpPr txBox="1"/>
          <p:nvPr/>
        </p:nvSpPr>
        <p:spPr>
          <a:xfrm>
            <a:off x="395536" y="98072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Cerca de recursos </a:t>
            </a:r>
            <a:r>
              <a:rPr lang="es-ES" sz="2400" dirty="0" err="1" smtClean="0"/>
              <a:t>electrònics</a:t>
            </a:r>
            <a:r>
              <a:rPr lang="es-ES" sz="2400" dirty="0" smtClean="0"/>
              <a:t> a la </a:t>
            </a:r>
            <a:r>
              <a:rPr lang="es-ES" sz="2400" dirty="0" err="1" smtClean="0"/>
              <a:t>pestanya</a:t>
            </a:r>
            <a:r>
              <a:rPr lang="es-ES" sz="2400" dirty="0" smtClean="0"/>
              <a:t> “Bases de </a:t>
            </a:r>
            <a:r>
              <a:rPr lang="es-ES" sz="2400" dirty="0" err="1" smtClean="0"/>
              <a:t>dades</a:t>
            </a:r>
            <a:r>
              <a:rPr lang="es-ES" sz="2400" dirty="0" smtClean="0"/>
              <a:t>”</a:t>
            </a:r>
            <a:endParaRPr lang="es-ES" sz="24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632798" cy="3610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QuadreDeText 7"/>
          <p:cNvSpPr txBox="1"/>
          <p:nvPr/>
        </p:nvSpPr>
        <p:spPr>
          <a:xfrm>
            <a:off x="467544" y="522920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“</a:t>
            </a:r>
            <a:r>
              <a:rPr lang="es-ES" sz="2400" dirty="0" err="1" smtClean="0"/>
              <a:t>Calaixos</a:t>
            </a:r>
            <a:r>
              <a:rPr lang="es-ES" sz="2400" dirty="0" smtClean="0"/>
              <a:t>” </a:t>
            </a:r>
            <a:r>
              <a:rPr lang="es-ES" sz="2400" dirty="0" err="1" smtClean="0"/>
              <a:t>d’interès</a:t>
            </a:r>
            <a:r>
              <a:rPr lang="es-ES" sz="2400" dirty="0" smtClean="0"/>
              <a:t>: </a:t>
            </a:r>
            <a:r>
              <a:rPr lang="es-ES" sz="2400" dirty="0" err="1" smtClean="0"/>
              <a:t>Comunicació</a:t>
            </a:r>
            <a:r>
              <a:rPr lang="es-ES" sz="2400" dirty="0" smtClean="0"/>
              <a:t> Audiovisual, </a:t>
            </a:r>
            <a:r>
              <a:rPr lang="es-ES" sz="2400" dirty="0" err="1" smtClean="0"/>
              <a:t>Periodisme</a:t>
            </a:r>
            <a:r>
              <a:rPr lang="es-ES" sz="2400" dirty="0" smtClean="0"/>
              <a:t>, </a:t>
            </a:r>
            <a:r>
              <a:rPr lang="es-ES" sz="2400" dirty="0" err="1" smtClean="0"/>
              <a:t>Premsa</a:t>
            </a:r>
            <a:r>
              <a:rPr lang="es-ES" sz="2400" dirty="0" smtClean="0"/>
              <a:t>, </a:t>
            </a:r>
            <a:r>
              <a:rPr lang="es-ES" sz="2400" dirty="0" err="1" smtClean="0"/>
              <a:t>Publicitat</a:t>
            </a:r>
            <a:r>
              <a:rPr lang="es-ES" sz="2400" dirty="0" smtClean="0"/>
              <a:t> i </a:t>
            </a:r>
            <a:r>
              <a:rPr lang="es-ES" sz="2400" dirty="0" err="1" smtClean="0"/>
              <a:t>Relacions</a:t>
            </a:r>
            <a:r>
              <a:rPr lang="es-ES" sz="2400" dirty="0" smtClean="0"/>
              <a:t> </a:t>
            </a:r>
            <a:r>
              <a:rPr lang="es-ES" sz="2400" dirty="0" err="1" smtClean="0"/>
              <a:t>Públiques</a:t>
            </a:r>
            <a:r>
              <a:rPr lang="es-ES" sz="2400" dirty="0" smtClean="0"/>
              <a:t>, </a:t>
            </a:r>
            <a:r>
              <a:rPr lang="es-ES" sz="2400" dirty="0" err="1" smtClean="0"/>
              <a:t>Estadístiques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1556</Words>
  <Application>Microsoft Office PowerPoint</Application>
  <PresentationFormat>Presentació en pantalla (4:3)</PresentationFormat>
  <Paragraphs>314</Paragraphs>
  <Slides>45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45</vt:i4>
      </vt:variant>
    </vt:vector>
  </HeadingPairs>
  <TitlesOfParts>
    <vt:vector size="4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Monica Gonzalez</dc:creator>
  <cp:lastModifiedBy>Renovi</cp:lastModifiedBy>
  <cp:revision>301</cp:revision>
  <cp:lastPrinted>2014-12-08T16:15:22Z</cp:lastPrinted>
  <dcterms:created xsi:type="dcterms:W3CDTF">2014-11-21T10:54:18Z</dcterms:created>
  <dcterms:modified xsi:type="dcterms:W3CDTF">2016-11-03T10:24:54Z</dcterms:modified>
</cp:coreProperties>
</file>