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6"/>
  </p:notesMasterIdLst>
  <p:sldIdLst>
    <p:sldId id="364" r:id="rId3"/>
    <p:sldId id="284" r:id="rId4"/>
    <p:sldId id="285" r:id="rId5"/>
    <p:sldId id="286" r:id="rId6"/>
    <p:sldId id="365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371" r:id="rId15"/>
    <p:sldId id="372" r:id="rId16"/>
    <p:sldId id="350" r:id="rId17"/>
    <p:sldId id="338" r:id="rId18"/>
    <p:sldId id="366" r:id="rId19"/>
    <p:sldId id="340" r:id="rId20"/>
    <p:sldId id="341" r:id="rId21"/>
    <p:sldId id="342" r:id="rId22"/>
    <p:sldId id="373" r:id="rId23"/>
    <p:sldId id="374" r:id="rId24"/>
    <p:sldId id="375" r:id="rId25"/>
    <p:sldId id="299" r:id="rId26"/>
    <p:sldId id="301" r:id="rId27"/>
    <p:sldId id="302" r:id="rId28"/>
    <p:sldId id="306" r:id="rId29"/>
    <p:sldId id="352" r:id="rId30"/>
    <p:sldId id="308" r:id="rId31"/>
    <p:sldId id="353" r:id="rId32"/>
    <p:sldId id="354" r:id="rId33"/>
    <p:sldId id="355" r:id="rId34"/>
    <p:sldId id="313" r:id="rId35"/>
    <p:sldId id="376" r:id="rId36"/>
    <p:sldId id="377" r:id="rId37"/>
    <p:sldId id="349" r:id="rId38"/>
    <p:sldId id="314" r:id="rId39"/>
    <p:sldId id="378" r:id="rId40"/>
    <p:sldId id="367" r:id="rId41"/>
    <p:sldId id="379" r:id="rId42"/>
    <p:sldId id="322" r:id="rId43"/>
    <p:sldId id="380" r:id="rId44"/>
    <p:sldId id="381" r:id="rId45"/>
    <p:sldId id="382" r:id="rId46"/>
    <p:sldId id="383" r:id="rId47"/>
    <p:sldId id="384" r:id="rId48"/>
    <p:sldId id="385" r:id="rId49"/>
    <p:sldId id="323" r:id="rId50"/>
    <p:sldId id="318" r:id="rId51"/>
    <p:sldId id="386" r:id="rId52"/>
    <p:sldId id="329" r:id="rId53"/>
    <p:sldId id="363" r:id="rId54"/>
    <p:sldId id="387" r:id="rId55"/>
  </p:sldIdLst>
  <p:sldSz cx="13003213" cy="9756775"/>
  <p:notesSz cx="6797675" cy="9928225"/>
  <p:defaultTextStyle>
    <a:defPPr>
      <a:defRPr lang="es-ES"/>
    </a:defPPr>
    <a:lvl1pPr marL="0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76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551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827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1102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3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820000"/>
    <a:srgbClr val="AC0404"/>
    <a:srgbClr val="80C186"/>
    <a:srgbClr val="FAB449"/>
    <a:srgbClr val="0099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46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770" y="96"/>
      </p:cViewPr>
      <p:guideLst>
        <p:guide orient="horz" pos="3073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A1AD8-1850-427E-85B7-10E79826CE30}" type="datetimeFigureOut">
              <a:rPr lang="ca-ES" smtClean="0"/>
              <a:pPr/>
              <a:t>27/09/2017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BE2DC-F8BF-4106-817D-E03CAF42634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875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BE2DC-F8BF-4106-817D-E03CAF42634C}" type="slidenum">
              <a:rPr lang="ca-ES" smtClean="0"/>
              <a:pPr/>
              <a:t>1</a:t>
            </a:fld>
            <a:endParaRPr lang="ca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BE2DC-F8BF-4106-817D-E03CAF42634C}" type="slidenum">
              <a:rPr lang="ca-ES" smtClean="0"/>
              <a:pPr/>
              <a:t>10</a:t>
            </a:fld>
            <a:endParaRPr lang="ca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a-ES" altLang="ca-ES" b="1"/>
              <a:t>Catàlegs de biblioteques</a:t>
            </a:r>
            <a:r>
              <a:rPr lang="ca-ES" altLang="ca-ES"/>
              <a:t>: un catàleg és una base de dades que permet localitzar tots els documents que hi ha a la biblioteca en qüestió, independentment del seu suport. Els documents es poden buscar pel seu autor, pel seu títol, per la seva matèria o per paraules clau.</a:t>
            </a:r>
            <a:endParaRPr lang="ca-ES" altLang="ca-ES" b="1"/>
          </a:p>
          <a:p>
            <a:pPr eaLnBrk="1" hangingPunct="1">
              <a:lnSpc>
                <a:spcPct val="80000"/>
              </a:lnSpc>
            </a:pPr>
            <a:r>
              <a:rPr lang="ca-ES" altLang="ca-ES" b="1"/>
              <a:t>Bases de dades</a:t>
            </a:r>
            <a:r>
              <a:rPr lang="ca-ES" altLang="ca-ES"/>
              <a:t>: una base de dades és un conjunt d’informació especialitzada en un tema, organitzat i estructurat per a la seva posterior recuperació. La funció principal de les bases de dades és identificar els documents existents sobre un tema determinat d’acord amb el requeriment d’informació que ha fet l’usuari i informar de l’existència d’aquells documents independentment de la seva localització física, per això, els registres bibliogràfics obtinguts en una recerca cal localitzar-los després en catàlegs de biblioteques. Hi ha bases de dades que donen accés al text complet del document.</a:t>
            </a:r>
            <a:endParaRPr lang="ca-ES" altLang="ca-ES" b="1"/>
          </a:p>
          <a:p>
            <a:pPr eaLnBrk="1" hangingPunct="1">
              <a:lnSpc>
                <a:spcPct val="80000"/>
              </a:lnSpc>
            </a:pPr>
            <a:r>
              <a:rPr lang="ca-ES" altLang="ca-ES" b="1"/>
              <a:t>Internet</a:t>
            </a:r>
            <a:r>
              <a:rPr lang="ca-ES" altLang="ca-ES"/>
              <a:t>: és una xarxa o conjunt de xarxes d’ordinadors interconnectats entre sí a nivell mundial per a la comunicació de dades. Els motors de cerca o cercadors permeten recuperar la informació que hi ha als llocs web d’Internet, cerquen la documentació existent a la xarxa, n’analitzen el contingut i la indexen per facilitar-nos la recuperació de la informació. La informació que es recupera acostuma a ser de caire generalista.</a:t>
            </a:r>
          </a:p>
          <a:p>
            <a:pPr eaLnBrk="1" hangingPunct="1"/>
            <a:endParaRPr lang="ca-ES" altLang="ca-ES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0F61B-3A77-46A0-A1D3-A8C121003F36}" type="slidenum">
              <a:rPr lang="ca-ES" altLang="ca-ES"/>
              <a:pPr/>
              <a:t>11</a:t>
            </a:fld>
            <a:endParaRPr lang="ca-ES" altLang="ca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altLang="ca-ES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5FF65F-32E6-4940-99A3-A84F2E1E0B86}" type="slidenum">
              <a:rPr lang="ca-ES" altLang="ca-ES"/>
              <a:pPr/>
              <a:t>29</a:t>
            </a:fld>
            <a:endParaRPr lang="ca-ES" altLang="ca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BE2DC-F8BF-4106-817D-E03CAF42634C}" type="slidenum">
              <a:rPr lang="ca-ES" smtClean="0"/>
              <a:pPr/>
              <a:t>39</a:t>
            </a:fld>
            <a:endParaRPr lang="ca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BE2DC-F8BF-4106-817D-E03CAF42634C}" type="slidenum">
              <a:rPr lang="ca-ES" smtClean="0"/>
              <a:pPr/>
              <a:t>40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5211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BE2DC-F8BF-4106-817D-E03CAF42634C}" type="slidenum">
              <a:rPr lang="ca-ES" smtClean="0"/>
              <a:pPr/>
              <a:t>2</a:t>
            </a:fld>
            <a:endParaRPr lang="ca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BE2DC-F8BF-4106-817D-E03CAF42634C}" type="slidenum">
              <a:rPr lang="ca-ES" smtClean="0"/>
              <a:pPr/>
              <a:t>3</a:t>
            </a:fld>
            <a:endParaRPr lang="ca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BE2DC-F8BF-4106-817D-E03CAF42634C}" type="slidenum">
              <a:rPr lang="ca-ES" smtClean="0"/>
              <a:pPr/>
              <a:t>4</a:t>
            </a:fld>
            <a:endParaRPr lang="ca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BE2DC-F8BF-4106-817D-E03CAF42634C}" type="slidenum">
              <a:rPr lang="ca-ES" smtClean="0"/>
              <a:pPr/>
              <a:t>5</a:t>
            </a:fld>
            <a:endParaRPr lang="ca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BE2DC-F8BF-4106-817D-E03CAF42634C}" type="slidenum">
              <a:rPr lang="ca-ES" smtClean="0"/>
              <a:pPr/>
              <a:t>6</a:t>
            </a:fld>
            <a:endParaRPr lang="ca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BE2DC-F8BF-4106-817D-E03CAF42634C}" type="slidenum">
              <a:rPr lang="ca-ES" smtClean="0"/>
              <a:pPr/>
              <a:t>7</a:t>
            </a:fld>
            <a:endParaRPr lang="ca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BE2DC-F8BF-4106-817D-E03CAF42634C}" type="slidenum">
              <a:rPr lang="ca-ES" smtClean="0"/>
              <a:pPr/>
              <a:t>8</a:t>
            </a:fld>
            <a:endParaRPr lang="ca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BE2DC-F8BF-4106-817D-E03CAF42634C}" type="slidenum">
              <a:rPr lang="ca-ES" smtClean="0"/>
              <a:pPr/>
              <a:t>9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5240" y="1618530"/>
            <a:ext cx="11052731" cy="1183286"/>
          </a:xfrm>
        </p:spPr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97D4-D1A0-3742-A0DD-C7B643A9A2F9}" type="datetimeFigureOut">
              <a:rPr lang="es-ES" smtClean="0"/>
              <a:pPr/>
              <a:t>27/09/2017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6E71-0D6B-C747-920E-359AE2659BD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576786" y="466157"/>
            <a:ext cx="8850739" cy="44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www.uab.cat/biblioteques</a:t>
            </a:r>
          </a:p>
        </p:txBody>
      </p:sp>
      <p:sp>
        <p:nvSpPr>
          <p:cNvPr id="8" name="CuadroTexto 7"/>
          <p:cNvSpPr txBox="1"/>
          <p:nvPr userDrawn="1"/>
        </p:nvSpPr>
        <p:spPr>
          <a:xfrm>
            <a:off x="543167" y="985405"/>
            <a:ext cx="88507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Universitat Autònoma de Barcelona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3652" y="399915"/>
            <a:ext cx="1409700" cy="742950"/>
          </a:xfrm>
          <a:prstGeom prst="rect">
            <a:avLst/>
          </a:prstGeom>
        </p:spPr>
      </p:pic>
      <p:pic>
        <p:nvPicPr>
          <p:cNvPr id="1028" name="Picture 4" descr="http://1.bp.blogspot.com/-FQofD8Tr7OA/VmBimbm9IxI/AAAAAAAAJ_A/CwEby0TtaAo/s1600/dsc_1364-modifier6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4706"/>
            <a:ext cx="13003212" cy="652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49480" y="556879"/>
            <a:ext cx="1388706" cy="5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5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7329" y="390724"/>
            <a:ext cx="2925723" cy="832487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50160" y="390724"/>
            <a:ext cx="8560449" cy="832487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97D4-D1A0-3742-A0DD-C7B643A9A2F9}" type="datetimeFigureOut">
              <a:rPr lang="es-ES" smtClean="0"/>
              <a:pPr/>
              <a:t>27/09/2017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6E71-0D6B-C747-920E-359AE2659B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08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5240" y="1618530"/>
            <a:ext cx="11052731" cy="1183286"/>
          </a:xfrm>
        </p:spPr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97D4-D1A0-3742-A0DD-C7B643A9A2F9}" type="datetimeFigureOut">
              <a:rPr lang="es-ES" smtClean="0"/>
              <a:pPr/>
              <a:t>27/09/2017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6E71-0D6B-C747-920E-359AE2659BD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576786" y="466157"/>
            <a:ext cx="8850739" cy="44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www.uab.cat/biblioteques</a:t>
            </a:r>
          </a:p>
        </p:txBody>
      </p:sp>
      <p:sp>
        <p:nvSpPr>
          <p:cNvPr id="8" name="CuadroTexto 7"/>
          <p:cNvSpPr txBox="1"/>
          <p:nvPr userDrawn="1"/>
        </p:nvSpPr>
        <p:spPr>
          <a:xfrm>
            <a:off x="543167" y="985405"/>
            <a:ext cx="88507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Universitat Autònoma de Barcelona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3652" y="399915"/>
            <a:ext cx="1409700" cy="742950"/>
          </a:xfrm>
          <a:prstGeom prst="rect">
            <a:avLst/>
          </a:prstGeom>
        </p:spPr>
      </p:pic>
      <p:pic>
        <p:nvPicPr>
          <p:cNvPr id="1028" name="Picture 4" descr="http://1.bp.blogspot.com/-FQofD8Tr7OA/VmBimbm9IxI/AAAAAAAAJ_A/CwEby0TtaAo/s1600/dsc_1364-modifier6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4706"/>
            <a:ext cx="13003212" cy="652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49480" y="556879"/>
            <a:ext cx="1388706" cy="5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25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820000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87707" indent="-487707">
              <a:buClr>
                <a:srgbClr val="820000"/>
              </a:buClr>
              <a:buFont typeface="Arial" panose="020B0604020202020204" pitchFamily="34" charset="0"/>
              <a:buChar char="•"/>
              <a:defRPr/>
            </a:lvl1pPr>
            <a:lvl2pPr marL="1056698" indent="-406422">
              <a:buFont typeface="Arial" panose="020B0604020202020204" pitchFamily="34" charset="0"/>
              <a:buChar char="•"/>
              <a:defRPr/>
            </a:lvl2pPr>
            <a:lvl3pPr marL="1625689" indent="-325138">
              <a:buFont typeface="Arial" panose="020B0604020202020204" pitchFamily="34" charset="0"/>
              <a:buChar char="•"/>
              <a:defRPr/>
            </a:lvl3pPr>
            <a:lvl4pPr marL="2275964" indent="-325138">
              <a:buFont typeface="Arial" panose="020B0604020202020204" pitchFamily="34" charset="0"/>
              <a:buChar char="•"/>
              <a:defRPr/>
            </a:lvl4pPr>
            <a:lvl5pPr marL="2926240" indent="-32513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97D4-D1A0-3742-A0DD-C7B643A9A2F9}" type="datetimeFigureOut">
              <a:rPr lang="es-ES" smtClean="0"/>
              <a:pPr/>
              <a:t>27/09/2017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6E71-0D6B-C747-920E-359AE2659BD3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Conector recto 7"/>
          <p:cNvCxnSpPr/>
          <p:nvPr userDrawn="1"/>
        </p:nvCxnSpPr>
        <p:spPr>
          <a:xfrm flipV="1">
            <a:off x="650161" y="1711569"/>
            <a:ext cx="3124670" cy="1172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458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50161" y="2276581"/>
            <a:ext cx="5743086" cy="643902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609966" y="2276581"/>
            <a:ext cx="5743086" cy="643902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97D4-D1A0-3742-A0DD-C7B643A9A2F9}" type="datetimeFigureOut">
              <a:rPr lang="es-ES" smtClean="0"/>
              <a:pPr/>
              <a:t>27/09/2017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6E71-0D6B-C747-920E-359AE2659B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246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161" y="2183982"/>
            <a:ext cx="5745344" cy="910180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161" y="3094162"/>
            <a:ext cx="5745344" cy="56214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452" y="2183982"/>
            <a:ext cx="5747601" cy="910180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452" y="3094162"/>
            <a:ext cx="5747601" cy="56214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97D4-D1A0-3742-A0DD-C7B643A9A2F9}" type="datetimeFigureOut">
              <a:rPr lang="es-ES" smtClean="0"/>
              <a:pPr/>
              <a:t>27/09/2017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6E71-0D6B-C747-920E-359AE2659B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357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97D4-D1A0-3742-A0DD-C7B643A9A2F9}" type="datetimeFigureOut">
              <a:rPr lang="es-ES" smtClean="0"/>
              <a:pPr/>
              <a:t>27/09/2017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6E71-0D6B-C747-920E-359AE2659B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974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97D4-D1A0-3742-A0DD-C7B643A9A2F9}" type="datetimeFigureOut">
              <a:rPr lang="es-ES" smtClean="0"/>
              <a:pPr/>
              <a:t>27/09/2017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6E71-0D6B-C747-920E-359AE2659B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856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162" y="388464"/>
            <a:ext cx="4277967" cy="165323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3895" y="388465"/>
            <a:ext cx="7269157" cy="832713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162" y="2041696"/>
            <a:ext cx="4277967" cy="6673906"/>
          </a:xfrm>
        </p:spPr>
        <p:txBody>
          <a:bodyPr/>
          <a:lstStyle>
            <a:lvl1pPr marL="0" indent="0">
              <a:buNone/>
              <a:defRPr sz="20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97D4-D1A0-3742-A0DD-C7B643A9A2F9}" type="datetimeFigureOut">
              <a:rPr lang="es-ES" smtClean="0"/>
              <a:pPr/>
              <a:t>27/09/2017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6E71-0D6B-C747-920E-359AE2659B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806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8721" y="6829742"/>
            <a:ext cx="7801928" cy="80629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8721" y="871786"/>
            <a:ext cx="7801928" cy="5854065"/>
          </a:xfrm>
        </p:spPr>
        <p:txBody>
          <a:bodyPr/>
          <a:lstStyle>
            <a:lvl1pPr marL="0" indent="0">
              <a:buNone/>
              <a:defRPr sz="4600"/>
            </a:lvl1pPr>
            <a:lvl2pPr marL="650276" indent="0">
              <a:buNone/>
              <a:defRPr sz="4000"/>
            </a:lvl2pPr>
            <a:lvl3pPr marL="1300551" indent="0">
              <a:buNone/>
              <a:defRPr sz="3400"/>
            </a:lvl3pPr>
            <a:lvl4pPr marL="1950827" indent="0">
              <a:buNone/>
              <a:defRPr sz="2800"/>
            </a:lvl4pPr>
            <a:lvl5pPr marL="2601102" indent="0">
              <a:buNone/>
              <a:defRPr sz="2800"/>
            </a:lvl5pPr>
            <a:lvl6pPr marL="3251378" indent="0">
              <a:buNone/>
              <a:defRPr sz="2800"/>
            </a:lvl6pPr>
            <a:lvl7pPr marL="3901653" indent="0">
              <a:buNone/>
              <a:defRPr sz="2800"/>
            </a:lvl7pPr>
            <a:lvl8pPr marL="4551929" indent="0">
              <a:buNone/>
              <a:defRPr sz="2800"/>
            </a:lvl8pPr>
            <a:lvl9pPr marL="5202204" indent="0">
              <a:buNone/>
              <a:defRPr sz="28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8721" y="7636032"/>
            <a:ext cx="7801928" cy="1145065"/>
          </a:xfrm>
        </p:spPr>
        <p:txBody>
          <a:bodyPr/>
          <a:lstStyle>
            <a:lvl1pPr marL="0" indent="0">
              <a:buNone/>
              <a:defRPr sz="20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97D4-D1A0-3742-A0DD-C7B643A9A2F9}" type="datetimeFigureOut">
              <a:rPr lang="es-ES" smtClean="0"/>
              <a:pPr/>
              <a:t>27/09/2017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6E71-0D6B-C747-920E-359AE2659B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275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97D4-D1A0-3742-A0DD-C7B643A9A2F9}" type="datetimeFigureOut">
              <a:rPr lang="es-ES" smtClean="0"/>
              <a:pPr/>
              <a:t>27/09/2017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6E71-0D6B-C747-920E-359AE2659B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74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820000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87707" indent="-487707">
              <a:buClr>
                <a:srgbClr val="820000"/>
              </a:buClr>
              <a:buFont typeface="Arial" panose="020B0604020202020204" pitchFamily="34" charset="0"/>
              <a:buChar char="•"/>
              <a:defRPr/>
            </a:lvl1pPr>
            <a:lvl2pPr marL="1056698" indent="-406422">
              <a:buFont typeface="Arial" panose="020B0604020202020204" pitchFamily="34" charset="0"/>
              <a:buChar char="•"/>
              <a:defRPr/>
            </a:lvl2pPr>
            <a:lvl3pPr marL="1625689" indent="-325138">
              <a:buFont typeface="Arial" panose="020B0604020202020204" pitchFamily="34" charset="0"/>
              <a:buChar char="•"/>
              <a:defRPr/>
            </a:lvl3pPr>
            <a:lvl4pPr marL="2275964" indent="-325138">
              <a:buFont typeface="Arial" panose="020B0604020202020204" pitchFamily="34" charset="0"/>
              <a:buChar char="•"/>
              <a:defRPr/>
            </a:lvl4pPr>
            <a:lvl5pPr marL="2926240" indent="-32513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97D4-D1A0-3742-A0DD-C7B643A9A2F9}" type="datetimeFigureOut">
              <a:rPr lang="es-ES" smtClean="0"/>
              <a:pPr/>
              <a:t>27/09/2017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6E71-0D6B-C747-920E-359AE2659BD3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Conector recto 7"/>
          <p:cNvCxnSpPr/>
          <p:nvPr userDrawn="1"/>
        </p:nvCxnSpPr>
        <p:spPr>
          <a:xfrm flipV="1">
            <a:off x="650161" y="1711569"/>
            <a:ext cx="3124670" cy="1172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985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7329" y="390724"/>
            <a:ext cx="2925723" cy="832487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50160" y="390724"/>
            <a:ext cx="8560449" cy="832487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97D4-D1A0-3742-A0DD-C7B643A9A2F9}" type="datetimeFigureOut">
              <a:rPr lang="es-ES" smtClean="0"/>
              <a:pPr/>
              <a:t>27/09/2017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6E71-0D6B-C747-920E-359AE2659B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362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2876" y="9043086"/>
            <a:ext cx="12799860" cy="51945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6" name="5 Imagen" descr="espigolpeuver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9094802"/>
            <a:ext cx="13003213" cy="610395"/>
          </a:xfrm>
          <a:prstGeom prst="rect">
            <a:avLst/>
          </a:prstGeom>
        </p:spPr>
      </p:pic>
      <p:sp>
        <p:nvSpPr>
          <p:cNvPr id="7" name="6 CuadroTexto"/>
          <p:cNvSpPr txBox="1"/>
          <p:nvPr userDrawn="1"/>
        </p:nvSpPr>
        <p:spPr>
          <a:xfrm>
            <a:off x="152876" y="9181066"/>
            <a:ext cx="11571073" cy="437870"/>
          </a:xfrm>
          <a:prstGeom prst="rect">
            <a:avLst/>
          </a:prstGeom>
          <a:noFill/>
        </p:spPr>
        <p:txBody>
          <a:bodyPr wrap="square" lIns="130055" tIns="65028" rIns="130055" bIns="65028" rtlCol="0">
            <a:spAutoFit/>
          </a:bodyPr>
          <a:lstStyle/>
          <a:p>
            <a:r>
              <a:rPr lang="es-ES" sz="2000" dirty="0" err="1">
                <a:solidFill>
                  <a:schemeClr val="bg1"/>
                </a:solidFill>
              </a:rPr>
              <a:t>Jornades</a:t>
            </a:r>
            <a:r>
              <a:rPr lang="es-ES" sz="2000" dirty="0">
                <a:solidFill>
                  <a:schemeClr val="bg1"/>
                </a:solidFill>
              </a:rPr>
              <a:t> de </a:t>
            </a:r>
            <a:r>
              <a:rPr lang="es-ES" sz="2000" dirty="0" err="1">
                <a:solidFill>
                  <a:schemeClr val="bg1"/>
                </a:solidFill>
              </a:rPr>
              <a:t>formació</a:t>
            </a:r>
            <a:r>
              <a:rPr lang="es-ES" sz="2000" dirty="0">
                <a:solidFill>
                  <a:schemeClr val="bg1"/>
                </a:solidFill>
              </a:rPr>
              <a:t> sobre el </a:t>
            </a:r>
            <a:r>
              <a:rPr lang="es-ES" sz="2000" dirty="0" err="1">
                <a:solidFill>
                  <a:schemeClr val="bg1"/>
                </a:solidFill>
              </a:rPr>
              <a:t>Treball</a:t>
            </a:r>
            <a:r>
              <a:rPr lang="es-ES" sz="2000" dirty="0">
                <a:solidFill>
                  <a:schemeClr val="bg1"/>
                </a:solidFill>
              </a:rPr>
              <a:t> de Fi de Grau. Recursos, </a:t>
            </a:r>
            <a:r>
              <a:rPr lang="es-ES" sz="2000" dirty="0" err="1">
                <a:solidFill>
                  <a:schemeClr val="bg1"/>
                </a:solidFill>
              </a:rPr>
              <a:t>citació</a:t>
            </a:r>
            <a:r>
              <a:rPr lang="es-ES" sz="2000" dirty="0">
                <a:solidFill>
                  <a:schemeClr val="bg1"/>
                </a:solidFill>
              </a:rPr>
              <a:t> i </a:t>
            </a:r>
            <a:r>
              <a:rPr lang="es-ES" sz="2000" dirty="0" err="1">
                <a:solidFill>
                  <a:schemeClr val="bg1"/>
                </a:solidFill>
              </a:rPr>
              <a:t>drets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d’autor</a:t>
            </a:r>
            <a:r>
              <a:rPr lang="es-ES" sz="2000" dirty="0">
                <a:solidFill>
                  <a:schemeClr val="bg1"/>
                </a:solidFill>
              </a:rPr>
              <a:t> al TFG – </a:t>
            </a:r>
            <a:r>
              <a:rPr lang="es-ES" sz="2000" dirty="0" err="1">
                <a:solidFill>
                  <a:schemeClr val="bg1"/>
                </a:solidFill>
              </a:rPr>
              <a:t>curs</a:t>
            </a:r>
            <a:r>
              <a:rPr lang="es-ES" sz="2000" dirty="0">
                <a:solidFill>
                  <a:schemeClr val="bg1"/>
                </a:solidFill>
              </a:rPr>
              <a:t> 2014-2015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736591" y="9140271"/>
            <a:ext cx="1022544" cy="519458"/>
          </a:xfrm>
        </p:spPr>
        <p:txBody>
          <a:bodyPr/>
          <a:lstStyle/>
          <a:p>
            <a:fld id="{92620052-DE93-4728-A93B-94A4A61944C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500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50161" y="2276581"/>
            <a:ext cx="5743086" cy="643902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609966" y="2276581"/>
            <a:ext cx="5743086" cy="643902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97D4-D1A0-3742-A0DD-C7B643A9A2F9}" type="datetimeFigureOut">
              <a:rPr lang="es-ES" smtClean="0"/>
              <a:pPr/>
              <a:t>27/09/2017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6E71-0D6B-C747-920E-359AE2659B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49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161" y="2183982"/>
            <a:ext cx="5745344" cy="910180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161" y="3094162"/>
            <a:ext cx="5745344" cy="56214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452" y="2183982"/>
            <a:ext cx="5747601" cy="910180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452" y="3094162"/>
            <a:ext cx="5747601" cy="56214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97D4-D1A0-3742-A0DD-C7B643A9A2F9}" type="datetimeFigureOut">
              <a:rPr lang="es-ES" smtClean="0"/>
              <a:pPr/>
              <a:t>27/09/2017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6E71-0D6B-C747-920E-359AE2659B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55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97D4-D1A0-3742-A0DD-C7B643A9A2F9}" type="datetimeFigureOut">
              <a:rPr lang="es-ES" smtClean="0"/>
              <a:pPr/>
              <a:t>27/09/2017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6E71-0D6B-C747-920E-359AE2659B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05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97D4-D1A0-3742-A0DD-C7B643A9A2F9}" type="datetimeFigureOut">
              <a:rPr lang="es-ES" smtClean="0"/>
              <a:pPr/>
              <a:t>27/09/2017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6E71-0D6B-C747-920E-359AE2659B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55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162" y="388464"/>
            <a:ext cx="4277967" cy="165323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3895" y="388465"/>
            <a:ext cx="7269157" cy="832713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162" y="2041696"/>
            <a:ext cx="4277967" cy="6673906"/>
          </a:xfrm>
        </p:spPr>
        <p:txBody>
          <a:bodyPr/>
          <a:lstStyle>
            <a:lvl1pPr marL="0" indent="0">
              <a:buNone/>
              <a:defRPr sz="20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97D4-D1A0-3742-A0DD-C7B643A9A2F9}" type="datetimeFigureOut">
              <a:rPr lang="es-ES" smtClean="0"/>
              <a:pPr/>
              <a:t>27/09/2017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6E71-0D6B-C747-920E-359AE2659B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29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8721" y="6829742"/>
            <a:ext cx="7801928" cy="80629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8721" y="871786"/>
            <a:ext cx="7801928" cy="5854065"/>
          </a:xfrm>
        </p:spPr>
        <p:txBody>
          <a:bodyPr/>
          <a:lstStyle>
            <a:lvl1pPr marL="0" indent="0">
              <a:buNone/>
              <a:defRPr sz="4600"/>
            </a:lvl1pPr>
            <a:lvl2pPr marL="650276" indent="0">
              <a:buNone/>
              <a:defRPr sz="4000"/>
            </a:lvl2pPr>
            <a:lvl3pPr marL="1300551" indent="0">
              <a:buNone/>
              <a:defRPr sz="3400"/>
            </a:lvl3pPr>
            <a:lvl4pPr marL="1950827" indent="0">
              <a:buNone/>
              <a:defRPr sz="2800"/>
            </a:lvl4pPr>
            <a:lvl5pPr marL="2601102" indent="0">
              <a:buNone/>
              <a:defRPr sz="2800"/>
            </a:lvl5pPr>
            <a:lvl6pPr marL="3251378" indent="0">
              <a:buNone/>
              <a:defRPr sz="2800"/>
            </a:lvl6pPr>
            <a:lvl7pPr marL="3901653" indent="0">
              <a:buNone/>
              <a:defRPr sz="2800"/>
            </a:lvl7pPr>
            <a:lvl8pPr marL="4551929" indent="0">
              <a:buNone/>
              <a:defRPr sz="2800"/>
            </a:lvl8pPr>
            <a:lvl9pPr marL="5202204" indent="0">
              <a:buNone/>
              <a:defRPr sz="28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8721" y="7636032"/>
            <a:ext cx="7801928" cy="1145065"/>
          </a:xfrm>
        </p:spPr>
        <p:txBody>
          <a:bodyPr/>
          <a:lstStyle>
            <a:lvl1pPr marL="0" indent="0">
              <a:buNone/>
              <a:defRPr sz="20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97D4-D1A0-3742-A0DD-C7B643A9A2F9}" type="datetimeFigureOut">
              <a:rPr lang="es-ES" smtClean="0"/>
              <a:pPr/>
              <a:t>27/09/2017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6E71-0D6B-C747-920E-359AE2659B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57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97D4-D1A0-3742-A0DD-C7B643A9A2F9}" type="datetimeFigureOut">
              <a:rPr lang="es-ES" smtClean="0"/>
              <a:pPr/>
              <a:t>27/09/2017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6E71-0D6B-C747-920E-359AE2659B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35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50161" y="390723"/>
            <a:ext cx="11702892" cy="1626129"/>
          </a:xfrm>
          <a:prstGeom prst="rect">
            <a:avLst/>
          </a:prstGeom>
        </p:spPr>
        <p:txBody>
          <a:bodyPr vert="horz" lIns="130055" tIns="65028" rIns="130055" bIns="65028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161" y="2276581"/>
            <a:ext cx="11702892" cy="6439021"/>
          </a:xfrm>
          <a:prstGeom prst="rect">
            <a:avLst/>
          </a:prstGeom>
        </p:spPr>
        <p:txBody>
          <a:bodyPr vert="horz" lIns="130055" tIns="65028" rIns="130055" bIns="65028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50161" y="9043086"/>
            <a:ext cx="3034083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797D4-D1A0-3742-A0DD-C7B643A9A2F9}" type="datetimeFigureOut">
              <a:rPr lang="es-ES" smtClean="0"/>
              <a:pPr/>
              <a:t>27/09/2017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442765" y="9043086"/>
            <a:ext cx="4117684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318969" y="9043086"/>
            <a:ext cx="3034083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56E71-0D6B-C747-920E-359AE2659B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87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650276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707" indent="-487707" algn="l" defTabSz="650276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98" indent="-406422" algn="l" defTabSz="650276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89" indent="-325138" algn="l" defTabSz="650276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964" indent="-325138" algn="l" defTabSz="65027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240" indent="-325138" algn="l" defTabSz="650276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50161" y="390723"/>
            <a:ext cx="11702892" cy="1626129"/>
          </a:xfrm>
          <a:prstGeom prst="rect">
            <a:avLst/>
          </a:prstGeom>
        </p:spPr>
        <p:txBody>
          <a:bodyPr vert="horz" lIns="130055" tIns="65028" rIns="130055" bIns="65028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161" y="2276581"/>
            <a:ext cx="11702892" cy="6439021"/>
          </a:xfrm>
          <a:prstGeom prst="rect">
            <a:avLst/>
          </a:prstGeom>
        </p:spPr>
        <p:txBody>
          <a:bodyPr vert="horz" lIns="130055" tIns="65028" rIns="130055" bIns="65028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50161" y="9043086"/>
            <a:ext cx="3034083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797D4-D1A0-3742-A0DD-C7B643A9A2F9}" type="datetimeFigureOut">
              <a:rPr lang="es-ES" smtClean="0"/>
              <a:pPr/>
              <a:t>27/09/2017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442765" y="9043086"/>
            <a:ext cx="4117684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318969" y="9043086"/>
            <a:ext cx="3034083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56E71-0D6B-C747-920E-359AE2659B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63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50276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707" indent="-487707" algn="l" defTabSz="650276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98" indent="-406422" algn="l" defTabSz="650276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89" indent="-325138" algn="l" defTabSz="650276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964" indent="-325138" algn="l" defTabSz="65027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240" indent="-325138" algn="l" defTabSz="650276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uab.cat/biblioteques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uab.cat/biblioteques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dd.uab.cat/record/78825" TargetMode="External"/><Relationship Id="rId4" Type="http://schemas.openxmlformats.org/officeDocument/2006/relationships/hyperlink" Target="http://puc.cbuc.cat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csic.es/" TargetMode="External"/><Relationship Id="rId2" Type="http://schemas.openxmlformats.org/officeDocument/2006/relationships/hyperlink" Target="http://rebiun.cru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t&#224;leg.uab.cat/screens*cat/cat&#224;legs_cat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are.uab.cat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uab.cat/web/guies-tematiques/ciencia-animal-i-aliments-1345711332349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uab.cat/web/guies-tematiques/medicina-i-sanitat-animal-1345711643508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search.proquest.com/naturalscience/index" TargetMode="External"/><Relationship Id="rId3" Type="http://schemas.openxmlformats.org/officeDocument/2006/relationships/hyperlink" Target="http://wos.fecyt.es/" TargetMode="External"/><Relationship Id="rId7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?otool=bibuablib" TargetMode="External"/><Relationship Id="rId5" Type="http://schemas.openxmlformats.org/officeDocument/2006/relationships/image" Target="../media/image31.jpeg"/><Relationship Id="rId10" Type="http://schemas.openxmlformats.org/officeDocument/2006/relationships/image" Target="../media/image33.jpeg"/><Relationship Id="rId4" Type="http://schemas.openxmlformats.org/officeDocument/2006/relationships/hyperlink" Target="http://www.scopus.com/" TargetMode="External"/><Relationship Id="rId9" Type="http://schemas.openxmlformats.org/officeDocument/2006/relationships/hyperlink" Target="https://search.proquest.com/healthcomplete/advanced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bi.org/ahp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bi.org/VetMedResource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hyperlink" Target="http://www.uab.cat/biblioteques" TargetMode="External"/><Relationship Id="rId7" Type="http://schemas.openxmlformats.org/officeDocument/2006/relationships/hyperlink" Target="http://www.wageningenacademic.com/action/showPublications?category=4003603&amp;pubType=bookOnly&amp;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ab.documentavet.com/" TargetMode="External"/><Relationship Id="rId5" Type="http://schemas.openxmlformats.org/officeDocument/2006/relationships/hyperlink" Target="http://www.uab.cat/web/guies-tematiques/medicina-i-sanitat-animal-1345711643508.html" TargetMode="External"/><Relationship Id="rId4" Type="http://schemas.openxmlformats.org/officeDocument/2006/relationships/hyperlink" Target="http://www.uab.cat/web/guies-tematiques/ciencia-animal-i-aliments/llibres-electronics-1345725508602.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gebook.com/ib/NPortada?CodPortada=1000180" TargetMode="External"/><Relationship Id="rId2" Type="http://schemas.openxmlformats.org/officeDocument/2006/relationships/hyperlink" Target="http://www.medicapanamericana.com/digital/ebooks/buscado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hyperlink" Target="http://ddd.uab.cat/record/150201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bookbshsrw/sub/vetscimed" TargetMode="External"/><Relationship Id="rId2" Type="http://schemas.openxmlformats.org/officeDocument/2006/relationships/hyperlink" Target="http://lib.myilibrary.com/Home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onlinelibrary.wiley.com/subject/code/00005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nk.springer.com/" TargetMode="External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cabi.org/cabebook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hyperlink" Target="http://www.crcnetbase.com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uab.cat/web/guies-tematiques/medicina-i-sanitat-animal-1345711643508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dx.cat/" TargetMode="External"/><Relationship Id="rId7" Type="http://schemas.openxmlformats.org/officeDocument/2006/relationships/hyperlink" Target="http://ddd.uab.cat/record/30118" TargetMode="External"/><Relationship Id="rId2" Type="http://schemas.openxmlformats.org/officeDocument/2006/relationships/hyperlink" Target="http://search.proquest.com/pqdtglobal?accountid=1529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rt-europe.eu/basic-search.php" TargetMode="External"/><Relationship Id="rId5" Type="http://schemas.openxmlformats.org/officeDocument/2006/relationships/hyperlink" Target="http://www.red-redial.net/tesis.php" TargetMode="External"/><Relationship Id="rId4" Type="http://schemas.openxmlformats.org/officeDocument/2006/relationships/hyperlink" Target="http://www.educacion.gob.es/teseo/irGestionarConsulta.do;jsessionid=461A041AC801E24DE893EA8D16A7DEB4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aire.eu/" TargetMode="External"/><Relationship Id="rId3" Type="http://schemas.openxmlformats.org/officeDocument/2006/relationships/hyperlink" Target="http://www.recercat.cat/" TargetMode="External"/><Relationship Id="rId7" Type="http://schemas.openxmlformats.org/officeDocument/2006/relationships/hyperlink" Target="http://core.ac.uk/search" TargetMode="External"/><Relationship Id="rId12" Type="http://schemas.openxmlformats.org/officeDocument/2006/relationships/image" Target="../media/image51.jpeg"/><Relationship Id="rId2" Type="http://schemas.openxmlformats.org/officeDocument/2006/relationships/hyperlink" Target="http://ddd.uab.c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uscador.recolecta.fecyt.es/" TargetMode="External"/><Relationship Id="rId11" Type="http://schemas.openxmlformats.org/officeDocument/2006/relationships/image" Target="../media/image50.jpeg"/><Relationship Id="rId5" Type="http://schemas.openxmlformats.org/officeDocument/2006/relationships/hyperlink" Target="http://digital.csic.es/" TargetMode="External"/><Relationship Id="rId10" Type="http://schemas.openxmlformats.org/officeDocument/2006/relationships/image" Target="../media/image49.jpeg"/><Relationship Id="rId4" Type="http://schemas.openxmlformats.org/officeDocument/2006/relationships/hyperlink" Target="http://www.raco.cat/" TargetMode="External"/><Relationship Id="rId9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uab.cat/biblioteques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s://login.are.uab.cat/login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ddd.uab.cat/record/118913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ddd.uab.cat/record/164284" TargetMode="External"/><Relationship Id="rId3" Type="http://schemas.openxmlformats.org/officeDocument/2006/relationships/hyperlink" Target="https://www.facebook.com/bchgUAB" TargetMode="External"/><Relationship Id="rId7" Type="http://schemas.openxmlformats.org/officeDocument/2006/relationships/hyperlink" Target="mailto:bib.veterinaria@uab.cat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7.jpeg"/><Relationship Id="rId5" Type="http://schemas.openxmlformats.org/officeDocument/2006/relationships/image" Target="../media/image56.gif"/><Relationship Id="rId4" Type="http://schemas.openxmlformats.org/officeDocument/2006/relationships/hyperlink" Target="http://www.bib.uab.cat/referencia/formsrvuab.htm" TargetMode="External"/><Relationship Id="rId9" Type="http://schemas.openxmlformats.org/officeDocument/2006/relationships/image" Target="../media/image5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1</a:t>
            </a:fld>
            <a:endParaRPr lang="es-ES"/>
          </a:p>
        </p:txBody>
      </p:sp>
      <p:pic>
        <p:nvPicPr>
          <p:cNvPr id="6" name="Picture 2" descr="Creative                         Commons Licen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0769" y="8736371"/>
            <a:ext cx="1846482" cy="650756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900712" y="268376"/>
            <a:ext cx="11122225" cy="746879"/>
          </a:xfrm>
          <a:prstGeom prst="rect">
            <a:avLst/>
          </a:prstGeom>
          <a:noFill/>
        </p:spPr>
        <p:txBody>
          <a:bodyPr wrap="none" lIns="130055" tIns="65028" rIns="130055" bIns="65028">
            <a:spAutoFit/>
          </a:bodyPr>
          <a:lstStyle/>
          <a:p>
            <a:pPr algn="ctr"/>
            <a:r>
              <a:rPr lang="es-E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Sessions</a:t>
            </a:r>
            <a:r>
              <a:rPr lang="es-E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</a:t>
            </a:r>
            <a:r>
              <a:rPr lang="es-E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formació</a:t>
            </a:r>
            <a:r>
              <a:rPr lang="es-E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sobre el </a:t>
            </a:r>
            <a:r>
              <a:rPr lang="es-E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Treball</a:t>
            </a:r>
            <a:r>
              <a:rPr lang="es-E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Fi de Grau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214393" y="1015255"/>
            <a:ext cx="2269417" cy="654546"/>
          </a:xfrm>
          <a:prstGeom prst="rect">
            <a:avLst/>
          </a:prstGeom>
          <a:noFill/>
        </p:spPr>
        <p:txBody>
          <a:bodyPr wrap="none" lIns="130055" tIns="65028" rIns="130055" bIns="65028">
            <a:spAutoFit/>
          </a:bodyPr>
          <a:lstStyle/>
          <a:p>
            <a:pPr algn="ctr"/>
            <a:r>
              <a:rPr lang="es-ES" sz="3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Veterinària</a:t>
            </a:r>
            <a:endParaRPr lang="es-ES" sz="3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13123" y="9013731"/>
            <a:ext cx="2867169" cy="531436"/>
          </a:xfrm>
          <a:prstGeom prst="rect">
            <a:avLst/>
          </a:prstGeom>
          <a:noFill/>
        </p:spPr>
        <p:txBody>
          <a:bodyPr wrap="square" lIns="130055" tIns="65028" rIns="130055" bIns="65028" rtlCol="0">
            <a:spAutoFit/>
          </a:bodyPr>
          <a:lstStyle/>
          <a:p>
            <a:r>
              <a:rPr lang="es-ES" dirty="0" err="1">
                <a:solidFill>
                  <a:schemeClr val="accent3">
                    <a:lumMod val="50000"/>
                  </a:schemeClr>
                </a:solidFill>
              </a:rPr>
              <a:t>Curs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 2017-2018</a:t>
            </a:r>
          </a:p>
        </p:txBody>
      </p:sp>
      <p:pic>
        <p:nvPicPr>
          <p:cNvPr id="5122" name="Picture 2" descr="https://scontent.xx.fbcdn.net/v/t1.0-9/13006487_1309262849091066_6810318753833926434_n.jpg?oh=3a874b98464cd7a9639ee8edf7a3fa14&amp;oe=5842CC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61" y="2667039"/>
            <a:ext cx="9830293" cy="54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:\Logos Biblioteca\BV_webgr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5" y="8208646"/>
            <a:ext cx="2774470" cy="136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160446" y="1804044"/>
            <a:ext cx="4477522" cy="746879"/>
          </a:xfrm>
          <a:prstGeom prst="rect">
            <a:avLst/>
          </a:prstGeom>
          <a:noFill/>
        </p:spPr>
        <p:txBody>
          <a:bodyPr wrap="none" lIns="130055" tIns="65028" rIns="130055" bIns="65028">
            <a:spAutoFit/>
          </a:bodyPr>
          <a:lstStyle/>
          <a:p>
            <a:pPr algn="ctr"/>
            <a:r>
              <a:rPr lang="es-E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Fonts</a:t>
            </a:r>
            <a:r>
              <a:rPr lang="es-E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d’informació</a:t>
            </a:r>
            <a:r>
              <a:rPr lang="es-E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983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50161" y="840259"/>
            <a:ext cx="11702892" cy="1626129"/>
          </a:xfrm>
        </p:spPr>
        <p:txBody>
          <a:bodyPr rtlCol="0">
            <a:normAutofit fontScale="90000"/>
          </a:bodyPr>
          <a:lstStyle/>
          <a:p>
            <a:pPr algn="r">
              <a:defRPr/>
            </a:pPr>
            <a:r>
              <a:rPr lang="ca-ES" altLang="ca-ES" dirty="0" err="1"/>
              <a:t>Reformular</a:t>
            </a:r>
            <a:r>
              <a:rPr lang="ca-ES" altLang="ca-ES" dirty="0"/>
              <a:t> l'estratègia de cerca i...     començar de nou</a:t>
            </a:r>
            <a:br>
              <a:rPr lang="ca-ES" altLang="ca-ES" dirty="0"/>
            </a:br>
            <a:endParaRPr lang="ca-ES" altLang="ca-ES" dirty="0">
              <a:solidFill>
                <a:srgbClr val="CC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56686" y="2075935"/>
            <a:ext cx="11996367" cy="6967151"/>
          </a:xfrm>
        </p:spPr>
        <p:txBody>
          <a:bodyPr>
            <a:normAutofit fontScale="92500" lnSpcReduction="20000"/>
          </a:bodyPr>
          <a:lstStyle/>
          <a:p>
            <a:pPr fontAlgn="auto">
              <a:buFont typeface="Wingdings" panose="05000000000000000000" pitchFamily="2" charset="2"/>
              <a:buNone/>
              <a:defRPr/>
            </a:pPr>
            <a:endParaRPr lang="ca-ES" altLang="ca-ES" b="1" dirty="0"/>
          </a:p>
          <a:p>
            <a:pPr lvl="2" algn="just" fontAlgn="auto">
              <a:defRPr/>
            </a:pPr>
            <a:r>
              <a:rPr lang="ca-ES" altLang="ca-ES" sz="4300" dirty="0"/>
              <a:t>Si els resultats que hem obtingut són pobres...</a:t>
            </a:r>
          </a:p>
          <a:p>
            <a:pPr lvl="2" algn="just" fontAlgn="auto">
              <a:defRPr/>
            </a:pPr>
            <a:r>
              <a:rPr lang="ca-ES" altLang="ca-ES" sz="4300" dirty="0"/>
              <a:t>Si hem obtingut massa soroll documental o massa silenci... </a:t>
            </a:r>
          </a:p>
          <a:p>
            <a:pPr lvl="4" algn="just">
              <a:defRPr/>
            </a:pPr>
            <a:r>
              <a:rPr lang="ca-ES" altLang="ca-ES" sz="4300" dirty="0"/>
              <a:t>Soroll: obtenció d’informació no rellevant per a la nostra recerca.</a:t>
            </a:r>
          </a:p>
          <a:p>
            <a:pPr lvl="4" algn="just">
              <a:defRPr/>
            </a:pPr>
            <a:r>
              <a:rPr lang="ca-ES" altLang="ca-ES" sz="4300" dirty="0"/>
              <a:t>Silenci: és la no obtenció d'informació rellevant per a la nostra cerca, que realment està continguda a la font d'informació.</a:t>
            </a:r>
          </a:p>
          <a:p>
            <a:pPr lvl="2" algn="just" fontAlgn="auto">
              <a:defRPr/>
            </a:pPr>
            <a:r>
              <a:rPr lang="ca-ES" altLang="ca-ES" sz="4300" dirty="0"/>
              <a:t>I en tot cas, si creiem que podem explotar més la font d'informació...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endParaRPr lang="ca-ES" altLang="ca-ES" sz="3700" dirty="0"/>
          </a:p>
        </p:txBody>
      </p:sp>
      <p:sp>
        <p:nvSpPr>
          <p:cNvPr id="33796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91A671-2B9E-4973-8A2A-25826CEBE672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10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161" y="395241"/>
            <a:ext cx="11702892" cy="1102154"/>
          </a:xfrm>
        </p:spPr>
        <p:txBody>
          <a:bodyPr/>
          <a:lstStyle/>
          <a:p>
            <a:pPr algn="r"/>
            <a:r>
              <a:rPr lang="ca-ES" altLang="ca-ES" sz="5400" dirty="0"/>
              <a:t>Principals fonts d’informació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0531" y="1804552"/>
            <a:ext cx="12287585" cy="7477935"/>
          </a:xfrm>
        </p:spPr>
        <p:txBody>
          <a:bodyPr>
            <a:normAutofit/>
          </a:bodyPr>
          <a:lstStyle/>
          <a:p>
            <a:pPr fontAlgn="auto">
              <a:lnSpc>
                <a:spcPct val="80000"/>
              </a:lnSpc>
              <a:defRPr/>
            </a:pPr>
            <a:endParaRPr lang="ca-ES" altLang="ca-ES" sz="2400" b="1" dirty="0"/>
          </a:p>
          <a:p>
            <a:pPr algn="just" fontAlgn="auto">
              <a:lnSpc>
                <a:spcPct val="90000"/>
              </a:lnSpc>
              <a:defRPr/>
            </a:pPr>
            <a:r>
              <a:rPr lang="ca-ES" altLang="ca-ES" sz="3700" dirty="0"/>
              <a:t>Les </a:t>
            </a:r>
            <a:r>
              <a:rPr lang="ca-ES" altLang="ca-ES" sz="3700" b="1" dirty="0">
                <a:solidFill>
                  <a:srgbClr val="014729"/>
                </a:solidFill>
              </a:rPr>
              <a:t>fonts d’informació </a:t>
            </a:r>
            <a:r>
              <a:rPr lang="ca-ES" altLang="ca-ES" sz="3700" dirty="0"/>
              <a:t>són aquells objectes o subjectes que generen, contenen, subministren o transfereixen informació.</a:t>
            </a:r>
          </a:p>
          <a:p>
            <a:pPr algn="just" fontAlgn="auto">
              <a:lnSpc>
                <a:spcPct val="90000"/>
              </a:lnSpc>
              <a:defRPr/>
            </a:pPr>
            <a:endParaRPr lang="ca-ES" altLang="ca-ES" sz="3700" dirty="0"/>
          </a:p>
          <a:p>
            <a:pPr algn="just" fontAlgn="auto">
              <a:lnSpc>
                <a:spcPct val="90000"/>
              </a:lnSpc>
              <a:defRPr/>
            </a:pPr>
            <a:r>
              <a:rPr lang="ca-ES" altLang="ca-ES" sz="3700" dirty="0"/>
              <a:t>Podem distingir dos tipus de fonts d’informació:</a:t>
            </a:r>
          </a:p>
          <a:p>
            <a:pPr lvl="1" algn="just" fontAlgn="auto">
              <a:lnSpc>
                <a:spcPct val="90000"/>
              </a:lnSpc>
              <a:defRPr/>
            </a:pPr>
            <a:r>
              <a:rPr lang="ca-ES" altLang="ca-ES" sz="3100" b="1" dirty="0">
                <a:solidFill>
                  <a:srgbClr val="014729"/>
                </a:solidFill>
              </a:rPr>
              <a:t>Fonts primàries</a:t>
            </a:r>
            <a:r>
              <a:rPr lang="ca-ES" altLang="ca-ES" sz="3100" dirty="0"/>
              <a:t>: donen accés directe a la informació. Exemples: llibres, revistes, diccionaris, enciclopèdies, etc.</a:t>
            </a:r>
          </a:p>
          <a:p>
            <a:pPr lvl="1" algn="just" fontAlgn="auto">
              <a:lnSpc>
                <a:spcPct val="90000"/>
              </a:lnSpc>
              <a:defRPr/>
            </a:pPr>
            <a:r>
              <a:rPr lang="ca-ES" altLang="ca-ES" sz="3100" b="1" dirty="0">
                <a:solidFill>
                  <a:srgbClr val="014729"/>
                </a:solidFill>
              </a:rPr>
              <a:t>Fonts secundàries</a:t>
            </a:r>
            <a:r>
              <a:rPr lang="ca-ES" altLang="ca-ES" sz="3100" dirty="0"/>
              <a:t>: recopilen informació sobre les fonts primàries, és a dir, són fonts de referència que no ofereixen coneixements nous però que faciliten l’accés a les fonts primàries. Exemples: catàlegs, bases de dades, portals temàtics, etc.</a:t>
            </a:r>
            <a:endParaRPr lang="ca-ES" altLang="ca-ES" sz="4600" dirty="0"/>
          </a:p>
        </p:txBody>
      </p:sp>
      <p:sp>
        <p:nvSpPr>
          <p:cNvPr id="34820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07A9B4-8088-45E4-8B39-A369C0D67A23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11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2031" y="176165"/>
            <a:ext cx="11215271" cy="1885859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ca-ES" sz="5700" dirty="0">
                <a:latin typeface="+mn-lt"/>
              </a:rPr>
              <a:t>Catàlegs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56686" y="2062023"/>
            <a:ext cx="12289842" cy="7019458"/>
          </a:xfrm>
        </p:spPr>
        <p:txBody>
          <a:bodyPr>
            <a:normAutofit fontScale="92500" lnSpcReduction="20000"/>
          </a:bodyPr>
          <a:lstStyle/>
          <a:p>
            <a:pPr algn="just" fontAlgn="auto">
              <a:defRPr/>
            </a:pPr>
            <a:r>
              <a:rPr lang="ca-ES" altLang="ca-ES" sz="4300" dirty="0"/>
              <a:t>Són bases de dades d’una institució on es descriuen els documents i s’informa d’on estan localitzats. Són útils per a saber quins documents té la biblioteca i on es localitzen: llibres, revistes, DVD, recursos electrònics, etc. Si el document és electrònic permet accedir directament al recurs.</a:t>
            </a:r>
          </a:p>
          <a:p>
            <a:pPr algn="just" fontAlgn="auto">
              <a:defRPr/>
            </a:pPr>
            <a:r>
              <a:rPr lang="ca-ES" altLang="ca-ES" sz="4300" dirty="0"/>
              <a:t>No cal posar accents ni cal diferenciar entre majúscules i minúscules.</a:t>
            </a:r>
          </a:p>
          <a:p>
            <a:pPr fontAlgn="auto">
              <a:lnSpc>
                <a:spcPct val="80000"/>
              </a:lnSpc>
              <a:defRPr/>
            </a:pPr>
            <a:endParaRPr lang="ca-ES" altLang="ca-ES" sz="4300" dirty="0"/>
          </a:p>
          <a:p>
            <a:pPr lvl="1" fontAlgn="auto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a-ES" altLang="ca-ES" sz="4300" b="1" dirty="0">
                <a:solidFill>
                  <a:srgbClr val="014729"/>
                </a:solidFill>
              </a:rPr>
              <a:t>Tipus</a:t>
            </a:r>
            <a:endParaRPr lang="ca-ES" altLang="ca-ES" sz="4300" dirty="0">
              <a:solidFill>
                <a:srgbClr val="014729"/>
              </a:solidFill>
            </a:endParaRPr>
          </a:p>
          <a:p>
            <a:pPr lvl="2" fontAlgn="auto">
              <a:defRPr/>
            </a:pPr>
            <a:r>
              <a:rPr lang="ca-ES" altLang="ca-ES" sz="4300" dirty="0"/>
              <a:t>D’una única institució. Exemple: </a:t>
            </a:r>
            <a:r>
              <a:rPr lang="ca-ES" altLang="ca-ES" sz="4300" b="1" dirty="0">
                <a:solidFill>
                  <a:srgbClr val="014729"/>
                </a:solidFill>
              </a:rPr>
              <a:t>Catàleg UAB.</a:t>
            </a:r>
          </a:p>
          <a:p>
            <a:pPr lvl="2" fontAlgn="auto">
              <a:defRPr/>
            </a:pPr>
            <a:r>
              <a:rPr lang="ca-ES" altLang="ca-ES" sz="4300" dirty="0"/>
              <a:t>De diverses institucions. Exemple: </a:t>
            </a:r>
            <a:r>
              <a:rPr lang="ca-ES" altLang="ca-ES" sz="4300" b="1" dirty="0">
                <a:solidFill>
                  <a:srgbClr val="014729"/>
                </a:solidFill>
              </a:rPr>
              <a:t>Catàleg Col·lectiu Universitats de Catalunya: CCUC.</a:t>
            </a:r>
          </a:p>
        </p:txBody>
      </p:sp>
      <p:sp>
        <p:nvSpPr>
          <p:cNvPr id="36868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62E9FD-8D20-4740-8D5D-B047163D854C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12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QuadreDeText 5"/>
          <p:cNvSpPr txBox="1">
            <a:spLocks noChangeArrowheads="1"/>
          </p:cNvSpPr>
          <p:nvPr/>
        </p:nvSpPr>
        <p:spPr bwMode="auto">
          <a:xfrm>
            <a:off x="1" y="268765"/>
            <a:ext cx="12748116" cy="13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55" tIns="65028" rIns="130055" bIns="65028">
            <a:spAutoFit/>
          </a:bodyPr>
          <a:lstStyle/>
          <a:p>
            <a:pPr marL="0" marR="0" lvl="0" indent="0" algn="ctr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000" b="1" i="0" u="none" strike="noStrike" kern="1200" cap="none" spc="0" normalizeH="0" baseline="0" noProof="0" dirty="0">
                <a:ln>
                  <a:noFill/>
                </a:ln>
                <a:solidFill>
                  <a:srgbClr val="014729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Cercador UAB:</a:t>
            </a:r>
            <a:r>
              <a:rPr kumimoji="0" lang="ca-ES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ca-E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http://www.uab.cat/biblioteques</a:t>
            </a:r>
            <a:r>
              <a:rPr kumimoji="0" lang="ca-E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E33C401-C6F5-43DA-814E-7DA8470EA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446" y="1884691"/>
            <a:ext cx="10946606" cy="7166887"/>
          </a:xfrm>
          <a:prstGeom prst="rect">
            <a:avLst/>
          </a:prstGeom>
        </p:spPr>
      </p:pic>
      <p:sp>
        <p:nvSpPr>
          <p:cNvPr id="3" name="Fletxa esquerra 2"/>
          <p:cNvSpPr/>
          <p:nvPr/>
        </p:nvSpPr>
        <p:spPr>
          <a:xfrm>
            <a:off x="9375661" y="6572387"/>
            <a:ext cx="2920698" cy="71820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anchor="ctr"/>
          <a:lstStyle/>
          <a:p>
            <a:pPr marL="0" marR="0" lvl="0" indent="0" algn="ctr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7650" y="5412685"/>
            <a:ext cx="5261319" cy="3826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anchor="ctr"/>
          <a:lstStyle/>
          <a:p>
            <a:pPr marL="0" marR="0" lvl="0" indent="0" algn="ctr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03553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QuadreDeText 5"/>
          <p:cNvSpPr txBox="1">
            <a:spLocks noChangeArrowheads="1"/>
          </p:cNvSpPr>
          <p:nvPr/>
        </p:nvSpPr>
        <p:spPr bwMode="auto">
          <a:xfrm>
            <a:off x="1" y="268765"/>
            <a:ext cx="12748116" cy="13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55" tIns="65028" rIns="130055" bIns="65028">
            <a:spAutoFit/>
          </a:bodyPr>
          <a:lstStyle/>
          <a:p>
            <a:pPr marL="0" marR="0" lvl="0" indent="0" algn="ctr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000" b="1" i="0" u="none" strike="noStrike" kern="1200" cap="none" spc="0" normalizeH="0" baseline="0" noProof="0" dirty="0">
                <a:ln>
                  <a:noFill/>
                </a:ln>
                <a:solidFill>
                  <a:srgbClr val="014729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Cercador UAB:</a:t>
            </a:r>
            <a:r>
              <a:rPr kumimoji="0" lang="ca-ES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ca-E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http://www.uab.cat/biblioteques</a:t>
            </a:r>
            <a:r>
              <a:rPr kumimoji="0" lang="ca-E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E33C401-C6F5-43DA-814E-7DA8470EA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151" y="1760276"/>
            <a:ext cx="8878816" cy="5813078"/>
          </a:xfrm>
          <a:prstGeom prst="rect">
            <a:avLst/>
          </a:prstGeom>
        </p:spPr>
      </p:pic>
      <p:sp>
        <p:nvSpPr>
          <p:cNvPr id="3" name="Fletxa esquerra 2"/>
          <p:cNvSpPr/>
          <p:nvPr/>
        </p:nvSpPr>
        <p:spPr>
          <a:xfrm rot="5400000">
            <a:off x="5764609" y="7813308"/>
            <a:ext cx="1084499" cy="515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anchor="ctr"/>
          <a:lstStyle/>
          <a:p>
            <a:pPr marL="0" marR="0" lvl="0" indent="0" algn="ctr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1885" y="4731542"/>
            <a:ext cx="4244348" cy="29596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anchor="ctr"/>
          <a:lstStyle/>
          <a:p>
            <a:pPr marL="0" marR="0" lvl="0" indent="0" algn="ctr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2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FAA9F5-4F6B-49C1-B675-35CEDAF99D3B}"/>
              </a:ext>
            </a:extLst>
          </p:cNvPr>
          <p:cNvSpPr txBox="1"/>
          <p:nvPr/>
        </p:nvSpPr>
        <p:spPr>
          <a:xfrm>
            <a:off x="2880353" y="8556446"/>
            <a:ext cx="85686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breu, les revistes i llibres digitals, bases de dades, DDD, Bibliografia de curs i PUC es cercaran conjuntament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0736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2031" y="176165"/>
            <a:ext cx="11215271" cy="1885859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ca-ES" sz="5700" dirty="0">
                <a:latin typeface="+mn-lt"/>
              </a:rPr>
              <a:t>Catàleg UAB</a:t>
            </a:r>
          </a:p>
        </p:txBody>
      </p:sp>
      <p:sp>
        <p:nvSpPr>
          <p:cNvPr id="36868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62E9FD-8D20-4740-8D5D-B047163D854C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15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3957" y="2025016"/>
            <a:ext cx="10449754" cy="701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a-ES" altLang="ca-ES" dirty="0"/>
              <a:t>Cerca avançada</a:t>
            </a:r>
          </a:p>
        </p:txBody>
      </p:sp>
      <p:sp>
        <p:nvSpPr>
          <p:cNvPr id="88067" name="3 Marcador de contenido"/>
          <p:cNvSpPr>
            <a:spLocks noGrp="1"/>
          </p:cNvSpPr>
          <p:nvPr>
            <p:ph idx="1"/>
          </p:nvPr>
        </p:nvSpPr>
        <p:spPr>
          <a:xfrm>
            <a:off x="650161" y="1804552"/>
            <a:ext cx="11702892" cy="6917824"/>
          </a:xfrm>
        </p:spPr>
        <p:txBody>
          <a:bodyPr>
            <a:normAutofit/>
          </a:bodyPr>
          <a:lstStyle/>
          <a:p>
            <a:pPr fontAlgn="auto">
              <a:buFont typeface="Wingdings" panose="05000000000000000000" pitchFamily="2" charset="2"/>
              <a:buNone/>
              <a:defRPr/>
            </a:pPr>
            <a:endParaRPr lang="ca-ES" altLang="ca-ES" b="1" dirty="0">
              <a:solidFill>
                <a:srgbClr val="014729"/>
              </a:solidFill>
            </a:endParaRPr>
          </a:p>
          <a:p>
            <a:pPr fontAlgn="auto">
              <a:defRPr/>
            </a:pPr>
            <a:endParaRPr lang="ca-ES" altLang="ca-ES" dirty="0"/>
          </a:p>
        </p:txBody>
      </p:sp>
      <p:sp>
        <p:nvSpPr>
          <p:cNvPr id="8294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4EA2AA-56F5-4310-80C4-7B468CE039BA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16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161" y="2547603"/>
            <a:ext cx="11793192" cy="649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a-ES" altLang="ca-ES" dirty="0"/>
              <a:t>Llegendes</a:t>
            </a:r>
          </a:p>
        </p:txBody>
      </p:sp>
      <p:sp>
        <p:nvSpPr>
          <p:cNvPr id="88067" name="3 Marcador de contenido"/>
          <p:cNvSpPr>
            <a:spLocks noGrp="1"/>
          </p:cNvSpPr>
          <p:nvPr>
            <p:ph idx="1"/>
          </p:nvPr>
        </p:nvSpPr>
        <p:spPr>
          <a:xfrm>
            <a:off x="650161" y="1804552"/>
            <a:ext cx="11702892" cy="6917824"/>
          </a:xfrm>
        </p:spPr>
        <p:txBody>
          <a:bodyPr>
            <a:normAutofit/>
          </a:bodyPr>
          <a:lstStyle/>
          <a:p>
            <a:pPr fontAlgn="auto">
              <a:buFont typeface="Wingdings" panose="05000000000000000000" pitchFamily="2" charset="2"/>
              <a:buNone/>
              <a:defRPr/>
            </a:pPr>
            <a:endParaRPr lang="ca-ES" altLang="ca-ES" b="1" dirty="0">
              <a:solidFill>
                <a:srgbClr val="014729"/>
              </a:solidFill>
            </a:endParaRPr>
          </a:p>
          <a:p>
            <a:pPr fontAlgn="auto">
              <a:defRPr/>
            </a:pPr>
            <a:endParaRPr lang="ca-ES" altLang="ca-ES" dirty="0"/>
          </a:p>
        </p:txBody>
      </p:sp>
      <p:sp>
        <p:nvSpPr>
          <p:cNvPr id="8294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4EA2AA-56F5-4310-80C4-7B468CE039BA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17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8" name="Imatge 7" descr="Sin nomb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71" y="2016852"/>
            <a:ext cx="11982882" cy="7346648"/>
          </a:xfrm>
          <a:prstGeom prst="rect">
            <a:avLst/>
          </a:prstGeom>
        </p:spPr>
      </p:pic>
      <p:sp>
        <p:nvSpPr>
          <p:cNvPr id="9" name="QuadreDeText 8"/>
          <p:cNvSpPr txBox="1"/>
          <p:nvPr/>
        </p:nvSpPr>
        <p:spPr>
          <a:xfrm>
            <a:off x="10078204" y="2609385"/>
            <a:ext cx="2274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B0FB5"/>
                </a:solidFill>
              </a:rPr>
              <a:t>Gestionar </a:t>
            </a:r>
            <a:r>
              <a:rPr lang="es-ES" sz="2400" b="1" dirty="0" err="1">
                <a:solidFill>
                  <a:srgbClr val="0B0FB5"/>
                </a:solidFill>
              </a:rPr>
              <a:t>àrea</a:t>
            </a:r>
            <a:r>
              <a:rPr lang="es-ES" sz="2400" b="1" dirty="0">
                <a:solidFill>
                  <a:srgbClr val="0B0FB5"/>
                </a:solidFill>
              </a:rPr>
              <a:t> personal</a:t>
            </a:r>
          </a:p>
        </p:txBody>
      </p:sp>
      <p:sp>
        <p:nvSpPr>
          <p:cNvPr id="10" name="QuadreDeText 9"/>
          <p:cNvSpPr txBox="1"/>
          <p:nvPr/>
        </p:nvSpPr>
        <p:spPr>
          <a:xfrm>
            <a:off x="2274849" y="5084956"/>
            <a:ext cx="298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rgbClr val="0B0FB5"/>
                </a:solidFill>
              </a:rPr>
              <a:t>Opcions</a:t>
            </a:r>
            <a:r>
              <a:rPr lang="es-ES" sz="2400" b="1" dirty="0">
                <a:solidFill>
                  <a:srgbClr val="0B0FB5"/>
                </a:solidFill>
              </a:rPr>
              <a:t> de cerca</a:t>
            </a:r>
          </a:p>
        </p:txBody>
      </p:sp>
      <p:sp>
        <p:nvSpPr>
          <p:cNvPr id="11" name="QuadreDeText 10"/>
          <p:cNvSpPr txBox="1"/>
          <p:nvPr/>
        </p:nvSpPr>
        <p:spPr>
          <a:xfrm>
            <a:off x="0" y="7162426"/>
            <a:ext cx="227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B0FB5"/>
                </a:solidFill>
              </a:rPr>
              <a:t>Reserva</a:t>
            </a:r>
          </a:p>
        </p:txBody>
      </p:sp>
      <p:sp>
        <p:nvSpPr>
          <p:cNvPr id="12" name="QuadreDeText 11"/>
          <p:cNvSpPr txBox="1"/>
          <p:nvPr/>
        </p:nvSpPr>
        <p:spPr>
          <a:xfrm>
            <a:off x="11164065" y="7069873"/>
            <a:ext cx="162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rgbClr val="0B0FB5"/>
                </a:solidFill>
              </a:rPr>
              <a:t>Tipus</a:t>
            </a:r>
            <a:r>
              <a:rPr lang="es-ES" sz="2400" b="1" dirty="0">
                <a:solidFill>
                  <a:srgbClr val="0B0FB5"/>
                </a:solidFill>
              </a:rPr>
              <a:t> de </a:t>
            </a:r>
            <a:r>
              <a:rPr lang="es-ES" sz="2400" b="1" dirty="0" err="1">
                <a:solidFill>
                  <a:srgbClr val="0B0FB5"/>
                </a:solidFill>
              </a:rPr>
              <a:t>suport</a:t>
            </a:r>
            <a:endParaRPr lang="es-ES" sz="2400" b="1" dirty="0">
              <a:solidFill>
                <a:srgbClr val="0B0FB5"/>
              </a:solidFill>
            </a:endParaRPr>
          </a:p>
        </p:txBody>
      </p:sp>
      <p:sp>
        <p:nvSpPr>
          <p:cNvPr id="13" name="QuadreDeText 12"/>
          <p:cNvSpPr txBox="1"/>
          <p:nvPr/>
        </p:nvSpPr>
        <p:spPr>
          <a:xfrm>
            <a:off x="8260555" y="5315788"/>
            <a:ext cx="371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rgbClr val="0B0FB5"/>
                </a:solidFill>
              </a:rPr>
              <a:t>Ordenació</a:t>
            </a:r>
            <a:r>
              <a:rPr lang="es-ES" sz="2400" b="1" dirty="0">
                <a:solidFill>
                  <a:srgbClr val="0B0FB5"/>
                </a:solidFill>
              </a:rPr>
              <a:t> de </a:t>
            </a:r>
            <a:r>
              <a:rPr lang="es-ES" sz="2400" b="1" dirty="0" err="1">
                <a:solidFill>
                  <a:srgbClr val="0B0FB5"/>
                </a:solidFill>
              </a:rPr>
              <a:t>resultats</a:t>
            </a:r>
            <a:endParaRPr lang="es-ES" sz="2400" b="1" dirty="0">
              <a:solidFill>
                <a:srgbClr val="0B0FB5"/>
              </a:solidFill>
            </a:endParaRPr>
          </a:p>
        </p:txBody>
      </p:sp>
      <p:sp>
        <p:nvSpPr>
          <p:cNvPr id="14" name="QuadreDeText 13"/>
          <p:cNvSpPr txBox="1"/>
          <p:nvPr/>
        </p:nvSpPr>
        <p:spPr>
          <a:xfrm>
            <a:off x="0" y="5131122"/>
            <a:ext cx="2274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B0FB5"/>
                </a:solidFill>
              </a:rPr>
              <a:t>Guardar registres</a:t>
            </a:r>
          </a:p>
        </p:txBody>
      </p:sp>
      <p:cxnSp>
        <p:nvCxnSpPr>
          <p:cNvPr id="16" name="Connector de fletxa recta 15"/>
          <p:cNvCxnSpPr/>
          <p:nvPr/>
        </p:nvCxnSpPr>
        <p:spPr>
          <a:xfrm flipV="1">
            <a:off x="10078204" y="2297151"/>
            <a:ext cx="0" cy="6467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de fletxa recta 16"/>
          <p:cNvCxnSpPr/>
          <p:nvPr/>
        </p:nvCxnSpPr>
        <p:spPr>
          <a:xfrm flipV="1">
            <a:off x="8260555" y="4971288"/>
            <a:ext cx="0" cy="6467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de fletxa recta 17"/>
          <p:cNvCxnSpPr/>
          <p:nvPr/>
        </p:nvCxnSpPr>
        <p:spPr>
          <a:xfrm flipH="1" flipV="1">
            <a:off x="10392937" y="6746487"/>
            <a:ext cx="771128" cy="6467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de fletxa recta 19"/>
          <p:cNvCxnSpPr/>
          <p:nvPr/>
        </p:nvCxnSpPr>
        <p:spPr>
          <a:xfrm flipH="1">
            <a:off x="10794380" y="7531538"/>
            <a:ext cx="369685" cy="2094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de fletxa recta 22"/>
          <p:cNvCxnSpPr/>
          <p:nvPr/>
        </p:nvCxnSpPr>
        <p:spPr>
          <a:xfrm>
            <a:off x="370171" y="5962119"/>
            <a:ext cx="901068" cy="7843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de fletxa recta 25"/>
          <p:cNvCxnSpPr/>
          <p:nvPr/>
        </p:nvCxnSpPr>
        <p:spPr>
          <a:xfrm flipV="1">
            <a:off x="1271239" y="7069873"/>
            <a:ext cx="579863" cy="3233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a-ES" altLang="ca-ES" dirty="0"/>
              <a:t>Localització de documents</a:t>
            </a:r>
          </a:p>
        </p:txBody>
      </p:sp>
      <p:sp>
        <p:nvSpPr>
          <p:cNvPr id="88067" name="3 Marcador de contenido"/>
          <p:cNvSpPr>
            <a:spLocks noGrp="1"/>
          </p:cNvSpPr>
          <p:nvPr>
            <p:ph idx="1"/>
          </p:nvPr>
        </p:nvSpPr>
        <p:spPr>
          <a:xfrm>
            <a:off x="650161" y="1804552"/>
            <a:ext cx="11702892" cy="6917824"/>
          </a:xfrm>
        </p:spPr>
        <p:txBody>
          <a:bodyPr>
            <a:normAutofit/>
          </a:bodyPr>
          <a:lstStyle/>
          <a:p>
            <a:pPr fontAlgn="auto">
              <a:buFont typeface="Wingdings" panose="05000000000000000000" pitchFamily="2" charset="2"/>
              <a:buNone/>
              <a:defRPr/>
            </a:pPr>
            <a:endParaRPr lang="ca-ES" altLang="ca-ES" b="1" dirty="0">
              <a:solidFill>
                <a:srgbClr val="014729"/>
              </a:solidFill>
            </a:endParaRPr>
          </a:p>
          <a:p>
            <a:pPr fontAlgn="auto">
              <a:defRPr/>
            </a:pPr>
            <a:endParaRPr lang="ca-ES" altLang="ca-ES" dirty="0"/>
          </a:p>
        </p:txBody>
      </p:sp>
      <p:sp>
        <p:nvSpPr>
          <p:cNvPr id="8294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4EA2AA-56F5-4310-80C4-7B468CE039BA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18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7" name="6 Imagen" descr="llib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775" y="1860884"/>
            <a:ext cx="10927278" cy="745041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a-ES" altLang="ca-ES" dirty="0"/>
              <a:t>Localització de revistes</a:t>
            </a:r>
          </a:p>
        </p:txBody>
      </p:sp>
      <p:sp>
        <p:nvSpPr>
          <p:cNvPr id="88067" name="3 Marcador de contenido"/>
          <p:cNvSpPr>
            <a:spLocks noGrp="1"/>
          </p:cNvSpPr>
          <p:nvPr>
            <p:ph idx="1"/>
          </p:nvPr>
        </p:nvSpPr>
        <p:spPr>
          <a:xfrm>
            <a:off x="650161" y="1804552"/>
            <a:ext cx="11702892" cy="6917824"/>
          </a:xfrm>
        </p:spPr>
        <p:txBody>
          <a:bodyPr>
            <a:normAutofit/>
          </a:bodyPr>
          <a:lstStyle/>
          <a:p>
            <a:pPr fontAlgn="auto">
              <a:buFont typeface="Wingdings" panose="05000000000000000000" pitchFamily="2" charset="2"/>
              <a:buNone/>
              <a:defRPr/>
            </a:pPr>
            <a:endParaRPr lang="ca-ES" altLang="ca-ES" b="1" dirty="0">
              <a:solidFill>
                <a:srgbClr val="014729"/>
              </a:solidFill>
            </a:endParaRPr>
          </a:p>
          <a:p>
            <a:pPr fontAlgn="auto">
              <a:defRPr/>
            </a:pPr>
            <a:endParaRPr lang="ca-ES" altLang="ca-ES" dirty="0"/>
          </a:p>
        </p:txBody>
      </p:sp>
      <p:sp>
        <p:nvSpPr>
          <p:cNvPr id="8294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4EA2AA-56F5-4310-80C4-7B468CE039BA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19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6" name="5 Imagen" descr="q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43" y="1843797"/>
            <a:ext cx="10993810" cy="71992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a-ES" altLang="ca-ES" sz="5700" dirty="0">
                <a:ea typeface="Verdana" pitchFamily="34" charset="0"/>
                <a:cs typeface="Verdana" pitchFamily="34" charset="0"/>
              </a:rPr>
              <a:t>Les primeres preguntes quan comencem una cerca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893971" y="2852502"/>
            <a:ext cx="11752557" cy="6190584"/>
          </a:xfrm>
        </p:spPr>
        <p:txBody>
          <a:bodyPr>
            <a:normAutofit/>
          </a:bodyPr>
          <a:lstStyle/>
          <a:p>
            <a:pPr algn="just" fontAlgn="auto">
              <a:defRPr/>
            </a:pPr>
            <a:r>
              <a:rPr lang="ca-ES" altLang="ca-ES" sz="4000" dirty="0">
                <a:ea typeface="Verdana" panose="020B0604030504040204" pitchFamily="34" charset="0"/>
                <a:cs typeface="Verdana" panose="020B0604030504040204" pitchFamily="34" charset="0"/>
              </a:rPr>
              <a:t>Abast cronològic i geogràfic?</a:t>
            </a:r>
          </a:p>
          <a:p>
            <a:pPr algn="just" fontAlgn="auto">
              <a:defRPr/>
            </a:pPr>
            <a:r>
              <a:rPr lang="ca-ES" altLang="ca-ES" sz="4000" dirty="0">
                <a:ea typeface="Verdana" panose="020B0604030504040204" pitchFamily="34" charset="0"/>
                <a:cs typeface="Verdana" panose="020B0604030504040204" pitchFamily="34" charset="0"/>
              </a:rPr>
              <a:t>Llengua dels documents?</a:t>
            </a:r>
          </a:p>
          <a:p>
            <a:pPr algn="just" fontAlgn="auto">
              <a:defRPr/>
            </a:pPr>
            <a:r>
              <a:rPr lang="fr-FR" altLang="ca-ES" sz="4000" dirty="0">
                <a:ea typeface="Verdana" panose="020B0604030504040204" pitchFamily="34" charset="0"/>
                <a:cs typeface="Verdana" panose="020B0604030504040204" pitchFamily="34" charset="0"/>
              </a:rPr>
              <a:t>Fonts </a:t>
            </a:r>
            <a:r>
              <a:rPr lang="fr-FR" altLang="ca-ES" sz="4000" dirty="0" err="1">
                <a:ea typeface="Verdana" panose="020B0604030504040204" pitchFamily="34" charset="0"/>
                <a:cs typeface="Verdana" panose="020B0604030504040204" pitchFamily="34" charset="0"/>
              </a:rPr>
              <a:t>primàries</a:t>
            </a:r>
            <a:r>
              <a:rPr lang="fr-FR" altLang="ca-ES" sz="4000" dirty="0"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fr-FR" altLang="ca-ES" sz="4000" dirty="0" err="1"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r>
              <a:rPr lang="fr-FR" altLang="ca-ES" sz="4000" dirty="0">
                <a:ea typeface="Verdana" panose="020B0604030504040204" pitchFamily="34" charset="0"/>
                <a:cs typeface="Verdana" panose="020B0604030504040204" pitchFamily="34" charset="0"/>
              </a:rPr>
              <a:t> complet </a:t>
            </a:r>
            <a:r>
              <a:rPr lang="ca-ES" altLang="ca-ES" sz="4000" dirty="0">
                <a:ea typeface="Verdana" panose="020B0604030504040204" pitchFamily="34" charset="0"/>
                <a:cs typeface="Verdana" panose="020B0604030504040204" pitchFamily="34" charset="0"/>
              </a:rPr>
              <a:t>…) o secundàries (bibliografies, directoris…)?</a:t>
            </a:r>
          </a:p>
          <a:p>
            <a:pPr algn="just" fontAlgn="auto">
              <a:defRPr/>
            </a:pPr>
            <a:r>
              <a:rPr lang="ca-ES" altLang="ca-ES" sz="4000" dirty="0">
                <a:ea typeface="Verdana" panose="020B0604030504040204" pitchFamily="34" charset="0"/>
                <a:cs typeface="Verdana" panose="020B0604030504040204" pitchFamily="34" charset="0"/>
              </a:rPr>
              <a:t>Tipus de documents (articles de revista, tesis, llibres, </a:t>
            </a:r>
            <a:r>
              <a:rPr lang="ca-ES" altLang="ca-ES" sz="4000" dirty="0" err="1">
                <a:ea typeface="Verdana" panose="020B0604030504040204" pitchFamily="34" charset="0"/>
                <a:cs typeface="Verdana" panose="020B0604030504040204" pitchFamily="34" charset="0"/>
              </a:rPr>
              <a:t>working</a:t>
            </a:r>
            <a:r>
              <a:rPr lang="ca-ES" altLang="ca-ES" sz="4000" dirty="0">
                <a:ea typeface="Verdana" panose="020B0604030504040204" pitchFamily="34" charset="0"/>
                <a:cs typeface="Verdana" panose="020B0604030504040204" pitchFamily="34" charset="0"/>
              </a:rPr>
              <a:t> papers...)</a:t>
            </a:r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E25B1-43D9-408D-8FC2-6DB5124158C7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2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a-ES" altLang="ca-ES" dirty="0"/>
              <a:t>Localització de revistes</a:t>
            </a:r>
          </a:p>
        </p:txBody>
      </p:sp>
      <p:sp>
        <p:nvSpPr>
          <p:cNvPr id="88067" name="3 Marcador de contenido"/>
          <p:cNvSpPr>
            <a:spLocks noGrp="1"/>
          </p:cNvSpPr>
          <p:nvPr>
            <p:ph idx="1"/>
          </p:nvPr>
        </p:nvSpPr>
        <p:spPr>
          <a:xfrm>
            <a:off x="650161" y="1804552"/>
            <a:ext cx="11702892" cy="6917824"/>
          </a:xfrm>
        </p:spPr>
        <p:txBody>
          <a:bodyPr>
            <a:normAutofit/>
          </a:bodyPr>
          <a:lstStyle/>
          <a:p>
            <a:pPr fontAlgn="auto">
              <a:buFont typeface="Wingdings" panose="05000000000000000000" pitchFamily="2" charset="2"/>
              <a:buNone/>
              <a:defRPr/>
            </a:pPr>
            <a:endParaRPr lang="ca-ES" altLang="ca-ES" b="1" dirty="0">
              <a:solidFill>
                <a:srgbClr val="014729"/>
              </a:solidFill>
            </a:endParaRPr>
          </a:p>
          <a:p>
            <a:pPr fontAlgn="auto">
              <a:defRPr/>
            </a:pPr>
            <a:endParaRPr lang="ca-ES" altLang="ca-ES" dirty="0"/>
          </a:p>
        </p:txBody>
      </p:sp>
      <p:sp>
        <p:nvSpPr>
          <p:cNvPr id="8294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4EA2AA-56F5-4310-80C4-7B468CE039BA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20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7" name="6 Imagen" descr="revis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78" y="2016852"/>
            <a:ext cx="10783527" cy="72064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a-ES" altLang="ca-ES" dirty="0"/>
              <a:t>Catàleg CCUC </a:t>
            </a:r>
          </a:p>
        </p:txBody>
      </p:sp>
      <p:sp>
        <p:nvSpPr>
          <p:cNvPr id="88067" name="3 Marcador de contenido"/>
          <p:cNvSpPr>
            <a:spLocks noGrp="1"/>
          </p:cNvSpPr>
          <p:nvPr>
            <p:ph idx="1"/>
          </p:nvPr>
        </p:nvSpPr>
        <p:spPr>
          <a:xfrm>
            <a:off x="650161" y="1804552"/>
            <a:ext cx="11702892" cy="6917824"/>
          </a:xfrm>
        </p:spPr>
        <p:txBody>
          <a:bodyPr>
            <a:normAutofit/>
          </a:bodyPr>
          <a:lstStyle/>
          <a:p>
            <a:pPr fontAlgn="auto">
              <a:buFont typeface="Wingdings" panose="05000000000000000000" pitchFamily="2" charset="2"/>
              <a:buNone/>
              <a:defRPr/>
            </a:pPr>
            <a:endParaRPr lang="ca-ES" altLang="ca-ES" b="1" dirty="0">
              <a:solidFill>
                <a:srgbClr val="014729"/>
              </a:solidFill>
            </a:endParaRPr>
          </a:p>
          <a:p>
            <a:pPr fontAlgn="auto">
              <a:defRPr/>
            </a:pPr>
            <a:endParaRPr lang="ca-ES" altLang="ca-ES" dirty="0"/>
          </a:p>
        </p:txBody>
      </p:sp>
      <p:sp>
        <p:nvSpPr>
          <p:cNvPr id="7" name="CuadroTexto 6">
            <a:extLst/>
          </p:cNvPr>
          <p:cNvSpPr txBox="1"/>
          <p:nvPr/>
        </p:nvSpPr>
        <p:spPr>
          <a:xfrm>
            <a:off x="325081" y="6339087"/>
            <a:ext cx="47650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breu el fons de les universitats catalanes es cercarà conjuntament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93" y="2385406"/>
            <a:ext cx="4445000" cy="3657600"/>
          </a:xfrm>
          <a:prstGeom prst="rect">
            <a:avLst/>
          </a:prstGeom>
        </p:spPr>
      </p:pic>
      <p:pic>
        <p:nvPicPr>
          <p:cNvPr id="8" name="Imagen 7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173" y="3430681"/>
            <a:ext cx="7532993" cy="3485181"/>
          </a:xfrm>
          <a:prstGeom prst="rect">
            <a:avLst/>
          </a:prstGeom>
        </p:spPr>
      </p:pic>
      <p:sp>
        <p:nvSpPr>
          <p:cNvPr id="9" name="CuadroTexto 8">
            <a:extLst/>
          </p:cNvPr>
          <p:cNvSpPr txBox="1"/>
          <p:nvPr/>
        </p:nvSpPr>
        <p:spPr>
          <a:xfrm>
            <a:off x="5200647" y="7097573"/>
            <a:ext cx="78025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Catàleg de biblioteques universitàries de Catalunya </a:t>
            </a:r>
            <a:r>
              <a:rPr kumimoji="0" lang="ca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http://puc.cbuc.cat</a:t>
            </a:r>
            <a:r>
              <a:rPr kumimoji="0" lang="ca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Guia PUC </a:t>
            </a:r>
            <a:r>
              <a:rPr kumimoji="0" lang="ca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http://ddd.uab.cat/record/78825</a:t>
            </a:r>
            <a:r>
              <a:rPr kumimoji="0" lang="ca-E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948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a-ES" altLang="ca-ES" dirty="0"/>
              <a:t>Catàleg CCUC </a:t>
            </a:r>
          </a:p>
        </p:txBody>
      </p:sp>
      <p:sp>
        <p:nvSpPr>
          <p:cNvPr id="88067" name="3 Marcador de contenido"/>
          <p:cNvSpPr>
            <a:spLocks noGrp="1"/>
          </p:cNvSpPr>
          <p:nvPr>
            <p:ph idx="1"/>
          </p:nvPr>
        </p:nvSpPr>
        <p:spPr>
          <a:xfrm>
            <a:off x="650161" y="1804552"/>
            <a:ext cx="11702892" cy="6917824"/>
          </a:xfrm>
        </p:spPr>
        <p:txBody>
          <a:bodyPr>
            <a:normAutofit/>
          </a:bodyPr>
          <a:lstStyle/>
          <a:p>
            <a:pPr fontAlgn="auto">
              <a:buFont typeface="Wingdings" panose="05000000000000000000" pitchFamily="2" charset="2"/>
              <a:buNone/>
              <a:defRPr/>
            </a:pPr>
            <a:endParaRPr lang="ca-ES" altLang="ca-ES" b="1" dirty="0">
              <a:solidFill>
                <a:srgbClr val="014729"/>
              </a:solidFill>
            </a:endParaRPr>
          </a:p>
          <a:p>
            <a:pPr fontAlgn="auto">
              <a:defRPr/>
            </a:pPr>
            <a:endParaRPr lang="ca-ES" altLang="ca-ES" dirty="0"/>
          </a:p>
        </p:txBody>
      </p:sp>
      <p:pic>
        <p:nvPicPr>
          <p:cNvPr id="7" name="6 Imagen" descr="pu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50" y="2383356"/>
            <a:ext cx="12099903" cy="665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31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a-ES" altLang="ca-ES" dirty="0"/>
              <a:t>Altres catàlegs</a:t>
            </a:r>
          </a:p>
        </p:txBody>
      </p:sp>
      <p:sp>
        <p:nvSpPr>
          <p:cNvPr id="88067" name="3 Marcador de contenido"/>
          <p:cNvSpPr>
            <a:spLocks noGrp="1"/>
          </p:cNvSpPr>
          <p:nvPr>
            <p:ph idx="1"/>
          </p:nvPr>
        </p:nvSpPr>
        <p:spPr>
          <a:xfrm>
            <a:off x="650161" y="1804552"/>
            <a:ext cx="11702892" cy="6917824"/>
          </a:xfrm>
        </p:spPr>
        <p:txBody>
          <a:bodyPr>
            <a:normAutofit/>
          </a:bodyPr>
          <a:lstStyle/>
          <a:p>
            <a:pPr fontAlgn="auto">
              <a:buFont typeface="Wingdings" panose="05000000000000000000" pitchFamily="2" charset="2"/>
              <a:buNone/>
              <a:defRPr/>
            </a:pPr>
            <a:endParaRPr lang="ca-ES" altLang="ca-ES" b="1" dirty="0">
              <a:solidFill>
                <a:srgbClr val="014729"/>
              </a:solidFill>
            </a:endParaRPr>
          </a:p>
          <a:p>
            <a:pPr fontAlgn="auto">
              <a:defRPr/>
            </a:pPr>
            <a:endParaRPr lang="ca-ES" altLang="ca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650161" y="2159000"/>
            <a:ext cx="1170289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altLang="ca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Catàleg de biblioteques universitàries espanyoles </a:t>
            </a:r>
            <a:r>
              <a:rPr kumimoji="0" lang="ca-ES" altLang="ca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http://rebiun.crue.org</a:t>
            </a:r>
            <a:r>
              <a:rPr kumimoji="0" lang="ca-ES" altLang="ca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just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just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altLang="ca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Catàleg de biblioteques del </a:t>
            </a:r>
            <a:r>
              <a:rPr kumimoji="0" lang="ca-ES" altLang="ca-E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Consejo</a:t>
            </a:r>
            <a:r>
              <a:rPr kumimoji="0" lang="ca-ES" altLang="ca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Superior de </a:t>
            </a:r>
            <a:r>
              <a:rPr kumimoji="0" lang="ca-ES" altLang="ca-E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Investigaciones</a:t>
            </a:r>
            <a:r>
              <a:rPr kumimoji="0" lang="ca-ES" altLang="ca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a-ES" altLang="ca-ES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Científicas</a:t>
            </a:r>
            <a:r>
              <a:rPr kumimoji="0" lang="ca-ES" altLang="ca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a-ES" altLang="ca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http://aleph.csic.es</a:t>
            </a:r>
            <a:r>
              <a:rPr kumimoji="0" lang="ca-ES" altLang="ca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just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altLang="ca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Catàlegs de biblioteques a nivell europeu i internacional </a:t>
            </a:r>
            <a:r>
              <a:rPr kumimoji="0" lang="ca-ES" altLang="ca-E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http://catàleg.uab.cat/screens*cat/catàlegs_cat.html</a:t>
            </a:r>
            <a:endParaRPr kumimoji="0" lang="es-ES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200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893971" y="248436"/>
            <a:ext cx="11215271" cy="1553857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ca-ES" sz="5700" dirty="0"/>
              <a:t>Trobador +</a:t>
            </a:r>
            <a:endParaRPr lang="ca-ES" sz="5700" dirty="0"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56686" y="2010077"/>
            <a:ext cx="12289842" cy="7182070"/>
          </a:xfrm>
        </p:spPr>
        <p:txBody>
          <a:bodyPr>
            <a:normAutofit fontScale="85000" lnSpcReduction="20000"/>
          </a:bodyPr>
          <a:lstStyle/>
          <a:p>
            <a:pPr algn="just" fontAlgn="auto">
              <a:lnSpc>
                <a:spcPct val="110000"/>
              </a:lnSpc>
              <a:defRPr/>
            </a:pPr>
            <a:r>
              <a:rPr lang="ca-ES" altLang="ca-ES" b="1" dirty="0">
                <a:solidFill>
                  <a:srgbClr val="014729"/>
                </a:solidFill>
              </a:rPr>
              <a:t>Trobador+</a:t>
            </a:r>
            <a:r>
              <a:rPr lang="ca-ES" altLang="ca-ES" dirty="0"/>
              <a:t> és una interfície que us permet cercar i trobar de forma ràpida articles de revista i altres documents digitals cercant en una única base de dades central. Podeu accedir al text complet si aquest és disponible. També podeu fer la cerca directament a un grup de recursos electrònics seleccionats segons l’àmbit temàtic.</a:t>
            </a:r>
          </a:p>
          <a:p>
            <a:pPr algn="just" fontAlgn="auto">
              <a:lnSpc>
                <a:spcPct val="110000"/>
              </a:lnSpc>
              <a:defRPr/>
            </a:pPr>
            <a:r>
              <a:rPr lang="es-ES" altLang="ca-ES" sz="4000" b="1" dirty="0" err="1">
                <a:solidFill>
                  <a:srgbClr val="014729"/>
                </a:solidFill>
              </a:rPr>
              <a:t>Accés</a:t>
            </a:r>
            <a:r>
              <a:rPr lang="es-ES" altLang="ca-ES" sz="4000" b="1" dirty="0">
                <a:solidFill>
                  <a:srgbClr val="014729"/>
                </a:solidFill>
              </a:rPr>
              <a:t>: </a:t>
            </a:r>
          </a:p>
          <a:p>
            <a:pPr lvl="1" algn="just" fontAlgn="auto">
              <a:lnSpc>
                <a:spcPct val="110000"/>
              </a:lnSpc>
              <a:defRPr/>
            </a:pPr>
            <a:r>
              <a:rPr lang="ca-ES" altLang="ca-ES" dirty="0"/>
              <a:t>Hi podeu accedir des de la web del </a:t>
            </a:r>
            <a:r>
              <a:rPr lang="ca-ES" altLang="ca-ES" dirty="0" err="1"/>
              <a:t>SdB</a:t>
            </a:r>
            <a:r>
              <a:rPr lang="ca-ES" altLang="ca-ES" dirty="0"/>
              <a:t>. Per tal de gaudir de tots els recursos, eines i serveis disponibles, cal que us identifiqueu amb el vostre </a:t>
            </a:r>
            <a:r>
              <a:rPr lang="ca-ES" altLang="ca-ES" b="1" dirty="0" err="1">
                <a:solidFill>
                  <a:srgbClr val="014729"/>
                </a:solidFill>
              </a:rPr>
              <a:t>NiU</a:t>
            </a:r>
            <a:r>
              <a:rPr lang="ca-ES" altLang="ca-ES" b="1" dirty="0">
                <a:solidFill>
                  <a:srgbClr val="014729"/>
                </a:solidFill>
              </a:rPr>
              <a:t> i paraula de pas.</a:t>
            </a:r>
          </a:p>
          <a:p>
            <a:pPr lvl="1" algn="just" fontAlgn="auto">
              <a:lnSpc>
                <a:spcPct val="110000"/>
              </a:lnSpc>
              <a:defRPr/>
            </a:pPr>
            <a:r>
              <a:rPr lang="ca-ES" altLang="ca-ES" dirty="0"/>
              <a:t>Si hi accediu des d'un ordinador de fora de la xarxa de la UAB, cal que hi accediu a traves del servei ARE (Accés als Recursos Electrònics ): </a:t>
            </a:r>
            <a:r>
              <a:rPr lang="ca-ES" altLang="ca-ES" dirty="0">
                <a:hlinkClick r:id="rId2"/>
              </a:rPr>
              <a:t>https://login.are.uab.cat/</a:t>
            </a:r>
            <a:r>
              <a:rPr lang="ca-ES" altLang="ca-ES" dirty="0"/>
              <a:t> </a:t>
            </a:r>
          </a:p>
          <a:p>
            <a:pPr algn="just" fontAlgn="auto">
              <a:lnSpc>
                <a:spcPct val="110000"/>
              </a:lnSpc>
              <a:defRPr/>
            </a:pPr>
            <a:endParaRPr lang="ca-ES" altLang="ca-ES" sz="3000" dirty="0"/>
          </a:p>
        </p:txBody>
      </p:sp>
      <p:sp>
        <p:nvSpPr>
          <p:cNvPr id="44036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76FEC1-1675-40CD-8E40-11819C2B72E8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24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5A15E9-3A0A-41CF-A4B7-A26B8B08033C}"/>
              </a:ext>
            </a:extLst>
          </p:cNvPr>
          <p:cNvSpPr txBox="1"/>
          <p:nvPr/>
        </p:nvSpPr>
        <p:spPr>
          <a:xfrm>
            <a:off x="356686" y="339696"/>
            <a:ext cx="75871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FF0000"/>
                </a:solidFill>
              </a:rPr>
              <a:t>En breu, la informació que conté el Trobador+ estarà integrada quan utilitzem el cercador (llibres electrònics, revistes electròniques i bases de dades)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686" y="250696"/>
            <a:ext cx="12646528" cy="884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/>
        </p:nvSpPr>
        <p:spPr>
          <a:xfrm>
            <a:off x="5783722" y="164873"/>
            <a:ext cx="7219492" cy="67981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anchor="ctr"/>
          <a:lstStyle/>
          <a:p>
            <a:pPr algn="ctr" eaLnBrk="1" hangingPunct="1">
              <a:defRPr/>
            </a:pPr>
            <a:endParaRPr lang="ca-ES"/>
          </a:p>
        </p:txBody>
      </p:sp>
      <p:sp>
        <p:nvSpPr>
          <p:cNvPr id="4" name="3 Rectángulo redondeado"/>
          <p:cNvSpPr/>
          <p:nvPr/>
        </p:nvSpPr>
        <p:spPr>
          <a:xfrm>
            <a:off x="7526513" y="1291869"/>
            <a:ext cx="5323190" cy="15380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anchor="ctr"/>
          <a:lstStyle/>
          <a:p>
            <a:pPr algn="ctr" eaLnBrk="1" hangingPunct="1">
              <a:defRPr/>
            </a:pPr>
            <a:endParaRPr lang="ca-ES"/>
          </a:p>
        </p:txBody>
      </p:sp>
      <p:sp>
        <p:nvSpPr>
          <p:cNvPr id="5" name="4 Rectángulo redondeado"/>
          <p:cNvSpPr/>
          <p:nvPr/>
        </p:nvSpPr>
        <p:spPr>
          <a:xfrm>
            <a:off x="460530" y="1908444"/>
            <a:ext cx="6962137" cy="122863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anchor="ctr"/>
          <a:lstStyle/>
          <a:p>
            <a:pPr algn="ctr" eaLnBrk="1" hangingPunct="1">
              <a:defRPr/>
            </a:pPr>
            <a:endParaRPr lang="ca-ES"/>
          </a:p>
        </p:txBody>
      </p:sp>
      <p:sp>
        <p:nvSpPr>
          <p:cNvPr id="6" name="5 Rectángulo redondeado"/>
          <p:cNvSpPr/>
          <p:nvPr/>
        </p:nvSpPr>
        <p:spPr>
          <a:xfrm>
            <a:off x="255099" y="6926860"/>
            <a:ext cx="10957916" cy="194683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anchor="ctr"/>
          <a:lstStyle/>
          <a:p>
            <a:pPr algn="ctr" eaLnBrk="1" hangingPunct="1">
              <a:defRPr/>
            </a:pPr>
            <a:endParaRPr lang="ca-ES"/>
          </a:p>
        </p:txBody>
      </p:sp>
      <p:sp>
        <p:nvSpPr>
          <p:cNvPr id="46087" name="6 CuadroTexto"/>
          <p:cNvSpPr txBox="1">
            <a:spLocks noChangeArrowheads="1"/>
          </p:cNvSpPr>
          <p:nvPr/>
        </p:nvSpPr>
        <p:spPr bwMode="auto">
          <a:xfrm>
            <a:off x="5169680" y="164873"/>
            <a:ext cx="5221603" cy="4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55" tIns="65028" rIns="130055" bIns="65028">
            <a:spAutoFit/>
          </a:bodyPr>
          <a:lstStyle/>
          <a:p>
            <a:pPr eaLnBrk="1" hangingPunct="1"/>
            <a:r>
              <a:rPr lang="es-ES" altLang="ca-ES" sz="2300" b="1" dirty="0">
                <a:solidFill>
                  <a:srgbClr val="0147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es-ES" altLang="ca-ES" sz="2300" b="1" dirty="0" err="1">
                <a:solidFill>
                  <a:srgbClr val="0147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Eines</a:t>
            </a:r>
            <a:r>
              <a:rPr lang="es-ES" altLang="ca-ES" sz="2300" b="1" dirty="0">
                <a:solidFill>
                  <a:srgbClr val="0147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s-ES" altLang="ca-ES" sz="2300" b="1" dirty="0" err="1">
                <a:solidFill>
                  <a:srgbClr val="0147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personalització</a:t>
            </a:r>
            <a:endParaRPr lang="ca-ES" altLang="ca-ES" sz="2300" b="1" dirty="0">
              <a:solidFill>
                <a:srgbClr val="01472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653007" y="2215602"/>
            <a:ext cx="3993521" cy="531436"/>
          </a:xfrm>
          <a:prstGeom prst="rect">
            <a:avLst/>
          </a:prstGeom>
          <a:noFill/>
        </p:spPr>
        <p:txBody>
          <a:bodyPr lIns="130055" tIns="65028" rIns="130055" bIns="65028">
            <a:spAutoFit/>
          </a:bodyPr>
          <a:lstStyle/>
          <a:p>
            <a:pPr eaLnBrk="1" hangingPunct="1">
              <a:defRPr/>
            </a:pPr>
            <a:r>
              <a:rPr lang="es-ES" b="1" dirty="0" err="1">
                <a:solidFill>
                  <a:schemeClr val="accent3"/>
                </a:solidFill>
              </a:rPr>
              <a:t>Eines</a:t>
            </a:r>
            <a:r>
              <a:rPr lang="es-ES" b="1" dirty="0">
                <a:solidFill>
                  <a:schemeClr val="accent3"/>
                </a:solidFill>
              </a:rPr>
              <a:t> de </a:t>
            </a:r>
            <a:r>
              <a:rPr lang="es-ES" b="1" dirty="0" err="1">
                <a:solidFill>
                  <a:schemeClr val="accent3"/>
                </a:solidFill>
              </a:rPr>
              <a:t>navegació</a:t>
            </a:r>
            <a:endParaRPr lang="ca-ES" b="1" dirty="0">
              <a:solidFill>
                <a:schemeClr val="accent3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67551" y="2624392"/>
            <a:ext cx="5632469" cy="531436"/>
          </a:xfrm>
          <a:prstGeom prst="rect">
            <a:avLst/>
          </a:prstGeom>
          <a:noFill/>
        </p:spPr>
        <p:txBody>
          <a:bodyPr lIns="130055" tIns="65028" rIns="130055" bIns="65028">
            <a:spAutoFit/>
          </a:bodyPr>
          <a:lstStyle/>
          <a:p>
            <a:pPr eaLnBrk="1" hangingPunct="1">
              <a:defRPr/>
            </a:pPr>
            <a:r>
              <a:rPr lang="es-ES" b="1" dirty="0" err="1">
                <a:solidFill>
                  <a:schemeClr val="accent3"/>
                </a:solidFill>
              </a:rPr>
              <a:t>Eines</a:t>
            </a:r>
            <a:r>
              <a:rPr lang="es-ES" b="1" dirty="0">
                <a:solidFill>
                  <a:schemeClr val="accent3"/>
                </a:solidFill>
              </a:rPr>
              <a:t> de cerca</a:t>
            </a:r>
            <a:endParaRPr lang="ca-ES" b="1" dirty="0">
              <a:solidFill>
                <a:schemeClr val="accent3"/>
              </a:solidFill>
            </a:endParaRPr>
          </a:p>
        </p:txBody>
      </p:sp>
      <p:sp>
        <p:nvSpPr>
          <p:cNvPr id="46090" name="9 CuadroTexto"/>
          <p:cNvSpPr txBox="1">
            <a:spLocks noChangeArrowheads="1"/>
          </p:cNvSpPr>
          <p:nvPr/>
        </p:nvSpPr>
        <p:spPr bwMode="auto">
          <a:xfrm>
            <a:off x="5989155" y="7030751"/>
            <a:ext cx="5837901" cy="53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55" tIns="65028" rIns="130055" bIns="65028">
            <a:spAutoFit/>
          </a:bodyPr>
          <a:lstStyle/>
          <a:p>
            <a:pPr eaLnBrk="1" hangingPunct="1"/>
            <a:r>
              <a:rPr lang="es-ES" altLang="ca-ES" b="1"/>
              <a:t>Eines de suport</a:t>
            </a:r>
            <a:endParaRPr lang="ca-ES" altLang="ca-ES" b="1"/>
          </a:p>
        </p:txBody>
      </p:sp>
      <p:sp>
        <p:nvSpPr>
          <p:cNvPr id="46091" name="1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9B9AEB-ED62-4F18-9A55-38E3B0292601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25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>
          <a:xfrm>
            <a:off x="893971" y="519458"/>
            <a:ext cx="11215271" cy="977937"/>
          </a:xfrm>
        </p:spPr>
        <p:txBody>
          <a:bodyPr rtlCol="0">
            <a:normAutofit fontScale="90000"/>
          </a:bodyPr>
          <a:lstStyle/>
          <a:p>
            <a:pPr algn="r">
              <a:defRPr/>
            </a:pPr>
            <a:r>
              <a:rPr lang="ca-ES" altLang="ca-ES" dirty="0"/>
              <a:t>Cerca simple</a:t>
            </a:r>
          </a:p>
        </p:txBody>
      </p:sp>
      <p:sp>
        <p:nvSpPr>
          <p:cNvPr id="47107" name="2 Marcador de contenido"/>
          <p:cNvSpPr>
            <a:spLocks noGrp="1"/>
          </p:cNvSpPr>
          <p:nvPr>
            <p:ph idx="1"/>
          </p:nvPr>
        </p:nvSpPr>
        <p:spPr bwMode="auto">
          <a:xfrm>
            <a:off x="255099" y="1818104"/>
            <a:ext cx="12493017" cy="722498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ca-ES" altLang="ca-ES" sz="2600" dirty="0"/>
              <a:t>Escriviu el terme o termes de consulta a la finestra de text i executeu la cerca amb el botó </a:t>
            </a:r>
            <a:r>
              <a:rPr lang="ca-ES" altLang="ca-ES" sz="2600" i="1" dirty="0"/>
              <a:t>Cercar</a:t>
            </a:r>
            <a:r>
              <a:rPr lang="ca-ES" altLang="ca-ES" sz="2600" dirty="0"/>
              <a:t>.</a:t>
            </a:r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ca-ES" altLang="ca-ES" sz="2600" dirty="0"/>
              <a:t>Podeu combinar dos termes mitjançant </a:t>
            </a:r>
            <a:r>
              <a:rPr lang="ca-ES" altLang="ca-ES" sz="2600" b="1" dirty="0">
                <a:solidFill>
                  <a:srgbClr val="014729"/>
                </a:solidFill>
              </a:rPr>
              <a:t>operadors booleans</a:t>
            </a:r>
            <a:r>
              <a:rPr lang="ca-ES" altLang="ca-ES" sz="2600" dirty="0"/>
              <a:t> (AND, OR, NOT), en majúscules. Per defecte, entre dos o més termes s'aplica l'operador AND (intersecció). Utilitzeu OR per buscar una de les paraules que heu escrit i NOT per excloure documents que continguin la paraula escrita. Podeu accedir a més opcions de cerca utilitzant la cerca avançada.</a:t>
            </a:r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ca-ES" altLang="ca-ES" sz="2600" dirty="0"/>
              <a:t>Utilitzeu les "cometes" per cercar </a:t>
            </a:r>
            <a:r>
              <a:rPr lang="ca-ES" altLang="ca-ES" sz="2600" b="1" dirty="0">
                <a:solidFill>
                  <a:srgbClr val="014729"/>
                </a:solidFill>
              </a:rPr>
              <a:t>expressions literals</a:t>
            </a:r>
            <a:r>
              <a:rPr lang="ca-ES" altLang="ca-ES" sz="2600" dirty="0">
                <a:solidFill>
                  <a:srgbClr val="014729"/>
                </a:solidFill>
              </a:rPr>
              <a:t>.</a:t>
            </a:r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ca-ES" altLang="ca-ES" sz="2600" dirty="0"/>
              <a:t>Utilitzeu </a:t>
            </a:r>
            <a:r>
              <a:rPr lang="ca-ES" altLang="ca-ES" sz="2600" b="1" dirty="0">
                <a:solidFill>
                  <a:srgbClr val="014729"/>
                </a:solidFill>
              </a:rPr>
              <a:t>*</a:t>
            </a:r>
            <a:r>
              <a:rPr lang="ca-ES" altLang="ca-ES" sz="2600" dirty="0"/>
              <a:t> si només escriviu l'arrel de la paraula (ex/ </a:t>
            </a:r>
            <a:r>
              <a:rPr lang="ca-ES" altLang="ca-ES" sz="2600" dirty="0" err="1"/>
              <a:t>health</a:t>
            </a:r>
            <a:r>
              <a:rPr lang="ca-ES" altLang="ca-ES" sz="2600" dirty="0"/>
              <a:t>* = </a:t>
            </a:r>
            <a:r>
              <a:rPr lang="ca-ES" altLang="ca-ES" sz="2600" dirty="0" err="1"/>
              <a:t>health</a:t>
            </a:r>
            <a:r>
              <a:rPr lang="ca-ES" altLang="ca-ES" sz="2600" dirty="0"/>
              <a:t>, </a:t>
            </a:r>
            <a:r>
              <a:rPr lang="ca-ES" altLang="ca-ES" sz="2600" dirty="0" err="1"/>
              <a:t>healthy</a:t>
            </a:r>
            <a:r>
              <a:rPr lang="ca-ES" altLang="ca-ES" sz="2600" dirty="0"/>
              <a:t>) o </a:t>
            </a:r>
            <a:r>
              <a:rPr lang="ca-ES" altLang="ca-ES" sz="2600" b="1" dirty="0">
                <a:solidFill>
                  <a:srgbClr val="014729"/>
                </a:solidFill>
              </a:rPr>
              <a:t>?</a:t>
            </a:r>
            <a:r>
              <a:rPr lang="ca-ES" altLang="ca-ES" sz="2600" dirty="0"/>
              <a:t> si voleu substituir una lletra.</a:t>
            </a:r>
          </a:p>
          <a:p>
            <a:pPr>
              <a:buFont typeface="Arial" charset="0"/>
              <a:buChar char="•"/>
            </a:pPr>
            <a:endParaRPr lang="ca-ES" altLang="ca-ES" sz="2600" dirty="0"/>
          </a:p>
          <a:p>
            <a:pPr>
              <a:buFont typeface="Arial" charset="0"/>
              <a:buChar char="•"/>
            </a:pPr>
            <a:endParaRPr lang="ca-ES" altLang="ca-ES" sz="2600" dirty="0"/>
          </a:p>
        </p:txBody>
      </p:sp>
      <p:sp>
        <p:nvSpPr>
          <p:cNvPr id="47108" name="5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0D1916-A57F-4340-B714-3B08DD1DFDF1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26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47109" name="4 Imagen" descr="trobador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6168" y="6329479"/>
            <a:ext cx="7596494" cy="233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6 Título"/>
          <p:cNvSpPr>
            <a:spLocks noGrp="1"/>
          </p:cNvSpPr>
          <p:nvPr>
            <p:ph type="title"/>
          </p:nvPr>
        </p:nvSpPr>
        <p:spPr>
          <a:xfrm>
            <a:off x="650161" y="395241"/>
            <a:ext cx="11702892" cy="1000520"/>
          </a:xfrm>
        </p:spPr>
        <p:txBody>
          <a:bodyPr>
            <a:normAutofit fontScale="90000"/>
          </a:bodyPr>
          <a:lstStyle/>
          <a:p>
            <a:pPr algn="r"/>
            <a:r>
              <a:rPr lang="ca-ES" altLang="ca-ES" dirty="0"/>
              <a:t>Cerca avançada</a:t>
            </a:r>
          </a:p>
        </p:txBody>
      </p:sp>
      <p:pic>
        <p:nvPicPr>
          <p:cNvPr id="48131" name="8 Marcador de contenido" descr="trobador 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6160" y="2010077"/>
            <a:ext cx="10091035" cy="6445795"/>
          </a:xfrm>
        </p:spPr>
      </p:pic>
      <p:sp>
        <p:nvSpPr>
          <p:cNvPr id="48132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EA442C-0CD6-41C0-A559-6C6617EC180D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27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603196" y="4878387"/>
            <a:ext cx="6144921" cy="3578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0055" tIns="65028" rIns="130055" bIns="65028">
            <a:spAutoFit/>
          </a:bodyPr>
          <a:lstStyle/>
          <a:p>
            <a:pPr eaLnBrk="1" hangingPunct="1">
              <a:defRPr/>
            </a:pPr>
            <a:r>
              <a:rPr lang="ca-E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ca-ES" sz="2800" b="1" dirty="0">
                <a:solidFill>
                  <a:srgbClr val="0147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 avançada</a:t>
            </a:r>
            <a:r>
              <a:rPr lang="ca-ES" sz="2800" dirty="0">
                <a:solidFill>
                  <a:srgbClr val="0147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 les opcions de la cerca simple i a més podem limitar per: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ca-E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de publicació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ca-E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Tipus de material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ca-E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Idioma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ca-E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Període cronològic: data inici/data final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6 Título"/>
          <p:cNvSpPr>
            <a:spLocks noGrp="1"/>
          </p:cNvSpPr>
          <p:nvPr>
            <p:ph type="title"/>
          </p:nvPr>
        </p:nvSpPr>
        <p:spPr>
          <a:xfrm>
            <a:off x="650161" y="395241"/>
            <a:ext cx="11702892" cy="1000520"/>
          </a:xfrm>
        </p:spPr>
        <p:txBody>
          <a:bodyPr>
            <a:normAutofit fontScale="90000"/>
          </a:bodyPr>
          <a:lstStyle/>
          <a:p>
            <a:pPr algn="r"/>
            <a:r>
              <a:rPr lang="ca-ES" altLang="ca-ES" dirty="0"/>
              <a:t>Cerca avançada</a:t>
            </a:r>
          </a:p>
        </p:txBody>
      </p:sp>
      <p:sp>
        <p:nvSpPr>
          <p:cNvPr id="48132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EA442C-0CD6-41C0-A559-6C6617EC180D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28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50161" y="1977081"/>
            <a:ext cx="11775132" cy="153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55" tIns="65028" rIns="130055" bIns="65028">
            <a:spAutoFit/>
          </a:bodyPr>
          <a:lstStyle/>
          <a:p>
            <a:pPr algn="ctr" eaLnBrk="1" hangingPunct="1"/>
            <a:r>
              <a:rPr lang="ca-ES" altLang="ca-ES" sz="4600" b="1" dirty="0">
                <a:solidFill>
                  <a:srgbClr val="0147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l’hora de realitzar una cerca podeu utilitzar:</a:t>
            </a:r>
          </a:p>
        </p:txBody>
      </p:sp>
      <p:sp>
        <p:nvSpPr>
          <p:cNvPr id="8" name="Rectangle arrodonit 9"/>
          <p:cNvSpPr/>
          <p:nvPr/>
        </p:nvSpPr>
        <p:spPr>
          <a:xfrm>
            <a:off x="767551" y="3510612"/>
            <a:ext cx="4812995" cy="2969944"/>
          </a:xfrm>
          <a:prstGeom prst="roundRect">
            <a:avLst/>
          </a:prstGeom>
          <a:noFill/>
          <a:ln w="28575">
            <a:solidFill>
              <a:srgbClr val="014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anchor="ctr"/>
          <a:lstStyle/>
          <a:p>
            <a:pPr algn="ctr">
              <a:defRPr/>
            </a:pPr>
            <a:r>
              <a:rPr lang="ca-E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Operadors booleans </a:t>
            </a:r>
            <a:r>
              <a:rPr lang="ca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majúscules </a:t>
            </a:r>
          </a:p>
          <a:p>
            <a:pPr algn="ctr">
              <a:defRPr/>
            </a:pPr>
            <a:r>
              <a:rPr lang="ca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(AND, OR , NOT)</a:t>
            </a:r>
          </a:p>
          <a:p>
            <a:pPr algn="ctr">
              <a:defRPr/>
            </a:pPr>
            <a:r>
              <a:rPr lang="ca-E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defecte, entre dos o més termes s’aplica AND.</a:t>
            </a:r>
          </a:p>
        </p:txBody>
      </p:sp>
      <p:sp>
        <p:nvSpPr>
          <p:cNvPr id="9" name="Rectangle arrodonit 14"/>
          <p:cNvSpPr/>
          <p:nvPr/>
        </p:nvSpPr>
        <p:spPr>
          <a:xfrm>
            <a:off x="697568" y="6635578"/>
            <a:ext cx="4882978" cy="2766679"/>
          </a:xfrm>
          <a:prstGeom prst="roundRect">
            <a:avLst/>
          </a:prstGeom>
          <a:noFill/>
          <a:ln w="28575">
            <a:solidFill>
              <a:srgbClr val="014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anchor="ctr"/>
          <a:lstStyle/>
          <a:p>
            <a:pPr algn="ctr">
              <a:defRPr/>
            </a:pPr>
            <a:r>
              <a:rPr lang="ca-E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Parèntesis</a:t>
            </a:r>
            <a:r>
              <a:rPr lang="ca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a agrupar els termes de la consulta</a:t>
            </a:r>
          </a:p>
          <a:p>
            <a:pPr algn="ctr">
              <a:defRPr/>
            </a:pPr>
            <a:r>
              <a:rPr lang="ca-E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Exemple: Shakespeare (</a:t>
            </a:r>
            <a:r>
              <a:rPr lang="ca-ES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tragedy</a:t>
            </a:r>
            <a:r>
              <a:rPr lang="ca-E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</a:t>
            </a:r>
            <a:r>
              <a:rPr lang="ca-ES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sonnet</a:t>
            </a:r>
            <a:r>
              <a:rPr lang="ca-E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ca-E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arrodonit 13"/>
          <p:cNvSpPr/>
          <p:nvPr/>
        </p:nvSpPr>
        <p:spPr>
          <a:xfrm>
            <a:off x="6910215" y="3510612"/>
            <a:ext cx="5427035" cy="2357887"/>
          </a:xfrm>
          <a:prstGeom prst="roundRect">
            <a:avLst/>
          </a:prstGeom>
          <a:noFill/>
          <a:ln w="28575">
            <a:solidFill>
              <a:srgbClr val="014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anchor="ctr"/>
          <a:lstStyle/>
          <a:p>
            <a:pPr algn="ctr">
              <a:defRPr/>
            </a:pPr>
            <a:r>
              <a:rPr lang="ca-E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“Cometes” </a:t>
            </a:r>
            <a:r>
              <a:rPr lang="ca-E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a cercar expressions literals.</a:t>
            </a:r>
          </a:p>
          <a:p>
            <a:pPr algn="ctr">
              <a:defRPr/>
            </a:pPr>
            <a:r>
              <a:rPr lang="ca-E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Exemple: “International </a:t>
            </a:r>
            <a:r>
              <a:rPr lang="ca-ES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Monetary</a:t>
            </a:r>
            <a:r>
              <a:rPr lang="ca-E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2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</a:t>
            </a:r>
            <a:r>
              <a:rPr lang="ca-E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</p:txBody>
      </p:sp>
      <p:sp>
        <p:nvSpPr>
          <p:cNvPr id="12" name="Rectangle arrodonit 15"/>
          <p:cNvSpPr/>
          <p:nvPr/>
        </p:nvSpPr>
        <p:spPr>
          <a:xfrm>
            <a:off x="6910215" y="6021263"/>
            <a:ext cx="5528624" cy="3380994"/>
          </a:xfrm>
          <a:prstGeom prst="roundRect">
            <a:avLst/>
          </a:prstGeom>
          <a:noFill/>
          <a:ln w="28575">
            <a:solidFill>
              <a:srgbClr val="014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anchor="ctr"/>
          <a:lstStyle/>
          <a:p>
            <a:pPr algn="ctr">
              <a:defRPr/>
            </a:pPr>
            <a:endParaRPr lang="ca-ES" b="1" dirty="0"/>
          </a:p>
          <a:p>
            <a:pPr algn="ctr">
              <a:defRPr/>
            </a:pPr>
            <a:r>
              <a:rPr lang="ca-ES" sz="2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Caràcter comodí </a:t>
            </a:r>
            <a:r>
              <a:rPr lang="ca-ES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una paraula:</a:t>
            </a:r>
          </a:p>
          <a:p>
            <a:pPr algn="ctr">
              <a:defRPr/>
            </a:pPr>
            <a:r>
              <a:rPr lang="ca-ES" sz="3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</a:t>
            </a:r>
            <a:r>
              <a:rPr lang="ca-ES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a substituir una lletra o més</a:t>
            </a:r>
          </a:p>
          <a:p>
            <a:pPr algn="ctr">
              <a:defRPr/>
            </a:pPr>
            <a:r>
              <a:rPr lang="ca-E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Exemple: </a:t>
            </a:r>
            <a:r>
              <a:rPr lang="ca-ES" sz="17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</a:t>
            </a:r>
            <a:r>
              <a:rPr lang="ca-E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 Recuperarà </a:t>
            </a:r>
            <a:r>
              <a:rPr lang="ca-ES" sz="17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culture</a:t>
            </a:r>
            <a:r>
              <a:rPr lang="ca-E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cultura, cultural.</a:t>
            </a:r>
          </a:p>
          <a:p>
            <a:pPr algn="ctr">
              <a:defRPr/>
            </a:pPr>
            <a:r>
              <a:rPr lang="ca-ES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r>
              <a:rPr lang="ca-ES" sz="2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a substituir una sola lletra</a:t>
            </a:r>
          </a:p>
          <a:p>
            <a:pPr algn="ctr">
              <a:defRPr/>
            </a:pPr>
            <a:r>
              <a:rPr lang="ca-E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Exemple: </a:t>
            </a:r>
            <a:r>
              <a:rPr lang="ca-ES" sz="17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wom?n</a:t>
            </a:r>
            <a:r>
              <a:rPr lang="ca-E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Recuperarà  </a:t>
            </a:r>
            <a:r>
              <a:rPr lang="ca-ES" sz="17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woman</a:t>
            </a:r>
            <a:r>
              <a:rPr lang="ca-E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a-ES" sz="17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women</a:t>
            </a:r>
            <a:r>
              <a:rPr lang="ca-E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sz="23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ca-ES" sz="23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06422" indent="-406422" algn="ctr">
              <a:buFont typeface="Arial" charset="0"/>
              <a:buChar char="•"/>
              <a:defRPr/>
            </a:pPr>
            <a:endParaRPr lang="ca-E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64872"/>
            <a:ext cx="12646528" cy="873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Elipse"/>
          <p:cNvSpPr/>
          <p:nvPr/>
        </p:nvSpPr>
        <p:spPr>
          <a:xfrm>
            <a:off x="3941599" y="2829918"/>
            <a:ext cx="307020" cy="408790"/>
          </a:xfrm>
          <a:prstGeom prst="ellipse">
            <a:avLst/>
          </a:prstGeom>
          <a:noFill/>
          <a:ln w="28575">
            <a:solidFill>
              <a:srgbClr val="014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anchor="ctr"/>
          <a:lstStyle/>
          <a:p>
            <a:pPr algn="ctr" eaLnBrk="1" hangingPunct="1">
              <a:defRPr/>
            </a:pPr>
            <a:endParaRPr lang="ca-ES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4248620" y="3137075"/>
            <a:ext cx="4711408" cy="1228631"/>
          </a:xfrm>
          <a:prstGeom prst="straightConnector1">
            <a:avLst/>
          </a:prstGeom>
          <a:ln w="38100">
            <a:solidFill>
              <a:srgbClr val="0147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7729689" y="4469598"/>
            <a:ext cx="5018428" cy="1193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0055" tIns="65028" rIns="130055" bIns="65028">
            <a:spAutoFit/>
          </a:bodyPr>
          <a:lstStyle/>
          <a:p>
            <a:pPr eaLnBrk="1" hangingPunct="1">
              <a:defRPr/>
            </a:pPr>
            <a:r>
              <a:rPr lang="ca-ES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Botó de selecció dels recursos per a gestionar-los des d’</a:t>
            </a:r>
            <a:r>
              <a:rPr lang="ca-ES" sz="23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meu espai</a:t>
            </a:r>
          </a:p>
        </p:txBody>
      </p:sp>
      <p:sp>
        <p:nvSpPr>
          <p:cNvPr id="26630" name="7 CuadroTexto"/>
          <p:cNvSpPr txBox="1">
            <a:spLocks noChangeArrowheads="1"/>
          </p:cNvSpPr>
          <p:nvPr/>
        </p:nvSpPr>
        <p:spPr bwMode="auto">
          <a:xfrm>
            <a:off x="2406497" y="3545865"/>
            <a:ext cx="408609" cy="5314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0055" tIns="65028" rIns="130055" bIns="65028">
            <a:spAutoFit/>
          </a:bodyPr>
          <a:lstStyle/>
          <a:p>
            <a:pPr eaLnBrk="1" hangingPunct="1">
              <a:defRPr/>
            </a:pPr>
            <a:r>
              <a:rPr lang="es-ES" b="1" dirty="0">
                <a:solidFill>
                  <a:srgbClr val="014729"/>
                </a:solidFill>
              </a:rPr>
              <a:t>2</a:t>
            </a:r>
            <a:endParaRPr lang="ca-ES" b="1" dirty="0">
              <a:solidFill>
                <a:srgbClr val="014729"/>
              </a:solidFill>
            </a:endParaRPr>
          </a:p>
        </p:txBody>
      </p:sp>
      <p:sp>
        <p:nvSpPr>
          <p:cNvPr id="26631" name="8 CuadroTexto"/>
          <p:cNvSpPr txBox="1">
            <a:spLocks noChangeArrowheads="1"/>
          </p:cNvSpPr>
          <p:nvPr/>
        </p:nvSpPr>
        <p:spPr bwMode="auto">
          <a:xfrm>
            <a:off x="1483180" y="3035442"/>
            <a:ext cx="501166" cy="5375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0055" tIns="65028" rIns="130055" bIns="65028">
            <a:spAutoFit/>
          </a:bodyPr>
          <a:lstStyle/>
          <a:p>
            <a:pPr eaLnBrk="1" hangingPunct="1">
              <a:defRPr/>
            </a:pPr>
            <a:r>
              <a:rPr lang="es-ES" b="1" dirty="0">
                <a:solidFill>
                  <a:srgbClr val="014729"/>
                </a:solidFill>
              </a:rPr>
              <a:t>1</a:t>
            </a:r>
            <a:endParaRPr lang="ca-ES" b="1" dirty="0">
              <a:solidFill>
                <a:srgbClr val="014729"/>
              </a:solidFill>
            </a:endParaRPr>
          </a:p>
        </p:txBody>
      </p:sp>
      <p:sp>
        <p:nvSpPr>
          <p:cNvPr id="26632" name="9 CuadroTexto"/>
          <p:cNvSpPr txBox="1">
            <a:spLocks noChangeArrowheads="1"/>
          </p:cNvSpPr>
          <p:nvPr/>
        </p:nvSpPr>
        <p:spPr bwMode="auto">
          <a:xfrm>
            <a:off x="2201066" y="4264072"/>
            <a:ext cx="408607" cy="5314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0055" tIns="65028" rIns="130055" bIns="65028">
            <a:spAutoFit/>
          </a:bodyPr>
          <a:lstStyle/>
          <a:p>
            <a:pPr eaLnBrk="1" hangingPunct="1">
              <a:defRPr/>
            </a:pPr>
            <a:r>
              <a:rPr lang="es-ES" b="1" dirty="0">
                <a:solidFill>
                  <a:srgbClr val="014729"/>
                </a:solidFill>
              </a:rPr>
              <a:t>3</a:t>
            </a:r>
            <a:endParaRPr lang="ca-ES" b="1" dirty="0">
              <a:solidFill>
                <a:srgbClr val="014729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555640" y="6312545"/>
            <a:ext cx="7987043" cy="28683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1472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0055" tIns="65028" rIns="130055" bIns="65028" anchor="ctr"/>
          <a:lstStyle/>
          <a:p>
            <a:pPr algn="ctr" eaLnBrk="1" hangingPunct="1">
              <a:defRPr/>
            </a:pPr>
            <a:endParaRPr lang="ca-ES"/>
          </a:p>
        </p:txBody>
      </p:sp>
      <p:sp>
        <p:nvSpPr>
          <p:cNvPr id="50186" name="11 CuadroTexto"/>
          <p:cNvSpPr txBox="1">
            <a:spLocks noChangeArrowheads="1"/>
          </p:cNvSpPr>
          <p:nvPr/>
        </p:nvSpPr>
        <p:spPr bwMode="auto">
          <a:xfrm>
            <a:off x="4761073" y="6619702"/>
            <a:ext cx="7576178" cy="25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55" tIns="65028" rIns="130055" bIns="65028">
            <a:spAutoFit/>
          </a:bodyPr>
          <a:lstStyle/>
          <a:p>
            <a:pPr algn="just" eaLnBrk="1" hangingPunct="1"/>
            <a:r>
              <a:rPr lang="ca-ES" altLang="ca-ES">
                <a:latin typeface="Verdana" pitchFamily="34" charset="0"/>
                <a:ea typeface="Verdana" pitchFamily="34" charset="0"/>
                <a:cs typeface="Verdana" pitchFamily="34" charset="0"/>
              </a:rPr>
              <a:t>Si obteniu un nombre molt alt o molt baix de resultats podeu utilitzar les opcions de: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ca-ES" altLang="ca-ES" b="1">
                <a:solidFill>
                  <a:srgbClr val="0147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ca-ES" altLang="ca-ES">
                <a:solidFill>
                  <a:srgbClr val="0147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ca-ES" altLang="ca-ES">
                <a:latin typeface="Verdana" pitchFamily="34" charset="0"/>
                <a:ea typeface="Verdana" pitchFamily="34" charset="0"/>
                <a:cs typeface="Verdana" pitchFamily="34" charset="0"/>
              </a:rPr>
              <a:t>Ampliar a resultats sense text complet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ca-ES" altLang="ca-ES" b="1">
                <a:solidFill>
                  <a:srgbClr val="0147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ca-ES" altLang="ca-ES">
                <a:solidFill>
                  <a:srgbClr val="0147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ca-ES" altLang="ca-ES">
                <a:latin typeface="Verdana" pitchFamily="34" charset="0"/>
                <a:ea typeface="Verdana" pitchFamily="34" charset="0"/>
                <a:cs typeface="Verdana" pitchFamily="34" charset="0"/>
              </a:rPr>
              <a:t>Revistes d'avaluació d’experts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ca-ES" altLang="ca-ES" b="1">
                <a:solidFill>
                  <a:srgbClr val="0147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ca-ES" altLang="ca-ES">
                <a:solidFill>
                  <a:srgbClr val="01472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ca-ES" altLang="ca-ES">
                <a:latin typeface="Verdana" pitchFamily="34" charset="0"/>
                <a:ea typeface="Verdana" pitchFamily="34" charset="0"/>
                <a:cs typeface="Verdana" pitchFamily="34" charset="0"/>
              </a:rPr>
              <a:t>Limitar per facetes (autor, títol, matèria…)</a:t>
            </a:r>
          </a:p>
        </p:txBody>
      </p:sp>
      <p:sp>
        <p:nvSpPr>
          <p:cNvPr id="50187" name="1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B8E27A-39B9-4238-A21D-CB87194BE3A2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29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a-ES" altLang="ca-ES" sz="4600" dirty="0">
                <a:ea typeface="Verdana" pitchFamily="34" charset="0"/>
                <a:cs typeface="Verdana" pitchFamily="34" charset="0"/>
              </a:rPr>
              <a:t>Perquè buscar a la biblioteca si tenim Google?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893971" y="3112231"/>
            <a:ext cx="11215271" cy="6190584"/>
          </a:xfrm>
        </p:spPr>
        <p:txBody>
          <a:bodyPr>
            <a:normAutofit/>
          </a:bodyPr>
          <a:lstStyle/>
          <a:p>
            <a:pPr algn="just" fontAlgn="auto">
              <a:defRPr/>
            </a:pPr>
            <a:r>
              <a:rPr lang="es-ES" altLang="ca-ES" sz="4000" dirty="0">
                <a:ea typeface="Verdana" panose="020B0604030504040204" pitchFamily="34" charset="0"/>
                <a:cs typeface="Verdana" panose="020B0604030504040204" pitchFamily="34" charset="0"/>
              </a:rPr>
              <a:t>La cerca en una base de </a:t>
            </a:r>
            <a:r>
              <a:rPr lang="es-ES" altLang="ca-ES" sz="4000" dirty="0" err="1">
                <a:ea typeface="Verdana" panose="020B0604030504040204" pitchFamily="34" charset="0"/>
                <a:cs typeface="Verdana" panose="020B0604030504040204" pitchFamily="34" charset="0"/>
              </a:rPr>
              <a:t>dades</a:t>
            </a:r>
            <a:r>
              <a:rPr lang="es-ES" altLang="ca-ES" sz="4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4000" dirty="0" err="1">
                <a:ea typeface="Verdana" panose="020B0604030504040204" pitchFamily="34" charset="0"/>
                <a:cs typeface="Verdana" panose="020B0604030504040204" pitchFamily="34" charset="0"/>
              </a:rPr>
              <a:t>especialitzada</a:t>
            </a:r>
            <a:r>
              <a:rPr lang="es-ES" altLang="ca-ES" sz="4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4000" dirty="0" err="1">
                <a:ea typeface="Verdana" panose="020B0604030504040204" pitchFamily="34" charset="0"/>
                <a:cs typeface="Verdana" panose="020B0604030504040204" pitchFamily="34" charset="0"/>
              </a:rPr>
              <a:t>pot</a:t>
            </a:r>
            <a:r>
              <a:rPr lang="es-ES" altLang="ca-ES" sz="4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4000" dirty="0" err="1">
                <a:ea typeface="Verdana" panose="020B0604030504040204" pitchFamily="34" charset="0"/>
                <a:cs typeface="Verdana" panose="020B0604030504040204" pitchFamily="34" charset="0"/>
              </a:rPr>
              <a:t>estalviar</a:t>
            </a:r>
            <a:r>
              <a:rPr lang="es-ES" altLang="ca-ES" sz="4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4000" dirty="0" err="1">
                <a:ea typeface="Verdana" panose="020B0604030504040204" pitchFamily="34" charset="0"/>
                <a:cs typeface="Verdana" panose="020B0604030504040204" pitchFamily="34" charset="0"/>
              </a:rPr>
              <a:t>temps</a:t>
            </a:r>
            <a:r>
              <a:rPr lang="es-ES" altLang="ca-ES" sz="4000" dirty="0">
                <a:ea typeface="Verdana" panose="020B0604030504040204" pitchFamily="34" charset="0"/>
                <a:cs typeface="Verdana" panose="020B0604030504040204" pitchFamily="34" charset="0"/>
              </a:rPr>
              <a:t> en la </a:t>
            </a:r>
            <a:r>
              <a:rPr lang="es-ES" altLang="ca-ES" sz="4000" dirty="0" err="1">
                <a:ea typeface="Verdana" panose="020B0604030504040204" pitchFamily="34" charset="0"/>
                <a:cs typeface="Verdana" panose="020B0604030504040204" pitchFamily="34" charset="0"/>
              </a:rPr>
              <a:t>selecció</a:t>
            </a:r>
            <a:r>
              <a:rPr lang="es-ES" altLang="ca-ES" sz="4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4000" dirty="0" err="1">
                <a:ea typeface="Verdana" panose="020B0604030504040204" pitchFamily="34" charset="0"/>
                <a:cs typeface="Verdana" panose="020B0604030504040204" pitchFamily="34" charset="0"/>
              </a:rPr>
              <a:t>dels</a:t>
            </a:r>
            <a:r>
              <a:rPr lang="es-ES" altLang="ca-ES" sz="4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4000" dirty="0">
                <a:ea typeface="Verdana" panose="020B0604030504040204" pitchFamily="34" charset="0"/>
                <a:cs typeface="Verdana" panose="020B0604030504040204" pitchFamily="34" charset="0"/>
              </a:rPr>
              <a:t>documents (evita el soroll documental)</a:t>
            </a:r>
          </a:p>
          <a:p>
            <a:pPr algn="just" fontAlgn="auto">
              <a:defRPr/>
            </a:pPr>
            <a:r>
              <a:rPr lang="ca-ES" altLang="ca-ES" sz="4000" dirty="0">
                <a:ea typeface="Verdana" panose="020B0604030504040204" pitchFamily="34" charset="0"/>
                <a:cs typeface="Verdana" panose="020B0604030504040204" pitchFamily="34" charset="0"/>
              </a:rPr>
              <a:t>Autoria fàcilment identificable (fiabilitat)</a:t>
            </a:r>
          </a:p>
          <a:p>
            <a:pPr algn="just" fontAlgn="auto">
              <a:defRPr/>
            </a:pPr>
            <a:r>
              <a:rPr lang="ca-ES" altLang="ca-ES" sz="4000" dirty="0">
                <a:ea typeface="Verdana" panose="020B0604030504040204" pitchFamily="34" charset="0"/>
                <a:cs typeface="Verdana" panose="020B0604030504040204" pitchFamily="34" charset="0"/>
              </a:rPr>
              <a:t>Fàcil connexió al text complet subscrit per la biblioteca</a:t>
            </a:r>
          </a:p>
          <a:p>
            <a:pPr algn="just" fontAlgn="auto">
              <a:defRPr/>
            </a:pPr>
            <a:r>
              <a:rPr lang="ca-ES" altLang="ca-ES" sz="4000" dirty="0">
                <a:ea typeface="Verdana" panose="020B0604030504040204" pitchFamily="34" charset="0"/>
                <a:cs typeface="Verdana" panose="020B0604030504040204" pitchFamily="34" charset="0"/>
              </a:rPr>
              <a:t>Qualitat dels resultats (documents especialitzats, acadèmics…)</a:t>
            </a: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7D8FCB-21ED-435F-83A1-76BF007DA47E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3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6 Título"/>
          <p:cNvSpPr>
            <a:spLocks noGrp="1"/>
          </p:cNvSpPr>
          <p:nvPr>
            <p:ph type="title"/>
          </p:nvPr>
        </p:nvSpPr>
        <p:spPr>
          <a:xfrm>
            <a:off x="650161" y="395241"/>
            <a:ext cx="11702892" cy="1000520"/>
          </a:xfrm>
        </p:spPr>
        <p:txBody>
          <a:bodyPr>
            <a:normAutofit fontScale="90000"/>
          </a:bodyPr>
          <a:lstStyle/>
          <a:p>
            <a:pPr algn="r"/>
            <a:r>
              <a:rPr lang="ca-ES" altLang="ca-ES" dirty="0"/>
              <a:t>Refinar els resultats</a:t>
            </a:r>
          </a:p>
        </p:txBody>
      </p:sp>
      <p:sp>
        <p:nvSpPr>
          <p:cNvPr id="48132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EA442C-0CD6-41C0-A559-6C6617EC180D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30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76" y="2125261"/>
            <a:ext cx="3991264" cy="727241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7458" y="2075575"/>
            <a:ext cx="3684244" cy="737404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7399" y="2147846"/>
            <a:ext cx="3442692" cy="727241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6 Título"/>
          <p:cNvSpPr>
            <a:spLocks noGrp="1"/>
          </p:cNvSpPr>
          <p:nvPr>
            <p:ph type="title"/>
          </p:nvPr>
        </p:nvSpPr>
        <p:spPr>
          <a:xfrm>
            <a:off x="650161" y="395241"/>
            <a:ext cx="11702892" cy="1000520"/>
          </a:xfrm>
        </p:spPr>
        <p:txBody>
          <a:bodyPr>
            <a:normAutofit fontScale="90000"/>
          </a:bodyPr>
          <a:lstStyle/>
          <a:p>
            <a:pPr algn="r"/>
            <a:r>
              <a:rPr lang="ca-ES" altLang="ca-ES" dirty="0"/>
              <a:t>Resultats</a:t>
            </a:r>
          </a:p>
        </p:txBody>
      </p:sp>
      <p:sp>
        <p:nvSpPr>
          <p:cNvPr id="48132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EA442C-0CD6-41C0-A559-6C6617EC180D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31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9" name="8 Imagen" descr="trobad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61" y="2064966"/>
            <a:ext cx="11001418" cy="749757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6 Título"/>
          <p:cNvSpPr>
            <a:spLocks noGrp="1"/>
          </p:cNvSpPr>
          <p:nvPr>
            <p:ph type="title"/>
          </p:nvPr>
        </p:nvSpPr>
        <p:spPr>
          <a:xfrm>
            <a:off x="650161" y="395241"/>
            <a:ext cx="11702892" cy="1000520"/>
          </a:xfrm>
        </p:spPr>
        <p:txBody>
          <a:bodyPr>
            <a:normAutofit fontScale="90000"/>
          </a:bodyPr>
          <a:lstStyle/>
          <a:p>
            <a:pPr algn="r"/>
            <a:r>
              <a:rPr lang="ca-ES" altLang="ca-ES" dirty="0"/>
              <a:t>Tipologia de documents</a:t>
            </a:r>
          </a:p>
        </p:txBody>
      </p:sp>
      <p:sp>
        <p:nvSpPr>
          <p:cNvPr id="48132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EA442C-0CD6-41C0-A559-6C6617EC180D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32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5" name="4 Imagen" descr="trobado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816" y="1805287"/>
            <a:ext cx="10847237" cy="76387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239" y="133253"/>
            <a:ext cx="11702892" cy="1102154"/>
          </a:xfrm>
        </p:spPr>
        <p:txBody>
          <a:bodyPr rtlCol="0">
            <a:normAutofit fontScale="90000"/>
          </a:bodyPr>
          <a:lstStyle/>
          <a:p>
            <a:pPr algn="r">
              <a:defRPr/>
            </a:pPr>
            <a:br>
              <a:rPr lang="ca-ES" sz="5700" dirty="0">
                <a:latin typeface="+mn-lt"/>
              </a:rPr>
            </a:br>
            <a:r>
              <a:rPr lang="ca-ES" sz="5700" dirty="0">
                <a:ea typeface="Verdana" panose="020B0604030504040204" pitchFamily="34" charset="0"/>
                <a:cs typeface="Verdana" panose="020B0604030504040204" pitchFamily="34" charset="0"/>
              </a:rPr>
              <a:t>Cercar a Internet </a:t>
            </a:r>
            <a:br>
              <a:rPr lang="ca-ES" sz="5400" dirty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a-ES" sz="5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53511" y="2075935"/>
            <a:ext cx="12594606" cy="7900278"/>
          </a:xfrm>
        </p:spPr>
        <p:txBody>
          <a:bodyPr>
            <a:noAutofit/>
          </a:bodyPr>
          <a:lstStyle/>
          <a:p>
            <a:pPr marL="0" algn="just">
              <a:buNone/>
              <a:defRPr/>
            </a:pPr>
            <a:r>
              <a:rPr lang="ca-ES" altLang="ca-ES" sz="2800" dirty="0"/>
              <a:t>Cal tenir en compte que: A Internet hi ha molta informació poc fiable i  poc rigorosa  i cal fer una lectura crítica de la informació trobada a Internet </a:t>
            </a:r>
          </a:p>
          <a:p>
            <a:pPr marL="0" algn="just">
              <a:buNone/>
              <a:defRPr/>
            </a:pPr>
            <a:endParaRPr lang="ca-ES" altLang="ca-ES" sz="2800" dirty="0"/>
          </a:p>
          <a:p>
            <a:pPr algn="just">
              <a:spcBef>
                <a:spcPts val="0"/>
              </a:spcBef>
              <a:defRPr/>
            </a:pPr>
            <a:r>
              <a:rPr lang="ca-ES" altLang="ca-ES" sz="2800" b="1" dirty="0">
                <a:solidFill>
                  <a:srgbClr val="014729"/>
                </a:solidFill>
              </a:rPr>
              <a:t>Cercadors</a:t>
            </a:r>
            <a:r>
              <a:rPr lang="ca-ES" altLang="ca-ES" sz="2800" dirty="0">
                <a:solidFill>
                  <a:srgbClr val="014729"/>
                </a:solidFill>
              </a:rPr>
              <a:t>:</a:t>
            </a:r>
            <a:r>
              <a:rPr lang="ca-ES" altLang="ca-ES" sz="2800" dirty="0"/>
              <a:t> eina de cerca consistent en una base de dades de pàgines web indexades automàticament, que permet a l’usuari fer consultes a partir d’una o més paraules que apareguin en els documents indexats. Són útils per trobar documents i llocs web, donen accés a informació actualitzada i recuperen una gran quantitat d’informació (això comporta perill d’infoxicació).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ca-ES" altLang="ca-ES" sz="2800" dirty="0"/>
          </a:p>
          <a:p>
            <a:pPr algn="just">
              <a:spcBef>
                <a:spcPts val="0"/>
              </a:spcBef>
              <a:defRPr/>
            </a:pPr>
            <a:r>
              <a:rPr lang="ca-ES" altLang="ca-ES" sz="2800" b="1" dirty="0">
                <a:solidFill>
                  <a:srgbClr val="014729"/>
                </a:solidFill>
              </a:rPr>
              <a:t>Portals temàtics</a:t>
            </a:r>
            <a:r>
              <a:rPr lang="ca-ES" altLang="ca-ES" sz="2800" dirty="0">
                <a:solidFill>
                  <a:srgbClr val="014729"/>
                </a:solidFill>
              </a:rPr>
              <a:t>: </a:t>
            </a:r>
            <a:r>
              <a:rPr lang="ca-ES" altLang="ca-ES" sz="2800" dirty="0"/>
              <a:t>són llocs web que tenen com a objectiu oferir a l’usuari, de manera fàcil i integrada, un conjunt de recursos i serveis d’una temàtica específica on la informació es manté actualitzada constantment. Experts en la matèria seleccionen els recursos.</a:t>
            </a:r>
            <a:endParaRPr lang="ca-ES" altLang="ca-ES" sz="2800" b="1" dirty="0"/>
          </a:p>
        </p:txBody>
      </p:sp>
      <p:sp>
        <p:nvSpPr>
          <p:cNvPr id="60420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4ADC19-70C9-4FCB-858A-A481BF8ED70F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33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239" y="133253"/>
            <a:ext cx="11702892" cy="1102154"/>
          </a:xfrm>
        </p:spPr>
        <p:txBody>
          <a:bodyPr rtlCol="0">
            <a:normAutofit fontScale="90000"/>
          </a:bodyPr>
          <a:lstStyle/>
          <a:p>
            <a:pPr algn="r">
              <a:defRPr/>
            </a:pPr>
            <a:br>
              <a:rPr lang="ca-ES" sz="5700" dirty="0">
                <a:latin typeface="+mn-lt"/>
              </a:rPr>
            </a:br>
            <a:r>
              <a:rPr lang="ca-ES" sz="5700" dirty="0">
                <a:ea typeface="Verdana" panose="020B0604030504040204" pitchFamily="34" charset="0"/>
                <a:cs typeface="Verdana" panose="020B0604030504040204" pitchFamily="34" charset="0"/>
              </a:rPr>
              <a:t>Cercar a Internet </a:t>
            </a:r>
            <a:br>
              <a:rPr lang="ca-ES" sz="5400" dirty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a-ES" sz="5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52382" y="1856497"/>
            <a:ext cx="8686818" cy="772403"/>
          </a:xfrm>
        </p:spPr>
        <p:txBody>
          <a:bodyPr>
            <a:noAutofit/>
          </a:bodyPr>
          <a:lstStyle/>
          <a:p>
            <a:pPr marL="650276" lvl="1" indent="0" fontAlgn="auto">
              <a:lnSpc>
                <a:spcPct val="100000"/>
              </a:lnSpc>
              <a:buNone/>
              <a:defRPr/>
            </a:pPr>
            <a:r>
              <a:rPr lang="ca-ES" altLang="ca-ES" sz="2800" dirty="0">
                <a:hlinkClick r:id="rId2"/>
              </a:rPr>
              <a:t>Guia temàtica de Ciència Animal i Aliments  </a:t>
            </a:r>
            <a:endParaRPr lang="ca-ES" altLang="ca-ES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E70E37-42F7-436B-9282-B6D4781C0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2628899"/>
            <a:ext cx="10172700" cy="676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87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239" y="133253"/>
            <a:ext cx="11702892" cy="1102154"/>
          </a:xfrm>
        </p:spPr>
        <p:txBody>
          <a:bodyPr rtlCol="0">
            <a:normAutofit fontScale="90000"/>
          </a:bodyPr>
          <a:lstStyle/>
          <a:p>
            <a:pPr algn="r">
              <a:defRPr/>
            </a:pPr>
            <a:br>
              <a:rPr lang="ca-ES" sz="5700" dirty="0">
                <a:latin typeface="+mn-lt"/>
              </a:rPr>
            </a:br>
            <a:r>
              <a:rPr lang="ca-ES" sz="5700" dirty="0">
                <a:ea typeface="Verdana" panose="020B0604030504040204" pitchFamily="34" charset="0"/>
                <a:cs typeface="Verdana" panose="020B0604030504040204" pitchFamily="34" charset="0"/>
              </a:rPr>
              <a:t>Cercar a Internet </a:t>
            </a:r>
            <a:br>
              <a:rPr lang="ca-ES" sz="5400" dirty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a-ES" sz="5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52382" y="1856497"/>
            <a:ext cx="8686818" cy="772403"/>
          </a:xfrm>
        </p:spPr>
        <p:txBody>
          <a:bodyPr>
            <a:noAutofit/>
          </a:bodyPr>
          <a:lstStyle/>
          <a:p>
            <a:pPr marL="650276" lvl="1" indent="0" fontAlgn="auto">
              <a:lnSpc>
                <a:spcPct val="100000"/>
              </a:lnSpc>
              <a:buNone/>
              <a:defRPr/>
            </a:pPr>
            <a:r>
              <a:rPr lang="ca-ES" altLang="ca-ES" sz="2800" dirty="0">
                <a:hlinkClick r:id="rId2"/>
              </a:rPr>
              <a:t>Guia temàtica de Medicina i Sanitat Animals </a:t>
            </a:r>
            <a:endParaRPr lang="ca-ES" altLang="ca-ES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226D75-7A21-4DFC-B116-700C9069F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24" y="2808762"/>
            <a:ext cx="11305042" cy="646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46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239" y="133253"/>
            <a:ext cx="11702892" cy="1102154"/>
          </a:xfrm>
        </p:spPr>
        <p:txBody>
          <a:bodyPr rtlCol="0">
            <a:normAutofit fontScale="90000"/>
          </a:bodyPr>
          <a:lstStyle/>
          <a:p>
            <a:pPr algn="r">
              <a:defRPr/>
            </a:pPr>
            <a:br>
              <a:rPr lang="ca-ES" sz="5700" dirty="0">
                <a:latin typeface="+mn-lt"/>
              </a:rPr>
            </a:br>
            <a:r>
              <a:rPr lang="ca-ES" sz="5700" dirty="0">
                <a:ea typeface="Verdana" panose="020B0604030504040204" pitchFamily="34" charset="0"/>
                <a:cs typeface="Verdana" panose="020B0604030504040204" pitchFamily="34" charset="0"/>
              </a:rPr>
              <a:t>Cercadors acadèmics  </a:t>
            </a:r>
            <a:br>
              <a:rPr lang="ca-ES" sz="5400" dirty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a-ES" sz="5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420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4ADC19-70C9-4FCB-858A-A481BF8ED70F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36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6" name="5 Marcador de contenido" descr="cercado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875" y="2283642"/>
            <a:ext cx="11701463" cy="642456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a-ES" altLang="ca-ES" dirty="0"/>
              <a:t>Bases de dades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50161" y="1804552"/>
            <a:ext cx="11702892" cy="6917824"/>
          </a:xfrm>
        </p:spPr>
        <p:txBody>
          <a:bodyPr>
            <a:normAutofit/>
          </a:bodyPr>
          <a:lstStyle/>
          <a:p>
            <a:pPr algn="just" fontAlgn="auto">
              <a:defRPr/>
            </a:pPr>
            <a:r>
              <a:rPr lang="ca-ES" altLang="ca-ES" sz="3700" dirty="0"/>
              <a:t>Conjunt d’informació descriptiva de documents que han estat </a:t>
            </a:r>
            <a:r>
              <a:rPr lang="ca-ES" altLang="ca-ES" sz="3700" dirty="0" err="1"/>
              <a:t>preseleccionats</a:t>
            </a:r>
            <a:r>
              <a:rPr lang="ca-ES" altLang="ca-ES" sz="3700" dirty="0"/>
              <a:t>. Informació controlada, emmagatzemada i sistematitzada per a facilitar-ne la recuperació.</a:t>
            </a:r>
          </a:p>
          <a:p>
            <a:pPr lvl="1" algn="just" fontAlgn="auto">
              <a:defRPr/>
            </a:pPr>
            <a:r>
              <a:rPr lang="ca-ES" altLang="ca-ES" sz="3100" dirty="0"/>
              <a:t>Proporcionen referències bibliogràfiques d’articles amb nom d’autor, títol de l’article, títol de la revista, volum i/o número, números de pàgina, data, resum de l’article, etc.</a:t>
            </a:r>
          </a:p>
          <a:p>
            <a:pPr lvl="1" algn="just" fontAlgn="auto">
              <a:defRPr/>
            </a:pPr>
            <a:r>
              <a:rPr lang="ca-ES" altLang="ca-ES" sz="3100" dirty="0"/>
              <a:t>Permeten l’accés al text complet de l’article si la universitat està subscrita a la publicació.</a:t>
            </a:r>
          </a:p>
          <a:p>
            <a:pPr lvl="1" algn="just" fontAlgn="auto">
              <a:defRPr/>
            </a:pPr>
            <a:r>
              <a:rPr lang="ca-ES" altLang="ca-ES" sz="3100" dirty="0"/>
              <a:t>Permeten saber què s’ha publicat sobre un tema.</a:t>
            </a:r>
          </a:p>
          <a:p>
            <a:pPr lvl="1" algn="just" fontAlgn="auto">
              <a:defRPr/>
            </a:pPr>
            <a:r>
              <a:rPr lang="ca-ES" altLang="ca-ES" sz="3100" dirty="0"/>
              <a:t>No informen sobre la localització ni la disponibilitat.</a:t>
            </a:r>
          </a:p>
          <a:p>
            <a:pPr fontAlgn="auto">
              <a:lnSpc>
                <a:spcPct val="80000"/>
              </a:lnSpc>
              <a:defRPr/>
            </a:pPr>
            <a:endParaRPr lang="ca-ES" altLang="ca-ES" sz="3700" dirty="0"/>
          </a:p>
          <a:p>
            <a:pPr fontAlgn="auto">
              <a:lnSpc>
                <a:spcPct val="80000"/>
              </a:lnSpc>
              <a:defRPr/>
            </a:pPr>
            <a:endParaRPr lang="ca-ES" altLang="ca-ES" sz="3700" dirty="0"/>
          </a:p>
          <a:p>
            <a:pPr fontAlgn="auto">
              <a:lnSpc>
                <a:spcPct val="80000"/>
              </a:lnSpc>
              <a:defRPr/>
            </a:pPr>
            <a:endParaRPr lang="ca-ES" altLang="ca-ES" sz="3700" dirty="0"/>
          </a:p>
        </p:txBody>
      </p:sp>
      <p:sp>
        <p:nvSpPr>
          <p:cNvPr id="61444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180937-D08A-40B6-A679-19372BEA8B97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37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5901" y="220560"/>
            <a:ext cx="12137151" cy="2055915"/>
          </a:xfrm>
        </p:spPr>
        <p:txBody>
          <a:bodyPr>
            <a:normAutofit/>
          </a:bodyPr>
          <a:lstStyle/>
          <a:p>
            <a:pPr algn="r"/>
            <a:r>
              <a:rPr lang="ca-ES" sz="5400" dirty="0"/>
              <a:t>Bases de dades científiques més importants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1" y="1946481"/>
            <a:ext cx="6141188" cy="310526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340100" y="4559300"/>
            <a:ext cx="2819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http://wos.fecyt.es</a:t>
            </a:r>
            <a:r>
              <a:rPr kumimoji="0" lang="ca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(xarxa UAB) </a:t>
            </a: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931025" y="5177598"/>
            <a:ext cx="3657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http://www.scopus.com</a:t>
            </a:r>
            <a:endParaRPr kumimoji="0" lang="ca-E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(xarxa UAB)  </a:t>
            </a: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508" y="2606675"/>
            <a:ext cx="6153114" cy="262572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15901" y="7727568"/>
            <a:ext cx="57317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https://www.ncbi.nlm.nih.gov/pubmed</a:t>
            </a: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901" y="6070150"/>
            <a:ext cx="7261069" cy="165741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295400" y="8565318"/>
            <a:ext cx="115402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Natural </a:t>
            </a:r>
            <a:r>
              <a:rPr kumimoji="0" lang="es-E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Science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Collection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https://search.proquest.com/naturalscience/index</a:t>
            </a: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Medical </a:t>
            </a:r>
            <a:r>
              <a:rPr kumimoji="0" lang="es-E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Collection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9"/>
              </a:rPr>
              <a:t>https://search.proquest.com/healthcomplete/advanced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1025" y="6808582"/>
            <a:ext cx="5691188" cy="164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26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a-ES" dirty="0"/>
              <a:t>Bases de dades de veterinària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AFB1FE-71EC-43AD-ACD5-80221111A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61" y="2016852"/>
            <a:ext cx="7845312" cy="698464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80D910-10A0-4356-A07A-81F5E103B435}"/>
              </a:ext>
            </a:extLst>
          </p:cNvPr>
          <p:cNvSpPr txBox="1"/>
          <p:nvPr/>
        </p:nvSpPr>
        <p:spPr>
          <a:xfrm>
            <a:off x="8918368" y="4385232"/>
            <a:ext cx="38476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AHPC – </a:t>
            </a:r>
            <a:r>
              <a:rPr lang="ca-ES" dirty="0" err="1"/>
              <a:t>The</a:t>
            </a:r>
            <a:r>
              <a:rPr lang="ca-ES" dirty="0"/>
              <a:t> Animal Health &amp; </a:t>
            </a:r>
            <a:r>
              <a:rPr lang="ca-ES" dirty="0" err="1"/>
              <a:t>Production</a:t>
            </a:r>
            <a:r>
              <a:rPr lang="ca-ES" dirty="0"/>
              <a:t> </a:t>
            </a:r>
            <a:r>
              <a:rPr lang="ca-ES" dirty="0" err="1"/>
              <a:t>Compendium</a:t>
            </a:r>
            <a:endParaRPr lang="ca-ES" dirty="0"/>
          </a:p>
          <a:p>
            <a:endParaRPr lang="ca-ES" dirty="0"/>
          </a:p>
          <a:p>
            <a:r>
              <a:rPr lang="ca-ES" dirty="0">
                <a:hlinkClick r:id="rId4"/>
              </a:rPr>
              <a:t>http://www.cabi.org/ahpc</a:t>
            </a:r>
            <a:r>
              <a:rPr lang="ca-ES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098" y="781446"/>
            <a:ext cx="12497075" cy="1621612"/>
          </a:xfrm>
        </p:spPr>
        <p:txBody>
          <a:bodyPr/>
          <a:lstStyle/>
          <a:p>
            <a:pPr marL="1137982" indent="-1137982" algn="r"/>
            <a:r>
              <a:rPr lang="ca-ES" altLang="ca-ES" sz="4600" dirty="0">
                <a:ea typeface="Verdana" pitchFamily="34" charset="0"/>
                <a:cs typeface="Verdana" pitchFamily="34" charset="0"/>
              </a:rPr>
              <a:t>Elaboració d’una estratègia de cerca</a:t>
            </a:r>
            <a:br>
              <a:rPr lang="ca-ES" altLang="ca-ES" sz="4600" dirty="0">
                <a:ea typeface="Verdana" pitchFamily="34" charset="0"/>
                <a:cs typeface="Verdana" pitchFamily="34" charset="0"/>
              </a:rPr>
            </a:br>
            <a:endParaRPr lang="ca-ES" altLang="ca-ES" sz="4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74571" y="2083229"/>
            <a:ext cx="11161091" cy="6959857"/>
          </a:xfrm>
        </p:spPr>
        <p:txBody>
          <a:bodyPr>
            <a:normAutofit fontScale="62500" lnSpcReduction="20000"/>
          </a:bodyPr>
          <a:lstStyle/>
          <a:p>
            <a:pPr fontAlgn="auto">
              <a:lnSpc>
                <a:spcPct val="160000"/>
              </a:lnSpc>
              <a:defRPr/>
            </a:pPr>
            <a:r>
              <a:rPr lang="ca-ES" altLang="ca-ES" sz="6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Identificar i definir la nostra necessitat d’informació</a:t>
            </a:r>
          </a:p>
          <a:p>
            <a:pPr fontAlgn="auto">
              <a:lnSpc>
                <a:spcPct val="160000"/>
              </a:lnSpc>
              <a:defRPr/>
            </a:pPr>
            <a:r>
              <a:rPr lang="ca-ES" altLang="ca-ES" sz="6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Establir les fonts d’informació més pertinents</a:t>
            </a:r>
          </a:p>
          <a:p>
            <a:pPr fontAlgn="auto">
              <a:lnSpc>
                <a:spcPct val="160000"/>
              </a:lnSpc>
              <a:defRPr/>
            </a:pPr>
            <a:r>
              <a:rPr lang="ca-ES" altLang="ca-ES" sz="6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Identificar els termes de cerca</a:t>
            </a:r>
          </a:p>
          <a:p>
            <a:pPr lvl="1" fontAlgn="auto">
              <a:lnSpc>
                <a:spcPct val="160000"/>
              </a:lnSpc>
              <a:defRPr/>
            </a:pPr>
            <a:r>
              <a:rPr lang="ca-ES" altLang="ca-ES" sz="6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Establir relacions entre els termes</a:t>
            </a:r>
          </a:p>
          <a:p>
            <a:pPr fontAlgn="auto">
              <a:lnSpc>
                <a:spcPct val="160000"/>
              </a:lnSpc>
              <a:defRPr/>
            </a:pPr>
            <a:r>
              <a:rPr lang="ca-ES" altLang="ca-ES" sz="6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Analitzar el grau de pertinència i exhaustivitat dels resultats</a:t>
            </a:r>
            <a:endParaRPr lang="ca-ES" altLang="ca-ES" b="1" dirty="0">
              <a:solidFill>
                <a:srgbClr val="000000"/>
              </a:solidFill>
            </a:endParaRPr>
          </a:p>
        </p:txBody>
      </p:sp>
      <p:sp>
        <p:nvSpPr>
          <p:cNvPr id="21508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7A30ED-51EB-4EBA-B6D1-A5BCE49BF54E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4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a-ES" dirty="0"/>
              <a:t>Bases de dades de veterinària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3121D0B-B58A-47D6-A2CF-C4B9018E7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61" y="1810846"/>
            <a:ext cx="7908208" cy="770842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80D910-10A0-4356-A07A-81F5E103B435}"/>
              </a:ext>
            </a:extLst>
          </p:cNvPr>
          <p:cNvSpPr txBox="1"/>
          <p:nvPr/>
        </p:nvSpPr>
        <p:spPr>
          <a:xfrm>
            <a:off x="7208322" y="7757824"/>
            <a:ext cx="55695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/>
              <a:t>VetMed</a:t>
            </a:r>
            <a:r>
              <a:rPr lang="ca-ES" dirty="0"/>
              <a:t> </a:t>
            </a:r>
            <a:r>
              <a:rPr lang="ca-ES" dirty="0" err="1"/>
              <a:t>Resource</a:t>
            </a:r>
            <a:endParaRPr lang="ca-ES" dirty="0"/>
          </a:p>
          <a:p>
            <a:endParaRPr lang="ca-ES" dirty="0"/>
          </a:p>
          <a:p>
            <a:r>
              <a:rPr lang="ca-ES" dirty="0">
                <a:hlinkClick r:id="rId4"/>
              </a:rPr>
              <a:t>http://www.cabi.org/VetMedResource/</a:t>
            </a:r>
            <a:r>
              <a:rPr lang="ca-E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286233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a-ES" dirty="0"/>
              <a:t>Alertes</a:t>
            </a:r>
          </a:p>
        </p:txBody>
      </p:sp>
      <p:sp>
        <p:nvSpPr>
          <p:cNvPr id="75779" name="Marcador de contenido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charset="0"/>
              <a:buChar char="•"/>
            </a:pPr>
            <a:r>
              <a:rPr lang="ca-ES" dirty="0"/>
              <a:t>Les alertes de cerques a les bases de dades us permeten guardar estratègies de cerca i rebre alertes automàtiques de nous resultats que coincideixen amb dita estratègia, tant per correu electrònic, com per </a:t>
            </a:r>
            <a:r>
              <a:rPr lang="ca-ES" dirty="0" err="1"/>
              <a:t>RSS</a:t>
            </a:r>
            <a:r>
              <a:rPr lang="ca-ES" dirty="0"/>
              <a:t>. Feu una cerca, guardeu l'estratègia i configureu l'alerta per rebre les novetats.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B0ADB7-C1E7-4178-89B4-AC85C97BAF0A}" type="slidenum">
              <a:rPr lang="ca-ES" altLang="en-US"/>
              <a:pPr/>
              <a:t>41</a:t>
            </a:fld>
            <a:endParaRPr lang="ca-ES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a-ES" dirty="0"/>
              <a:t>Llibres electrònics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F35A868-8EAF-42BD-A385-176D35AC5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607" y="4738687"/>
            <a:ext cx="6342306" cy="440531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21B039F-DFC0-4F46-9128-05E6C6A119CF}"/>
              </a:ext>
            </a:extLst>
          </p:cNvPr>
          <p:cNvSpPr txBox="1"/>
          <p:nvPr/>
        </p:nvSpPr>
        <p:spPr>
          <a:xfrm>
            <a:off x="7143750" y="2228850"/>
            <a:ext cx="5562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Podeu accedir a través del </a:t>
            </a:r>
            <a:r>
              <a:rPr kumimoji="0" lang="ca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cercador de biblioteques</a:t>
            </a:r>
            <a:r>
              <a:rPr kumimoji="0" lang="ca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 a través de l’apartat Llibres electrònics de la </a:t>
            </a:r>
            <a:r>
              <a:rPr kumimoji="0" lang="ca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Guia de ciència animal i aliments</a:t>
            </a:r>
            <a:r>
              <a:rPr kumimoji="0" lang="ca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 de la </a:t>
            </a:r>
            <a:r>
              <a:rPr kumimoji="0" lang="ca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Guia de medicina i sanitat animals</a:t>
            </a: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uadroTexto 10">
            <a:extLst/>
          </p:cNvPr>
          <p:cNvSpPr txBox="1"/>
          <p:nvPr/>
        </p:nvSpPr>
        <p:spPr>
          <a:xfrm>
            <a:off x="323561" y="6011447"/>
            <a:ext cx="6094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Documentavet</a:t>
            </a:r>
            <a:r>
              <a:rPr kumimoji="0" lang="ca-E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(Editorial </a:t>
            </a:r>
            <a:r>
              <a:rPr kumimoji="0" lang="ca-E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Servet</a:t>
            </a:r>
            <a:r>
              <a:rPr kumimoji="0" lang="ca-E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uadroTexto 11">
            <a:extLst/>
          </p:cNvPr>
          <p:cNvSpPr txBox="1"/>
          <p:nvPr/>
        </p:nvSpPr>
        <p:spPr>
          <a:xfrm>
            <a:off x="1085850" y="8374559"/>
            <a:ext cx="5829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Wageningen</a:t>
            </a:r>
            <a:r>
              <a:rPr kumimoji="0" lang="ca-E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 </a:t>
            </a:r>
            <a:r>
              <a:rPr kumimoji="0" lang="ca-E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Academic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7846685-1BE3-420C-8829-746F731A2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689" y="2016852"/>
            <a:ext cx="5326127" cy="399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03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a-ES" dirty="0"/>
              <a:t>Llibres electrònics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681DAE-E8DC-493A-AA24-A5AC12B4344B}"/>
              </a:ext>
            </a:extLst>
          </p:cNvPr>
          <p:cNvSpPr txBox="1"/>
          <p:nvPr/>
        </p:nvSpPr>
        <p:spPr>
          <a:xfrm>
            <a:off x="6667499" y="2035902"/>
            <a:ext cx="5685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Editorial </a:t>
            </a:r>
            <a:r>
              <a:rPr kumimoji="0" lang="ca-E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Médica</a:t>
            </a:r>
            <a:r>
              <a:rPr kumimoji="0" lang="ca-E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 Panamericana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369937-9CC5-4692-B569-2F542DF57391}"/>
              </a:ext>
            </a:extLst>
          </p:cNvPr>
          <p:cNvSpPr txBox="1"/>
          <p:nvPr/>
        </p:nvSpPr>
        <p:spPr>
          <a:xfrm>
            <a:off x="88900" y="8271868"/>
            <a:ext cx="56832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INGEBOOK</a:t>
            </a:r>
            <a:endParaRPr kumimoji="0" lang="ca-E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Guia : 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http://ddd.uab.cat/record/150201</a:t>
            </a: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A21AA0-F44E-42DF-86A9-751286EA0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81" y="2035902"/>
            <a:ext cx="6298826" cy="399256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076E386-4BCD-4482-AAB5-E52C5A931E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1010" y="4878387"/>
            <a:ext cx="6740895" cy="40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901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a-ES" dirty="0"/>
              <a:t>Llibres electrònics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681DAE-E8DC-493A-AA24-A5AC12B4344B}"/>
              </a:ext>
            </a:extLst>
          </p:cNvPr>
          <p:cNvSpPr txBox="1"/>
          <p:nvPr/>
        </p:nvSpPr>
        <p:spPr>
          <a:xfrm>
            <a:off x="9467849" y="2035902"/>
            <a:ext cx="3352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Myilibrary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369937-9CC5-4692-B569-2F542DF57391}"/>
              </a:ext>
            </a:extLst>
          </p:cNvPr>
          <p:cNvSpPr txBox="1"/>
          <p:nvPr/>
        </p:nvSpPr>
        <p:spPr>
          <a:xfrm>
            <a:off x="1657350" y="8271868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ScienceDirect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405857-A4D9-45A3-B3B8-B271C6F8E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1954525"/>
            <a:ext cx="8629650" cy="38808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0D86ACE-2380-47F6-BD48-4BAD179A2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150" y="5854448"/>
            <a:ext cx="7231063" cy="354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486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a-ES" dirty="0"/>
              <a:t>Llibres electrònics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681DAE-E8DC-493A-AA24-A5AC12B4344B}"/>
              </a:ext>
            </a:extLst>
          </p:cNvPr>
          <p:cNvSpPr txBox="1"/>
          <p:nvPr/>
        </p:nvSpPr>
        <p:spPr>
          <a:xfrm>
            <a:off x="9467849" y="2035902"/>
            <a:ext cx="3352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Wiley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52F6E2-3CB6-47FF-98F5-6F8C3A5DD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851485"/>
            <a:ext cx="6991350" cy="428185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7241E56-D99F-44F8-B780-551B7D7F0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686" y="5581650"/>
            <a:ext cx="6981964" cy="413640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3DE84C1-F843-42F1-8C03-518C4E050EEF}"/>
              </a:ext>
            </a:extLst>
          </p:cNvPr>
          <p:cNvSpPr txBox="1"/>
          <p:nvPr/>
        </p:nvSpPr>
        <p:spPr>
          <a:xfrm>
            <a:off x="819149" y="8170002"/>
            <a:ext cx="3352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SpringerLink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7040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a-ES" dirty="0"/>
              <a:t>Llibres electrònics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681DAE-E8DC-493A-AA24-A5AC12B4344B}"/>
              </a:ext>
            </a:extLst>
          </p:cNvPr>
          <p:cNvSpPr txBox="1"/>
          <p:nvPr/>
        </p:nvSpPr>
        <p:spPr>
          <a:xfrm>
            <a:off x="9467849" y="2451400"/>
            <a:ext cx="3352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CAB </a:t>
            </a:r>
            <a:r>
              <a:rPr kumimoji="0" lang="ca-E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Ebooks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696" y="4919411"/>
            <a:ext cx="7728954" cy="4462077"/>
          </a:xfrm>
          <a:prstGeom prst="rect">
            <a:avLst/>
          </a:prstGeom>
        </p:spPr>
      </p:pic>
      <p:sp>
        <p:nvSpPr>
          <p:cNvPr id="9" name="CuadroTexto 8">
            <a:extLst/>
          </p:cNvPr>
          <p:cNvSpPr txBox="1"/>
          <p:nvPr/>
        </p:nvSpPr>
        <p:spPr>
          <a:xfrm>
            <a:off x="952500" y="7363251"/>
            <a:ext cx="3475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CRCnetBASE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73" y="2035902"/>
            <a:ext cx="83058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552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a-ES" dirty="0"/>
              <a:t>Llibres electrònics</a:t>
            </a:r>
          </a:p>
        </p:txBody>
      </p:sp>
      <p:sp>
        <p:nvSpPr>
          <p:cNvPr id="5" name="CuadroTexto 4">
            <a:extLst/>
          </p:cNvPr>
          <p:cNvSpPr txBox="1"/>
          <p:nvPr/>
        </p:nvSpPr>
        <p:spPr>
          <a:xfrm>
            <a:off x="650161" y="2330540"/>
            <a:ext cx="11224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 err="1"/>
              <a:t>Llibres</a:t>
            </a:r>
            <a:r>
              <a:rPr lang="es-ES" sz="3200" b="1" dirty="0"/>
              <a:t> </a:t>
            </a:r>
            <a:r>
              <a:rPr lang="es-ES" sz="3200" b="1" dirty="0" err="1"/>
              <a:t>accés</a:t>
            </a:r>
            <a:r>
              <a:rPr lang="es-ES" sz="3200" b="1" dirty="0"/>
              <a:t> </a:t>
            </a:r>
            <a:r>
              <a:rPr lang="es-ES" sz="3200" b="1" dirty="0" err="1"/>
              <a:t>evidència</a:t>
            </a:r>
            <a:r>
              <a:rPr lang="es-ES" sz="3200" b="1" dirty="0"/>
              <a:t> (</a:t>
            </a:r>
            <a:r>
              <a:rPr lang="es-ES" sz="3200" b="1" dirty="0" err="1"/>
              <a:t>Evicence</a:t>
            </a:r>
            <a:r>
              <a:rPr lang="es-ES" sz="3200" b="1" dirty="0"/>
              <a:t> </a:t>
            </a:r>
            <a:r>
              <a:rPr lang="es-ES" sz="3200" b="1" dirty="0" err="1"/>
              <a:t>Based</a:t>
            </a:r>
            <a:r>
              <a:rPr lang="es-ES" sz="3200" b="1" dirty="0"/>
              <a:t> Medicine) </a:t>
            </a: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podeu trobar en la </a:t>
            </a: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Guia de medicina i sanitat animals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53289D-1F03-40E6-B2E9-8D5309333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57" y="3829269"/>
            <a:ext cx="10718800" cy="15748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560D2E-D652-4C5F-A07B-FF58272D85F5}"/>
              </a:ext>
            </a:extLst>
          </p:cNvPr>
          <p:cNvSpPr txBox="1"/>
          <p:nvPr/>
        </p:nvSpPr>
        <p:spPr>
          <a:xfrm>
            <a:off x="650161" y="5938660"/>
            <a:ext cx="11224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 err="1"/>
              <a:t>Llibres</a:t>
            </a:r>
            <a:r>
              <a:rPr lang="es-ES" sz="3200" b="1" dirty="0"/>
              <a:t> </a:t>
            </a:r>
            <a:r>
              <a:rPr lang="es-ES" sz="3200" b="1" dirty="0" err="1"/>
              <a:t>d’accés</a:t>
            </a:r>
            <a:r>
              <a:rPr lang="es-ES" sz="3200" b="1" dirty="0"/>
              <a:t> </a:t>
            </a:r>
            <a:r>
              <a:rPr lang="es-ES" sz="3200" b="1" dirty="0" err="1"/>
              <a:t>obert</a:t>
            </a:r>
            <a:r>
              <a:rPr lang="es-ES" sz="3200" b="1" dirty="0"/>
              <a:t> </a:t>
            </a: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podeu trobar en la </a:t>
            </a: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Guia de medicina i sanitat animals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58FDF09-DFB5-4C2E-8658-C20804B31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57" y="7126374"/>
            <a:ext cx="10795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237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ítulo 1"/>
          <p:cNvSpPr>
            <a:spLocks noGrp="1"/>
          </p:cNvSpPr>
          <p:nvPr>
            <p:ph type="title"/>
          </p:nvPr>
        </p:nvSpPr>
        <p:spPr>
          <a:xfrm>
            <a:off x="893971" y="519459"/>
            <a:ext cx="11215271" cy="1081828"/>
          </a:xfrm>
        </p:spPr>
        <p:txBody>
          <a:bodyPr>
            <a:normAutofit fontScale="90000"/>
          </a:bodyPr>
          <a:lstStyle/>
          <a:p>
            <a:pPr algn="r"/>
            <a:r>
              <a:rPr lang="ca-ES" dirty="0"/>
              <a:t>Tesis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511" y="2007000"/>
            <a:ext cx="12493017" cy="7036086"/>
          </a:xfrm>
        </p:spPr>
        <p:txBody>
          <a:bodyPr>
            <a:normAutofit fontScale="70000" lnSpcReduction="20000"/>
          </a:bodyPr>
          <a:lstStyle/>
          <a:p>
            <a:pPr fontAlgn="auto">
              <a:defRPr/>
            </a:pPr>
            <a:r>
              <a:rPr lang="ca-ES" b="1" dirty="0" err="1">
                <a:solidFill>
                  <a:srgbClr val="014729"/>
                </a:solidFill>
              </a:rPr>
              <a:t>Dissertations</a:t>
            </a:r>
            <a:r>
              <a:rPr lang="ca-ES" b="1" dirty="0">
                <a:solidFill>
                  <a:srgbClr val="014729"/>
                </a:solidFill>
              </a:rPr>
              <a:t> </a:t>
            </a:r>
            <a:r>
              <a:rPr lang="ca-ES" b="1" dirty="0" err="1">
                <a:solidFill>
                  <a:srgbClr val="014729"/>
                </a:solidFill>
              </a:rPr>
              <a:t>and</a:t>
            </a:r>
            <a:r>
              <a:rPr lang="ca-ES" b="1" dirty="0">
                <a:solidFill>
                  <a:srgbClr val="014729"/>
                </a:solidFill>
              </a:rPr>
              <a:t> </a:t>
            </a:r>
            <a:r>
              <a:rPr lang="ca-ES" b="1" dirty="0" err="1">
                <a:solidFill>
                  <a:srgbClr val="014729"/>
                </a:solidFill>
              </a:rPr>
              <a:t>Theses</a:t>
            </a:r>
            <a:r>
              <a:rPr lang="ca-ES" b="1" dirty="0">
                <a:solidFill>
                  <a:srgbClr val="014729"/>
                </a:solidFill>
              </a:rPr>
              <a:t>: </a:t>
            </a:r>
            <a:r>
              <a:rPr lang="ca-ES" dirty="0"/>
              <a:t>Citacions de tesis i treballs de recerca d'àmbit internacional. </a:t>
            </a:r>
            <a:r>
              <a:rPr lang="ca-ES" dirty="0">
                <a:hlinkClick r:id="rId2"/>
              </a:rPr>
              <a:t>http://search.proquest.com/pqdtglobal?accountid=15292</a:t>
            </a:r>
            <a:r>
              <a:rPr lang="ca-ES" dirty="0"/>
              <a:t> </a:t>
            </a:r>
          </a:p>
          <a:p>
            <a:pPr fontAlgn="auto">
              <a:defRPr/>
            </a:pPr>
            <a:r>
              <a:rPr lang="ca-ES" b="1" dirty="0">
                <a:solidFill>
                  <a:srgbClr val="014729"/>
                </a:solidFill>
              </a:rPr>
              <a:t>TDX</a:t>
            </a:r>
            <a:r>
              <a:rPr lang="ca-ES" dirty="0"/>
              <a:t>: Tesis doctorals llegides a Catalunya i altres comunitats consorciades a text complet Accés lliure </a:t>
            </a:r>
            <a:r>
              <a:rPr lang="ca-ES" dirty="0">
                <a:hlinkClick r:id="rId3"/>
              </a:rPr>
              <a:t>http://www.tdx.cat</a:t>
            </a:r>
            <a:r>
              <a:rPr lang="ca-ES" dirty="0"/>
              <a:t> </a:t>
            </a:r>
          </a:p>
          <a:p>
            <a:pPr fontAlgn="auto">
              <a:defRPr/>
            </a:pPr>
            <a:r>
              <a:rPr lang="ca-ES" b="1" dirty="0">
                <a:solidFill>
                  <a:srgbClr val="014729"/>
                </a:solidFill>
              </a:rPr>
              <a:t>Teseu</a:t>
            </a:r>
            <a:r>
              <a:rPr lang="ca-ES" dirty="0"/>
              <a:t> :Referència bibliogràfica de tesis doctorals llegides en universitats espanyoles. </a:t>
            </a:r>
            <a:r>
              <a:rPr lang="ca-ES" dirty="0">
                <a:hlinkClick r:id="rId4"/>
              </a:rPr>
              <a:t>http://www.educacion.gob.es/teseo/irGestionarConsulta.do;jsessionid=461A041AC801E24DE893EA8D16A7DEB4</a:t>
            </a:r>
            <a:r>
              <a:rPr lang="ca-ES" dirty="0"/>
              <a:t> </a:t>
            </a:r>
          </a:p>
          <a:p>
            <a:pPr fontAlgn="auto">
              <a:defRPr/>
            </a:pPr>
            <a:r>
              <a:rPr lang="ca-ES" b="1" dirty="0" err="1">
                <a:solidFill>
                  <a:srgbClr val="014729"/>
                </a:solidFill>
              </a:rPr>
              <a:t>Redial</a:t>
            </a:r>
            <a:r>
              <a:rPr lang="ca-ES" dirty="0"/>
              <a:t> (1980--). Tesis doctorals de temàtica llatinoamericana llegides en universitats europees. </a:t>
            </a:r>
            <a:r>
              <a:rPr lang="ca-ES" dirty="0">
                <a:hlinkClick r:id="rId5"/>
              </a:rPr>
              <a:t>http://www.red-redial.net/tesis.php</a:t>
            </a:r>
            <a:r>
              <a:rPr lang="ca-ES" dirty="0"/>
              <a:t>  </a:t>
            </a:r>
          </a:p>
          <a:p>
            <a:pPr fontAlgn="auto">
              <a:defRPr/>
            </a:pPr>
            <a:r>
              <a:rPr lang="ca-ES" b="1" dirty="0">
                <a:solidFill>
                  <a:srgbClr val="014729"/>
                </a:solidFill>
              </a:rPr>
              <a:t>DART-Europe</a:t>
            </a:r>
            <a:r>
              <a:rPr lang="ca-ES" b="1" dirty="0"/>
              <a:t>:</a:t>
            </a:r>
            <a:r>
              <a:rPr lang="ca-ES" dirty="0"/>
              <a:t> Tesis universitàries europees a text complet. </a:t>
            </a:r>
            <a:r>
              <a:rPr lang="ca-ES" dirty="0">
                <a:hlinkClick r:id="rId6"/>
              </a:rPr>
              <a:t>http://www.dart-europe.eu/basic-search.php</a:t>
            </a:r>
            <a:r>
              <a:rPr lang="ca-ES" dirty="0"/>
              <a:t>  </a:t>
            </a:r>
          </a:p>
          <a:p>
            <a:pPr fontAlgn="auto">
              <a:defRPr/>
            </a:pPr>
            <a:endParaRPr lang="ca-ES" dirty="0"/>
          </a:p>
          <a:p>
            <a:pPr marL="0" indent="0" algn="ctr">
              <a:buNone/>
              <a:defRPr/>
            </a:pPr>
            <a:r>
              <a:rPr lang="ca-ES" sz="4100" b="1" dirty="0">
                <a:solidFill>
                  <a:srgbClr val="014729"/>
                </a:solidFill>
              </a:rPr>
              <a:t>Ajuda: Com trobar tesis: </a:t>
            </a:r>
            <a:r>
              <a:rPr lang="ca-ES" sz="4100" b="1" dirty="0">
                <a:solidFill>
                  <a:srgbClr val="014729"/>
                </a:solidFill>
                <a:hlinkClick r:id="rId7"/>
              </a:rPr>
              <a:t>http://ddd.uab.cat/record/30118</a:t>
            </a:r>
            <a:r>
              <a:rPr lang="ca-ES" sz="4100" b="1" dirty="0">
                <a:solidFill>
                  <a:srgbClr val="014729"/>
                </a:solidFill>
              </a:rPr>
              <a:t> </a:t>
            </a:r>
          </a:p>
          <a:p>
            <a:pPr fontAlgn="auto">
              <a:defRPr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104FF-49C8-4F6F-9F4F-7CC09A606665}" type="slidenum">
              <a:rPr lang="ca-ES" altLang="en-US"/>
              <a:pPr/>
              <a:t>48</a:t>
            </a:fld>
            <a:endParaRPr lang="ca-ES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ítulo 1"/>
          <p:cNvSpPr>
            <a:spLocks noGrp="1"/>
          </p:cNvSpPr>
          <p:nvPr>
            <p:ph type="title"/>
          </p:nvPr>
        </p:nvSpPr>
        <p:spPr>
          <a:xfrm>
            <a:off x="900744" y="42913"/>
            <a:ext cx="11215271" cy="1558374"/>
          </a:xfrm>
        </p:spPr>
        <p:txBody>
          <a:bodyPr/>
          <a:lstStyle/>
          <a:p>
            <a:pPr algn="r"/>
            <a:r>
              <a:rPr lang="ca-ES" dirty="0" err="1"/>
              <a:t>Repositoris</a:t>
            </a:r>
            <a:r>
              <a:rPr lang="ca-ES" dirty="0"/>
              <a:t> digitals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0530" y="1795518"/>
            <a:ext cx="9625990" cy="7961257"/>
          </a:xfrm>
        </p:spPr>
        <p:txBody>
          <a:bodyPr>
            <a:normAutofit/>
          </a:bodyPr>
          <a:lstStyle/>
          <a:p>
            <a:pPr fontAlgn="auto">
              <a:defRPr/>
            </a:pPr>
            <a:r>
              <a:rPr lang="ca-ES" sz="3200" b="1" dirty="0">
                <a:solidFill>
                  <a:srgbClr val="014729"/>
                </a:solidFill>
              </a:rPr>
              <a:t>DDD: </a:t>
            </a:r>
            <a:r>
              <a:rPr lang="ca-ES" sz="3200" dirty="0">
                <a:solidFill>
                  <a:srgbClr val="014729"/>
                </a:solidFill>
              </a:rPr>
              <a:t>Dipòsit Digital de la UAB: </a:t>
            </a:r>
            <a:r>
              <a:rPr lang="ca-ES" sz="3200" dirty="0">
                <a:hlinkClick r:id="rId2"/>
              </a:rPr>
              <a:t>http://ddd.uab.cat</a:t>
            </a:r>
            <a:r>
              <a:rPr lang="ca-ES" sz="3200" dirty="0"/>
              <a:t> </a:t>
            </a:r>
          </a:p>
          <a:p>
            <a:pPr fontAlgn="auto">
              <a:defRPr/>
            </a:pPr>
            <a:r>
              <a:rPr lang="ca-ES" sz="3200" b="1" dirty="0">
                <a:solidFill>
                  <a:srgbClr val="014729"/>
                </a:solidFill>
              </a:rPr>
              <a:t>Recercat: </a:t>
            </a:r>
            <a:r>
              <a:rPr lang="ca-ES" sz="3200" dirty="0">
                <a:solidFill>
                  <a:srgbClr val="014729"/>
                </a:solidFill>
              </a:rPr>
              <a:t>Documents de </a:t>
            </a:r>
            <a:r>
              <a:rPr lang="ca-ES" sz="3200" dirty="0" err="1">
                <a:solidFill>
                  <a:srgbClr val="014729"/>
                </a:solidFill>
              </a:rPr>
              <a:t>Investig</a:t>
            </a:r>
            <a:r>
              <a:rPr lang="ca-ES" sz="3200" dirty="0">
                <a:solidFill>
                  <a:srgbClr val="014729"/>
                </a:solidFill>
              </a:rPr>
              <a:t>. Universitats Catalanes </a:t>
            </a:r>
            <a:r>
              <a:rPr lang="ca-ES" sz="3200" dirty="0">
                <a:hlinkClick r:id="rId3"/>
              </a:rPr>
              <a:t>http://www.recercat.cat</a:t>
            </a:r>
            <a:r>
              <a:rPr lang="ca-ES" sz="3200" dirty="0"/>
              <a:t>  </a:t>
            </a:r>
          </a:p>
          <a:p>
            <a:pPr fontAlgn="auto">
              <a:defRPr/>
            </a:pPr>
            <a:r>
              <a:rPr lang="ca-ES" sz="3200" b="1" dirty="0" err="1">
                <a:solidFill>
                  <a:srgbClr val="014729"/>
                </a:solidFill>
              </a:rPr>
              <a:t>Raco</a:t>
            </a:r>
            <a:r>
              <a:rPr lang="ca-ES" sz="3200" b="1" dirty="0">
                <a:solidFill>
                  <a:srgbClr val="014729"/>
                </a:solidFill>
              </a:rPr>
              <a:t>: </a:t>
            </a:r>
            <a:r>
              <a:rPr lang="ca-ES" sz="3200" dirty="0">
                <a:solidFill>
                  <a:srgbClr val="014729"/>
                </a:solidFill>
              </a:rPr>
              <a:t>Revistes Catalanes d'accés obert </a:t>
            </a:r>
            <a:r>
              <a:rPr lang="ca-ES" sz="3200" dirty="0">
                <a:hlinkClick r:id="rId4"/>
              </a:rPr>
              <a:t>http://www.raco.cat</a:t>
            </a:r>
            <a:r>
              <a:rPr lang="ca-ES" sz="3200" dirty="0"/>
              <a:t>  </a:t>
            </a:r>
          </a:p>
          <a:p>
            <a:pPr fontAlgn="auto">
              <a:defRPr/>
            </a:pPr>
            <a:r>
              <a:rPr lang="ca-ES" sz="3200" b="1" dirty="0">
                <a:solidFill>
                  <a:srgbClr val="014729"/>
                </a:solidFill>
              </a:rPr>
              <a:t>Digital CSIC: </a:t>
            </a:r>
            <a:r>
              <a:rPr lang="ca-ES" sz="3200" dirty="0">
                <a:solidFill>
                  <a:srgbClr val="014729"/>
                </a:solidFill>
              </a:rPr>
              <a:t>Documents d’investigació del CSIC: </a:t>
            </a:r>
            <a:r>
              <a:rPr lang="ca-ES" sz="3200" dirty="0">
                <a:hlinkClick r:id="rId5"/>
              </a:rPr>
              <a:t>http://digital.csic.es</a:t>
            </a:r>
            <a:r>
              <a:rPr lang="ca-ES" sz="3200" dirty="0"/>
              <a:t>  </a:t>
            </a:r>
          </a:p>
          <a:p>
            <a:pPr fontAlgn="auto">
              <a:defRPr/>
            </a:pPr>
            <a:r>
              <a:rPr lang="ca-ES" sz="3200" b="1" dirty="0" err="1">
                <a:solidFill>
                  <a:srgbClr val="014729"/>
                </a:solidFill>
              </a:rPr>
              <a:t>Recolecta</a:t>
            </a:r>
            <a:r>
              <a:rPr lang="ca-ES" sz="3200" b="1" dirty="0">
                <a:solidFill>
                  <a:srgbClr val="014729"/>
                </a:solidFill>
              </a:rPr>
              <a:t>: </a:t>
            </a:r>
            <a:r>
              <a:rPr lang="ca-ES" sz="3200" dirty="0">
                <a:solidFill>
                  <a:srgbClr val="014729"/>
                </a:solidFill>
              </a:rPr>
              <a:t>cercador de buscador de </a:t>
            </a:r>
            <a:r>
              <a:rPr lang="ca-ES" sz="3200" dirty="0" err="1">
                <a:solidFill>
                  <a:srgbClr val="014729"/>
                </a:solidFill>
              </a:rPr>
              <a:t>repositoris</a:t>
            </a:r>
            <a:r>
              <a:rPr lang="ca-ES" sz="3200" dirty="0">
                <a:solidFill>
                  <a:srgbClr val="014729"/>
                </a:solidFill>
              </a:rPr>
              <a:t> científics espanyols:  </a:t>
            </a:r>
            <a:r>
              <a:rPr lang="ca-ES" sz="3200" dirty="0">
                <a:hlinkClick r:id="rId6"/>
              </a:rPr>
              <a:t>http://buscador.recolecta.fecyt.es</a:t>
            </a:r>
            <a:r>
              <a:rPr lang="ca-ES" sz="3200" dirty="0"/>
              <a:t>  </a:t>
            </a:r>
          </a:p>
          <a:p>
            <a:pPr fontAlgn="auto">
              <a:defRPr/>
            </a:pPr>
            <a:r>
              <a:rPr lang="ca-ES" sz="3200" b="1" dirty="0">
                <a:solidFill>
                  <a:srgbClr val="014729"/>
                </a:solidFill>
              </a:rPr>
              <a:t>CORE: </a:t>
            </a:r>
            <a:r>
              <a:rPr lang="ca-ES" sz="3200" dirty="0" err="1">
                <a:solidFill>
                  <a:srgbClr val="014729"/>
                </a:solidFill>
              </a:rPr>
              <a:t>Agregador</a:t>
            </a:r>
            <a:r>
              <a:rPr lang="ca-ES" sz="3200" dirty="0">
                <a:solidFill>
                  <a:srgbClr val="014729"/>
                </a:solidFill>
              </a:rPr>
              <a:t> de </a:t>
            </a:r>
            <a:r>
              <a:rPr lang="ca-ES" sz="3200" dirty="0" err="1">
                <a:solidFill>
                  <a:srgbClr val="014729"/>
                </a:solidFill>
              </a:rPr>
              <a:t>repositoris</a:t>
            </a:r>
            <a:r>
              <a:rPr lang="ca-ES" sz="3200" dirty="0">
                <a:solidFill>
                  <a:srgbClr val="014729"/>
                </a:solidFill>
              </a:rPr>
              <a:t> a nivell mundial. </a:t>
            </a:r>
            <a:r>
              <a:rPr lang="ca-ES" sz="3200" dirty="0">
                <a:hlinkClick r:id="rId7"/>
              </a:rPr>
              <a:t>http://core.ac.uk/search</a:t>
            </a:r>
            <a:r>
              <a:rPr lang="ca-ES" sz="3200" dirty="0"/>
              <a:t> </a:t>
            </a:r>
          </a:p>
          <a:p>
            <a:pPr fontAlgn="auto">
              <a:defRPr/>
            </a:pPr>
            <a:r>
              <a:rPr lang="ca-ES" sz="3200" b="1" dirty="0">
                <a:solidFill>
                  <a:srgbClr val="014729"/>
                </a:solidFill>
              </a:rPr>
              <a:t>OPENAIRE: </a:t>
            </a:r>
            <a:r>
              <a:rPr lang="ca-ES" sz="3200" dirty="0" err="1">
                <a:solidFill>
                  <a:srgbClr val="014729"/>
                </a:solidFill>
              </a:rPr>
              <a:t>Repositori</a:t>
            </a:r>
            <a:r>
              <a:rPr lang="ca-ES" sz="3200" dirty="0">
                <a:solidFill>
                  <a:srgbClr val="014729"/>
                </a:solidFill>
              </a:rPr>
              <a:t> cooperatiu europeu de investigació:</a:t>
            </a:r>
            <a:r>
              <a:rPr lang="ca-ES" sz="3200" b="1" dirty="0">
                <a:solidFill>
                  <a:srgbClr val="014729"/>
                </a:solidFill>
              </a:rPr>
              <a:t>  </a:t>
            </a:r>
            <a:r>
              <a:rPr lang="ca-ES" sz="3200" dirty="0">
                <a:hlinkClick r:id="rId8"/>
              </a:rPr>
              <a:t>http://www.openaire.eu</a:t>
            </a:r>
            <a:r>
              <a:rPr lang="ca-ES" sz="3200" dirty="0"/>
              <a:t>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164D46-4684-4BAD-BCF8-0751E9282398}" type="slidenum">
              <a:rPr lang="ca-ES" altLang="en-US"/>
              <a:pPr/>
              <a:t>49</a:t>
            </a:fld>
            <a:endParaRPr lang="ca-ES" altLang="en-US"/>
          </a:p>
        </p:txBody>
      </p:sp>
      <p:pic>
        <p:nvPicPr>
          <p:cNvPr id="67589" name="Imagen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88035" y="2960911"/>
            <a:ext cx="1379335" cy="176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Imagen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452164" y="1601287"/>
            <a:ext cx="3110838" cy="104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Imagen 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081934" y="6906533"/>
            <a:ext cx="3481068" cy="265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Imagen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239958" y="5515288"/>
            <a:ext cx="2654823" cy="92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5138" indent="-325138" algn="r">
              <a:lnSpc>
                <a:spcPct val="80000"/>
              </a:lnSpc>
            </a:pPr>
            <a:r>
              <a:rPr lang="ca-ES" sz="5100" dirty="0"/>
              <a:t>Identificar els conceptes clau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0495" y="2522759"/>
            <a:ext cx="11702892" cy="6015760"/>
          </a:xfrm>
        </p:spPr>
        <p:txBody>
          <a:bodyPr>
            <a:normAutofit/>
          </a:bodyPr>
          <a:lstStyle/>
          <a:p>
            <a:pPr marL="0" lvl="4" algn="just">
              <a:lnSpc>
                <a:spcPct val="80000"/>
              </a:lnSpc>
              <a:buNone/>
              <a:defRPr/>
            </a:pPr>
            <a:r>
              <a:rPr lang="ca-ES" sz="4000" b="1" dirty="0">
                <a:solidFill>
                  <a:srgbClr val="014729"/>
                </a:solidFill>
              </a:rPr>
              <a:t>Tema: </a:t>
            </a:r>
            <a:r>
              <a:rPr lang="ca-ES" sz="4000" b="1" dirty="0"/>
              <a:t>Quina és la prevenció de la Leishmaniosi?</a:t>
            </a:r>
          </a:p>
          <a:p>
            <a:pPr lvl="2">
              <a:lnSpc>
                <a:spcPct val="80000"/>
              </a:lnSpc>
              <a:buNone/>
              <a:defRPr/>
            </a:pPr>
            <a:endParaRPr lang="ca-ES" sz="4000" i="1" dirty="0"/>
          </a:p>
          <a:p>
            <a:pPr lvl="2">
              <a:lnSpc>
                <a:spcPct val="80000"/>
              </a:lnSpc>
              <a:buNone/>
              <a:defRPr/>
            </a:pPr>
            <a:endParaRPr lang="ca-ES" sz="4000" i="1" dirty="0"/>
          </a:p>
          <a:p>
            <a:pPr marL="1788258" lvl="2" indent="-487707">
              <a:lnSpc>
                <a:spcPct val="80000"/>
              </a:lnSpc>
              <a:defRPr/>
            </a:pPr>
            <a:r>
              <a:rPr lang="ca-ES" sz="4000" dirty="0"/>
              <a:t>Concepte 1: </a:t>
            </a:r>
            <a:r>
              <a:rPr lang="ca-ES" sz="4000" b="1" dirty="0">
                <a:solidFill>
                  <a:srgbClr val="014729"/>
                </a:solidFill>
              </a:rPr>
              <a:t>Leishmaniosi</a:t>
            </a:r>
          </a:p>
          <a:p>
            <a:pPr marL="1788258" lvl="2" indent="-487707">
              <a:lnSpc>
                <a:spcPct val="80000"/>
              </a:lnSpc>
              <a:defRPr/>
            </a:pPr>
            <a:r>
              <a:rPr lang="ca-ES" sz="4000" dirty="0"/>
              <a:t>Concepte 2: </a:t>
            </a:r>
            <a:r>
              <a:rPr lang="ca-ES" sz="4000" b="1" dirty="0">
                <a:solidFill>
                  <a:srgbClr val="014729"/>
                </a:solidFill>
              </a:rPr>
              <a:t>prevenció</a:t>
            </a:r>
          </a:p>
        </p:txBody>
      </p:sp>
      <p:sp>
        <p:nvSpPr>
          <p:cNvPr id="25604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506FEB-1618-409A-AB17-387FDF8143DD}" type="slidenum">
              <a:rPr lang="ca-ES" altLang="en-US">
                <a:solidFill>
                  <a:schemeClr val="tx1"/>
                </a:solidFill>
                <a:latin typeface="Garamond" pitchFamily="18" charset="0"/>
              </a:rPr>
              <a:pPr/>
              <a:t>5</a:t>
            </a:fld>
            <a:endParaRPr lang="ca-ES" altLang="en-US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a-ES" dirty="0"/>
              <a:t>Web del Servei de Biblioteques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C6DF6-7D93-4F35-A04F-C0BB8846BB2B}" type="slidenum">
              <a:rPr kumimoji="0" lang="ca-ES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650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ca-ES" altLang="en-U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42765" y="1644947"/>
            <a:ext cx="7166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www.uab.cat</a:t>
            </a:r>
            <a:r>
              <a:rPr kumimoji="0" lang="ca-E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/biblioteques </a:t>
            </a:r>
            <a:endParaRPr kumimoji="0" lang="ca-E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2EEA63D-C147-4B02-A363-5EEAD0669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507" y="2475944"/>
            <a:ext cx="97282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194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a-ES" altLang="ca-ES" dirty="0"/>
              <a:t>Accés des de casa</a:t>
            </a:r>
          </a:p>
        </p:txBody>
      </p:sp>
      <p:sp>
        <p:nvSpPr>
          <p:cNvPr id="88067" name="3 Marcador de contenido"/>
          <p:cNvSpPr>
            <a:spLocks noGrp="1"/>
          </p:cNvSpPr>
          <p:nvPr>
            <p:ph idx="1"/>
          </p:nvPr>
        </p:nvSpPr>
        <p:spPr>
          <a:xfrm>
            <a:off x="650161" y="1804552"/>
            <a:ext cx="11702892" cy="6917824"/>
          </a:xfrm>
        </p:spPr>
        <p:txBody>
          <a:bodyPr>
            <a:normAutofit lnSpcReduction="10000"/>
          </a:bodyPr>
          <a:lstStyle/>
          <a:p>
            <a:pPr fontAlgn="auto">
              <a:buFont typeface="Wingdings" panose="05000000000000000000" pitchFamily="2" charset="2"/>
              <a:buNone/>
              <a:defRPr/>
            </a:pPr>
            <a:endParaRPr lang="ca-ES" altLang="ca-ES" b="1" dirty="0">
              <a:solidFill>
                <a:srgbClr val="014729"/>
              </a:solidFill>
            </a:endParaRPr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ca-ES" altLang="ca-ES" b="1" dirty="0">
                <a:solidFill>
                  <a:srgbClr val="990000"/>
                </a:solidFill>
              </a:rPr>
              <a:t>ARE: Accés als Recursos Electrònics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ca-ES" altLang="ca-ES" b="1" dirty="0"/>
              <a:t> </a:t>
            </a:r>
          </a:p>
          <a:p>
            <a:pPr fontAlgn="auto">
              <a:defRPr/>
            </a:pPr>
            <a:endParaRPr lang="ca-ES" altLang="ca-ES" dirty="0"/>
          </a:p>
          <a:p>
            <a:pPr fontAlgn="auto">
              <a:defRPr/>
            </a:pPr>
            <a:r>
              <a:rPr lang="ca-ES" altLang="ca-ES" dirty="0"/>
              <a:t>Per a </a:t>
            </a:r>
            <a:r>
              <a:rPr lang="ca-ES" altLang="ca-ES" b="1" dirty="0"/>
              <a:t>consultar els recursos electrònics</a:t>
            </a:r>
            <a:r>
              <a:rPr lang="ca-ES" altLang="ca-ES" dirty="0"/>
              <a:t> subscrits per la Universitat des de fora del campus, cal que us identifiqueu amb les claus d'usuari de la UAB: ARE: </a:t>
            </a:r>
            <a:r>
              <a:rPr lang="ca-ES" altLang="ca-ES" dirty="0">
                <a:hlinkClick r:id="rId2"/>
              </a:rPr>
              <a:t>https://login.are.uab.cat/login</a:t>
            </a:r>
            <a:r>
              <a:rPr lang="ca-ES" altLang="ca-ES" dirty="0"/>
              <a:t> </a:t>
            </a:r>
          </a:p>
          <a:p>
            <a:pPr fontAlgn="auto">
              <a:defRPr/>
            </a:pPr>
            <a:endParaRPr lang="ca-ES" altLang="ca-ES" dirty="0"/>
          </a:p>
        </p:txBody>
      </p:sp>
      <p:sp>
        <p:nvSpPr>
          <p:cNvPr id="82948" name="1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4EA2AA-56F5-4310-80C4-7B468CE039BA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51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82949" name="4 Imagen" descr="AR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0964" y="3545866"/>
            <a:ext cx="4659485" cy="102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50161" y="232786"/>
            <a:ext cx="11702892" cy="1593701"/>
          </a:xfrm>
        </p:spPr>
        <p:txBody>
          <a:bodyPr>
            <a:normAutofit/>
          </a:bodyPr>
          <a:lstStyle/>
          <a:p>
            <a:pPr algn="r"/>
            <a:r>
              <a:rPr lang="ca-ES" altLang="ca-ES" dirty="0"/>
              <a:t>Guia  :  Com fer treballs de grau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562119" y="1826487"/>
            <a:ext cx="11790934" cy="7636032"/>
          </a:xfrm>
        </p:spPr>
        <p:txBody>
          <a:bodyPr>
            <a:normAutofit/>
          </a:bodyPr>
          <a:lstStyle/>
          <a:p>
            <a:pPr algn="just" fontAlgn="auto">
              <a:defRPr/>
            </a:pPr>
            <a:endParaRPr lang="ca-ES" sz="4000" dirty="0">
              <a:hlinkClick r:id="rId2"/>
            </a:endParaRPr>
          </a:p>
          <a:p>
            <a:pPr marL="0" indent="0" algn="ctr" fontAlgn="auto">
              <a:buNone/>
              <a:defRPr/>
            </a:pPr>
            <a:endParaRPr lang="ca-ES" sz="4000" dirty="0">
              <a:hlinkClick r:id="rId2"/>
            </a:endParaRPr>
          </a:p>
          <a:p>
            <a:pPr marL="0" indent="0" algn="ctr" fontAlgn="auto">
              <a:buNone/>
              <a:defRPr/>
            </a:pPr>
            <a:endParaRPr lang="ca-ES" sz="4000" dirty="0">
              <a:hlinkClick r:id="rId2"/>
            </a:endParaRPr>
          </a:p>
          <a:p>
            <a:pPr marL="0" indent="0" algn="ctr" fontAlgn="auto">
              <a:buNone/>
              <a:defRPr/>
            </a:pPr>
            <a:endParaRPr lang="ca-ES" sz="4000" dirty="0">
              <a:hlinkClick r:id="rId2"/>
            </a:endParaRPr>
          </a:p>
          <a:p>
            <a:pPr marL="0" indent="0" algn="ctr" fontAlgn="auto">
              <a:buNone/>
              <a:defRPr/>
            </a:pPr>
            <a:endParaRPr lang="ca-ES" sz="4000" dirty="0">
              <a:hlinkClick r:id="rId2"/>
            </a:endParaRPr>
          </a:p>
          <a:p>
            <a:pPr marL="0" indent="0" algn="ctr" fontAlgn="auto">
              <a:buNone/>
              <a:defRPr/>
            </a:pPr>
            <a:endParaRPr lang="ca-ES" sz="4000" dirty="0">
              <a:hlinkClick r:id="rId2"/>
            </a:endParaRPr>
          </a:p>
          <a:p>
            <a:pPr marL="0" indent="0" algn="ctr" fontAlgn="auto">
              <a:buNone/>
              <a:defRPr/>
            </a:pPr>
            <a:r>
              <a:rPr lang="ca-ES" sz="4000" dirty="0">
                <a:hlinkClick r:id="rId2"/>
              </a:rPr>
              <a:t>ddd.uab.cat/record/118913</a:t>
            </a:r>
            <a:endParaRPr lang="ca-ES" altLang="ca-ES" sz="3900" dirty="0"/>
          </a:p>
          <a:p>
            <a:pPr fontAlgn="auto">
              <a:defRPr/>
            </a:pPr>
            <a:endParaRPr lang="ca-ES" altLang="ca-ES" dirty="0"/>
          </a:p>
        </p:txBody>
      </p:sp>
      <p:sp>
        <p:nvSpPr>
          <p:cNvPr id="77828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03724A-F5FE-4F29-821C-37F9D001CAEF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52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06" y="2751309"/>
            <a:ext cx="6705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211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20052-DE93-4728-A93B-94A4A61944C3}" type="slidenum">
              <a:rPr kumimoji="0" lang="es-ES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50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s-ES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1688859" y="1002653"/>
            <a:ext cx="9318298" cy="7056299"/>
          </a:xfrm>
          <a:prstGeom prst="rect">
            <a:avLst/>
          </a:prstGeom>
          <a:noFill/>
        </p:spPr>
        <p:txBody>
          <a:bodyPr wrap="square" lIns="130055" tIns="65028" rIns="130055" bIns="65028" rtlCol="0">
            <a:spAutoFit/>
          </a:bodyPr>
          <a:lstStyle/>
          <a:p>
            <a:pPr marL="0" marR="0" lvl="0" indent="0" algn="ctr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1B5B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1B5B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B5B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Moltes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1B5B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B5B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gràcies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1B5B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B5B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1B5B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B5B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vostre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1B5B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B5B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interès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1B5B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0" marR="0" lvl="0" indent="0" algn="ctr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1B5B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1B5B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1B5B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1B5B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400" b="1" i="0" u="none" strike="noStrike" kern="1200" cap="none" spc="0" normalizeH="0" baseline="0" noProof="0" dirty="0">
              <a:ln>
                <a:noFill/>
              </a:ln>
              <a:solidFill>
                <a:srgbClr val="1B5B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400" b="1" i="0" u="none" strike="noStrike" kern="1200" cap="none" spc="0" normalizeH="0" baseline="0" noProof="0" dirty="0">
              <a:ln>
                <a:noFill/>
              </a:ln>
              <a:solidFill>
                <a:srgbClr val="1B5B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400" b="1" i="0" u="none" strike="noStrike" kern="1200" cap="none" spc="0" normalizeH="0" baseline="0" noProof="0" dirty="0">
              <a:ln>
                <a:noFill/>
              </a:ln>
              <a:solidFill>
                <a:srgbClr val="1B5B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>
                <a:ln>
                  <a:noFill/>
                </a:ln>
                <a:solidFill>
                  <a:srgbClr val="1B5B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Vicenç Allué i Cristina Andreu</a:t>
            </a:r>
          </a:p>
          <a:p>
            <a:pPr marL="0" marR="0" lvl="0" indent="0" algn="ctr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>
                <a:ln>
                  <a:noFill/>
                </a:ln>
                <a:solidFill>
                  <a:srgbClr val="1B5B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Biblioteca de </a:t>
            </a:r>
            <a:r>
              <a:rPr kumimoji="0" lang="es-E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1B5B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Veterinària</a:t>
            </a:r>
            <a:r>
              <a:rPr kumimoji="0" lang="es-ES" sz="3400" b="1" i="0" u="none" strike="noStrike" kern="1200" cap="none" spc="0" normalizeH="0" baseline="0" noProof="0" dirty="0">
                <a:ln>
                  <a:noFill/>
                </a:ln>
                <a:solidFill>
                  <a:srgbClr val="1B5B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UAB   2017</a:t>
            </a:r>
            <a:endParaRPr kumimoji="0" lang="es-ES" sz="2300" b="0" i="0" u="none" strike="noStrike" kern="1200" cap="none" spc="0" normalizeH="0" baseline="0" noProof="0" dirty="0">
              <a:ln>
                <a:noFill/>
              </a:ln>
              <a:solidFill>
                <a:srgbClr val="1B5B3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8 Imagen" descr="FB-f-Logo__blue_1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68477" y="8207840"/>
            <a:ext cx="716792" cy="717113"/>
          </a:xfrm>
          <a:prstGeom prst="rect">
            <a:avLst/>
          </a:prstGeom>
        </p:spPr>
      </p:pic>
      <p:sp>
        <p:nvSpPr>
          <p:cNvPr id="10" name="10 CuadroTexto"/>
          <p:cNvSpPr txBox="1"/>
          <p:nvPr/>
        </p:nvSpPr>
        <p:spPr>
          <a:xfrm>
            <a:off x="10584920" y="8452188"/>
            <a:ext cx="2418293" cy="531436"/>
          </a:xfrm>
          <a:prstGeom prst="rect">
            <a:avLst/>
          </a:prstGeom>
          <a:noFill/>
        </p:spPr>
        <p:txBody>
          <a:bodyPr wrap="square" lIns="130055" tIns="65028" rIns="130055" bIns="65028" rtlCol="0">
            <a:spAutoFit/>
          </a:bodyPr>
          <a:lstStyle/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fb.com/BVUAB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http://www.uab.cat/Imatge/694/180/ImgPreguntaPPrincipal_183px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871" y="8097566"/>
            <a:ext cx="2478737" cy="1314454"/>
          </a:xfrm>
          <a:prstGeom prst="rect">
            <a:avLst/>
          </a:prstGeom>
          <a:noFill/>
        </p:spPr>
      </p:pic>
      <p:pic>
        <p:nvPicPr>
          <p:cNvPr id="2050" name="Picture 2" descr="https://scontent.xx.fbcdn.net/v/t1.0-9/971903_656291701054854_985710636_n.jpg?oh=7b8292a80f7840a89f4ac9cb3140445a&amp;oe=587F81A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37" y="3197743"/>
            <a:ext cx="6240442" cy="325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576377" y="8452188"/>
            <a:ext cx="3605104" cy="531436"/>
          </a:xfrm>
          <a:prstGeom prst="rect">
            <a:avLst/>
          </a:prstGeom>
        </p:spPr>
        <p:txBody>
          <a:bodyPr wrap="none" lIns="130055" tIns="65028" rIns="130055" bIns="65028">
            <a:spAutoFit/>
          </a:bodyPr>
          <a:lstStyle/>
          <a:p>
            <a:pPr marL="0" marR="0" lvl="0" indent="0" algn="l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bib.veterinaria@uab.cat</a:t>
            </a:r>
            <a:r>
              <a:rPr kumimoji="0" lang="ca-E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0073" y="318695"/>
            <a:ext cx="11871970" cy="1793320"/>
          </a:xfrm>
          <a:prstGeom prst="rect">
            <a:avLst/>
          </a:prstGeom>
          <a:noFill/>
        </p:spPr>
        <p:txBody>
          <a:bodyPr wrap="square" lIns="130055" tIns="65028" rIns="130055" bIns="65028" rtlCol="0">
            <a:spAutoFit/>
          </a:bodyPr>
          <a:lstStyle/>
          <a:p>
            <a:pPr marL="0" marR="0" lvl="0" indent="0" algn="ctr" defTabSz="650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B5B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Podeu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1B5B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consultar la </a:t>
            </a:r>
            <a:r>
              <a:rPr kumimoji="0" lang="es-E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B5B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presentació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1B5B3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 Dipòsit Digital de Documents de la UAB (DDD) : 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1B5B38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https://ddd.uab.cat/record/164284 </a:t>
            </a:r>
            <a:endParaRPr kumimoji="0" lang="ca-E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F99907D-89F4-405B-9ED9-A3593E8E7D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2800" y="8386493"/>
            <a:ext cx="24892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6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a-ES" altLang="ca-ES" dirty="0"/>
              <a:t>Combinació dels termes</a:t>
            </a:r>
            <a:br>
              <a:rPr lang="ca-ES" altLang="ca-ES" dirty="0"/>
            </a:br>
            <a:endParaRPr lang="ca-ES" altLang="ca-ES" dirty="0">
              <a:solidFill>
                <a:srgbClr val="CC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03424" y="2215601"/>
            <a:ext cx="11996367" cy="7019458"/>
          </a:xfrm>
        </p:spPr>
        <p:txBody>
          <a:bodyPr>
            <a:normAutofit/>
          </a:bodyPr>
          <a:lstStyle/>
          <a:p>
            <a:pPr algn="just" fontAlgn="auto">
              <a:buFont typeface="Wingdings" panose="05000000000000000000" pitchFamily="2" charset="2"/>
              <a:buNone/>
              <a:defRPr/>
            </a:pPr>
            <a:r>
              <a:rPr lang="ca-ES" altLang="ca-ES" sz="4000" b="1" u="sng" dirty="0">
                <a:solidFill>
                  <a:srgbClr val="014729"/>
                </a:solidFill>
              </a:rPr>
              <a:t>Operadors booleans</a:t>
            </a:r>
            <a:r>
              <a:rPr lang="ca-ES" altLang="ca-ES" sz="4000" b="1" dirty="0">
                <a:solidFill>
                  <a:srgbClr val="014729"/>
                </a:solidFill>
              </a:rPr>
              <a:t>: </a:t>
            </a:r>
            <a:r>
              <a:rPr lang="ca-ES" altLang="ca-ES" sz="4000" dirty="0"/>
              <a:t>Són elements que permeten combinar els termes de cerca per refinar i recuperar exactament tot allò que volem: </a:t>
            </a:r>
          </a:p>
          <a:p>
            <a:pPr lvl="1" algn="just" fontAlgn="auto">
              <a:defRPr/>
            </a:pPr>
            <a:r>
              <a:rPr lang="ca-ES" altLang="ca-ES" b="1" dirty="0">
                <a:solidFill>
                  <a:srgbClr val="014729"/>
                </a:solidFill>
              </a:rPr>
              <a:t>AND (i, y, &amp;): </a:t>
            </a:r>
            <a:r>
              <a:rPr lang="ca-ES" altLang="ca-ES" dirty="0"/>
              <a:t>recupera aquells documents que contenen tots dos termes.</a:t>
            </a:r>
          </a:p>
          <a:p>
            <a:pPr lvl="1" algn="just" fontAlgn="auto">
              <a:defRPr/>
            </a:pPr>
            <a:r>
              <a:rPr lang="ca-ES" altLang="ca-ES" b="1" dirty="0">
                <a:solidFill>
                  <a:srgbClr val="014729"/>
                </a:solidFill>
              </a:rPr>
              <a:t>OR (+, O): </a:t>
            </a:r>
            <a:r>
              <a:rPr lang="ca-ES" altLang="ca-ES" dirty="0"/>
              <a:t>recupera els documents que contenen qualsevol dels termes.</a:t>
            </a:r>
          </a:p>
          <a:p>
            <a:pPr lvl="1" algn="just" fontAlgn="auto">
              <a:defRPr/>
            </a:pPr>
            <a:r>
              <a:rPr lang="ca-ES" altLang="ca-ES" b="1" dirty="0">
                <a:solidFill>
                  <a:srgbClr val="014729"/>
                </a:solidFill>
              </a:rPr>
              <a:t>NOT (-): </a:t>
            </a:r>
            <a:r>
              <a:rPr lang="ca-ES" altLang="ca-ES" dirty="0"/>
              <a:t>recupera els documents que contenen un terme, però exclou tots els que contenen l’altre.</a:t>
            </a:r>
            <a:endParaRPr lang="es-ES" altLang="ca-ES" dirty="0"/>
          </a:p>
          <a:p>
            <a:pPr lvl="1" algn="just" fontAlgn="auto">
              <a:defRPr/>
            </a:pPr>
            <a:endParaRPr lang="ca-ES" altLang="ca-ES" sz="3100" dirty="0"/>
          </a:p>
          <a:p>
            <a:pPr fontAlgn="auto">
              <a:buFont typeface="Wingdings" panose="05000000000000000000" pitchFamily="2" charset="2"/>
              <a:buNone/>
              <a:defRPr/>
            </a:pPr>
            <a:endParaRPr lang="ca-ES" altLang="ca-ES" sz="3700" dirty="0"/>
          </a:p>
          <a:p>
            <a:pPr fontAlgn="auto">
              <a:buFont typeface="Wingdings" panose="05000000000000000000" pitchFamily="2" charset="2"/>
              <a:buNone/>
              <a:defRPr/>
            </a:pPr>
            <a:endParaRPr lang="ca-ES" altLang="ca-ES" sz="3700" dirty="0"/>
          </a:p>
        </p:txBody>
      </p:sp>
      <p:sp>
        <p:nvSpPr>
          <p:cNvPr id="27652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507572-8219-45BB-BDD5-8FEC82CF20AA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6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a-ES" altLang="ca-ES" dirty="0"/>
              <a:t>Combinació dels termes</a:t>
            </a:r>
            <a:br>
              <a:rPr lang="ca-ES" altLang="ca-ES" dirty="0"/>
            </a:br>
            <a:endParaRPr lang="ca-ES" altLang="ca-ES" dirty="0">
              <a:solidFill>
                <a:srgbClr val="CC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56686" y="1702918"/>
            <a:ext cx="11996367" cy="7019458"/>
          </a:xfrm>
        </p:spPr>
        <p:txBody>
          <a:bodyPr>
            <a:normAutofit fontScale="85000" lnSpcReduction="10000"/>
          </a:bodyPr>
          <a:lstStyle/>
          <a:p>
            <a:pPr marL="0">
              <a:lnSpc>
                <a:spcPct val="90000"/>
              </a:lnSpc>
              <a:buNone/>
              <a:defRPr/>
            </a:pPr>
            <a:endParaRPr lang="ca-ES" altLang="ca-ES" sz="3100" b="1" u="sng" dirty="0">
              <a:solidFill>
                <a:srgbClr val="014729"/>
              </a:solidFill>
            </a:endParaRPr>
          </a:p>
          <a:p>
            <a:pPr marL="0" algn="just">
              <a:lnSpc>
                <a:spcPct val="90000"/>
              </a:lnSpc>
              <a:buNone/>
              <a:defRPr/>
            </a:pPr>
            <a:r>
              <a:rPr lang="ca-ES" altLang="ca-ES" sz="4300" b="1" u="sng" dirty="0">
                <a:solidFill>
                  <a:srgbClr val="014729"/>
                </a:solidFill>
              </a:rPr>
              <a:t>Operadors de proximitat</a:t>
            </a:r>
            <a:r>
              <a:rPr lang="ca-ES" altLang="ca-ES" sz="4300" b="1" dirty="0">
                <a:solidFill>
                  <a:srgbClr val="014729"/>
                </a:solidFill>
              </a:rPr>
              <a:t>: </a:t>
            </a:r>
            <a:r>
              <a:rPr lang="ca-ES" altLang="ca-ES" sz="4300" dirty="0"/>
              <a:t>són elements que permeten combinar els termes de cerca segons la seva posició (que estiguin en un mateix camp, que estiguin situats a no més de dues paraules, que estiguin en un mateix paràgraf...): </a:t>
            </a:r>
          </a:p>
          <a:p>
            <a:pPr algn="just" fontAlgn="auto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a-ES" altLang="ca-ES" sz="3700" dirty="0"/>
          </a:p>
          <a:p>
            <a:pPr lvl="1" algn="just" fontAlgn="auto">
              <a:lnSpc>
                <a:spcPct val="90000"/>
              </a:lnSpc>
              <a:defRPr/>
            </a:pPr>
            <a:r>
              <a:rPr lang="ca-ES" altLang="ca-ES" sz="4300" b="1" dirty="0">
                <a:solidFill>
                  <a:srgbClr val="014729"/>
                </a:solidFill>
              </a:rPr>
              <a:t>WITH</a:t>
            </a:r>
            <a:r>
              <a:rPr lang="ca-ES" altLang="ca-ES" sz="4300" dirty="0">
                <a:solidFill>
                  <a:srgbClr val="014729"/>
                </a:solidFill>
              </a:rPr>
              <a:t>:</a:t>
            </a:r>
            <a:r>
              <a:rPr lang="ca-ES" altLang="ca-ES" sz="4300" dirty="0"/>
              <a:t> recupera aquells documents en els quals els dos termes  es troben en el mateix camp.</a:t>
            </a:r>
          </a:p>
          <a:p>
            <a:pPr lvl="1" algn="just" fontAlgn="auto">
              <a:lnSpc>
                <a:spcPct val="90000"/>
              </a:lnSpc>
              <a:defRPr/>
            </a:pPr>
            <a:r>
              <a:rPr lang="ca-ES" altLang="ca-ES" sz="4300" b="1" dirty="0">
                <a:solidFill>
                  <a:srgbClr val="014729"/>
                </a:solidFill>
              </a:rPr>
              <a:t>ADJ</a:t>
            </a:r>
            <a:r>
              <a:rPr lang="ca-ES" altLang="ca-ES" sz="4300" dirty="0">
                <a:solidFill>
                  <a:srgbClr val="014729"/>
                </a:solidFill>
              </a:rPr>
              <a:t>:</a:t>
            </a:r>
            <a:r>
              <a:rPr lang="ca-ES" altLang="ca-ES" sz="4300" dirty="0"/>
              <a:t> recupera els documents que tenen els dos termes, separats pel nombre de termes indicats amb el número.</a:t>
            </a:r>
          </a:p>
          <a:p>
            <a:pPr lvl="1" algn="just" fontAlgn="auto">
              <a:lnSpc>
                <a:spcPct val="90000"/>
              </a:lnSpc>
              <a:defRPr/>
            </a:pPr>
            <a:r>
              <a:rPr lang="ca-ES" altLang="ca-ES" sz="4300" b="1" dirty="0">
                <a:solidFill>
                  <a:srgbClr val="014729"/>
                </a:solidFill>
              </a:rPr>
              <a:t>NEAR</a:t>
            </a:r>
            <a:r>
              <a:rPr lang="ca-ES" altLang="ca-ES" sz="4300" dirty="0">
                <a:solidFill>
                  <a:srgbClr val="014729"/>
                </a:solidFill>
              </a:rPr>
              <a:t>:</a:t>
            </a:r>
            <a:r>
              <a:rPr lang="ca-ES" altLang="ca-ES" sz="4300" dirty="0"/>
              <a:t> recupera els documents que contenen els dos termes dins d’un mateix paràgraf o frase.</a:t>
            </a:r>
          </a:p>
          <a:p>
            <a:pPr lvl="1" algn="just" fontAlgn="auto">
              <a:lnSpc>
                <a:spcPct val="90000"/>
              </a:lnSpc>
              <a:defRPr/>
            </a:pPr>
            <a:r>
              <a:rPr lang="ca-ES" altLang="ca-ES" sz="4300" b="1" dirty="0"/>
              <a:t>“  ” </a:t>
            </a:r>
            <a:r>
              <a:rPr lang="ca-ES" altLang="ca-ES" sz="4300" dirty="0"/>
              <a:t>: recupera la frase o paraules exactes que es troben entre cometes .</a:t>
            </a:r>
            <a:endParaRPr lang="es-ES" altLang="ca-ES" sz="4300" dirty="0"/>
          </a:p>
          <a:p>
            <a:pPr fontAlgn="auto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a-ES" altLang="ca-ES" sz="3700" dirty="0"/>
          </a:p>
          <a:p>
            <a:pPr fontAlgn="auto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a-ES" altLang="ca-ES" sz="3700" dirty="0"/>
          </a:p>
          <a:p>
            <a:pPr fontAlgn="auto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a-ES" altLang="ca-ES" sz="3700" dirty="0"/>
          </a:p>
        </p:txBody>
      </p:sp>
      <p:sp>
        <p:nvSpPr>
          <p:cNvPr id="29700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7817ED-D322-40D0-8945-40B93F5F68EB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7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a-ES" altLang="ca-ES" dirty="0"/>
              <a:t>Ampliar la cerca</a:t>
            </a:r>
            <a:br>
              <a:rPr lang="ca-ES" altLang="ca-ES" dirty="0"/>
            </a:br>
            <a:endParaRPr lang="ca-ES" altLang="ca-ES" dirty="0">
              <a:solidFill>
                <a:srgbClr val="CC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56686" y="1702918"/>
            <a:ext cx="11996367" cy="7019458"/>
          </a:xfrm>
        </p:spPr>
        <p:txBody>
          <a:bodyPr>
            <a:normAutofit/>
          </a:bodyPr>
          <a:lstStyle/>
          <a:p>
            <a:pPr fontAlgn="auto">
              <a:buFont typeface="Wingdings" panose="05000000000000000000" pitchFamily="2" charset="2"/>
              <a:buNone/>
              <a:defRPr/>
            </a:pPr>
            <a:endParaRPr lang="ca-ES" altLang="ca-ES" b="1" dirty="0"/>
          </a:p>
          <a:p>
            <a:pPr algn="just" fontAlgn="auto">
              <a:defRPr/>
            </a:pPr>
            <a:r>
              <a:rPr lang="ca-ES" altLang="ca-ES" sz="4000" dirty="0"/>
              <a:t>Els </a:t>
            </a:r>
            <a:r>
              <a:rPr lang="ca-ES" altLang="ca-ES" sz="4000" b="1" dirty="0">
                <a:solidFill>
                  <a:srgbClr val="014729"/>
                </a:solidFill>
              </a:rPr>
              <a:t>truncaments i comodins</a:t>
            </a:r>
            <a:r>
              <a:rPr lang="ca-ES" altLang="ca-ES" sz="4000" dirty="0">
                <a:solidFill>
                  <a:srgbClr val="014729"/>
                </a:solidFill>
              </a:rPr>
              <a:t> </a:t>
            </a:r>
            <a:r>
              <a:rPr lang="ca-ES" altLang="ca-ES" sz="4000" dirty="0"/>
              <a:t>són signes que permeten cercar per l’arrel de la paraula o substituir-ne lletres. Ens eviten haver d’especificar les diferents variants o terminacions d’una paraula, simplificant així l'estratègia de la cerca.</a:t>
            </a:r>
          </a:p>
          <a:p>
            <a:pPr fontAlgn="auto">
              <a:defRPr/>
            </a:pPr>
            <a:endParaRPr lang="ca-ES" altLang="ca-ES" sz="4000" dirty="0"/>
          </a:p>
          <a:p>
            <a:pPr algn="ctr" fontAlgn="auto">
              <a:buFont typeface="Wingdings" panose="05000000000000000000" pitchFamily="2" charset="2"/>
              <a:buNone/>
              <a:defRPr/>
            </a:pPr>
            <a:r>
              <a:rPr lang="ca-ES" altLang="ca-ES" sz="4000" dirty="0"/>
              <a:t>El més comuns són: </a:t>
            </a:r>
            <a:r>
              <a:rPr lang="ca-ES" altLang="ca-ES" sz="4000" b="1" dirty="0">
                <a:solidFill>
                  <a:srgbClr val="014729"/>
                </a:solidFill>
              </a:rPr>
              <a:t>*   !   ?   $   #</a:t>
            </a:r>
            <a:r>
              <a:rPr lang="ca-ES" altLang="ca-ES" sz="4000" dirty="0">
                <a:solidFill>
                  <a:srgbClr val="014729"/>
                </a:solidFill>
              </a:rPr>
              <a:t>  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endParaRPr lang="ca-ES" altLang="ca-ES" sz="3700" dirty="0"/>
          </a:p>
        </p:txBody>
      </p:sp>
      <p:sp>
        <p:nvSpPr>
          <p:cNvPr id="30724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5778C4-4648-45B8-B328-2DAC72C81149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8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4554" y="1"/>
            <a:ext cx="11215271" cy="1885859"/>
          </a:xfrm>
        </p:spPr>
        <p:txBody>
          <a:bodyPr/>
          <a:lstStyle/>
          <a:p>
            <a:pPr algn="r"/>
            <a:r>
              <a:rPr lang="ca-ES" altLang="ca-ES" dirty="0"/>
              <a:t>Limitar la cerca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63458" y="2051222"/>
            <a:ext cx="11996367" cy="7157226"/>
          </a:xfrm>
        </p:spPr>
        <p:txBody>
          <a:bodyPr>
            <a:normAutofit fontScale="92500"/>
          </a:bodyPr>
          <a:lstStyle/>
          <a:p>
            <a:pPr algn="just" fontAlgn="auto">
              <a:defRPr/>
            </a:pPr>
            <a:r>
              <a:rPr lang="ca-ES" altLang="ca-ES" sz="4000" dirty="0"/>
              <a:t>La majoria de fonts d’informació ens  permeten filtrar els resultats segons una o diverses característiques, acotant així el que busquem i eliminant resultats innecessaris.</a:t>
            </a:r>
          </a:p>
          <a:p>
            <a:pPr lvl="1" algn="just" fontAlgn="auto">
              <a:buFont typeface="Wingdings" panose="05000000000000000000" pitchFamily="2" charset="2"/>
              <a:buNone/>
              <a:defRPr/>
            </a:pPr>
            <a:r>
              <a:rPr lang="ca-ES" altLang="ca-ES" dirty="0"/>
              <a:t>Alguns límits són: </a:t>
            </a:r>
          </a:p>
          <a:p>
            <a:pPr lvl="2" algn="just" fontAlgn="auto">
              <a:defRPr/>
            </a:pPr>
            <a:r>
              <a:rPr lang="ca-ES" altLang="ca-ES" sz="4000" dirty="0"/>
              <a:t>Geogràfic o cultural (</a:t>
            </a:r>
            <a:r>
              <a:rPr lang="ca-ES" altLang="ca-ES" sz="4000" dirty="0" err="1"/>
              <a:t>p.ex</a:t>
            </a:r>
            <a:r>
              <a:rPr lang="ca-ES" altLang="ca-ES" sz="4000" dirty="0"/>
              <a:t>., només resultats d’àmbit català)</a:t>
            </a:r>
          </a:p>
          <a:p>
            <a:pPr lvl="2" algn="just" fontAlgn="auto">
              <a:defRPr/>
            </a:pPr>
            <a:r>
              <a:rPr lang="ca-ES" altLang="ca-ES" sz="4000" dirty="0"/>
              <a:t>Idiomàtic (</a:t>
            </a:r>
            <a:r>
              <a:rPr lang="ca-ES" altLang="ca-ES" sz="4000" dirty="0" err="1"/>
              <a:t>p.ex</a:t>
            </a:r>
            <a:r>
              <a:rPr lang="ca-ES" altLang="ca-ES" sz="4000" dirty="0"/>
              <a:t>., només resultats en català)</a:t>
            </a:r>
          </a:p>
          <a:p>
            <a:pPr lvl="2" algn="just" fontAlgn="auto">
              <a:defRPr/>
            </a:pPr>
            <a:r>
              <a:rPr lang="ca-ES" altLang="ca-ES" sz="4000" dirty="0"/>
              <a:t>Per camps (</a:t>
            </a:r>
            <a:r>
              <a:rPr lang="ca-ES" altLang="ca-ES" sz="4000" dirty="0" err="1"/>
              <a:t>p.ex</a:t>
            </a:r>
            <a:r>
              <a:rPr lang="ca-ES" altLang="ca-ES" sz="4000" dirty="0"/>
              <a:t>., efectuar la cerca només en el camp d’autor)</a:t>
            </a:r>
          </a:p>
          <a:p>
            <a:pPr lvl="2" algn="just" fontAlgn="auto">
              <a:defRPr/>
            </a:pPr>
            <a:r>
              <a:rPr lang="ca-ES" altLang="ca-ES" sz="4000" dirty="0"/>
              <a:t>Per format del document (</a:t>
            </a:r>
            <a:r>
              <a:rPr lang="ca-ES" altLang="ca-ES" sz="4000" dirty="0" err="1"/>
              <a:t>p.ex</a:t>
            </a:r>
            <a:r>
              <a:rPr lang="ca-ES" altLang="ca-ES" sz="4000" dirty="0"/>
              <a:t>., només articles de revista)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endParaRPr lang="ca-ES" altLang="ca-ES" sz="3700" dirty="0"/>
          </a:p>
        </p:txBody>
      </p:sp>
      <p:sp>
        <p:nvSpPr>
          <p:cNvPr id="31748" name="4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8AF9C1-D7B6-4098-97F3-DBE8021B5A75}" type="slidenum">
              <a:rPr lang="ca-ES" altLang="en-US" sz="1400">
                <a:solidFill>
                  <a:schemeClr val="tx1"/>
                </a:solidFill>
                <a:latin typeface="Garamond" pitchFamily="18" charset="0"/>
              </a:rPr>
              <a:pPr/>
              <a:t>9</a:t>
            </a:fld>
            <a:endParaRPr lang="ca-ES" altLang="en-US" sz="1400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2524</Words>
  <Application>Microsoft Office PowerPoint</Application>
  <PresentationFormat>Personalizado</PresentationFormat>
  <Paragraphs>304</Paragraphs>
  <Slides>53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53</vt:i4>
      </vt:variant>
    </vt:vector>
  </HeadingPairs>
  <TitlesOfParts>
    <vt:vector size="60" baseType="lpstr">
      <vt:lpstr>Arial</vt:lpstr>
      <vt:lpstr>Calibri</vt:lpstr>
      <vt:lpstr>Garamond</vt:lpstr>
      <vt:lpstr>Verdana</vt:lpstr>
      <vt:lpstr>Wingdings</vt:lpstr>
      <vt:lpstr>Tema de Office</vt:lpstr>
      <vt:lpstr>1_Tema de Office</vt:lpstr>
      <vt:lpstr>Presentación de PowerPoint</vt:lpstr>
      <vt:lpstr>Les primeres preguntes quan comencem una cerca</vt:lpstr>
      <vt:lpstr>Perquè buscar a la biblioteca si tenim Google?</vt:lpstr>
      <vt:lpstr>Elaboració d’una estratègia de cerca </vt:lpstr>
      <vt:lpstr>Identificar els conceptes clau</vt:lpstr>
      <vt:lpstr>Combinació dels termes </vt:lpstr>
      <vt:lpstr>Combinació dels termes </vt:lpstr>
      <vt:lpstr>Ampliar la cerca </vt:lpstr>
      <vt:lpstr>Limitar la cerca</vt:lpstr>
      <vt:lpstr>Reformular l'estratègia de cerca i...     començar de nou </vt:lpstr>
      <vt:lpstr>Principals fonts d’informació</vt:lpstr>
      <vt:lpstr>Catàlegs</vt:lpstr>
      <vt:lpstr>Presentación de PowerPoint</vt:lpstr>
      <vt:lpstr>Presentación de PowerPoint</vt:lpstr>
      <vt:lpstr>Catàleg UAB</vt:lpstr>
      <vt:lpstr>Cerca avançada</vt:lpstr>
      <vt:lpstr>Llegendes</vt:lpstr>
      <vt:lpstr>Localització de documents</vt:lpstr>
      <vt:lpstr>Localització de revistes</vt:lpstr>
      <vt:lpstr>Localització de revistes</vt:lpstr>
      <vt:lpstr>Catàleg CCUC </vt:lpstr>
      <vt:lpstr>Catàleg CCUC </vt:lpstr>
      <vt:lpstr>Altres catàlegs</vt:lpstr>
      <vt:lpstr>Trobador +</vt:lpstr>
      <vt:lpstr>Presentación de PowerPoint</vt:lpstr>
      <vt:lpstr>Cerca simple</vt:lpstr>
      <vt:lpstr>Cerca avançada</vt:lpstr>
      <vt:lpstr>Cerca avançada</vt:lpstr>
      <vt:lpstr>Presentación de PowerPoint</vt:lpstr>
      <vt:lpstr>Refinar els resultats</vt:lpstr>
      <vt:lpstr>Resultats</vt:lpstr>
      <vt:lpstr>Tipologia de documents</vt:lpstr>
      <vt:lpstr> Cercar a Internet  </vt:lpstr>
      <vt:lpstr> Cercar a Internet  </vt:lpstr>
      <vt:lpstr> Cercar a Internet  </vt:lpstr>
      <vt:lpstr> Cercadors acadèmics   </vt:lpstr>
      <vt:lpstr>Bases de dades</vt:lpstr>
      <vt:lpstr>Bases de dades científiques més importants</vt:lpstr>
      <vt:lpstr>Bases de dades de veterinària</vt:lpstr>
      <vt:lpstr>Bases de dades de veterinària</vt:lpstr>
      <vt:lpstr>Alertes</vt:lpstr>
      <vt:lpstr>Llibres electrònics</vt:lpstr>
      <vt:lpstr>Llibres electrònics</vt:lpstr>
      <vt:lpstr>Llibres electrònics</vt:lpstr>
      <vt:lpstr>Llibres electrònics</vt:lpstr>
      <vt:lpstr>Llibres electrònics</vt:lpstr>
      <vt:lpstr>Llibres electrònics</vt:lpstr>
      <vt:lpstr>Tesis</vt:lpstr>
      <vt:lpstr>Repositoris digitals</vt:lpstr>
      <vt:lpstr>Web del Servei de Biblioteques</vt:lpstr>
      <vt:lpstr>Accés des de casa</vt:lpstr>
      <vt:lpstr>Guia  :  Com fer treballs de grau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Elias</dc:creator>
  <cp:lastModifiedBy>Moreras-Andreu</cp:lastModifiedBy>
  <cp:revision>190</cp:revision>
  <cp:lastPrinted>2016-01-22T13:03:53Z</cp:lastPrinted>
  <dcterms:created xsi:type="dcterms:W3CDTF">2015-12-31T09:13:59Z</dcterms:created>
  <dcterms:modified xsi:type="dcterms:W3CDTF">2017-09-27T10:30:05Z</dcterms:modified>
</cp:coreProperties>
</file>