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261" r:id="rId6"/>
    <p:sldId id="318" r:id="rId7"/>
    <p:sldId id="272" r:id="rId8"/>
    <p:sldId id="304" r:id="rId9"/>
    <p:sldId id="306" r:id="rId10"/>
    <p:sldId id="307" r:id="rId11"/>
    <p:sldId id="311" r:id="rId12"/>
    <p:sldId id="300" r:id="rId13"/>
    <p:sldId id="341" r:id="rId14"/>
    <p:sldId id="342" r:id="rId15"/>
    <p:sldId id="265" r:id="rId16"/>
    <p:sldId id="314" r:id="rId17"/>
    <p:sldId id="315" r:id="rId18"/>
    <p:sldId id="271" r:id="rId19"/>
    <p:sldId id="316" r:id="rId20"/>
    <p:sldId id="339" r:id="rId21"/>
    <p:sldId id="317" r:id="rId22"/>
    <p:sldId id="340" r:id="rId23"/>
    <p:sldId id="338" r:id="rId24"/>
    <p:sldId id="270" r:id="rId25"/>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2"/>
    <a:srgbClr val="0C596D"/>
    <a:srgbClr val="01C6FD"/>
    <a:srgbClr val="79AE02"/>
    <a:srgbClr val="067F9C"/>
    <a:srgbClr val="014E52"/>
    <a:srgbClr val="03556D"/>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1" d="100"/>
          <a:sy n="111" d="100"/>
        </p:scale>
        <p:origin x="1656" y="96"/>
      </p:cViewPr>
      <p:guideLst>
        <p:guide orient="horz" pos="2160"/>
        <p:guide pos="2881"/>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2/13/2024</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13/02/2024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a:t>Dades de recerca o </a:t>
            </a:r>
            <a:r>
              <a:rPr lang="es-ES" dirty="0" err="1"/>
              <a:t>dades</a:t>
            </a:r>
            <a:r>
              <a:rPr lang="es-ES" dirty="0"/>
              <a:t> </a:t>
            </a:r>
            <a:r>
              <a:rPr lang="es-ES" dirty="0" err="1"/>
              <a:t>primàries</a:t>
            </a:r>
            <a:r>
              <a:rPr lang="es-ES" dirty="0"/>
              <a:t>.</a:t>
            </a:r>
            <a:r>
              <a:rPr lang="es-ES" baseline="0" dirty="0"/>
              <a:t> </a:t>
            </a:r>
          </a:p>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4</a:t>
            </a:fld>
            <a:endParaRPr lang="en-GB" dirty="0"/>
          </a:p>
        </p:txBody>
      </p:sp>
    </p:spTree>
    <p:extLst>
      <p:ext uri="{BB962C8B-B14F-4D97-AF65-F5344CB8AC3E}">
        <p14:creationId xmlns:p14="http://schemas.microsoft.com/office/powerpoint/2010/main" val="302695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14</a:t>
            </a:fld>
            <a:endParaRPr lang="en-GB" dirty="0"/>
          </a:p>
        </p:txBody>
      </p:sp>
    </p:spTree>
    <p:extLst>
      <p:ext uri="{BB962C8B-B14F-4D97-AF65-F5344CB8AC3E}">
        <p14:creationId xmlns:p14="http://schemas.microsoft.com/office/powerpoint/2010/main" val="174302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816214" rtl="0" eaLnBrk="1" fontAlgn="auto" latinLnBrk="0" hangingPunct="1">
              <a:lnSpc>
                <a:spcPct val="100000"/>
              </a:lnSpc>
              <a:spcBef>
                <a:spcPts val="0"/>
              </a:spcBef>
              <a:spcAft>
                <a:spcPts val="0"/>
              </a:spcAft>
              <a:buClrTx/>
              <a:buSzTx/>
              <a:buFontTx/>
              <a:buNone/>
              <a:tabLst/>
              <a:defRPr/>
            </a:pPr>
            <a:r>
              <a:rPr lang="es-ES_tradnl" dirty="0" err="1"/>
              <a:t>Qüestionari</a:t>
            </a:r>
            <a:r>
              <a:rPr lang="es-ES_tradnl" baseline="0" dirty="0"/>
              <a:t> -</a:t>
            </a:r>
            <a:r>
              <a:rPr lang="es-ES_tradnl" dirty="0"/>
              <a:t> </a:t>
            </a:r>
            <a:r>
              <a:rPr lang="es-ES_tradnl" dirty="0" err="1"/>
              <a:t>Assistents</a:t>
            </a:r>
            <a:endParaRPr lang="ca-ES" sz="1100" b="0" i="0" u="none" strike="noStrike" kern="1200" dirty="0">
              <a:solidFill>
                <a:schemeClr val="tx1"/>
              </a:solidFill>
              <a:effectLst/>
              <a:latin typeface="+mn-lt"/>
              <a:ea typeface="+mn-ea"/>
              <a:cs typeface="+mn-cs"/>
              <a:hlinkClick r:id="" action="ppaction://noaction"/>
            </a:endParaRPr>
          </a:p>
          <a:p>
            <a:r>
              <a:rPr lang="es-ES_tradnl" dirty="0"/>
              <a:t>Link</a:t>
            </a:r>
          </a:p>
          <a:p>
            <a:endParaRPr lang="es-ES_tradnl" dirty="0"/>
          </a:p>
          <a:p>
            <a:r>
              <a:rPr lang="es-ES_tradnl" dirty="0" err="1"/>
              <a:t>Qüestionari</a:t>
            </a:r>
            <a:r>
              <a:rPr lang="es-ES_tradnl" dirty="0"/>
              <a:t> - Formador (</a:t>
            </a:r>
            <a:r>
              <a:rPr lang="es-ES_tradnl" dirty="0" err="1"/>
              <a:t>amb</a:t>
            </a:r>
            <a:r>
              <a:rPr lang="es-ES_tradnl" dirty="0"/>
              <a:t> permisos per </a:t>
            </a:r>
            <a:r>
              <a:rPr lang="es-ES_tradnl" dirty="0" err="1"/>
              <a:t>veure</a:t>
            </a:r>
            <a:r>
              <a:rPr lang="es-ES_tradnl" dirty="0"/>
              <a:t> i editar)</a:t>
            </a:r>
          </a:p>
          <a:p>
            <a:r>
              <a:rPr lang="es-ES_tradnl" dirty="0"/>
              <a:t>Link</a:t>
            </a:r>
          </a:p>
        </p:txBody>
      </p:sp>
      <p:sp>
        <p:nvSpPr>
          <p:cNvPr id="4" name="3 Marcador de número de diapositiva"/>
          <p:cNvSpPr>
            <a:spLocks noGrp="1"/>
          </p:cNvSpPr>
          <p:nvPr>
            <p:ph type="sldNum" sz="quarter" idx="10"/>
          </p:nvPr>
        </p:nvSpPr>
        <p:spPr/>
        <p:txBody>
          <a:bodyPr/>
          <a:lstStyle/>
          <a:p>
            <a:fld id="{F6DE8F2A-B3D4-43F2-B39B-CD77F64A1950}" type="slidenum">
              <a:rPr lang="en-GB" smtClean="0"/>
              <a:t>15</a:t>
            </a:fld>
            <a:endParaRPr lang="en-GB" dirty="0"/>
          </a:p>
        </p:txBody>
      </p:sp>
    </p:spTree>
    <p:extLst>
      <p:ext uri="{BB962C8B-B14F-4D97-AF65-F5344CB8AC3E}">
        <p14:creationId xmlns:p14="http://schemas.microsoft.com/office/powerpoint/2010/main" val="364982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16</a:t>
            </a:fld>
            <a:endParaRPr lang="en-GB" dirty="0"/>
          </a:p>
        </p:txBody>
      </p:sp>
    </p:spTree>
    <p:extLst>
      <p:ext uri="{BB962C8B-B14F-4D97-AF65-F5344CB8AC3E}">
        <p14:creationId xmlns:p14="http://schemas.microsoft.com/office/powerpoint/2010/main" val="2326493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816214" rtl="0" eaLnBrk="1" fontAlgn="auto" latinLnBrk="0" hangingPunct="1">
              <a:lnSpc>
                <a:spcPct val="100000"/>
              </a:lnSpc>
              <a:spcBef>
                <a:spcPts val="0"/>
              </a:spcBef>
              <a:spcAft>
                <a:spcPts val="0"/>
              </a:spcAft>
              <a:buClrTx/>
              <a:buSzTx/>
              <a:buFontTx/>
              <a:buNone/>
              <a:tabLst/>
              <a:defRPr/>
            </a:pPr>
            <a:r>
              <a:rPr lang="es-ES_tradnl" dirty="0" err="1"/>
              <a:t>Qüestionari</a:t>
            </a:r>
            <a:r>
              <a:rPr lang="es-ES_tradnl" baseline="0" dirty="0"/>
              <a:t> -</a:t>
            </a:r>
            <a:r>
              <a:rPr lang="es-ES_tradnl" dirty="0"/>
              <a:t> </a:t>
            </a:r>
            <a:r>
              <a:rPr lang="es-ES_tradnl" dirty="0" err="1"/>
              <a:t>Assistents</a:t>
            </a:r>
            <a:endParaRPr lang="ca-ES" sz="1100" b="0" i="0" u="none" strike="noStrike" kern="1200" dirty="0">
              <a:solidFill>
                <a:schemeClr val="tx1"/>
              </a:solidFill>
              <a:effectLst/>
              <a:latin typeface="+mn-lt"/>
              <a:ea typeface="+mn-ea"/>
              <a:cs typeface="+mn-cs"/>
              <a:hlinkClick r:id="" action="ppaction://noaction"/>
            </a:endParaRPr>
          </a:p>
          <a:p>
            <a:r>
              <a:rPr lang="es-ES_tradnl" dirty="0"/>
              <a:t>Link</a:t>
            </a:r>
          </a:p>
          <a:p>
            <a:endParaRPr lang="es-ES_tradnl" dirty="0"/>
          </a:p>
          <a:p>
            <a:r>
              <a:rPr lang="es-ES_tradnl" dirty="0" err="1"/>
              <a:t>Qüestionari</a:t>
            </a:r>
            <a:r>
              <a:rPr lang="es-ES_tradnl" dirty="0"/>
              <a:t> - Formador (</a:t>
            </a:r>
            <a:r>
              <a:rPr lang="es-ES_tradnl" dirty="0" err="1"/>
              <a:t>amb</a:t>
            </a:r>
            <a:r>
              <a:rPr lang="es-ES_tradnl" dirty="0"/>
              <a:t> permisos per </a:t>
            </a:r>
            <a:r>
              <a:rPr lang="es-ES_tradnl" dirty="0" err="1"/>
              <a:t>veure</a:t>
            </a:r>
            <a:r>
              <a:rPr lang="es-ES_tradnl" dirty="0"/>
              <a:t> i editar)</a:t>
            </a:r>
          </a:p>
          <a:p>
            <a:r>
              <a:rPr lang="es-ES_tradnl" dirty="0"/>
              <a:t>Link</a:t>
            </a:r>
          </a:p>
        </p:txBody>
      </p:sp>
      <p:sp>
        <p:nvSpPr>
          <p:cNvPr id="4" name="3 Marcador de número de diapositiva"/>
          <p:cNvSpPr>
            <a:spLocks noGrp="1"/>
          </p:cNvSpPr>
          <p:nvPr>
            <p:ph type="sldNum" sz="quarter" idx="10"/>
          </p:nvPr>
        </p:nvSpPr>
        <p:spPr/>
        <p:txBody>
          <a:bodyPr/>
          <a:lstStyle/>
          <a:p>
            <a:fld id="{F6DE8F2A-B3D4-43F2-B39B-CD77F64A1950}" type="slidenum">
              <a:rPr lang="en-GB" smtClean="0"/>
              <a:t>17</a:t>
            </a:fld>
            <a:endParaRPr lang="en-GB" dirty="0"/>
          </a:p>
        </p:txBody>
      </p:sp>
    </p:spTree>
    <p:extLst>
      <p:ext uri="{BB962C8B-B14F-4D97-AF65-F5344CB8AC3E}">
        <p14:creationId xmlns:p14="http://schemas.microsoft.com/office/powerpoint/2010/main" val="337735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U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18</a:t>
            </a:fld>
            <a:endParaRPr lang="en-GB" dirty="0"/>
          </a:p>
        </p:txBody>
      </p:sp>
    </p:spTree>
    <p:extLst>
      <p:ext uri="{BB962C8B-B14F-4D97-AF65-F5344CB8AC3E}">
        <p14:creationId xmlns:p14="http://schemas.microsoft.com/office/powerpoint/2010/main" val="1554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816214" rtl="0" eaLnBrk="1" fontAlgn="auto" latinLnBrk="0" hangingPunct="1">
              <a:lnSpc>
                <a:spcPct val="100000"/>
              </a:lnSpc>
              <a:spcBef>
                <a:spcPts val="0"/>
              </a:spcBef>
              <a:spcAft>
                <a:spcPts val="0"/>
              </a:spcAft>
              <a:buClrTx/>
              <a:buSzTx/>
              <a:buFontTx/>
              <a:buNone/>
              <a:tabLst/>
              <a:defRPr/>
            </a:pPr>
            <a:r>
              <a:rPr lang="es-ES_tradnl" dirty="0" err="1"/>
              <a:t>Qüestionari</a:t>
            </a:r>
            <a:r>
              <a:rPr lang="es-ES_tradnl" baseline="0" dirty="0"/>
              <a:t> -</a:t>
            </a:r>
            <a:r>
              <a:rPr lang="es-ES_tradnl" dirty="0"/>
              <a:t> </a:t>
            </a:r>
            <a:r>
              <a:rPr lang="es-ES_tradnl" dirty="0" err="1"/>
              <a:t>Assistents</a:t>
            </a:r>
            <a:endParaRPr lang="ca-ES" sz="1100" b="0" i="0" u="none" strike="noStrike" kern="1200" dirty="0">
              <a:solidFill>
                <a:schemeClr val="tx1"/>
              </a:solidFill>
              <a:effectLst/>
              <a:latin typeface="+mn-lt"/>
              <a:ea typeface="+mn-ea"/>
              <a:cs typeface="+mn-cs"/>
              <a:hlinkClick r:id="" action="ppaction://noaction"/>
            </a:endParaRPr>
          </a:p>
          <a:p>
            <a:r>
              <a:rPr lang="es-ES_tradnl" dirty="0"/>
              <a:t>Link</a:t>
            </a:r>
          </a:p>
          <a:p>
            <a:endParaRPr lang="es-ES_tradnl" dirty="0"/>
          </a:p>
          <a:p>
            <a:r>
              <a:rPr lang="es-ES_tradnl" dirty="0" err="1"/>
              <a:t>Qüestionari</a:t>
            </a:r>
            <a:r>
              <a:rPr lang="es-ES_tradnl" dirty="0"/>
              <a:t> - Formador (</a:t>
            </a:r>
            <a:r>
              <a:rPr lang="es-ES_tradnl" dirty="0" err="1"/>
              <a:t>amb</a:t>
            </a:r>
            <a:r>
              <a:rPr lang="es-ES_tradnl" dirty="0"/>
              <a:t> permisos per </a:t>
            </a:r>
            <a:r>
              <a:rPr lang="es-ES_tradnl" dirty="0" err="1"/>
              <a:t>veure</a:t>
            </a:r>
            <a:r>
              <a:rPr lang="es-ES_tradnl" dirty="0"/>
              <a:t> i editar)</a:t>
            </a:r>
          </a:p>
          <a:p>
            <a:r>
              <a:rPr lang="es-ES_tradnl" dirty="0"/>
              <a:t>Link</a:t>
            </a:r>
          </a:p>
        </p:txBody>
      </p:sp>
      <p:sp>
        <p:nvSpPr>
          <p:cNvPr id="4" name="3 Marcador de número de diapositiva"/>
          <p:cNvSpPr>
            <a:spLocks noGrp="1"/>
          </p:cNvSpPr>
          <p:nvPr>
            <p:ph type="sldNum" sz="quarter" idx="10"/>
          </p:nvPr>
        </p:nvSpPr>
        <p:spPr/>
        <p:txBody>
          <a:bodyPr/>
          <a:lstStyle/>
          <a:p>
            <a:fld id="{F6DE8F2A-B3D4-43F2-B39B-CD77F64A1950}" type="slidenum">
              <a:rPr lang="en-GB" smtClean="0"/>
              <a:t>19</a:t>
            </a:fld>
            <a:endParaRPr lang="en-GB" dirty="0"/>
          </a:p>
        </p:txBody>
      </p:sp>
    </p:spTree>
    <p:extLst>
      <p:ext uri="{BB962C8B-B14F-4D97-AF65-F5344CB8AC3E}">
        <p14:creationId xmlns:p14="http://schemas.microsoft.com/office/powerpoint/2010/main" val="199345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816214" rtl="0" eaLnBrk="1" fontAlgn="auto" latinLnBrk="0" hangingPunct="1">
              <a:lnSpc>
                <a:spcPct val="100000"/>
              </a:lnSpc>
              <a:spcBef>
                <a:spcPts val="0"/>
              </a:spcBef>
              <a:spcAft>
                <a:spcPts val="0"/>
              </a:spcAft>
              <a:buClrTx/>
              <a:buSzTx/>
              <a:buFontTx/>
              <a:buNone/>
              <a:tabLst/>
              <a:defRPr/>
            </a:pPr>
            <a:r>
              <a:rPr lang="es-ES_tradnl" dirty="0" err="1"/>
              <a:t>Icona</a:t>
            </a:r>
            <a:r>
              <a:rPr lang="es-ES_tradnl" dirty="0"/>
              <a:t> sobre:</a:t>
            </a:r>
            <a:r>
              <a:rPr lang="es-ES_tradnl" baseline="0" dirty="0"/>
              <a:t> https://pixabay.com/es/vectors/icono-ronda-circular-s%C3%ADmbolo-web-3154242/ (</a:t>
            </a:r>
            <a:r>
              <a:rPr lang="es-ES_tradnl" baseline="0" dirty="0" err="1"/>
              <a:t>Pixabay</a:t>
            </a:r>
            <a:r>
              <a:rPr lang="es-ES_tradnl" baseline="0" dirty="0"/>
              <a:t> </a:t>
            </a:r>
            <a:r>
              <a:rPr lang="es-ES_tradnl" baseline="0" dirty="0" err="1"/>
              <a:t>License</a:t>
            </a:r>
            <a:r>
              <a:rPr lang="es-ES_tradnl" baseline="0" dirty="0"/>
              <a:t>)</a:t>
            </a:r>
          </a:p>
          <a:p>
            <a:endParaRPr lang="ca-ES" dirty="0"/>
          </a:p>
        </p:txBody>
      </p:sp>
      <p:sp>
        <p:nvSpPr>
          <p:cNvPr id="4" name="3 Marcador de número de diapositiva"/>
          <p:cNvSpPr>
            <a:spLocks noGrp="1"/>
          </p:cNvSpPr>
          <p:nvPr>
            <p:ph type="sldNum" sz="quarter" idx="10"/>
          </p:nvPr>
        </p:nvSpPr>
        <p:spPr/>
        <p:txBody>
          <a:bodyPr/>
          <a:lstStyle/>
          <a:p>
            <a:fld id="{F6DE8F2A-B3D4-43F2-B39B-CD77F64A1950}" type="slidenum">
              <a:rPr lang="en-GB" smtClean="0"/>
              <a:t>20</a:t>
            </a:fld>
            <a:endParaRPr lang="en-GB" dirty="0"/>
          </a:p>
        </p:txBody>
      </p:sp>
    </p:spTree>
    <p:extLst>
      <p:ext uri="{BB962C8B-B14F-4D97-AF65-F5344CB8AC3E}">
        <p14:creationId xmlns:p14="http://schemas.microsoft.com/office/powerpoint/2010/main" val="261791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5</a:t>
            </a:fld>
            <a:endParaRPr lang="en-GB" dirty="0"/>
          </a:p>
        </p:txBody>
      </p:sp>
    </p:spTree>
    <p:extLst>
      <p:ext uri="{BB962C8B-B14F-4D97-AF65-F5344CB8AC3E}">
        <p14:creationId xmlns:p14="http://schemas.microsoft.com/office/powerpoint/2010/main" val="1960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6</a:t>
            </a:fld>
            <a:endParaRPr lang="en-GB" dirty="0"/>
          </a:p>
        </p:txBody>
      </p:sp>
    </p:spTree>
    <p:extLst>
      <p:ext uri="{BB962C8B-B14F-4D97-AF65-F5344CB8AC3E}">
        <p14:creationId xmlns:p14="http://schemas.microsoft.com/office/powerpoint/2010/main" val="209691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7</a:t>
            </a:fld>
            <a:endParaRPr lang="en-GB" dirty="0"/>
          </a:p>
        </p:txBody>
      </p:sp>
    </p:spTree>
    <p:extLst>
      <p:ext uri="{BB962C8B-B14F-4D97-AF65-F5344CB8AC3E}">
        <p14:creationId xmlns:p14="http://schemas.microsoft.com/office/powerpoint/2010/main" val="83340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8</a:t>
            </a:fld>
            <a:endParaRPr lang="en-GB" dirty="0"/>
          </a:p>
        </p:txBody>
      </p:sp>
    </p:spTree>
    <p:extLst>
      <p:ext uri="{BB962C8B-B14F-4D97-AF65-F5344CB8AC3E}">
        <p14:creationId xmlns:p14="http://schemas.microsoft.com/office/powerpoint/2010/main" val="203257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9</a:t>
            </a:fld>
            <a:endParaRPr lang="en-GB" dirty="0"/>
          </a:p>
        </p:txBody>
      </p:sp>
    </p:spTree>
    <p:extLst>
      <p:ext uri="{BB962C8B-B14F-4D97-AF65-F5344CB8AC3E}">
        <p14:creationId xmlns:p14="http://schemas.microsoft.com/office/powerpoint/2010/main" val="270465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r>
              <a:rPr lang="en-US" b="0" i="0" dirty="0">
                <a:solidFill>
                  <a:srgbClr val="000000"/>
                </a:solidFill>
                <a:effectLst/>
                <a:latin typeface="Roboto" panose="02000000000000000000" pitchFamily="2" charset="0"/>
              </a:rPr>
              <a:t>Clarivate Analytics Portal. It offers a set of bibliographic and bibliometric resources of which the Web of Science Core Collection is the main one. </a:t>
            </a:r>
          </a:p>
          <a:p>
            <a:r>
              <a:rPr lang="en-US" b="0" i="0" dirty="0">
                <a:solidFill>
                  <a:srgbClr val="000000"/>
                </a:solidFill>
                <a:effectLst/>
                <a:latin typeface="Roboto" panose="02000000000000000000" pitchFamily="2" charset="0"/>
              </a:rPr>
              <a:t>Through the </a:t>
            </a:r>
            <a:r>
              <a:rPr lang="en-US" b="0" i="0" dirty="0" err="1">
                <a:solidFill>
                  <a:srgbClr val="000000"/>
                </a:solidFill>
                <a:effectLst/>
                <a:latin typeface="Roboto" panose="02000000000000000000" pitchFamily="2" charset="0"/>
              </a:rPr>
              <a:t>WoS</a:t>
            </a:r>
            <a:r>
              <a:rPr lang="en-US" b="0" i="0" dirty="0">
                <a:solidFill>
                  <a:srgbClr val="000000"/>
                </a:solidFill>
                <a:effectLst/>
                <a:latin typeface="Roboto" panose="02000000000000000000" pitchFamily="2" charset="0"/>
              </a:rPr>
              <a:t> you can consult the following databases: Biosis Previews, Medline, </a:t>
            </a:r>
            <a:r>
              <a:rPr lang="en-US" b="0" i="0" dirty="0" err="1">
                <a:solidFill>
                  <a:srgbClr val="000000"/>
                </a:solidFill>
                <a:effectLst/>
                <a:latin typeface="Roboto" panose="02000000000000000000" pitchFamily="2" charset="0"/>
              </a:rPr>
              <a:t>Scielo</a:t>
            </a:r>
            <a:r>
              <a:rPr lang="en-US" b="0" i="0" dirty="0">
                <a:solidFill>
                  <a:srgbClr val="000000"/>
                </a:solidFill>
                <a:effectLst/>
                <a:latin typeface="Roboto" panose="02000000000000000000" pitchFamily="2" charset="0"/>
              </a:rPr>
              <a:t> Citation Index, Korean Journals Database and Russian Science Citation Index </a:t>
            </a:r>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10</a:t>
            </a:fld>
            <a:endParaRPr lang="en-GB" dirty="0"/>
          </a:p>
        </p:txBody>
      </p:sp>
    </p:spTree>
    <p:extLst>
      <p:ext uri="{BB962C8B-B14F-4D97-AF65-F5344CB8AC3E}">
        <p14:creationId xmlns:p14="http://schemas.microsoft.com/office/powerpoint/2010/main" val="271395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 b="1" dirty="0"/>
              <a:t>Science Citation Index</a:t>
            </a:r>
            <a:r>
              <a:rPr lang="es-ES" dirty="0"/>
              <a:t> </a:t>
            </a:r>
            <a:endParaRPr lang="en-US" dirty="0"/>
          </a:p>
          <a:p>
            <a:pPr rtl="0"/>
            <a:r>
              <a:rPr lang="en-US" dirty="0">
                <a:solidFill>
                  <a:srgbClr val="000000"/>
                </a:solidFill>
                <a:effectLst/>
              </a:rPr>
              <a:t>Database that gives access to the content of more than 9,000 publications from 178 disciplines. Empty magazines since 1900, with abstracts since 1991, and the update is weekly. </a:t>
            </a:r>
          </a:p>
          <a:p>
            <a:r>
              <a:rPr lang="ca" b="1" dirty="0"/>
              <a:t>Social Sciences Citation Index</a:t>
            </a:r>
            <a:r>
              <a:rPr lang="es-ES" dirty="0"/>
              <a:t> </a:t>
            </a:r>
            <a:endParaRPr lang="es-ES" dirty="0">
              <a:cs typeface="Calibri"/>
            </a:endParaRPr>
          </a:p>
          <a:p>
            <a:r>
              <a:rPr lang="en-US" b="0" i="0" dirty="0">
                <a:solidFill>
                  <a:srgbClr val="000000"/>
                </a:solidFill>
                <a:effectLst/>
                <a:latin typeface="Roboto" panose="02000000000000000000" pitchFamily="2" charset="0"/>
              </a:rPr>
              <a:t>Database that gives access to the content of more than 3,300 publications from more than 50 disciplines. Empty magazines since 1900, with abstracts since 1991, and the update is weekly.</a:t>
            </a:r>
            <a:r>
              <a:rPr lang="es-ES" dirty="0"/>
              <a:t> </a:t>
            </a:r>
            <a:endParaRPr lang="es-ES" dirty="0">
              <a:cs typeface="Calibri"/>
            </a:endParaRPr>
          </a:p>
          <a:p>
            <a:r>
              <a:rPr lang="ca" b="1" dirty="0"/>
              <a:t>Arts &amp; Humanities Citation Index</a:t>
            </a:r>
            <a:r>
              <a:rPr lang="es-ES" dirty="0"/>
              <a:t> </a:t>
            </a:r>
            <a:endParaRPr lang="es-ES" dirty="0">
              <a:cs typeface="Calibri"/>
            </a:endParaRPr>
          </a:p>
          <a:p>
            <a:r>
              <a:rPr lang="en-US" b="0" i="0" dirty="0">
                <a:solidFill>
                  <a:srgbClr val="000000"/>
                </a:solidFill>
                <a:effectLst/>
                <a:latin typeface="Roboto" panose="02000000000000000000" pitchFamily="2" charset="0"/>
              </a:rPr>
              <a:t>Database covering different fields within the humanities (art, literature, architecture, theater, philosophy, music, etc.). It covers more than 1,800 magazines and covers weekly updates from 1975 to the present. Since 2000 it includes summaries of articles. As of JCR 2021, AHCI journals are included in the Journal Citation Reports but the Impact Factor is not calculated. </a:t>
            </a:r>
            <a:r>
              <a:rPr lang="es-ES" dirty="0"/>
              <a:t> </a:t>
            </a:r>
            <a:endParaRPr lang="es-ES" dirty="0">
              <a:cs typeface="Calibri"/>
            </a:endParaRPr>
          </a:p>
          <a:p>
            <a:r>
              <a:rPr lang="ca" b="1" dirty="0"/>
              <a:t>Conference Proceedings Citation Index (Science i Social Science &amp; Humanities)</a:t>
            </a:r>
            <a:r>
              <a:rPr lang="es-ES" dirty="0"/>
              <a:t> </a:t>
            </a:r>
            <a:endParaRPr lang="es-ES" dirty="0">
              <a:cs typeface="Calibri"/>
            </a:endParaRPr>
          </a:p>
          <a:p>
            <a:r>
              <a:rPr lang="en-US" b="0" i="0" dirty="0">
                <a:solidFill>
                  <a:srgbClr val="000000"/>
                </a:solidFill>
                <a:effectLst/>
                <a:latin typeface="Roboto" panose="02000000000000000000" pitchFamily="2" charset="0"/>
              </a:rPr>
              <a:t>Database of conference proceedings. It has more than 200,000 lectures and covers from 1990 to the present.</a:t>
            </a:r>
            <a:r>
              <a:rPr lang="es-ES" dirty="0"/>
              <a:t> </a:t>
            </a:r>
            <a:endParaRPr lang="es-ES" dirty="0">
              <a:cs typeface="Calibri"/>
            </a:endParaRPr>
          </a:p>
          <a:p>
            <a:r>
              <a:rPr lang="ca" b="1" dirty="0"/>
              <a:t>Book Citation Index (Science i Social Science &amp; Humanities)</a:t>
            </a:r>
            <a:r>
              <a:rPr lang="es-ES" dirty="0"/>
              <a:t> </a:t>
            </a:r>
            <a:endParaRPr lang="es-ES" dirty="0">
              <a:cs typeface="Calibri"/>
            </a:endParaRPr>
          </a:p>
          <a:p>
            <a:r>
              <a:rPr lang="en-US" b="0" i="0" dirty="0">
                <a:solidFill>
                  <a:srgbClr val="000000"/>
                </a:solidFill>
                <a:effectLst/>
                <a:latin typeface="Roboto" panose="02000000000000000000" pitchFamily="2" charset="0"/>
              </a:rPr>
              <a:t>Database of book citations and book chapters (both electronic and printed) accessible from the Web of Science platform. It has a section for Social Sciences and Humanities (61% of the content) and another for Natural Sciences (39%). </a:t>
            </a:r>
            <a:r>
              <a:rPr lang="ca" b="1" dirty="0"/>
              <a:t>Emerging Sources Citation Index (ESCI)</a:t>
            </a:r>
            <a:r>
              <a:rPr lang="es-ES" dirty="0"/>
              <a:t> </a:t>
            </a:r>
            <a:endParaRPr lang="es-ES" dirty="0">
              <a:cs typeface="Calibri"/>
            </a:endParaRPr>
          </a:p>
          <a:p>
            <a:r>
              <a:rPr lang="en-US" b="0" i="0" dirty="0">
                <a:solidFill>
                  <a:srgbClr val="000000"/>
                </a:solidFill>
                <a:effectLst/>
                <a:latin typeface="Roboto" panose="02000000000000000000" pitchFamily="2" charset="0"/>
              </a:rPr>
              <a:t>He has been writing a series of quality magazines since 2005, and counts the citations that his articles have received. There are currently over 7,000 titles.</a:t>
            </a:r>
            <a:endParaRPr lang="es-ES" dirty="0"/>
          </a:p>
        </p:txBody>
      </p:sp>
      <p:sp>
        <p:nvSpPr>
          <p:cNvPr id="4" name="Marcador de número de diapositiva 3"/>
          <p:cNvSpPr>
            <a:spLocks noGrp="1"/>
          </p:cNvSpPr>
          <p:nvPr>
            <p:ph type="sldNum" sz="quarter" idx="5"/>
          </p:nvPr>
        </p:nvSpPr>
        <p:spPr/>
        <p:txBody>
          <a:bodyPr/>
          <a:lstStyle/>
          <a:p>
            <a:fld id="{F6DE8F2A-B3D4-43F2-B39B-CD77F64A1950}" type="slidenum">
              <a:rPr lang="en-GB" smtClean="0"/>
              <a:t>11</a:t>
            </a:fld>
            <a:endParaRPr lang="en-GB" dirty="0"/>
          </a:p>
        </p:txBody>
      </p:sp>
    </p:spTree>
    <p:extLst>
      <p:ext uri="{BB962C8B-B14F-4D97-AF65-F5344CB8AC3E}">
        <p14:creationId xmlns:p14="http://schemas.microsoft.com/office/powerpoint/2010/main" val="359109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baseline="0" dirty="0"/>
          </a:p>
          <a:p>
            <a:endParaRPr lang="es-ES" dirty="0"/>
          </a:p>
        </p:txBody>
      </p:sp>
      <p:sp>
        <p:nvSpPr>
          <p:cNvPr id="4" name="Contenidor de número de diapositiva 3"/>
          <p:cNvSpPr>
            <a:spLocks noGrp="1"/>
          </p:cNvSpPr>
          <p:nvPr>
            <p:ph type="sldNum" sz="quarter" idx="10"/>
          </p:nvPr>
        </p:nvSpPr>
        <p:spPr/>
        <p:txBody>
          <a:bodyPr/>
          <a:lstStyle/>
          <a:p>
            <a:fld id="{F6DE8F2A-B3D4-43F2-B39B-CD77F64A1950}" type="slidenum">
              <a:rPr lang="en-GB" smtClean="0"/>
              <a:t>13</a:t>
            </a:fld>
            <a:endParaRPr lang="en-GB" dirty="0"/>
          </a:p>
        </p:txBody>
      </p:sp>
    </p:spTree>
    <p:extLst>
      <p:ext uri="{BB962C8B-B14F-4D97-AF65-F5344CB8AC3E}">
        <p14:creationId xmlns:p14="http://schemas.microsoft.com/office/powerpoint/2010/main" val="272211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93010" y="124955"/>
            <a:ext cx="8959566"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9145589"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243" y="5603181"/>
            <a:ext cx="6859191"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245" y="4901452"/>
            <a:ext cx="7956661"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630" y="4726452"/>
            <a:ext cx="5443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94" y="500217"/>
            <a:ext cx="8382095" cy="590931"/>
          </a:xfrm>
        </p:spPr>
        <p:txBody>
          <a:bodyPr vert="horz" wrap="square" lIns="91440" tIns="45720" rIns="91440" bIns="45720" rtlCol="0" anchor="ctr">
            <a:spAutoFit/>
          </a:bodyPr>
          <a:lstStyle>
            <a:lvl1pPr>
              <a:defRPr lang="en-GB" sz="3600" spc="-60" dirty="0"/>
            </a:lvl1pPr>
          </a:lstStyle>
          <a:p>
            <a:pPr lvl="0"/>
            <a:r>
              <a:rPr lang="ca-ES"/>
              <a:t>Feu clic aquí per editar l'estil</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1248876"/>
            <a:ext cx="9145588"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527" y="3802065"/>
            <a:ext cx="7339334" cy="334508"/>
          </a:xfrm>
        </p:spPr>
        <p:txBody>
          <a:bodyPr>
            <a:noAutofit/>
          </a:bodyPr>
          <a:lstStyle>
            <a:lvl1pPr marL="0" indent="0" algn="l">
              <a:buNone/>
              <a:defRPr sz="16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527" y="4294303"/>
            <a:ext cx="7339334"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ca-ES"/>
              <a:t>Feu clic aquí per editar estils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1248876"/>
            <a:ext cx="9145588"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526" y="3802065"/>
            <a:ext cx="2115939" cy="334508"/>
          </a:xfrm>
        </p:spPr>
        <p:txBody>
          <a:bodyPr>
            <a:noAutofit/>
          </a:bodyPr>
          <a:lstStyle>
            <a:lvl1pPr marL="0" indent="0" algn="ctr">
              <a:buNone/>
              <a:defRPr sz="1600" b="1">
                <a:solidFill>
                  <a:schemeClr val="accent6"/>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3467872" y="3802065"/>
            <a:ext cx="2115939" cy="334508"/>
          </a:xfrm>
        </p:spPr>
        <p:txBody>
          <a:bodyPr>
            <a:noAutofit/>
          </a:bodyPr>
          <a:lstStyle>
            <a:lvl1pPr marL="0" indent="0" algn="ctr">
              <a:buNone/>
              <a:defRPr sz="1600" b="1">
                <a:solidFill>
                  <a:schemeClr val="accent3"/>
                </a:solidFill>
                <a:latin typeface="+mn-lt"/>
              </a:defRPr>
            </a:lvl1pPr>
          </a:lstStyle>
          <a:p>
            <a:pPr lvl="0"/>
            <a:r>
              <a:rPr lang="ca-ES"/>
              <a:t>Feu clic aquí per editar estils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6478125" y="3802065"/>
            <a:ext cx="2115939" cy="334508"/>
          </a:xfrm>
        </p:spPr>
        <p:txBody>
          <a:bodyPr>
            <a:noAutofit/>
          </a:bodyPr>
          <a:lstStyle>
            <a:lvl1pPr marL="0" indent="0" algn="ctr">
              <a:buNone/>
              <a:defRPr sz="1600" b="1">
                <a:solidFill>
                  <a:schemeClr val="accent5">
                    <a:lumMod val="75000"/>
                  </a:schemeClr>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526" y="4294303"/>
            <a:ext cx="2115939"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3467872" y="4294303"/>
            <a:ext cx="2115939"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ca-ES"/>
              <a:t>Feu clic aquí per editar estils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6478125" y="4294303"/>
            <a:ext cx="2115939"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4725220" y="0"/>
            <a:ext cx="4420368"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93" y="493777"/>
            <a:ext cx="3878710" cy="1089529"/>
          </a:xfrm>
        </p:spPr>
        <p:txBody>
          <a:bodyPr vert="horz" wrap="square" lIns="91440" tIns="45720" rIns="91440" bIns="45720" rtlCol="0" anchor="ctr">
            <a:spAutoFit/>
          </a:bodyPr>
          <a:lstStyle>
            <a:lvl1pPr>
              <a:defRPr lang="en-GB" sz="3600" spc="-60" dirty="0"/>
            </a:lvl1pPr>
          </a:lstStyle>
          <a:p>
            <a:pPr lvl="0"/>
            <a:r>
              <a:rPr lang="ca-ES"/>
              <a:t>Feu clic aquí per editar l'estil</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99" y="2061165"/>
            <a:ext cx="3784804" cy="334508"/>
          </a:xfrm>
        </p:spPr>
        <p:txBody>
          <a:bodyPr>
            <a:noAutofit/>
          </a:bodyPr>
          <a:lstStyle>
            <a:lvl1pPr marL="0" indent="0" algn="l">
              <a:buNone/>
              <a:defRPr sz="16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99" y="2708229"/>
            <a:ext cx="3784804"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ca-ES"/>
              <a:t>Feu clic aquí per editar estils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93007" y="124955"/>
            <a:ext cx="8966619"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243" y="5603181"/>
            <a:ext cx="6859191"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245" y="4901452"/>
            <a:ext cx="7956661"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630" y="4726452"/>
            <a:ext cx="5443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çalera de la secció">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85959" y="4581494"/>
            <a:ext cx="8973669"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606" y="1611383"/>
            <a:ext cx="725114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606" y="2464426"/>
            <a:ext cx="725114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630" y="1532049"/>
            <a:ext cx="5443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1492" y="6369052"/>
            <a:ext cx="251976"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334794" y="1825625"/>
            <a:ext cx="3980781" cy="4351338"/>
          </a:xfrm>
        </p:spPr>
        <p:txBody>
          <a:bodyPr>
            <a:normAutofit/>
          </a:bodyPr>
          <a:lstStyle>
            <a:lvl1pPr>
              <a:defRPr sz="2000"/>
            </a:lvl1pPr>
            <a:lvl2pPr>
              <a:defRPr sz="1800"/>
            </a:lvl2pPr>
            <a:lvl3pPr>
              <a:defRPr sz="1600"/>
            </a:lvl3pPr>
            <a:lvl4pPr>
              <a:defRPr sz="1400"/>
            </a:lvl4pPr>
            <a:lvl5pPr>
              <a:defRPr sz="14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4830014" y="1825625"/>
            <a:ext cx="3886875" cy="4351338"/>
          </a:xfrm>
        </p:spPr>
        <p:txBody>
          <a:bodyPr>
            <a:normAutofit/>
          </a:bodyPr>
          <a:lstStyle>
            <a:lvl1pPr>
              <a:defRPr sz="2000"/>
            </a:lvl1pPr>
            <a:lvl2pPr>
              <a:defRPr sz="1800"/>
            </a:lvl2pPr>
            <a:lvl3pPr>
              <a:defRPr sz="1600"/>
            </a:lvl3pPr>
            <a:lvl4pPr>
              <a:defRPr sz="1400"/>
            </a:lvl4pPr>
            <a:lvl5pPr>
              <a:defRPr sz="14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ingut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951" y="484745"/>
            <a:ext cx="2949690" cy="1588127"/>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3888067" y="500217"/>
            <a:ext cx="4629954"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tge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951" y="484745"/>
            <a:ext cx="2949690" cy="1588127"/>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3888067" y="500217"/>
            <a:ext cx="4629954"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dirty="0"/>
              <a:t>Feu clic a la icona per afegir una imatge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90504" y="136525"/>
            <a:ext cx="8964582"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190832" y="4022725"/>
            <a:ext cx="7526057"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ca-ES"/>
              <a:t>Feu clic aquí per editar estils</a:t>
            </a:r>
          </a:p>
          <a:p>
            <a:pPr lvl="1"/>
            <a:r>
              <a:rPr lang="ca-ES"/>
              <a:t>Segon nivell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252457" y="3269342"/>
            <a:ext cx="866675"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8521492" y="6369050"/>
            <a:ext cx="251976"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1" y="0"/>
            <a:ext cx="9145587"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243" y="5603181"/>
            <a:ext cx="6859191"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245" y="4901452"/>
            <a:ext cx="7956661"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630" y="4726452"/>
            <a:ext cx="5443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8258106" y="6220326"/>
            <a:ext cx="649817"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1" y="0"/>
            <a:ext cx="9145588"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244" y="4901452"/>
            <a:ext cx="3681371"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2"/>
            <a:ext cx="9145589"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93010" y="4587878"/>
            <a:ext cx="8959566"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606" y="1611383"/>
            <a:ext cx="725114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606" y="2464426"/>
            <a:ext cx="725114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630" y="1532049"/>
            <a:ext cx="54438"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1" y="0"/>
            <a:ext cx="9145587"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606" y="3860800"/>
            <a:ext cx="725114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606" y="5610172"/>
            <a:ext cx="725114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ol i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334795" y="1463040"/>
            <a:ext cx="6024247"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ca-ES"/>
              <a:t>Feu clic aquí per editar estils</a:t>
            </a:r>
          </a:p>
          <a:p>
            <a:pPr lvl="1"/>
            <a:r>
              <a:rPr lang="ca-ES"/>
              <a:t>Segon nivell</a:t>
            </a:r>
          </a:p>
          <a:p>
            <a:pPr lvl="2"/>
            <a:r>
              <a:rPr lang="ca-ES"/>
              <a:t>Tercer nivell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94" y="500217"/>
            <a:ext cx="8382095" cy="590931"/>
          </a:xfrm>
        </p:spPr>
        <p:txBody>
          <a:bodyPr vert="horz" wrap="square" lIns="91440" tIns="45720" rIns="91440" bIns="45720" rtlCol="0" anchor="ctr">
            <a:spAutoFit/>
          </a:bodyPr>
          <a:lstStyle>
            <a:lvl1pPr>
              <a:defRPr lang="en-GB" sz="3600" spc="-60" dirty="0"/>
            </a:lvl1pPr>
          </a:lstStyle>
          <a:p>
            <a:pPr lvl="0"/>
            <a:r>
              <a:rPr lang="ca-ES"/>
              <a:t>Feu clic aquí per editar l'estil</a:t>
            </a:r>
            <a:endParaRPr lang="en-GB"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334795" y="1463040"/>
            <a:ext cx="6024247"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ca-ES"/>
              <a:t>Feu clic aquí per editar estils</a:t>
            </a:r>
          </a:p>
          <a:p>
            <a:pPr lvl="1"/>
            <a:r>
              <a:rPr lang="ca-ES"/>
              <a:t>Segon nivell</a:t>
            </a:r>
          </a:p>
          <a:p>
            <a:pPr lvl="2"/>
            <a:r>
              <a:rPr lang="ca-ES"/>
              <a:t>Tercer nivell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més tít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558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4830014" y="1463348"/>
            <a:ext cx="3886875"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4830013" y="2149311"/>
            <a:ext cx="3886875" cy="4040352"/>
          </a:xfrm>
        </p:spPr>
        <p:txBody>
          <a:bodyPr>
            <a:normAutofit/>
          </a:bodyPr>
          <a:lstStyle>
            <a:lvl1pPr>
              <a:defRPr sz="1400"/>
            </a:lvl1pPr>
            <a:lvl2pPr>
              <a:defRPr sz="1400"/>
            </a:lvl2pPr>
            <a:lvl3pPr>
              <a:defRPr sz="1400"/>
            </a:lvl3pPr>
            <a:lvl4pPr>
              <a:defRPr sz="1400"/>
            </a:lvl4pPr>
            <a:lvl5pPr>
              <a:defRPr sz="14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334794" y="1463348"/>
            <a:ext cx="3980781"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334794" y="2149311"/>
            <a:ext cx="3980783" cy="4040352"/>
          </a:xfrm>
        </p:spPr>
        <p:txBody>
          <a:bodyPr>
            <a:normAutofit/>
          </a:bodyPr>
          <a:lstStyle>
            <a:lvl1pPr>
              <a:defRPr sz="1400"/>
            </a:lvl1pPr>
            <a:lvl2pPr>
              <a:defRPr sz="1400"/>
            </a:lvl2pPr>
            <a:lvl3pPr>
              <a:defRPr sz="1400"/>
            </a:lvl3pPr>
            <a:lvl4pPr>
              <a:defRPr sz="1400"/>
            </a:lvl4pPr>
            <a:lvl5pPr>
              <a:defRPr sz="14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94" y="-1"/>
            <a:ext cx="891695"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99" y="1509626"/>
            <a:ext cx="3675928" cy="334508"/>
          </a:xfrm>
        </p:spPr>
        <p:txBody>
          <a:bodyPr>
            <a:noAutofit/>
          </a:bodyPr>
          <a:lstStyle>
            <a:lvl1pPr marL="0" indent="0" algn="l">
              <a:buNone/>
              <a:defRPr sz="1600" b="1">
                <a:solidFill>
                  <a:schemeClr val="accent3"/>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5040961" y="1509626"/>
            <a:ext cx="3675928" cy="334508"/>
          </a:xfrm>
        </p:spPr>
        <p:txBody>
          <a:bodyPr>
            <a:noAutofit/>
          </a:bodyPr>
          <a:lstStyle>
            <a:lvl1pPr marL="0" indent="0" algn="l">
              <a:buNone/>
              <a:defRPr sz="1600" b="1">
                <a:solidFill>
                  <a:schemeClr val="accent6"/>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99" y="2156690"/>
            <a:ext cx="3675928"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5040961" y="2156690"/>
            <a:ext cx="3675928"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334794" y="500217"/>
            <a:ext cx="8382095" cy="590931"/>
          </a:xfrm>
        </p:spPr>
        <p:txBody>
          <a:bodyPr/>
          <a:lstStyle/>
          <a:p>
            <a:r>
              <a:rPr lang="ca-ES"/>
              <a:t>Feu clic aquí per editar l'estil</a:t>
            </a:r>
            <a:endParaRPr lang="en-US" dirty="0"/>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334794" y="500217"/>
            <a:ext cx="8382095" cy="590931"/>
          </a:xfrm>
          <a:prstGeom prst="rect">
            <a:avLst/>
          </a:prstGeom>
        </p:spPr>
        <p:txBody>
          <a:bodyPr vert="horz" wrap="square" lIns="91440" tIns="45720" rIns="91440" bIns="45720" rtlCol="0" anchor="ctr">
            <a:spAutoFit/>
          </a:bodyPr>
          <a:lstStyle/>
          <a:p>
            <a:pPr lvl="0"/>
            <a:r>
              <a:rPr lang="ca-ES"/>
              <a:t>Feu clic aquí per editar l'estil</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334794" y="1253331"/>
            <a:ext cx="8382095"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334793" y="6356352"/>
            <a:ext cx="308663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7" name="Rectangle 6">
            <a:extLst>
              <a:ext uri="{FF2B5EF4-FFF2-40B4-BE49-F238E27FC236}">
                <a16:creationId xmlns:a16="http://schemas.microsoft.com/office/drawing/2014/main" id="{72B1D122-60D0-8B4D-896A-2A770C0B6343}"/>
              </a:ext>
            </a:extLst>
          </p:cNvPr>
          <p:cNvSpPr/>
          <p:nvPr/>
        </p:nvSpPr>
        <p:spPr>
          <a:xfrm>
            <a:off x="8521492" y="6369050"/>
            <a:ext cx="251976"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p:nvSpPr>
        <p:spPr>
          <a:xfrm>
            <a:off x="8521492" y="6369052"/>
            <a:ext cx="251976"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clarivate.com/webofsciencegroup/support/wo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cataleg.uab.cat/iii/encore/record/C__Rb1826052?lang=cat" TargetMode="External"/><Relationship Id="rId1" Type="http://schemas.openxmlformats.org/officeDocument/2006/relationships/slideLayout" Target="../slideLayouts/slideLayout9.xml"/><Relationship Id="rId5" Type="http://schemas.openxmlformats.org/officeDocument/2006/relationships/hyperlink" Target="https://www.elsevier.com/solutions/scopus/how-scopus-works/content"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openclipart.org/artist/janexx" TargetMode="External"/><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creativecommons.org/publicdomain/zero/1.0/" TargetMode="External"/><Relationship Id="rId4" Type="http://schemas.openxmlformats.org/officeDocument/2006/relationships/hyperlink" Target="https://openclipart.org/detail/252164/men-and-women-profile-image-gre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pixabay.com/es/service/license/" TargetMode="External"/><Relationship Id="rId5" Type="http://schemas.openxmlformats.org/officeDocument/2006/relationships/hyperlink" Target="https://pixabay.com/es/illustrations/inicio-bot%C3%B3n-3d-interruptor-prensa-4458375/" TargetMode="External"/><Relationship Id="rId4" Type="http://schemas.openxmlformats.org/officeDocument/2006/relationships/hyperlink" Target="https://pixabay.com/es/users/neotam-11291643/"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pixabay.com/es/service/license/" TargetMode="External"/><Relationship Id="rId5" Type="http://schemas.openxmlformats.org/officeDocument/2006/relationships/hyperlink" Target="https://pixabay.com/es/vectors/marca-de-verificaci%C3%B3n-de-verificaci%C3%B3n-1292787/" TargetMode="External"/><Relationship Id="rId4" Type="http://schemas.openxmlformats.org/officeDocument/2006/relationships/hyperlink" Target="https://pixabay.com/es/users/openclipart-vectors-3036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s/users/kerr63-43890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pixabay.com/es/service/license/" TargetMode="External"/><Relationship Id="rId4" Type="http://schemas.openxmlformats.org/officeDocument/2006/relationships/hyperlink" Target="https://pixabay.com/es/vectors/selecci%C3%B3n-picking-eligi%C3%B3-elecci%C3%B3n-4431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728449" y="3895725"/>
            <a:ext cx="7956661" cy="727135"/>
          </a:xfrm>
        </p:spPr>
        <p:txBody>
          <a:bodyPr/>
          <a:lstStyle/>
          <a:p>
            <a:r>
              <a:rPr lang="en-GB" dirty="0"/>
              <a:t>Web of Science - Scopus</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728449" y="4890340"/>
            <a:ext cx="6859191" cy="1851789"/>
          </a:xfrm>
        </p:spPr>
        <p:txBody>
          <a:bodyPr/>
          <a:lstStyle/>
          <a:p>
            <a:r>
              <a:rPr lang="en-GB" dirty="0" err="1"/>
              <a:t>Cerca</a:t>
            </a:r>
            <a:r>
              <a:rPr lang="en-GB" dirty="0"/>
              <a:t> a les bases de </a:t>
            </a:r>
            <a:r>
              <a:rPr lang="en-GB" dirty="0" err="1"/>
              <a:t>dades</a:t>
            </a:r>
            <a:endParaRPr lang="en-GB" dirty="0"/>
          </a:p>
          <a:p>
            <a:r>
              <a:rPr lang="en-GB" dirty="0"/>
              <a:t>Principals </a:t>
            </a:r>
            <a:r>
              <a:rPr lang="en-GB" dirty="0" err="1"/>
              <a:t>indicadors</a:t>
            </a:r>
            <a:r>
              <a:rPr lang="en-GB" dirty="0"/>
              <a:t> de </a:t>
            </a:r>
            <a:r>
              <a:rPr lang="en-GB"/>
              <a:t>la recerca</a:t>
            </a:r>
          </a:p>
          <a:p>
            <a:endParaRPr lang="en-GB"/>
          </a:p>
          <a:p>
            <a:r>
              <a:rPr lang="en-GB"/>
              <a:t>Mar Cabezas i José Luis Copete</a:t>
            </a:r>
          </a:p>
          <a:p>
            <a:r>
              <a:rPr lang="en-GB"/>
              <a:t>Febrer 2024</a:t>
            </a:r>
            <a:endParaRPr lang="en-GB" dirty="0"/>
          </a:p>
        </p:txBody>
      </p:sp>
      <p:pic>
        <p:nvPicPr>
          <p:cNvPr id="18" name="Contenidor d'imatge 1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85" b="3485"/>
          <a:stretch>
            <a:fillRect/>
          </a:stretch>
        </p:blipFill>
        <p:spPr>
          <a:xfrm>
            <a:off x="92886" y="163513"/>
            <a:ext cx="8959818" cy="1922462"/>
          </a:xfrm>
        </p:spPr>
      </p:pic>
      <p:pic>
        <p:nvPicPr>
          <p:cNvPr id="19" name="Imat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5831856"/>
            <a:ext cx="1689118" cy="501178"/>
          </a:xfrm>
          <a:prstGeom prst="rect">
            <a:avLst/>
          </a:prstGeom>
        </p:spPr>
      </p:pic>
      <p:pic>
        <p:nvPicPr>
          <p:cNvPr id="20" name="Imat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276" y="5387167"/>
            <a:ext cx="2325868" cy="1382248"/>
          </a:xfrm>
          <a:prstGeom prst="rect">
            <a:avLst/>
          </a:prstGeom>
        </p:spPr>
      </p:pic>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a:extLst>
              <a:ext uri="{FF2B5EF4-FFF2-40B4-BE49-F238E27FC236}">
                <a16:creationId xmlns:a16="http://schemas.microsoft.com/office/drawing/2014/main" id="{B60F9E8F-15C0-4B2A-BBBB-FCCF68B0E917}"/>
              </a:ext>
            </a:extLst>
          </p:cNvPr>
          <p:cNvPicPr>
            <a:picLocks noChangeAspect="1"/>
          </p:cNvPicPr>
          <p:nvPr/>
        </p:nvPicPr>
        <p:blipFill>
          <a:blip r:embed="rId3"/>
          <a:stretch>
            <a:fillRect/>
          </a:stretch>
        </p:blipFill>
        <p:spPr>
          <a:xfrm>
            <a:off x="430699" y="358687"/>
            <a:ext cx="3143231" cy="898066"/>
          </a:xfrm>
          <a:prstGeom prst="rect">
            <a:avLst/>
          </a:prstGeom>
        </p:spPr>
      </p:pic>
      <p:cxnSp>
        <p:nvCxnSpPr>
          <p:cNvPr id="17" name="Conector recto 16">
            <a:extLst>
              <a:ext uri="{FF2B5EF4-FFF2-40B4-BE49-F238E27FC236}">
                <a16:creationId xmlns:a16="http://schemas.microsoft.com/office/drawing/2014/main" id="{84B48F94-7974-4E6E-99BC-1EFC437FEACB}"/>
              </a:ext>
            </a:extLst>
          </p:cNvPr>
          <p:cNvCxnSpPr>
            <a:cxnSpLocks/>
          </p:cNvCxnSpPr>
          <p:nvPr/>
        </p:nvCxnSpPr>
        <p:spPr>
          <a:xfrm>
            <a:off x="3454913" y="1654557"/>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E41286E-23B5-4409-8822-72CB38E39392}"/>
              </a:ext>
            </a:extLst>
          </p:cNvPr>
          <p:cNvCxnSpPr>
            <a:cxnSpLocks/>
          </p:cNvCxnSpPr>
          <p:nvPr/>
        </p:nvCxnSpPr>
        <p:spPr>
          <a:xfrm flipH="1">
            <a:off x="3454913" y="1654557"/>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48EFBC85-49CE-4969-8700-47CCBF5E7437}"/>
              </a:ext>
            </a:extLst>
          </p:cNvPr>
          <p:cNvCxnSpPr>
            <a:cxnSpLocks/>
          </p:cNvCxnSpPr>
          <p:nvPr/>
        </p:nvCxnSpPr>
        <p:spPr>
          <a:xfrm>
            <a:off x="6435740" y="3753467"/>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757BA49-F038-45EA-825C-24B139AA86B2}"/>
              </a:ext>
            </a:extLst>
          </p:cNvPr>
          <p:cNvCxnSpPr>
            <a:cxnSpLocks/>
          </p:cNvCxnSpPr>
          <p:nvPr/>
        </p:nvCxnSpPr>
        <p:spPr>
          <a:xfrm flipH="1">
            <a:off x="6435740" y="3753467"/>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1F26CE4D-F10A-4563-A79B-63EA14EE1665}"/>
              </a:ext>
            </a:extLst>
          </p:cNvPr>
          <p:cNvCxnSpPr>
            <a:cxnSpLocks/>
          </p:cNvCxnSpPr>
          <p:nvPr/>
        </p:nvCxnSpPr>
        <p:spPr>
          <a:xfrm>
            <a:off x="3335896" y="3935109"/>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9F1C388-5169-4C4D-B6F1-99A2405B9528}"/>
              </a:ext>
            </a:extLst>
          </p:cNvPr>
          <p:cNvCxnSpPr>
            <a:cxnSpLocks/>
          </p:cNvCxnSpPr>
          <p:nvPr/>
        </p:nvCxnSpPr>
        <p:spPr>
          <a:xfrm flipH="1">
            <a:off x="3335896" y="3935109"/>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AB723A59-BFBF-4CDC-A79F-7346CD55BDF1}"/>
              </a:ext>
            </a:extLst>
          </p:cNvPr>
          <p:cNvCxnSpPr>
            <a:cxnSpLocks/>
          </p:cNvCxnSpPr>
          <p:nvPr/>
        </p:nvCxnSpPr>
        <p:spPr>
          <a:xfrm>
            <a:off x="5959674" y="457141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3E1DAD0-374D-4F05-82A6-ECD566DAD3A7}"/>
              </a:ext>
            </a:extLst>
          </p:cNvPr>
          <p:cNvCxnSpPr>
            <a:cxnSpLocks/>
          </p:cNvCxnSpPr>
          <p:nvPr/>
        </p:nvCxnSpPr>
        <p:spPr>
          <a:xfrm flipH="1">
            <a:off x="5959674" y="457141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13E7520C-9201-41FF-B3D2-0E27AD0E9BEA}"/>
              </a:ext>
            </a:extLst>
          </p:cNvPr>
          <p:cNvCxnSpPr>
            <a:cxnSpLocks/>
          </p:cNvCxnSpPr>
          <p:nvPr/>
        </p:nvCxnSpPr>
        <p:spPr>
          <a:xfrm>
            <a:off x="6197707" y="412793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5647DF7B-BD86-4D87-96A0-DAF2DFD79D22}"/>
              </a:ext>
            </a:extLst>
          </p:cNvPr>
          <p:cNvCxnSpPr>
            <a:cxnSpLocks/>
          </p:cNvCxnSpPr>
          <p:nvPr/>
        </p:nvCxnSpPr>
        <p:spPr>
          <a:xfrm flipH="1">
            <a:off x="6197707" y="412793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8721406-105A-4ADD-BE96-158170B9A29E}"/>
              </a:ext>
            </a:extLst>
          </p:cNvPr>
          <p:cNvCxnSpPr>
            <a:cxnSpLocks/>
          </p:cNvCxnSpPr>
          <p:nvPr/>
        </p:nvCxnSpPr>
        <p:spPr>
          <a:xfrm>
            <a:off x="5161281" y="5222446"/>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1BF3881F-3FA6-4559-AC46-14EE185557A9}"/>
              </a:ext>
            </a:extLst>
          </p:cNvPr>
          <p:cNvCxnSpPr>
            <a:cxnSpLocks/>
          </p:cNvCxnSpPr>
          <p:nvPr/>
        </p:nvCxnSpPr>
        <p:spPr>
          <a:xfrm flipH="1">
            <a:off x="5161281" y="5222446"/>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30EFFD2D-F1CB-4808-8A36-067B53E7AB0D}"/>
              </a:ext>
            </a:extLst>
          </p:cNvPr>
          <p:cNvCxnSpPr>
            <a:cxnSpLocks/>
          </p:cNvCxnSpPr>
          <p:nvPr/>
        </p:nvCxnSpPr>
        <p:spPr>
          <a:xfrm>
            <a:off x="4189618" y="498456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A15B090-22EA-4223-A543-DACA1B6D69B9}"/>
              </a:ext>
            </a:extLst>
          </p:cNvPr>
          <p:cNvCxnSpPr>
            <a:cxnSpLocks/>
          </p:cNvCxnSpPr>
          <p:nvPr/>
        </p:nvCxnSpPr>
        <p:spPr>
          <a:xfrm flipH="1">
            <a:off x="4189618" y="4984565"/>
            <a:ext cx="238033" cy="26930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39EDF158-6C41-421F-B0A6-1CC61F2FFA62}"/>
              </a:ext>
            </a:extLst>
          </p:cNvPr>
          <p:cNvSpPr/>
          <p:nvPr/>
        </p:nvSpPr>
        <p:spPr>
          <a:xfrm>
            <a:off x="209520" y="6484970"/>
            <a:ext cx="4572000" cy="215444"/>
          </a:xfrm>
          <a:prstGeom prst="rect">
            <a:avLst/>
          </a:prstGeom>
        </p:spPr>
        <p:txBody>
          <a:bodyPr>
            <a:spAutoFit/>
          </a:bodyPr>
          <a:lstStyle/>
          <a:p>
            <a:r>
              <a:rPr lang="ca-ES" sz="800" dirty="0" err="1"/>
              <a:t>Image</a:t>
            </a:r>
            <a:r>
              <a:rPr lang="ca-ES" sz="800" dirty="0"/>
              <a:t>: </a:t>
            </a:r>
            <a:r>
              <a:rPr lang="ca-ES" sz="800" dirty="0">
                <a:hlinkClick r:id="rId4"/>
              </a:rPr>
              <a:t>https://clarivate.com/webofsciencegroup/support/wos/</a:t>
            </a:r>
            <a:endParaRPr lang="ca-ES" sz="800" dirty="0"/>
          </a:p>
        </p:txBody>
      </p:sp>
      <p:pic>
        <p:nvPicPr>
          <p:cNvPr id="3" name="Imatge 2" descr="Imatge que conté text, cercle, captura de pantalla, Font&#10;&#10;Descripció generada automàticament">
            <a:extLst>
              <a:ext uri="{FF2B5EF4-FFF2-40B4-BE49-F238E27FC236}">
                <a16:creationId xmlns:a16="http://schemas.microsoft.com/office/drawing/2014/main" id="{C30DA251-F8AC-82CC-7970-872228962D2C}"/>
              </a:ext>
            </a:extLst>
          </p:cNvPr>
          <p:cNvPicPr>
            <a:picLocks noChangeAspect="1"/>
          </p:cNvPicPr>
          <p:nvPr/>
        </p:nvPicPr>
        <p:blipFill>
          <a:blip r:embed="rId5"/>
          <a:stretch>
            <a:fillRect/>
          </a:stretch>
        </p:blipFill>
        <p:spPr>
          <a:xfrm>
            <a:off x="3050685" y="1416146"/>
            <a:ext cx="4459224" cy="5068824"/>
          </a:xfrm>
          <a:prstGeom prst="rect">
            <a:avLst/>
          </a:prstGeom>
        </p:spPr>
      </p:pic>
    </p:spTree>
    <p:extLst>
      <p:ext uri="{BB962C8B-B14F-4D97-AF65-F5344CB8AC3E}">
        <p14:creationId xmlns:p14="http://schemas.microsoft.com/office/powerpoint/2010/main" val="142168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AD669B-CB11-4C86-BC3A-24BDE5ECA6CC}"/>
              </a:ext>
            </a:extLst>
          </p:cNvPr>
          <p:cNvSpPr>
            <a:spLocks noGrp="1"/>
          </p:cNvSpPr>
          <p:nvPr>
            <p:ph type="title"/>
          </p:nvPr>
        </p:nvSpPr>
        <p:spPr/>
        <p:txBody>
          <a:bodyPr/>
          <a:lstStyle/>
          <a:p>
            <a:r>
              <a:rPr lang="ca-ES" dirty="0"/>
              <a:t>Web of </a:t>
            </a:r>
            <a:r>
              <a:rPr lang="ca-ES" dirty="0" err="1"/>
              <a:t>Science</a:t>
            </a:r>
            <a:r>
              <a:rPr lang="ca-ES" dirty="0"/>
              <a:t> </a:t>
            </a:r>
            <a:r>
              <a:rPr lang="ca-ES" dirty="0" err="1"/>
              <a:t>Core</a:t>
            </a:r>
            <a:r>
              <a:rPr lang="ca-ES" dirty="0"/>
              <a:t> </a:t>
            </a:r>
            <a:r>
              <a:rPr lang="ca-ES" dirty="0" err="1"/>
              <a:t>Collection</a:t>
            </a:r>
            <a:endParaRPr lang="ca-ES" dirty="0"/>
          </a:p>
        </p:txBody>
      </p:sp>
      <p:pic>
        <p:nvPicPr>
          <p:cNvPr id="7" name="Imagen 6">
            <a:extLst>
              <a:ext uri="{FF2B5EF4-FFF2-40B4-BE49-F238E27FC236}">
                <a16:creationId xmlns:a16="http://schemas.microsoft.com/office/drawing/2014/main" id="{C37E4AEF-1414-4049-A610-7320BCC6F0DD}"/>
              </a:ext>
            </a:extLst>
          </p:cNvPr>
          <p:cNvPicPr>
            <a:picLocks noChangeAspect="1"/>
          </p:cNvPicPr>
          <p:nvPr/>
        </p:nvPicPr>
        <p:blipFill>
          <a:blip r:embed="rId3"/>
          <a:stretch>
            <a:fillRect/>
          </a:stretch>
        </p:blipFill>
        <p:spPr>
          <a:xfrm>
            <a:off x="3786029" y="2500158"/>
            <a:ext cx="4286250" cy="3857625"/>
          </a:xfrm>
          <a:prstGeom prst="rect">
            <a:avLst/>
          </a:prstGeom>
        </p:spPr>
      </p:pic>
      <p:sp>
        <p:nvSpPr>
          <p:cNvPr id="3" name="QuadreDeText 2">
            <a:extLst>
              <a:ext uri="{FF2B5EF4-FFF2-40B4-BE49-F238E27FC236}">
                <a16:creationId xmlns:a16="http://schemas.microsoft.com/office/drawing/2014/main" id="{4AA34978-E6EB-3960-571D-65D49AE0E2E6}"/>
              </a:ext>
            </a:extLst>
          </p:cNvPr>
          <p:cNvSpPr txBox="1"/>
          <p:nvPr/>
        </p:nvSpPr>
        <p:spPr>
          <a:xfrm>
            <a:off x="485623" y="1329178"/>
            <a:ext cx="3143697" cy="2862322"/>
          </a:xfrm>
          <a:prstGeom prst="rect">
            <a:avLst/>
          </a:prstGeom>
          <a:noFill/>
        </p:spPr>
        <p:txBody>
          <a:bodyPr wrap="square" rtlCol="0">
            <a:spAutoFit/>
          </a:bodyPr>
          <a:lstStyle/>
          <a:p>
            <a:r>
              <a:rPr lang="ca-ES"/>
              <a:t>-</a:t>
            </a:r>
            <a:r>
              <a:rPr lang="ca-ES" b="1"/>
              <a:t>2.19</a:t>
            </a:r>
            <a:r>
              <a:rPr lang="ca-ES"/>
              <a:t> bilions de referències citades des del 1900</a:t>
            </a:r>
          </a:p>
          <a:p>
            <a:r>
              <a:rPr lang="ca-ES"/>
              <a:t>- </a:t>
            </a:r>
            <a:r>
              <a:rPr lang="ca-ES" b="1"/>
              <a:t>22.171</a:t>
            </a:r>
            <a:r>
              <a:rPr lang="ca-ES"/>
              <a:t> títols de revista, llibres o conferències a congressos</a:t>
            </a:r>
          </a:p>
          <a:p>
            <a:r>
              <a:rPr lang="ca-ES"/>
              <a:t>-Més de </a:t>
            </a:r>
            <a:r>
              <a:rPr lang="ca-ES" b="1"/>
              <a:t>91</a:t>
            </a:r>
            <a:r>
              <a:rPr lang="ca-ES"/>
              <a:t> milions de registres</a:t>
            </a:r>
          </a:p>
          <a:p>
            <a:endParaRPr lang="ca-ES"/>
          </a:p>
          <a:p>
            <a:r>
              <a:rPr lang="ca-ES" sz="1200"/>
              <a:t>Febrer de 2024</a:t>
            </a:r>
          </a:p>
          <a:p>
            <a:endParaRPr lang="es-ES"/>
          </a:p>
        </p:txBody>
      </p:sp>
    </p:spTree>
    <p:extLst>
      <p:ext uri="{BB962C8B-B14F-4D97-AF65-F5344CB8AC3E}">
        <p14:creationId xmlns:p14="http://schemas.microsoft.com/office/powerpoint/2010/main" val="222329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Resultado de imagen de scopus">
            <a:hlinkClick r:id="rId2"/>
            <a:extLst>
              <a:ext uri="{FF2B5EF4-FFF2-40B4-BE49-F238E27FC236}">
                <a16:creationId xmlns:a16="http://schemas.microsoft.com/office/drawing/2014/main" id="{B6EA6DBB-FAC6-4587-9B99-B3936221D5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89" b="37699"/>
          <a:stretch/>
        </p:blipFill>
        <p:spPr bwMode="auto">
          <a:xfrm>
            <a:off x="529318" y="663626"/>
            <a:ext cx="2562226" cy="62855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Diagrama&#10;&#10;Descripción generada automáticamente">
            <a:extLst>
              <a:ext uri="{FF2B5EF4-FFF2-40B4-BE49-F238E27FC236}">
                <a16:creationId xmlns:a16="http://schemas.microsoft.com/office/drawing/2014/main" id="{18A2CA7D-EF6F-4232-889A-09FAD2A13708}"/>
              </a:ext>
            </a:extLst>
          </p:cNvPr>
          <p:cNvPicPr>
            <a:picLocks noChangeAspect="1"/>
          </p:cNvPicPr>
          <p:nvPr/>
        </p:nvPicPr>
        <p:blipFill>
          <a:blip r:embed="rId4"/>
          <a:stretch>
            <a:fillRect/>
          </a:stretch>
        </p:blipFill>
        <p:spPr>
          <a:xfrm>
            <a:off x="529318" y="1672099"/>
            <a:ext cx="8119543" cy="3513802"/>
          </a:xfrm>
          <a:prstGeom prst="rect">
            <a:avLst/>
          </a:prstGeom>
        </p:spPr>
      </p:pic>
      <p:sp>
        <p:nvSpPr>
          <p:cNvPr id="19" name="Rectángulo 18">
            <a:extLst>
              <a:ext uri="{FF2B5EF4-FFF2-40B4-BE49-F238E27FC236}">
                <a16:creationId xmlns:a16="http://schemas.microsoft.com/office/drawing/2014/main" id="{7652F879-8F04-4B71-9541-24D78975AEE7}"/>
              </a:ext>
            </a:extLst>
          </p:cNvPr>
          <p:cNvSpPr/>
          <p:nvPr/>
        </p:nvSpPr>
        <p:spPr>
          <a:xfrm>
            <a:off x="143692" y="6502178"/>
            <a:ext cx="4572000" cy="215444"/>
          </a:xfrm>
          <a:prstGeom prst="rect">
            <a:avLst/>
          </a:prstGeom>
        </p:spPr>
        <p:txBody>
          <a:bodyPr>
            <a:spAutoFit/>
          </a:bodyPr>
          <a:lstStyle/>
          <a:p>
            <a:r>
              <a:rPr lang="ca-ES" sz="800" dirty="0" err="1"/>
              <a:t>Image</a:t>
            </a:r>
            <a:r>
              <a:rPr lang="ca-ES" sz="800" dirty="0"/>
              <a:t>: </a:t>
            </a:r>
            <a:r>
              <a:rPr lang="ca-ES" sz="800" dirty="0">
                <a:hlinkClick r:id="rId5"/>
              </a:rPr>
              <a:t>https://www.elsevier.com/solutions/scopus/how-scopus-works/content</a:t>
            </a:r>
            <a:endParaRPr lang="ca-ES" sz="800" dirty="0"/>
          </a:p>
        </p:txBody>
      </p:sp>
    </p:spTree>
    <p:extLst>
      <p:ext uri="{BB962C8B-B14F-4D97-AF65-F5344CB8AC3E}">
        <p14:creationId xmlns:p14="http://schemas.microsoft.com/office/powerpoint/2010/main" val="165142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03579" y="500217"/>
            <a:ext cx="8356600" cy="590931"/>
          </a:xfrm>
        </p:spPr>
        <p:txBody>
          <a:bodyPr/>
          <a:lstStyle/>
          <a:p>
            <a:r>
              <a:rPr lang="ca-ES" dirty="0"/>
              <a:t>Principals indicadors de la recerca </a:t>
            </a:r>
          </a:p>
        </p:txBody>
      </p:sp>
      <p:sp>
        <p:nvSpPr>
          <p:cNvPr id="9" name="Rectángulo 5">
            <a:extLst>
              <a:ext uri="{FF2B5EF4-FFF2-40B4-BE49-F238E27FC236}">
                <a16:creationId xmlns:a16="http://schemas.microsoft.com/office/drawing/2014/main" id="{EFE2DEA6-CA83-4FCA-A72A-BCBEFA9F03BC}"/>
              </a:ext>
            </a:extLst>
          </p:cNvPr>
          <p:cNvSpPr/>
          <p:nvPr/>
        </p:nvSpPr>
        <p:spPr>
          <a:xfrm>
            <a:off x="2972144" y="4046384"/>
            <a:ext cx="4566576"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err="1">
                <a:solidFill>
                  <a:srgbClr val="145C72"/>
                </a:solidFill>
              </a:rPr>
              <a:t>Index</a:t>
            </a:r>
            <a:r>
              <a:rPr lang="ca-ES" sz="2400" b="1" dirty="0">
                <a:solidFill>
                  <a:srgbClr val="145C72"/>
                </a:solidFill>
              </a:rPr>
              <a:t> H i citacions rebudes</a:t>
            </a:r>
          </a:p>
          <a:p>
            <a:pPr algn="ctr"/>
            <a:r>
              <a:rPr lang="ca-ES" sz="2400" b="1" dirty="0">
                <a:solidFill>
                  <a:srgbClr val="145C72"/>
                </a:solidFill>
              </a:rPr>
              <a:t> </a:t>
            </a:r>
            <a:endParaRPr lang="ca-ES" sz="2400" dirty="0">
              <a:solidFill>
                <a:srgbClr val="145C72"/>
              </a:solidFill>
            </a:endParaRPr>
          </a:p>
        </p:txBody>
      </p:sp>
      <p:sp>
        <p:nvSpPr>
          <p:cNvPr id="15" name="QuadreDeText 18">
            <a:extLst>
              <a:ext uri="{FF2B5EF4-FFF2-40B4-BE49-F238E27FC236}">
                <a16:creationId xmlns:a16="http://schemas.microsoft.com/office/drawing/2014/main" id="{B87CB696-8551-45D5-818E-2D3A56AE292F}"/>
              </a:ext>
            </a:extLst>
          </p:cNvPr>
          <p:cNvSpPr txBox="1"/>
          <p:nvPr/>
        </p:nvSpPr>
        <p:spPr>
          <a:xfrm>
            <a:off x="166513" y="6565759"/>
            <a:ext cx="331804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mj-lt"/>
              </a:rPr>
              <a:t> </a:t>
            </a:r>
            <a:r>
              <a:rPr lang="es-ES" sz="800" b="1" dirty="0" err="1">
                <a:latin typeface="+mj-lt"/>
              </a:rPr>
              <a:t>Image</a:t>
            </a:r>
            <a:r>
              <a:rPr lang="es-ES" sz="800" dirty="0">
                <a:latin typeface="+mj-lt"/>
              </a:rPr>
              <a:t>: </a:t>
            </a:r>
            <a:r>
              <a:rPr lang="es-ES" sz="800" noProof="1">
                <a:latin typeface="+mj-lt"/>
                <a:hlinkClick r:id="rId3"/>
              </a:rPr>
              <a:t>janexx</a:t>
            </a:r>
            <a:r>
              <a:rPr lang="es-ES" sz="800" noProof="1">
                <a:latin typeface="+mj-lt"/>
              </a:rPr>
              <a:t> </a:t>
            </a:r>
            <a:r>
              <a:rPr lang="es-ES" sz="800" dirty="0">
                <a:latin typeface="+mj-lt"/>
              </a:rPr>
              <a:t>/ </a:t>
            </a:r>
            <a:r>
              <a:rPr lang="es-ES" sz="800" noProof="1">
                <a:latin typeface="+mj-lt"/>
                <a:hlinkClick r:id="rId4"/>
              </a:rPr>
              <a:t>OpenClipart</a:t>
            </a:r>
            <a:r>
              <a:rPr lang="es-ES" sz="800" dirty="0">
                <a:latin typeface="+mj-lt"/>
              </a:rPr>
              <a:t> / </a:t>
            </a:r>
            <a:r>
              <a:rPr lang="es-ES" sz="800" noProof="1">
                <a:latin typeface="+mj-lt"/>
                <a:hlinkClick r:id="rId5"/>
              </a:rPr>
              <a:t>Public domain</a:t>
            </a:r>
            <a:endParaRPr lang="es-ES" sz="800" noProof="1">
              <a:latin typeface="+mj-lt"/>
            </a:endParaRPr>
          </a:p>
        </p:txBody>
      </p:sp>
      <p:pic>
        <p:nvPicPr>
          <p:cNvPr id="4" name="Imagen 3" descr="Icono&#10;&#10;Descripción generada automáticamente">
            <a:extLst>
              <a:ext uri="{FF2B5EF4-FFF2-40B4-BE49-F238E27FC236}">
                <a16:creationId xmlns:a16="http://schemas.microsoft.com/office/drawing/2014/main" id="{AEEF3A49-B87E-4702-A91A-59B7F1ECC695}"/>
              </a:ext>
            </a:extLst>
          </p:cNvPr>
          <p:cNvPicPr>
            <a:picLocks noChangeAspect="1"/>
          </p:cNvPicPr>
          <p:nvPr/>
        </p:nvPicPr>
        <p:blipFill>
          <a:blip r:embed="rId6"/>
          <a:stretch>
            <a:fillRect/>
          </a:stretch>
        </p:blipFill>
        <p:spPr>
          <a:xfrm>
            <a:off x="884713" y="3781302"/>
            <a:ext cx="1777207" cy="888604"/>
          </a:xfrm>
          <a:prstGeom prst="rect">
            <a:avLst/>
          </a:prstGeom>
        </p:spPr>
      </p:pic>
      <p:sp>
        <p:nvSpPr>
          <p:cNvPr id="2" name="Rectángulo 1">
            <a:extLst>
              <a:ext uri="{FF2B5EF4-FFF2-40B4-BE49-F238E27FC236}">
                <a16:creationId xmlns:a16="http://schemas.microsoft.com/office/drawing/2014/main" id="{C470A00C-8A86-4553-8697-70CBFFBF1788}"/>
              </a:ext>
            </a:extLst>
          </p:cNvPr>
          <p:cNvSpPr/>
          <p:nvPr/>
        </p:nvSpPr>
        <p:spPr>
          <a:xfrm>
            <a:off x="1217501" y="4669906"/>
            <a:ext cx="885179" cy="369332"/>
          </a:xfrm>
          <a:prstGeom prst="rect">
            <a:avLst/>
          </a:prstGeom>
        </p:spPr>
        <p:txBody>
          <a:bodyPr wrap="none">
            <a:spAutoFit/>
          </a:bodyPr>
          <a:lstStyle/>
          <a:p>
            <a:r>
              <a:rPr lang="ca-ES" dirty="0"/>
              <a:t>Autors</a:t>
            </a:r>
          </a:p>
        </p:txBody>
      </p:sp>
      <p:sp>
        <p:nvSpPr>
          <p:cNvPr id="7" name="Rectángulo 5">
            <a:extLst>
              <a:ext uri="{FF2B5EF4-FFF2-40B4-BE49-F238E27FC236}">
                <a16:creationId xmlns:a16="http://schemas.microsoft.com/office/drawing/2014/main" id="{EC252394-D605-495E-8174-78528C1B29C9}"/>
              </a:ext>
            </a:extLst>
          </p:cNvPr>
          <p:cNvSpPr/>
          <p:nvPr/>
        </p:nvSpPr>
        <p:spPr>
          <a:xfrm>
            <a:off x="2966121" y="1718358"/>
            <a:ext cx="4566576"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a:solidFill>
                  <a:srgbClr val="145C72"/>
                </a:solidFill>
              </a:rPr>
              <a:t>Factor d’Impacte</a:t>
            </a:r>
          </a:p>
          <a:p>
            <a:pPr algn="ctr"/>
            <a:r>
              <a:rPr lang="ca-ES" sz="2400" b="1" dirty="0">
                <a:solidFill>
                  <a:srgbClr val="145C72"/>
                </a:solidFill>
              </a:rPr>
              <a:t> </a:t>
            </a:r>
            <a:endParaRPr lang="ca-ES" sz="2400" dirty="0">
              <a:solidFill>
                <a:srgbClr val="145C72"/>
              </a:solidFill>
            </a:endParaRPr>
          </a:p>
        </p:txBody>
      </p:sp>
      <p:sp>
        <p:nvSpPr>
          <p:cNvPr id="8" name="Rectángulo 6">
            <a:extLst>
              <a:ext uri="{FF2B5EF4-FFF2-40B4-BE49-F238E27FC236}">
                <a16:creationId xmlns:a16="http://schemas.microsoft.com/office/drawing/2014/main" id="{EE6F17B9-5B08-48C4-9A02-6502D6C52730}"/>
              </a:ext>
            </a:extLst>
          </p:cNvPr>
          <p:cNvSpPr/>
          <p:nvPr/>
        </p:nvSpPr>
        <p:spPr>
          <a:xfrm>
            <a:off x="2966121" y="2436352"/>
            <a:ext cx="4566575"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nchorCtr="0"/>
          <a:lstStyle/>
          <a:p>
            <a:r>
              <a:rPr lang="ca-ES" sz="2400" b="1" dirty="0" err="1">
                <a:solidFill>
                  <a:srgbClr val="145C72"/>
                </a:solidFill>
              </a:rPr>
              <a:t>CiteScore</a:t>
            </a:r>
            <a:endParaRPr lang="ca-ES" sz="2400" b="1" dirty="0">
              <a:solidFill>
                <a:srgbClr val="145C72"/>
              </a:solidFill>
            </a:endParaRPr>
          </a:p>
        </p:txBody>
      </p:sp>
      <p:pic>
        <p:nvPicPr>
          <p:cNvPr id="11" name="Imagen 10">
            <a:extLst>
              <a:ext uri="{FF2B5EF4-FFF2-40B4-BE49-F238E27FC236}">
                <a16:creationId xmlns:a16="http://schemas.microsoft.com/office/drawing/2014/main" id="{F1B57F53-2852-4B18-8260-A04001B4C124}"/>
              </a:ext>
            </a:extLst>
          </p:cNvPr>
          <p:cNvPicPr>
            <a:picLocks noChangeAspect="1"/>
          </p:cNvPicPr>
          <p:nvPr/>
        </p:nvPicPr>
        <p:blipFill>
          <a:blip r:embed="rId7"/>
          <a:stretch>
            <a:fillRect/>
          </a:stretch>
        </p:blipFill>
        <p:spPr>
          <a:xfrm>
            <a:off x="1030418" y="1725489"/>
            <a:ext cx="1517199" cy="1171088"/>
          </a:xfrm>
          <a:prstGeom prst="rect">
            <a:avLst/>
          </a:prstGeom>
        </p:spPr>
      </p:pic>
      <p:sp>
        <p:nvSpPr>
          <p:cNvPr id="12" name="Rectángulo 11">
            <a:extLst>
              <a:ext uri="{FF2B5EF4-FFF2-40B4-BE49-F238E27FC236}">
                <a16:creationId xmlns:a16="http://schemas.microsoft.com/office/drawing/2014/main" id="{CDBB5FC5-FCBB-4CBD-A238-F4C8149B7EB3}"/>
              </a:ext>
            </a:extLst>
          </p:cNvPr>
          <p:cNvSpPr/>
          <p:nvPr/>
        </p:nvSpPr>
        <p:spPr>
          <a:xfrm>
            <a:off x="1217500" y="2964740"/>
            <a:ext cx="1058303" cy="369332"/>
          </a:xfrm>
          <a:prstGeom prst="rect">
            <a:avLst/>
          </a:prstGeom>
        </p:spPr>
        <p:txBody>
          <a:bodyPr wrap="none">
            <a:spAutoFit/>
          </a:bodyPr>
          <a:lstStyle/>
          <a:p>
            <a:r>
              <a:rPr lang="ca-ES" dirty="0"/>
              <a:t>Revistes</a:t>
            </a:r>
          </a:p>
        </p:txBody>
      </p:sp>
    </p:spTree>
    <p:extLst>
      <p:ext uri="{BB962C8B-B14F-4D97-AF65-F5344CB8AC3E}">
        <p14:creationId xmlns:p14="http://schemas.microsoft.com/office/powerpoint/2010/main" val="321887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7D24C83-8BAB-4691-8EF9-68821D18A9B1}"/>
              </a:ext>
            </a:extLst>
          </p:cNvPr>
          <p:cNvSpPr txBox="1"/>
          <p:nvPr/>
        </p:nvSpPr>
        <p:spPr>
          <a:xfrm>
            <a:off x="454591" y="1501209"/>
            <a:ext cx="7940471" cy="3847207"/>
          </a:xfrm>
          <a:prstGeom prst="rect">
            <a:avLst/>
          </a:prstGeom>
          <a:noFill/>
          <a:ln>
            <a:noFill/>
          </a:ln>
        </p:spPr>
        <p:txBody>
          <a:bodyPr wrap="square" rtlCol="0">
            <a:spAutoFit/>
          </a:bodyPr>
          <a:lstStyle/>
          <a:p>
            <a:pPr>
              <a:spcBef>
                <a:spcPts val="600"/>
              </a:spcBef>
              <a:buClr>
                <a:srgbClr val="49B290"/>
              </a:buClr>
            </a:pPr>
            <a:r>
              <a:rPr lang="ca-ES" sz="2600" b="1" dirty="0"/>
              <a:t>On?:</a:t>
            </a:r>
          </a:p>
          <a:p>
            <a:pPr marL="285750" indent="-285750">
              <a:spcBef>
                <a:spcPts val="600"/>
              </a:spcBef>
              <a:buFont typeface="Wingdings" panose="05000000000000000000" pitchFamily="2" charset="2"/>
              <a:buChar char="ü"/>
            </a:pPr>
            <a:r>
              <a:rPr lang="ca-ES" sz="2000" i="1" dirty="0" err="1"/>
              <a:t>Journal</a:t>
            </a:r>
            <a:r>
              <a:rPr lang="ca-ES" sz="2000" i="1" dirty="0"/>
              <a:t> </a:t>
            </a:r>
            <a:r>
              <a:rPr lang="ca-ES" sz="2000" i="1" dirty="0" err="1"/>
              <a:t>Citation</a:t>
            </a:r>
            <a:r>
              <a:rPr lang="ca-ES" sz="2000" i="1" dirty="0"/>
              <a:t> Reports </a:t>
            </a:r>
            <a:r>
              <a:rPr lang="ca-ES" sz="1200" dirty="0"/>
              <a:t>(Web of </a:t>
            </a:r>
            <a:r>
              <a:rPr lang="ca-ES" sz="1200" dirty="0" err="1"/>
              <a:t>Science</a:t>
            </a:r>
            <a:r>
              <a:rPr lang="ca-ES" sz="1200" dirty="0"/>
              <a:t>)</a:t>
            </a:r>
          </a:p>
          <a:p>
            <a:pPr marL="285750" indent="-285750">
              <a:spcBef>
                <a:spcPts val="600"/>
              </a:spcBef>
              <a:buFont typeface="Wingdings" panose="05000000000000000000" pitchFamily="2" charset="2"/>
              <a:buChar char="ü"/>
            </a:pPr>
            <a:endParaRPr lang="ca-ES" sz="2600" dirty="0"/>
          </a:p>
          <a:p>
            <a:pPr>
              <a:spcBef>
                <a:spcPts val="600"/>
              </a:spcBef>
            </a:pPr>
            <a:r>
              <a:rPr lang="ca-ES" sz="2600" b="1" dirty="0"/>
              <a:t>Com?</a:t>
            </a:r>
          </a:p>
          <a:p>
            <a:pPr marL="342900" indent="-342900">
              <a:spcBef>
                <a:spcPts val="600"/>
              </a:spcBef>
              <a:buFont typeface="Wingdings" panose="05000000000000000000" pitchFamily="2" charset="2"/>
              <a:buChar char="ü"/>
            </a:pPr>
            <a:r>
              <a:rPr lang="ca-ES" sz="2000" dirty="0"/>
              <a:t>Càlcul del FI d’una revista:</a:t>
            </a:r>
          </a:p>
          <a:p>
            <a:pPr>
              <a:spcBef>
                <a:spcPts val="600"/>
              </a:spcBef>
            </a:pPr>
            <a:endParaRPr lang="ca-ES" sz="2000" dirty="0"/>
          </a:p>
          <a:p>
            <a:pPr>
              <a:spcBef>
                <a:spcPts val="600"/>
              </a:spcBef>
            </a:pPr>
            <a:endParaRPr lang="ca-ES" sz="2000" b="1" dirty="0">
              <a:solidFill>
                <a:srgbClr val="145C72"/>
              </a:solidFill>
            </a:endParaRPr>
          </a:p>
          <a:p>
            <a:pPr>
              <a:spcBef>
                <a:spcPts val="600"/>
              </a:spcBef>
            </a:pPr>
            <a:r>
              <a:rPr lang="ca-ES" sz="2000" b="1">
                <a:solidFill>
                  <a:srgbClr val="145C72"/>
                </a:solidFill>
              </a:rPr>
              <a:t>2023 </a:t>
            </a:r>
            <a:r>
              <a:rPr lang="ca-ES" sz="2000" b="1" dirty="0">
                <a:solidFill>
                  <a:srgbClr val="145C72"/>
                </a:solidFill>
              </a:rPr>
              <a:t>FI </a:t>
            </a:r>
            <a:r>
              <a:rPr lang="ca-ES" sz="2000" dirty="0"/>
              <a:t>= </a:t>
            </a:r>
          </a:p>
          <a:p>
            <a:pPr>
              <a:spcBef>
                <a:spcPts val="600"/>
              </a:spcBef>
            </a:pPr>
            <a:endParaRPr lang="ca-ES" sz="2600" b="1" dirty="0"/>
          </a:p>
        </p:txBody>
      </p:sp>
      <p:sp>
        <p:nvSpPr>
          <p:cNvPr id="9" name="Rectángulo 7">
            <a:extLst>
              <a:ext uri="{FF2B5EF4-FFF2-40B4-BE49-F238E27FC236}">
                <a16:creationId xmlns:a16="http://schemas.microsoft.com/office/drawing/2014/main" id="{94F1C0BF-59EC-479E-90FD-0307257E0700}"/>
              </a:ext>
            </a:extLst>
          </p:cNvPr>
          <p:cNvSpPr/>
          <p:nvPr/>
        </p:nvSpPr>
        <p:spPr>
          <a:xfrm>
            <a:off x="2033307" y="551025"/>
            <a:ext cx="5078822"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a:solidFill>
                  <a:srgbClr val="145C72"/>
                </a:solidFill>
              </a:rPr>
              <a:t>Factor d’Impacte (FI) </a:t>
            </a:r>
          </a:p>
        </p:txBody>
      </p:sp>
      <p:cxnSp>
        <p:nvCxnSpPr>
          <p:cNvPr id="3" name="Conector recto 2">
            <a:extLst>
              <a:ext uri="{FF2B5EF4-FFF2-40B4-BE49-F238E27FC236}">
                <a16:creationId xmlns:a16="http://schemas.microsoft.com/office/drawing/2014/main" id="{19AECBA7-8091-471B-8559-E49F1D3FD9D2}"/>
              </a:ext>
            </a:extLst>
          </p:cNvPr>
          <p:cNvCxnSpPr>
            <a:cxnSpLocks/>
          </p:cNvCxnSpPr>
          <p:nvPr/>
        </p:nvCxnSpPr>
        <p:spPr>
          <a:xfrm>
            <a:off x="1672046" y="4659092"/>
            <a:ext cx="6435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21F61046-15BB-4580-A774-0C2A5CB82A05}"/>
              </a:ext>
            </a:extLst>
          </p:cNvPr>
          <p:cNvSpPr txBox="1"/>
          <p:nvPr/>
        </p:nvSpPr>
        <p:spPr>
          <a:xfrm>
            <a:off x="1854923" y="4323445"/>
            <a:ext cx="6357259" cy="276999"/>
          </a:xfrm>
          <a:prstGeom prst="rect">
            <a:avLst/>
          </a:prstGeom>
          <a:noFill/>
        </p:spPr>
        <p:txBody>
          <a:bodyPr wrap="square" rtlCol="0">
            <a:spAutoFit/>
          </a:bodyPr>
          <a:lstStyle/>
          <a:p>
            <a:r>
              <a:rPr lang="ca-ES" sz="1200"/>
              <a:t>Nombre de citacions el 2023 a articles publicats per la revista durant el 2021 i 2022</a:t>
            </a:r>
            <a:endParaRPr lang="ca-ES" sz="1200" dirty="0"/>
          </a:p>
        </p:txBody>
      </p:sp>
      <p:sp>
        <p:nvSpPr>
          <p:cNvPr id="12" name="CuadroTexto 11">
            <a:extLst>
              <a:ext uri="{FF2B5EF4-FFF2-40B4-BE49-F238E27FC236}">
                <a16:creationId xmlns:a16="http://schemas.microsoft.com/office/drawing/2014/main" id="{7A649B32-923B-4634-8D0E-620B79B18096}"/>
              </a:ext>
            </a:extLst>
          </p:cNvPr>
          <p:cNvSpPr txBox="1"/>
          <p:nvPr/>
        </p:nvSpPr>
        <p:spPr>
          <a:xfrm>
            <a:off x="1894110" y="4684853"/>
            <a:ext cx="5213660" cy="276999"/>
          </a:xfrm>
          <a:prstGeom prst="rect">
            <a:avLst/>
          </a:prstGeom>
          <a:noFill/>
        </p:spPr>
        <p:txBody>
          <a:bodyPr wrap="square" rtlCol="0">
            <a:spAutoFit/>
          </a:bodyPr>
          <a:lstStyle/>
          <a:p>
            <a:pPr algn="ctr"/>
            <a:r>
              <a:rPr lang="ca-ES" sz="1200"/>
              <a:t>Total d’articles publicats per la revista el 2021 i 2022</a:t>
            </a:r>
            <a:endParaRPr lang="ca-ES" sz="1200" dirty="0"/>
          </a:p>
        </p:txBody>
      </p:sp>
    </p:spTree>
    <p:extLst>
      <p:ext uri="{BB962C8B-B14F-4D97-AF65-F5344CB8AC3E}">
        <p14:creationId xmlns:p14="http://schemas.microsoft.com/office/powerpoint/2010/main" val="418067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23874" y="500221"/>
            <a:ext cx="8283241" cy="590931"/>
          </a:xfrm>
        </p:spPr>
        <p:txBody>
          <a:bodyPr/>
          <a:lstStyle/>
          <a:p>
            <a:r>
              <a:rPr lang="en-US" dirty="0"/>
              <a:t>Factor </a:t>
            </a:r>
            <a:r>
              <a:rPr lang="en-US" dirty="0" err="1"/>
              <a:t>Impacte</a:t>
            </a:r>
            <a:r>
              <a:rPr lang="en-US" dirty="0"/>
              <a:t>- </a:t>
            </a:r>
            <a:r>
              <a:rPr lang="en-US" dirty="0" err="1"/>
              <a:t>Qüestionari</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762002" y="1463041"/>
            <a:ext cx="7352049" cy="4770099"/>
          </a:xfrm>
        </p:spPr>
        <p:txBody>
          <a:bodyPr/>
          <a:lstStyle/>
          <a:p>
            <a:pPr marL="0" indent="0">
              <a:buNone/>
            </a:pPr>
            <a:r>
              <a:rPr lang="ca-ES" sz="2000" dirty="0">
                <a:solidFill>
                  <a:schemeClr val="tx1"/>
                </a:solidFill>
              </a:rPr>
              <a:t>A través del xat d’aquesta sessió rebreu un enllaç. Si us plau, seleccioneu-lo.</a:t>
            </a:r>
          </a:p>
          <a:p>
            <a:pPr marL="0" indent="0">
              <a:buNone/>
            </a:pPr>
            <a:r>
              <a:rPr lang="ca-ES" sz="2000" dirty="0"/>
              <a:t>Hi trobareu uns exercicis sobre el Factor d’Impacte que us demanem que contesteu.</a:t>
            </a:r>
          </a:p>
          <a:p>
            <a:pPr marL="0" indent="0">
              <a:buNone/>
            </a:pPr>
            <a:endParaRPr lang="ca-ES" sz="2000" dirty="0">
              <a:solidFill>
                <a:schemeClr val="tx1"/>
              </a:solidFill>
            </a:endParaRPr>
          </a:p>
          <a:p>
            <a:pPr marL="0" indent="0" algn="ctr">
              <a:buNone/>
            </a:pPr>
            <a:r>
              <a:rPr lang="ca-ES" b="1" dirty="0"/>
              <a:t>Exercici 1</a:t>
            </a:r>
          </a:p>
          <a:p>
            <a:pPr marL="0" indent="0" algn="ctr">
              <a:buNone/>
            </a:pPr>
            <a:r>
              <a:rPr lang="ca-ES" b="1" dirty="0">
                <a:solidFill>
                  <a:srgbClr val="145C72"/>
                </a:solidFill>
              </a:rPr>
              <a:t>Factor Impacte</a:t>
            </a:r>
          </a:p>
          <a:p>
            <a:pPr marL="0" indent="0">
              <a:buNone/>
            </a:pPr>
            <a:endParaRPr lang="es-ES_tradnl" dirty="0"/>
          </a:p>
        </p:txBody>
      </p:sp>
    </p:spTree>
    <p:extLst>
      <p:ext uri="{BB962C8B-B14F-4D97-AF65-F5344CB8AC3E}">
        <p14:creationId xmlns:p14="http://schemas.microsoft.com/office/powerpoint/2010/main" val="281973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7D24C83-8BAB-4691-8EF9-68821D18A9B1}"/>
              </a:ext>
            </a:extLst>
          </p:cNvPr>
          <p:cNvSpPr txBox="1"/>
          <p:nvPr/>
        </p:nvSpPr>
        <p:spPr>
          <a:xfrm>
            <a:off x="454591" y="1501209"/>
            <a:ext cx="7940471" cy="4139595"/>
          </a:xfrm>
          <a:prstGeom prst="rect">
            <a:avLst/>
          </a:prstGeom>
          <a:noFill/>
          <a:ln>
            <a:noFill/>
          </a:ln>
        </p:spPr>
        <p:txBody>
          <a:bodyPr wrap="square" rtlCol="0">
            <a:spAutoFit/>
          </a:bodyPr>
          <a:lstStyle/>
          <a:p>
            <a:pPr>
              <a:spcBef>
                <a:spcPts val="600"/>
              </a:spcBef>
              <a:buClr>
                <a:srgbClr val="49B290"/>
              </a:buClr>
            </a:pPr>
            <a:r>
              <a:rPr lang="ca-ES" sz="2600" b="1" dirty="0"/>
              <a:t>On?:</a:t>
            </a:r>
          </a:p>
          <a:p>
            <a:pPr marL="285750" indent="-285750">
              <a:spcBef>
                <a:spcPts val="600"/>
              </a:spcBef>
              <a:buFont typeface="Wingdings" panose="05000000000000000000" pitchFamily="2" charset="2"/>
              <a:buChar char="ü"/>
            </a:pPr>
            <a:r>
              <a:rPr lang="ca-ES" sz="2000" i="1" dirty="0" err="1"/>
              <a:t>Sources</a:t>
            </a:r>
            <a:r>
              <a:rPr lang="ca-ES" sz="2000" i="1" dirty="0"/>
              <a:t> </a:t>
            </a:r>
            <a:r>
              <a:rPr lang="ca-ES" sz="1200" i="1" dirty="0"/>
              <a:t>(</a:t>
            </a:r>
            <a:r>
              <a:rPr lang="ca-ES" sz="1200" i="1" dirty="0" err="1"/>
              <a:t>Scopus</a:t>
            </a:r>
            <a:r>
              <a:rPr lang="ca-ES" sz="1200" i="1" dirty="0"/>
              <a:t>)</a:t>
            </a:r>
          </a:p>
          <a:p>
            <a:pPr>
              <a:spcBef>
                <a:spcPts val="600"/>
              </a:spcBef>
            </a:pPr>
            <a:endParaRPr lang="en-GB" sz="2000" dirty="0"/>
          </a:p>
          <a:p>
            <a:pPr>
              <a:spcBef>
                <a:spcPts val="600"/>
              </a:spcBef>
            </a:pPr>
            <a:r>
              <a:rPr lang="ca-ES" sz="2600" b="1" dirty="0"/>
              <a:t>Com?</a:t>
            </a:r>
          </a:p>
          <a:p>
            <a:pPr marL="342900" indent="-342900">
              <a:spcBef>
                <a:spcPts val="600"/>
              </a:spcBef>
              <a:buFont typeface="Wingdings" panose="05000000000000000000" pitchFamily="2" charset="2"/>
              <a:buChar char="ü"/>
            </a:pPr>
            <a:r>
              <a:rPr lang="ca-ES" sz="2000" dirty="0"/>
              <a:t>Càlcul del </a:t>
            </a:r>
            <a:r>
              <a:rPr lang="ca-ES" sz="2000" dirty="0" err="1"/>
              <a:t>CiteScore</a:t>
            </a:r>
            <a:r>
              <a:rPr lang="ca-ES" sz="2000" dirty="0"/>
              <a:t> d’una revista:</a:t>
            </a:r>
          </a:p>
          <a:p>
            <a:pPr>
              <a:spcBef>
                <a:spcPts val="600"/>
              </a:spcBef>
            </a:pPr>
            <a:endParaRPr lang="ca-ES" sz="2000" dirty="0"/>
          </a:p>
          <a:p>
            <a:pPr>
              <a:spcBef>
                <a:spcPts val="600"/>
              </a:spcBef>
            </a:pPr>
            <a:endParaRPr lang="ca-ES" sz="2000" dirty="0"/>
          </a:p>
          <a:p>
            <a:pPr>
              <a:spcBef>
                <a:spcPts val="600"/>
              </a:spcBef>
            </a:pPr>
            <a:r>
              <a:rPr lang="ca-ES" sz="2000" dirty="0"/>
              <a:t>	</a:t>
            </a:r>
          </a:p>
          <a:p>
            <a:pPr>
              <a:spcBef>
                <a:spcPts val="600"/>
              </a:spcBef>
            </a:pPr>
            <a:r>
              <a:rPr lang="ca-ES" sz="2000" dirty="0"/>
              <a:t>            = </a:t>
            </a:r>
          </a:p>
          <a:p>
            <a:pPr>
              <a:spcBef>
                <a:spcPts val="600"/>
              </a:spcBef>
            </a:pPr>
            <a:endParaRPr lang="ca-ES" sz="2600" b="1" dirty="0"/>
          </a:p>
        </p:txBody>
      </p:sp>
      <p:sp>
        <p:nvSpPr>
          <p:cNvPr id="9" name="Rectángulo 7">
            <a:extLst>
              <a:ext uri="{FF2B5EF4-FFF2-40B4-BE49-F238E27FC236}">
                <a16:creationId xmlns:a16="http://schemas.microsoft.com/office/drawing/2014/main" id="{94F1C0BF-59EC-479E-90FD-0307257E0700}"/>
              </a:ext>
            </a:extLst>
          </p:cNvPr>
          <p:cNvSpPr/>
          <p:nvPr/>
        </p:nvSpPr>
        <p:spPr>
          <a:xfrm>
            <a:off x="2033307" y="551025"/>
            <a:ext cx="5078822"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err="1">
                <a:solidFill>
                  <a:srgbClr val="145C72"/>
                </a:solidFill>
              </a:rPr>
              <a:t>CiteScore</a:t>
            </a:r>
            <a:endParaRPr lang="ca-ES" sz="2400" b="1" dirty="0">
              <a:solidFill>
                <a:srgbClr val="145C72"/>
              </a:solidFill>
            </a:endParaRPr>
          </a:p>
        </p:txBody>
      </p:sp>
      <p:cxnSp>
        <p:nvCxnSpPr>
          <p:cNvPr id="3" name="Conector recto 2">
            <a:extLst>
              <a:ext uri="{FF2B5EF4-FFF2-40B4-BE49-F238E27FC236}">
                <a16:creationId xmlns:a16="http://schemas.microsoft.com/office/drawing/2014/main" id="{19AECBA7-8091-471B-8559-E49F1D3FD9D2}"/>
              </a:ext>
            </a:extLst>
          </p:cNvPr>
          <p:cNvCxnSpPr>
            <a:cxnSpLocks/>
          </p:cNvCxnSpPr>
          <p:nvPr/>
        </p:nvCxnSpPr>
        <p:spPr>
          <a:xfrm>
            <a:off x="1672046" y="5033555"/>
            <a:ext cx="6435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21F61046-15BB-4580-A774-0C2A5CB82A05}"/>
              </a:ext>
            </a:extLst>
          </p:cNvPr>
          <p:cNvSpPr txBox="1"/>
          <p:nvPr/>
        </p:nvSpPr>
        <p:spPr>
          <a:xfrm>
            <a:off x="1854923" y="4697908"/>
            <a:ext cx="6357259" cy="276999"/>
          </a:xfrm>
          <a:prstGeom prst="rect">
            <a:avLst/>
          </a:prstGeom>
          <a:noFill/>
        </p:spPr>
        <p:txBody>
          <a:bodyPr wrap="square" rtlCol="0">
            <a:spAutoFit/>
          </a:bodyPr>
          <a:lstStyle/>
          <a:p>
            <a:r>
              <a:rPr lang="ca-ES" sz="1200"/>
              <a:t>Nombre de citacions el 2023 dels articles publicats per una revista del 2020 al 2023</a:t>
            </a:r>
            <a:endParaRPr lang="ca-ES" sz="1200" dirty="0"/>
          </a:p>
        </p:txBody>
      </p:sp>
      <p:sp>
        <p:nvSpPr>
          <p:cNvPr id="12" name="CuadroTexto 11">
            <a:extLst>
              <a:ext uri="{FF2B5EF4-FFF2-40B4-BE49-F238E27FC236}">
                <a16:creationId xmlns:a16="http://schemas.microsoft.com/office/drawing/2014/main" id="{7A649B32-923B-4634-8D0E-620B79B18096}"/>
              </a:ext>
            </a:extLst>
          </p:cNvPr>
          <p:cNvSpPr txBox="1"/>
          <p:nvPr/>
        </p:nvSpPr>
        <p:spPr>
          <a:xfrm>
            <a:off x="1894110" y="5059316"/>
            <a:ext cx="5213660" cy="276999"/>
          </a:xfrm>
          <a:prstGeom prst="rect">
            <a:avLst/>
          </a:prstGeom>
          <a:noFill/>
        </p:spPr>
        <p:txBody>
          <a:bodyPr wrap="square" rtlCol="0">
            <a:spAutoFit/>
          </a:bodyPr>
          <a:lstStyle/>
          <a:p>
            <a:pPr algn="ctr"/>
            <a:r>
              <a:rPr lang="ca-ES" sz="1200"/>
              <a:t>Nombre total d’articles publicats per la revista del 2020 al 2023</a:t>
            </a:r>
            <a:endParaRPr lang="ca-ES" sz="1200" dirty="0"/>
          </a:p>
        </p:txBody>
      </p:sp>
      <p:sp>
        <p:nvSpPr>
          <p:cNvPr id="2" name="CuadroTexto 1">
            <a:extLst>
              <a:ext uri="{FF2B5EF4-FFF2-40B4-BE49-F238E27FC236}">
                <a16:creationId xmlns:a16="http://schemas.microsoft.com/office/drawing/2014/main" id="{C2D6D786-FAEC-47D0-91DE-4AE4A4649C2E}"/>
              </a:ext>
            </a:extLst>
          </p:cNvPr>
          <p:cNvSpPr txBox="1"/>
          <p:nvPr/>
        </p:nvSpPr>
        <p:spPr>
          <a:xfrm>
            <a:off x="336941" y="4736332"/>
            <a:ext cx="1182789" cy="584775"/>
          </a:xfrm>
          <a:prstGeom prst="rect">
            <a:avLst/>
          </a:prstGeom>
          <a:noFill/>
        </p:spPr>
        <p:txBody>
          <a:bodyPr wrap="square" rtlCol="0">
            <a:spAutoFit/>
          </a:bodyPr>
          <a:lstStyle/>
          <a:p>
            <a:pPr algn="ctr"/>
            <a:r>
              <a:rPr lang="ca-ES" sz="1600" b="1">
                <a:solidFill>
                  <a:srgbClr val="145C72"/>
                </a:solidFill>
              </a:rPr>
              <a:t>2023 </a:t>
            </a:r>
            <a:r>
              <a:rPr lang="ca-ES" sz="1600" b="1" dirty="0" err="1">
                <a:solidFill>
                  <a:srgbClr val="145C72"/>
                </a:solidFill>
              </a:rPr>
              <a:t>CiteScore</a:t>
            </a:r>
            <a:endParaRPr lang="ca-ES" sz="1600" b="1" dirty="0">
              <a:solidFill>
                <a:srgbClr val="145C72"/>
              </a:solidFill>
            </a:endParaRPr>
          </a:p>
        </p:txBody>
      </p:sp>
    </p:spTree>
    <p:extLst>
      <p:ext uri="{BB962C8B-B14F-4D97-AF65-F5344CB8AC3E}">
        <p14:creationId xmlns:p14="http://schemas.microsoft.com/office/powerpoint/2010/main" val="57228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23874" y="500221"/>
            <a:ext cx="8283241" cy="590931"/>
          </a:xfrm>
        </p:spPr>
        <p:txBody>
          <a:bodyPr/>
          <a:lstStyle/>
          <a:p>
            <a:r>
              <a:rPr lang="en-US"/>
              <a:t>CiteScore </a:t>
            </a:r>
            <a:r>
              <a:rPr lang="en-US" dirty="0"/>
              <a:t>- </a:t>
            </a:r>
            <a:r>
              <a:rPr lang="en-US" dirty="0" err="1"/>
              <a:t>Qüestionari</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762002" y="1463041"/>
            <a:ext cx="7352049" cy="4770099"/>
          </a:xfrm>
        </p:spPr>
        <p:txBody>
          <a:bodyPr/>
          <a:lstStyle/>
          <a:p>
            <a:pPr marL="0" indent="0">
              <a:buNone/>
            </a:pPr>
            <a:r>
              <a:rPr lang="ca-ES" sz="2000" dirty="0">
                <a:solidFill>
                  <a:schemeClr val="tx1"/>
                </a:solidFill>
              </a:rPr>
              <a:t>A través del xat d’aquesta sessió rebreu un enllaç. Si us plau, seleccioneu-lo.</a:t>
            </a:r>
          </a:p>
          <a:p>
            <a:pPr marL="0" indent="0">
              <a:buNone/>
            </a:pPr>
            <a:r>
              <a:rPr lang="ca-ES" sz="2000" dirty="0"/>
              <a:t>Hi trobareu uns exercicis sobre el </a:t>
            </a:r>
            <a:r>
              <a:rPr lang="ca-ES" sz="2000" dirty="0" err="1"/>
              <a:t>CiteScore</a:t>
            </a:r>
            <a:r>
              <a:rPr lang="ca-ES" sz="2000" dirty="0"/>
              <a:t> que us demanem que contesteu.</a:t>
            </a:r>
          </a:p>
          <a:p>
            <a:pPr marL="0" indent="0">
              <a:buNone/>
            </a:pPr>
            <a:endParaRPr lang="ca-ES" sz="2000" dirty="0">
              <a:solidFill>
                <a:schemeClr val="tx1"/>
              </a:solidFill>
            </a:endParaRPr>
          </a:p>
          <a:p>
            <a:pPr marL="0" indent="0" algn="ctr">
              <a:buNone/>
            </a:pPr>
            <a:r>
              <a:rPr lang="ca-ES" b="1" dirty="0"/>
              <a:t>Exercici 2</a:t>
            </a:r>
          </a:p>
          <a:p>
            <a:pPr marL="0" indent="0" algn="ctr">
              <a:buNone/>
            </a:pPr>
            <a:r>
              <a:rPr lang="ca-ES" b="1" dirty="0" err="1">
                <a:solidFill>
                  <a:srgbClr val="145C72"/>
                </a:solidFill>
              </a:rPr>
              <a:t>CiteScore</a:t>
            </a:r>
            <a:endParaRPr lang="ca-ES" b="1" dirty="0">
              <a:solidFill>
                <a:srgbClr val="145C72"/>
              </a:solidFill>
            </a:endParaRPr>
          </a:p>
          <a:p>
            <a:pPr marL="0" indent="0">
              <a:buNone/>
            </a:pPr>
            <a:endParaRPr lang="es-ES_tradnl" dirty="0"/>
          </a:p>
        </p:txBody>
      </p:sp>
    </p:spTree>
    <p:extLst>
      <p:ext uri="{BB962C8B-B14F-4D97-AF65-F5344CB8AC3E}">
        <p14:creationId xmlns:p14="http://schemas.microsoft.com/office/powerpoint/2010/main" val="709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7D24C83-8BAB-4691-8EF9-68821D18A9B1}"/>
              </a:ext>
            </a:extLst>
          </p:cNvPr>
          <p:cNvSpPr txBox="1"/>
          <p:nvPr/>
        </p:nvSpPr>
        <p:spPr>
          <a:xfrm>
            <a:off x="454591" y="1501209"/>
            <a:ext cx="7940471" cy="4385816"/>
          </a:xfrm>
          <a:prstGeom prst="rect">
            <a:avLst/>
          </a:prstGeom>
          <a:noFill/>
          <a:ln>
            <a:noFill/>
          </a:ln>
        </p:spPr>
        <p:txBody>
          <a:bodyPr wrap="square" rtlCol="0">
            <a:spAutoFit/>
          </a:bodyPr>
          <a:lstStyle/>
          <a:p>
            <a:pPr>
              <a:spcBef>
                <a:spcPts val="600"/>
              </a:spcBef>
              <a:buClr>
                <a:srgbClr val="49B290"/>
              </a:buClr>
            </a:pPr>
            <a:r>
              <a:rPr lang="ca-ES" sz="2600" b="1" dirty="0"/>
              <a:t>On?:</a:t>
            </a:r>
          </a:p>
          <a:p>
            <a:pPr marL="285750" indent="-285750">
              <a:spcBef>
                <a:spcPts val="600"/>
              </a:spcBef>
              <a:buFont typeface="Wingdings" panose="05000000000000000000" pitchFamily="2" charset="2"/>
              <a:buChar char="ü"/>
            </a:pPr>
            <a:r>
              <a:rPr lang="ca-ES" sz="2000" i="1" dirty="0" err="1"/>
              <a:t>Author</a:t>
            </a:r>
            <a:r>
              <a:rPr lang="ca-ES" sz="2000" i="1" dirty="0"/>
              <a:t> </a:t>
            </a:r>
            <a:r>
              <a:rPr lang="ca-ES" sz="2000" i="1" dirty="0" err="1"/>
              <a:t>search</a:t>
            </a:r>
            <a:r>
              <a:rPr lang="ca-ES" sz="2000" i="1" dirty="0"/>
              <a:t>  </a:t>
            </a:r>
            <a:endParaRPr lang="ca-ES" sz="1200" dirty="0"/>
          </a:p>
          <a:p>
            <a:pPr marL="285750" indent="-285750">
              <a:spcBef>
                <a:spcPts val="600"/>
              </a:spcBef>
              <a:buFont typeface="Wingdings" panose="05000000000000000000" pitchFamily="2" charset="2"/>
              <a:buChar char="ü"/>
            </a:pPr>
            <a:endParaRPr lang="ca-ES" sz="2600" dirty="0"/>
          </a:p>
          <a:p>
            <a:pPr>
              <a:spcBef>
                <a:spcPts val="600"/>
              </a:spcBef>
            </a:pPr>
            <a:r>
              <a:rPr lang="ca-ES" sz="2600" b="1" dirty="0"/>
              <a:t>Com?</a:t>
            </a:r>
          </a:p>
          <a:p>
            <a:pPr marL="342900" indent="-342900">
              <a:spcBef>
                <a:spcPts val="600"/>
              </a:spcBef>
              <a:buFont typeface="Wingdings" panose="05000000000000000000" pitchFamily="2" charset="2"/>
              <a:buChar char="ü"/>
            </a:pPr>
            <a:r>
              <a:rPr lang="en-US" sz="2000" u="sng" dirty="0" err="1"/>
              <a:t>Citacions</a:t>
            </a:r>
            <a:r>
              <a:rPr lang="en-US" sz="2000" u="sng" dirty="0"/>
              <a:t> </a:t>
            </a:r>
            <a:r>
              <a:rPr lang="en-US" sz="2000" u="sng" dirty="0" err="1"/>
              <a:t>rebudes</a:t>
            </a:r>
            <a:r>
              <a:rPr lang="en-US" sz="2000" dirty="0"/>
              <a:t>: quants </a:t>
            </a:r>
            <a:r>
              <a:rPr lang="en-US" sz="2000" dirty="0" err="1"/>
              <a:t>vegades</a:t>
            </a:r>
            <a:r>
              <a:rPr lang="en-US" sz="2000" dirty="0"/>
              <a:t> un </a:t>
            </a:r>
            <a:r>
              <a:rPr lang="en-US" sz="2000" dirty="0" err="1"/>
              <a:t>autor</a:t>
            </a:r>
            <a:r>
              <a:rPr lang="en-US" sz="2000" dirty="0"/>
              <a:t> ha  </a:t>
            </a:r>
            <a:r>
              <a:rPr lang="en-US" sz="2000" dirty="0" err="1"/>
              <a:t>estat</a:t>
            </a:r>
            <a:r>
              <a:rPr lang="en-US" sz="2000" dirty="0"/>
              <a:t> </a:t>
            </a:r>
            <a:r>
              <a:rPr lang="en-US" sz="2000" dirty="0" err="1"/>
              <a:t>citat</a:t>
            </a:r>
            <a:r>
              <a:rPr lang="en-US" sz="2000" dirty="0"/>
              <a:t> per </a:t>
            </a:r>
            <a:r>
              <a:rPr lang="en-US" sz="2000" dirty="0" err="1"/>
              <a:t>altres</a:t>
            </a:r>
            <a:r>
              <a:rPr lang="en-US" sz="2000" dirty="0"/>
              <a:t> </a:t>
            </a:r>
            <a:r>
              <a:rPr lang="en-US" sz="2000" dirty="0" err="1"/>
              <a:t>autors</a:t>
            </a:r>
            <a:endParaRPr lang="ca-ES" sz="2000" dirty="0"/>
          </a:p>
          <a:p>
            <a:pPr marL="342900" indent="-342900">
              <a:spcBef>
                <a:spcPts val="600"/>
              </a:spcBef>
              <a:buFont typeface="Wingdings" panose="05000000000000000000" pitchFamily="2" charset="2"/>
              <a:buChar char="ü"/>
            </a:pPr>
            <a:endParaRPr lang="en-US" sz="2000" dirty="0"/>
          </a:p>
          <a:p>
            <a:pPr marL="342900" indent="-342900">
              <a:spcBef>
                <a:spcPts val="600"/>
              </a:spcBef>
              <a:buFont typeface="Wingdings" panose="05000000000000000000" pitchFamily="2" charset="2"/>
              <a:buChar char="ü"/>
            </a:pPr>
            <a:r>
              <a:rPr lang="en-US" sz="2000" u="sng" dirty="0" err="1"/>
              <a:t>Índex</a:t>
            </a:r>
            <a:r>
              <a:rPr lang="en-US" sz="2000" u="sng" dirty="0"/>
              <a:t> H</a:t>
            </a:r>
            <a:r>
              <a:rPr lang="en-US" sz="2000" dirty="0"/>
              <a:t>: un </a:t>
            </a:r>
            <a:r>
              <a:rPr lang="en-US" sz="2000" dirty="0" err="1"/>
              <a:t>autor</a:t>
            </a:r>
            <a:r>
              <a:rPr lang="en-US" sz="2000" dirty="0"/>
              <a:t> </a:t>
            </a:r>
            <a:r>
              <a:rPr lang="en-US" sz="2000" dirty="0" err="1"/>
              <a:t>té</a:t>
            </a:r>
            <a:r>
              <a:rPr lang="en-US" sz="2000" dirty="0"/>
              <a:t> index </a:t>
            </a:r>
            <a:r>
              <a:rPr lang="en-US" sz="2000" i="1" dirty="0"/>
              <a:t>H</a:t>
            </a:r>
            <a:r>
              <a:rPr lang="en-US" sz="2000" dirty="0"/>
              <a:t> </a:t>
            </a:r>
            <a:r>
              <a:rPr lang="en-US" sz="2000" dirty="0" err="1"/>
              <a:t>si</a:t>
            </a:r>
            <a:r>
              <a:rPr lang="en-US" sz="2000" dirty="0"/>
              <a:t> </a:t>
            </a:r>
            <a:r>
              <a:rPr lang="en-US" sz="2000" i="1" dirty="0"/>
              <a:t>h</a:t>
            </a:r>
            <a:r>
              <a:rPr lang="en-US" sz="2000" dirty="0"/>
              <a:t> </a:t>
            </a:r>
            <a:r>
              <a:rPr lang="en-US" sz="2000" dirty="0" err="1"/>
              <a:t>dels</a:t>
            </a:r>
            <a:r>
              <a:rPr lang="en-US" sz="2000" dirty="0"/>
              <a:t> </a:t>
            </a:r>
            <a:r>
              <a:rPr lang="en-US" sz="2000" dirty="0" err="1"/>
              <a:t>seus</a:t>
            </a:r>
            <a:r>
              <a:rPr lang="en-US" sz="2000" dirty="0"/>
              <a:t>  </a:t>
            </a:r>
            <a:r>
              <a:rPr lang="en-US" sz="2000" i="1" dirty="0"/>
              <a:t>N</a:t>
            </a:r>
            <a:r>
              <a:rPr lang="en-US" sz="2000" i="1" baseline="-25000" dirty="0"/>
              <a:t>p</a:t>
            </a:r>
            <a:r>
              <a:rPr lang="en-US" sz="2000" dirty="0"/>
              <a:t> articles </a:t>
            </a:r>
            <a:r>
              <a:rPr lang="en-US" sz="2000" dirty="0" err="1"/>
              <a:t>tenen</a:t>
            </a:r>
            <a:r>
              <a:rPr lang="en-US" sz="2000" dirty="0"/>
              <a:t> </a:t>
            </a:r>
            <a:r>
              <a:rPr lang="en-US" sz="2000" dirty="0" err="1"/>
              <a:t>almenys</a:t>
            </a:r>
            <a:r>
              <a:rPr lang="en-US" sz="2000" dirty="0"/>
              <a:t> </a:t>
            </a:r>
            <a:r>
              <a:rPr lang="en-US" sz="2000" i="1" dirty="0"/>
              <a:t>h</a:t>
            </a:r>
            <a:r>
              <a:rPr lang="en-US" sz="2000" dirty="0"/>
              <a:t> </a:t>
            </a:r>
            <a:r>
              <a:rPr lang="en-US" sz="2000" dirty="0" err="1"/>
              <a:t>citacions</a:t>
            </a:r>
            <a:r>
              <a:rPr lang="en-US" sz="2000" dirty="0"/>
              <a:t> </a:t>
            </a:r>
            <a:r>
              <a:rPr lang="en-US" sz="2000" dirty="0" err="1"/>
              <a:t>cada</a:t>
            </a:r>
            <a:r>
              <a:rPr lang="en-US" sz="2000" dirty="0"/>
              <a:t> un </a:t>
            </a:r>
            <a:r>
              <a:rPr lang="en-US" sz="2000" dirty="0" err="1"/>
              <a:t>i</a:t>
            </a:r>
            <a:r>
              <a:rPr lang="en-US" sz="2000" dirty="0"/>
              <a:t> la </a:t>
            </a:r>
            <a:r>
              <a:rPr lang="en-US" sz="2000" dirty="0" err="1"/>
              <a:t>resta</a:t>
            </a:r>
            <a:r>
              <a:rPr lang="en-US" sz="2000" dirty="0"/>
              <a:t>  </a:t>
            </a:r>
            <a:r>
              <a:rPr lang="en-US" sz="2000" dirty="0" err="1"/>
              <a:t>dels</a:t>
            </a:r>
            <a:r>
              <a:rPr lang="en-US" sz="2000" dirty="0"/>
              <a:t> </a:t>
            </a:r>
            <a:r>
              <a:rPr lang="en-US" sz="2000" dirty="0" err="1"/>
              <a:t>seus</a:t>
            </a:r>
            <a:r>
              <a:rPr lang="en-US" sz="2000" dirty="0"/>
              <a:t> (</a:t>
            </a:r>
            <a:r>
              <a:rPr lang="en-US" sz="2000" i="1" dirty="0"/>
              <a:t>N</a:t>
            </a:r>
            <a:r>
              <a:rPr lang="en-US" sz="2000" i="1" baseline="-25000" dirty="0"/>
              <a:t>p</a:t>
            </a:r>
            <a:r>
              <a:rPr lang="en-US" sz="2000" dirty="0"/>
              <a:t> – </a:t>
            </a:r>
            <a:r>
              <a:rPr lang="en-US" sz="2000" i="1" dirty="0"/>
              <a:t>h</a:t>
            </a:r>
            <a:r>
              <a:rPr lang="en-US" sz="2000" dirty="0"/>
              <a:t>) article </a:t>
            </a:r>
            <a:r>
              <a:rPr lang="en-US" sz="2000" dirty="0" err="1"/>
              <a:t>tenen</a:t>
            </a:r>
            <a:r>
              <a:rPr lang="en-US" sz="2000" dirty="0"/>
              <a:t> ≤</a:t>
            </a:r>
            <a:r>
              <a:rPr lang="en-US" sz="2000" i="1" dirty="0"/>
              <a:t>h</a:t>
            </a:r>
            <a:r>
              <a:rPr lang="en-US" sz="2000" dirty="0"/>
              <a:t> </a:t>
            </a:r>
            <a:r>
              <a:rPr lang="en-US" sz="2000" dirty="0" err="1"/>
              <a:t>citacions</a:t>
            </a:r>
            <a:r>
              <a:rPr lang="en-US" sz="2000" dirty="0"/>
              <a:t> </a:t>
            </a:r>
            <a:r>
              <a:rPr lang="en-US" sz="2000" dirty="0" err="1"/>
              <a:t>cada</a:t>
            </a:r>
            <a:r>
              <a:rPr lang="en-US" sz="2000" dirty="0"/>
              <a:t> un.</a:t>
            </a:r>
            <a:endParaRPr lang="ca-ES" sz="2000" b="1" dirty="0">
              <a:solidFill>
                <a:srgbClr val="145C72"/>
              </a:solidFill>
            </a:endParaRPr>
          </a:p>
          <a:p>
            <a:pPr>
              <a:spcBef>
                <a:spcPts val="600"/>
              </a:spcBef>
            </a:pPr>
            <a:endParaRPr lang="ca-ES" sz="2600" b="1" dirty="0"/>
          </a:p>
        </p:txBody>
      </p:sp>
      <p:sp>
        <p:nvSpPr>
          <p:cNvPr id="9" name="Rectángulo 7">
            <a:extLst>
              <a:ext uri="{FF2B5EF4-FFF2-40B4-BE49-F238E27FC236}">
                <a16:creationId xmlns:a16="http://schemas.microsoft.com/office/drawing/2014/main" id="{94F1C0BF-59EC-479E-90FD-0307257E0700}"/>
              </a:ext>
            </a:extLst>
          </p:cNvPr>
          <p:cNvSpPr/>
          <p:nvPr/>
        </p:nvSpPr>
        <p:spPr>
          <a:xfrm>
            <a:off x="2033307" y="551025"/>
            <a:ext cx="5078822"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err="1">
                <a:solidFill>
                  <a:srgbClr val="145C72"/>
                </a:solidFill>
              </a:rPr>
              <a:t>Index</a:t>
            </a:r>
            <a:r>
              <a:rPr lang="ca-ES" sz="2400" b="1" dirty="0">
                <a:solidFill>
                  <a:srgbClr val="145C72"/>
                </a:solidFill>
              </a:rPr>
              <a:t> H i citacions rebudes</a:t>
            </a:r>
          </a:p>
        </p:txBody>
      </p:sp>
      <p:sp>
        <p:nvSpPr>
          <p:cNvPr id="10" name="Cerrar llave 9">
            <a:extLst>
              <a:ext uri="{FF2B5EF4-FFF2-40B4-BE49-F238E27FC236}">
                <a16:creationId xmlns:a16="http://schemas.microsoft.com/office/drawing/2014/main" id="{F8A6ECE4-14BE-487D-952B-3C25B5B34A3B}"/>
              </a:ext>
            </a:extLst>
          </p:cNvPr>
          <p:cNvSpPr/>
          <p:nvPr/>
        </p:nvSpPr>
        <p:spPr>
          <a:xfrm>
            <a:off x="2717075" y="1794333"/>
            <a:ext cx="165463" cy="801189"/>
          </a:xfrm>
          <a:prstGeom prst="rightBrace">
            <a:avLst/>
          </a:prstGeom>
          <a:ln>
            <a:solidFill>
              <a:srgbClr val="145C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dirty="0"/>
          </a:p>
        </p:txBody>
      </p:sp>
      <p:sp>
        <p:nvSpPr>
          <p:cNvPr id="11" name="CuadroTexto 10">
            <a:extLst>
              <a:ext uri="{FF2B5EF4-FFF2-40B4-BE49-F238E27FC236}">
                <a16:creationId xmlns:a16="http://schemas.microsoft.com/office/drawing/2014/main" id="{A0879636-16A2-4D6F-B486-6E64E6838060}"/>
              </a:ext>
            </a:extLst>
          </p:cNvPr>
          <p:cNvSpPr txBox="1"/>
          <p:nvPr/>
        </p:nvSpPr>
        <p:spPr>
          <a:xfrm>
            <a:off x="3040952" y="1943463"/>
            <a:ext cx="3969448" cy="461665"/>
          </a:xfrm>
          <a:prstGeom prst="rect">
            <a:avLst/>
          </a:prstGeom>
          <a:noFill/>
        </p:spPr>
        <p:txBody>
          <a:bodyPr wrap="square" rtlCol="0">
            <a:spAutoFit/>
          </a:bodyPr>
          <a:lstStyle/>
          <a:p>
            <a:r>
              <a:rPr lang="ca-ES" sz="1200" dirty="0" err="1"/>
              <a:t>Scopus</a:t>
            </a:r>
            <a:endParaRPr lang="ca-ES" sz="1200" dirty="0"/>
          </a:p>
          <a:p>
            <a:r>
              <a:rPr lang="ca-ES" sz="1200" dirty="0"/>
              <a:t>Web of </a:t>
            </a:r>
            <a:r>
              <a:rPr lang="ca-ES" sz="1200" dirty="0" err="1"/>
              <a:t>Science</a:t>
            </a:r>
            <a:r>
              <a:rPr lang="ca-ES" sz="1200" dirty="0"/>
              <a:t> </a:t>
            </a:r>
            <a:r>
              <a:rPr lang="ca-ES" sz="1200" dirty="0" err="1"/>
              <a:t>Core</a:t>
            </a:r>
            <a:r>
              <a:rPr lang="ca-ES" sz="1200" dirty="0"/>
              <a:t> </a:t>
            </a:r>
            <a:r>
              <a:rPr lang="ca-ES" sz="1200" dirty="0" err="1"/>
              <a:t>Collection</a:t>
            </a:r>
            <a:endParaRPr lang="ca-ES" sz="1600" i="1" dirty="0"/>
          </a:p>
        </p:txBody>
      </p:sp>
      <p:graphicFrame>
        <p:nvGraphicFramePr>
          <p:cNvPr id="3" name="Tabla 2">
            <a:extLst>
              <a:ext uri="{FF2B5EF4-FFF2-40B4-BE49-F238E27FC236}">
                <a16:creationId xmlns:a16="http://schemas.microsoft.com/office/drawing/2014/main" id="{886BFD7C-B574-4EC0-8806-5191947FB110}"/>
              </a:ext>
            </a:extLst>
          </p:cNvPr>
          <p:cNvGraphicFramePr>
            <a:graphicFrameLocks noGrp="1"/>
          </p:cNvGraphicFramePr>
          <p:nvPr>
            <p:extLst>
              <p:ext uri="{D42A27DB-BD31-4B8C-83A1-F6EECF244321}">
                <p14:modId xmlns:p14="http://schemas.microsoft.com/office/powerpoint/2010/main" val="2823456031"/>
              </p:ext>
            </p:extLst>
          </p:nvPr>
        </p:nvGraphicFramePr>
        <p:xfrm>
          <a:off x="1554479" y="5674836"/>
          <a:ext cx="6055361" cy="548640"/>
        </p:xfrm>
        <a:graphic>
          <a:graphicData uri="http://schemas.openxmlformats.org/drawingml/2006/table">
            <a:tbl>
              <a:tblPr/>
              <a:tblGrid>
                <a:gridCol w="363322">
                  <a:extLst>
                    <a:ext uri="{9D8B030D-6E8A-4147-A177-3AD203B41FA5}">
                      <a16:colId xmlns:a16="http://schemas.microsoft.com/office/drawing/2014/main" val="2228013023"/>
                    </a:ext>
                  </a:extLst>
                </a:gridCol>
                <a:gridCol w="5692039">
                  <a:extLst>
                    <a:ext uri="{9D8B030D-6E8A-4147-A177-3AD203B41FA5}">
                      <a16:colId xmlns:a16="http://schemas.microsoft.com/office/drawing/2014/main" val="3501729931"/>
                    </a:ext>
                  </a:extLst>
                </a:gridCol>
              </a:tblGrid>
              <a:tr h="0">
                <a:tc>
                  <a:txBody>
                    <a:bodyPr/>
                    <a:lstStyle/>
                    <a:p>
                      <a:pPr algn="ctr"/>
                      <a:endParaRPr lang="es-ES" sz="1200">
                        <a:solidFill>
                          <a:srgbClr val="145C72"/>
                        </a:solidFill>
                        <a:effectLst/>
                      </a:endParaRPr>
                    </a:p>
                  </a:txBody>
                  <a:tcPr marL="0" marR="0" marT="0" marB="0" anchor="ctr">
                    <a:lnL>
                      <a:noFill/>
                    </a:lnL>
                    <a:lnR>
                      <a:noFill/>
                    </a:lnR>
                    <a:lnT>
                      <a:noFill/>
                    </a:lnT>
                    <a:lnB>
                      <a:noFill/>
                    </a:lnB>
                  </a:tcPr>
                </a:tc>
                <a:tc>
                  <a:txBody>
                    <a:bodyPr/>
                    <a:lstStyle/>
                    <a:p>
                      <a:pPr algn="ctr"/>
                      <a:r>
                        <a:rPr lang="es-ES" sz="1200" dirty="0">
                          <a:solidFill>
                            <a:srgbClr val="145C72"/>
                          </a:solidFill>
                          <a:effectLst/>
                        </a:rPr>
                        <a:t>Si un investigador té un Índex H = </a:t>
                      </a:r>
                      <a:r>
                        <a:rPr lang="es-ES" sz="1200" b="1" dirty="0">
                          <a:solidFill>
                            <a:srgbClr val="145C72"/>
                          </a:solidFill>
                          <a:effectLst/>
                        </a:rPr>
                        <a:t>9</a:t>
                      </a:r>
                      <a:r>
                        <a:rPr lang="es-ES" sz="1200" dirty="0">
                          <a:solidFill>
                            <a:srgbClr val="145C72"/>
                          </a:solidFill>
                          <a:effectLst/>
                        </a:rPr>
                        <a:t>, significa que </a:t>
                      </a:r>
                      <a:r>
                        <a:rPr lang="es-ES" sz="1200" b="1" u="sng" dirty="0">
                          <a:solidFill>
                            <a:srgbClr val="145C72"/>
                          </a:solidFill>
                          <a:effectLst/>
                        </a:rPr>
                        <a:t>9</a:t>
                      </a:r>
                      <a:r>
                        <a:rPr lang="es-ES" sz="1200" u="sng" dirty="0">
                          <a:solidFill>
                            <a:srgbClr val="145C72"/>
                          </a:solidFill>
                          <a:effectLst/>
                        </a:rPr>
                        <a:t> </a:t>
                      </a:r>
                      <a:r>
                        <a:rPr lang="es-ES" sz="1200" u="sng" dirty="0" err="1">
                          <a:solidFill>
                            <a:srgbClr val="145C72"/>
                          </a:solidFill>
                          <a:effectLst/>
                        </a:rPr>
                        <a:t>dels</a:t>
                      </a:r>
                      <a:r>
                        <a:rPr lang="es-ES" sz="1200" u="sng" dirty="0">
                          <a:solidFill>
                            <a:srgbClr val="145C72"/>
                          </a:solidFill>
                          <a:effectLst/>
                        </a:rPr>
                        <a:t> </a:t>
                      </a:r>
                      <a:r>
                        <a:rPr lang="es-ES" sz="1200" u="sng" dirty="0" err="1">
                          <a:solidFill>
                            <a:srgbClr val="145C72"/>
                          </a:solidFill>
                          <a:effectLst/>
                        </a:rPr>
                        <a:t>seus</a:t>
                      </a:r>
                      <a:r>
                        <a:rPr lang="es-ES" sz="1200" u="sng" dirty="0">
                          <a:solidFill>
                            <a:srgbClr val="145C72"/>
                          </a:solidFill>
                          <a:effectLst/>
                        </a:rPr>
                        <a:t> </a:t>
                      </a:r>
                      <a:r>
                        <a:rPr lang="es-ES" sz="1200" u="sng" dirty="0" err="1">
                          <a:solidFill>
                            <a:srgbClr val="145C72"/>
                          </a:solidFill>
                          <a:effectLst/>
                        </a:rPr>
                        <a:t>articles</a:t>
                      </a:r>
                      <a:r>
                        <a:rPr lang="es-ES" sz="1200" u="sng" dirty="0">
                          <a:solidFill>
                            <a:srgbClr val="145C72"/>
                          </a:solidFill>
                          <a:effectLst/>
                        </a:rPr>
                        <a:t> han </a:t>
                      </a:r>
                      <a:r>
                        <a:rPr lang="es-ES" sz="1200" u="sng" dirty="0" err="1">
                          <a:solidFill>
                            <a:srgbClr val="145C72"/>
                          </a:solidFill>
                          <a:effectLst/>
                        </a:rPr>
                        <a:t>rebut</a:t>
                      </a:r>
                      <a:r>
                        <a:rPr lang="es-ES" sz="1200" u="sng" dirty="0">
                          <a:solidFill>
                            <a:srgbClr val="145C72"/>
                          </a:solidFill>
                          <a:effectLst/>
                        </a:rPr>
                        <a:t> </a:t>
                      </a:r>
                      <a:r>
                        <a:rPr lang="es-ES" sz="1200" u="sng" dirty="0" err="1">
                          <a:solidFill>
                            <a:srgbClr val="145C72"/>
                          </a:solidFill>
                          <a:effectLst/>
                        </a:rPr>
                        <a:t>almenys</a:t>
                      </a:r>
                      <a:r>
                        <a:rPr lang="es-ES" sz="1200" u="sng" dirty="0">
                          <a:solidFill>
                            <a:srgbClr val="145C72"/>
                          </a:solidFill>
                          <a:effectLst/>
                        </a:rPr>
                        <a:t> </a:t>
                      </a:r>
                      <a:r>
                        <a:rPr lang="es-ES" sz="1200" b="1" u="sng" dirty="0">
                          <a:solidFill>
                            <a:srgbClr val="145C72"/>
                          </a:solidFill>
                          <a:effectLst/>
                        </a:rPr>
                        <a:t>9</a:t>
                      </a:r>
                      <a:r>
                        <a:rPr lang="es-ES" sz="1200" u="sng" dirty="0">
                          <a:solidFill>
                            <a:srgbClr val="145C72"/>
                          </a:solidFill>
                          <a:effectLst/>
                        </a:rPr>
                        <a:t> cites cada un</a:t>
                      </a:r>
                      <a:r>
                        <a:rPr lang="es-ES" sz="1200" dirty="0">
                          <a:solidFill>
                            <a:srgbClr val="145C72"/>
                          </a:solidFill>
                          <a:effectLst/>
                        </a:rPr>
                        <a:t>. </a:t>
                      </a:r>
                      <a:r>
                        <a:rPr lang="es-ES" sz="1200" dirty="0" err="1">
                          <a:solidFill>
                            <a:srgbClr val="145C72"/>
                          </a:solidFill>
                          <a:effectLst/>
                        </a:rPr>
                        <a:t>Això</a:t>
                      </a:r>
                      <a:r>
                        <a:rPr lang="es-ES" sz="1200" dirty="0">
                          <a:solidFill>
                            <a:srgbClr val="145C72"/>
                          </a:solidFill>
                          <a:effectLst/>
                        </a:rPr>
                        <a:t> </a:t>
                      </a:r>
                      <a:r>
                        <a:rPr lang="es-ES" sz="1200" dirty="0" err="1">
                          <a:solidFill>
                            <a:srgbClr val="145C72"/>
                          </a:solidFill>
                          <a:effectLst/>
                        </a:rPr>
                        <a:t>implicaria</a:t>
                      </a:r>
                      <a:r>
                        <a:rPr lang="es-ES" sz="1200" dirty="0">
                          <a:solidFill>
                            <a:srgbClr val="145C72"/>
                          </a:solidFill>
                          <a:effectLst/>
                        </a:rPr>
                        <a:t> que el </a:t>
                      </a:r>
                      <a:r>
                        <a:rPr lang="es-ES" sz="1200" dirty="0" err="1">
                          <a:solidFill>
                            <a:srgbClr val="145C72"/>
                          </a:solidFill>
                          <a:effectLst/>
                        </a:rPr>
                        <a:t>desè</a:t>
                      </a:r>
                      <a:r>
                        <a:rPr lang="es-ES" sz="1200" dirty="0">
                          <a:solidFill>
                            <a:srgbClr val="145C72"/>
                          </a:solidFill>
                          <a:effectLst/>
                        </a:rPr>
                        <a:t> </a:t>
                      </a:r>
                      <a:r>
                        <a:rPr lang="es-ES" sz="1200" dirty="0" err="1">
                          <a:solidFill>
                            <a:srgbClr val="145C72"/>
                          </a:solidFill>
                          <a:effectLst/>
                        </a:rPr>
                        <a:t>article</a:t>
                      </a:r>
                      <a:r>
                        <a:rPr lang="es-ES" sz="1200" dirty="0">
                          <a:solidFill>
                            <a:srgbClr val="145C72"/>
                          </a:solidFill>
                          <a:effectLst/>
                        </a:rPr>
                        <a:t> i </a:t>
                      </a:r>
                      <a:r>
                        <a:rPr lang="es-ES" sz="1200" dirty="0" err="1">
                          <a:solidFill>
                            <a:srgbClr val="145C72"/>
                          </a:solidFill>
                          <a:effectLst/>
                        </a:rPr>
                        <a:t>els</a:t>
                      </a:r>
                      <a:r>
                        <a:rPr lang="es-ES" sz="1200" dirty="0">
                          <a:solidFill>
                            <a:srgbClr val="145C72"/>
                          </a:solidFill>
                          <a:effectLst/>
                        </a:rPr>
                        <a:t> </a:t>
                      </a:r>
                      <a:r>
                        <a:rPr lang="es-ES" sz="1200" dirty="0" err="1">
                          <a:solidFill>
                            <a:srgbClr val="145C72"/>
                          </a:solidFill>
                          <a:effectLst/>
                        </a:rPr>
                        <a:t>següents</a:t>
                      </a:r>
                      <a:r>
                        <a:rPr lang="es-ES" sz="1200" dirty="0">
                          <a:solidFill>
                            <a:srgbClr val="145C72"/>
                          </a:solidFill>
                          <a:effectLst/>
                        </a:rPr>
                        <a:t> han </a:t>
                      </a:r>
                      <a:r>
                        <a:rPr lang="es-ES" sz="1200" dirty="0" err="1">
                          <a:solidFill>
                            <a:srgbClr val="145C72"/>
                          </a:solidFill>
                          <a:effectLst/>
                        </a:rPr>
                        <a:t>d’haver</a:t>
                      </a:r>
                      <a:r>
                        <a:rPr lang="es-ES" sz="1200" dirty="0">
                          <a:solidFill>
                            <a:srgbClr val="145C72"/>
                          </a:solidFill>
                          <a:effectLst/>
                        </a:rPr>
                        <a:t> </a:t>
                      </a:r>
                      <a:r>
                        <a:rPr lang="es-ES" sz="1200" dirty="0" err="1">
                          <a:solidFill>
                            <a:srgbClr val="145C72"/>
                          </a:solidFill>
                          <a:effectLst/>
                        </a:rPr>
                        <a:t>rebut</a:t>
                      </a:r>
                      <a:r>
                        <a:rPr lang="es-ES" sz="1200" dirty="0">
                          <a:solidFill>
                            <a:srgbClr val="145C72"/>
                          </a:solidFill>
                          <a:effectLst/>
                        </a:rPr>
                        <a:t>, per </a:t>
                      </a:r>
                      <a:r>
                        <a:rPr lang="es-ES" sz="1200" dirty="0" err="1">
                          <a:solidFill>
                            <a:srgbClr val="145C72"/>
                          </a:solidFill>
                          <a:effectLst/>
                        </a:rPr>
                        <a:t>força</a:t>
                      </a:r>
                      <a:r>
                        <a:rPr lang="es-ES" sz="1200" dirty="0">
                          <a:solidFill>
                            <a:srgbClr val="145C72"/>
                          </a:solidFill>
                          <a:effectLst/>
                        </a:rPr>
                        <a:t>, </a:t>
                      </a:r>
                      <a:r>
                        <a:rPr lang="es-ES" sz="1200" b="1" dirty="0" err="1">
                          <a:solidFill>
                            <a:srgbClr val="145C72"/>
                          </a:solidFill>
                          <a:effectLst/>
                        </a:rPr>
                        <a:t>menys</a:t>
                      </a:r>
                      <a:r>
                        <a:rPr lang="es-ES" sz="1200" b="1" dirty="0">
                          <a:solidFill>
                            <a:srgbClr val="145C72"/>
                          </a:solidFill>
                          <a:effectLst/>
                        </a:rPr>
                        <a:t> de 9</a:t>
                      </a:r>
                      <a:r>
                        <a:rPr lang="es-ES" sz="1200" dirty="0">
                          <a:solidFill>
                            <a:srgbClr val="145C72"/>
                          </a:solidFill>
                          <a:effectLst/>
                        </a:rPr>
                        <a:t> </a:t>
                      </a:r>
                      <a:r>
                        <a:rPr lang="es-ES" sz="1200" b="1" dirty="0">
                          <a:solidFill>
                            <a:srgbClr val="145C72"/>
                          </a:solidFill>
                          <a:effectLst/>
                        </a:rPr>
                        <a:t>cites</a:t>
                      </a:r>
                      <a:endParaRPr lang="es-ES" sz="1200" dirty="0">
                        <a:solidFill>
                          <a:srgbClr val="145C72"/>
                        </a:solidFill>
                      </a:endParaRPr>
                    </a:p>
                  </a:txBody>
                  <a:tcPr marL="0" marR="0" marT="0" marB="0" anchor="ctr">
                    <a:lnL>
                      <a:noFill/>
                    </a:lnL>
                    <a:lnR>
                      <a:noFill/>
                    </a:lnR>
                    <a:lnT>
                      <a:noFill/>
                    </a:lnT>
                    <a:lnB>
                      <a:noFill/>
                    </a:lnB>
                  </a:tcPr>
                </a:tc>
                <a:extLst>
                  <a:ext uri="{0D108BD9-81ED-4DB2-BD59-A6C34878D82A}">
                    <a16:rowId xmlns:a16="http://schemas.microsoft.com/office/drawing/2014/main" val="3423868012"/>
                  </a:ext>
                </a:extLst>
              </a:tr>
            </a:tbl>
          </a:graphicData>
        </a:graphic>
      </p:graphicFrame>
    </p:spTree>
    <p:extLst>
      <p:ext uri="{BB962C8B-B14F-4D97-AF65-F5344CB8AC3E}">
        <p14:creationId xmlns:p14="http://schemas.microsoft.com/office/powerpoint/2010/main" val="119004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23874" y="500221"/>
            <a:ext cx="8283241" cy="590931"/>
          </a:xfrm>
        </p:spPr>
        <p:txBody>
          <a:bodyPr/>
          <a:lstStyle/>
          <a:p>
            <a:r>
              <a:rPr lang="en-US" dirty="0" err="1"/>
              <a:t>Índex</a:t>
            </a:r>
            <a:r>
              <a:rPr lang="en-US" dirty="0"/>
              <a:t> H - </a:t>
            </a:r>
            <a:r>
              <a:rPr lang="en-US" dirty="0" err="1"/>
              <a:t>Qüestionari</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762002" y="1463041"/>
            <a:ext cx="7352049" cy="4770099"/>
          </a:xfrm>
        </p:spPr>
        <p:txBody>
          <a:bodyPr/>
          <a:lstStyle/>
          <a:p>
            <a:pPr marL="0" indent="0">
              <a:buNone/>
            </a:pPr>
            <a:r>
              <a:rPr lang="ca-ES" sz="2000" dirty="0">
                <a:solidFill>
                  <a:schemeClr val="tx1"/>
                </a:solidFill>
              </a:rPr>
              <a:t>A través del xat d’aquesta sessió rebreu un enllaç. Si us plau, seleccioneu-lo.</a:t>
            </a:r>
          </a:p>
          <a:p>
            <a:pPr marL="0" indent="0">
              <a:buNone/>
            </a:pPr>
            <a:r>
              <a:rPr lang="ca-ES" sz="2000" dirty="0"/>
              <a:t>Hi trobareu uns exercicis sobre l’Índex H que us demanem que contesteu.</a:t>
            </a:r>
          </a:p>
          <a:p>
            <a:pPr marL="0" indent="0">
              <a:buNone/>
            </a:pPr>
            <a:endParaRPr lang="ca-ES" sz="2000" dirty="0">
              <a:solidFill>
                <a:schemeClr val="tx1"/>
              </a:solidFill>
            </a:endParaRPr>
          </a:p>
          <a:p>
            <a:pPr marL="0" indent="0" algn="ctr">
              <a:buNone/>
            </a:pPr>
            <a:r>
              <a:rPr lang="ca-ES" b="1" dirty="0"/>
              <a:t>Exercici 3</a:t>
            </a:r>
          </a:p>
          <a:p>
            <a:pPr marL="0" indent="0" algn="ctr">
              <a:buNone/>
            </a:pPr>
            <a:r>
              <a:rPr lang="ca-ES" b="1" dirty="0">
                <a:solidFill>
                  <a:srgbClr val="145C72"/>
                </a:solidFill>
              </a:rPr>
              <a:t>Índex H</a:t>
            </a:r>
          </a:p>
          <a:p>
            <a:pPr marL="0" indent="0">
              <a:buNone/>
            </a:pPr>
            <a:endParaRPr lang="es-ES_tradnl" dirty="0"/>
          </a:p>
        </p:txBody>
      </p:sp>
    </p:spTree>
    <p:extLst>
      <p:ext uri="{BB962C8B-B14F-4D97-AF65-F5344CB8AC3E}">
        <p14:creationId xmlns:p14="http://schemas.microsoft.com/office/powerpoint/2010/main" val="283344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F7F46083-21F8-4DD1-A167-BF43934399B8}"/>
              </a:ext>
            </a:extLst>
          </p:cNvPr>
          <p:cNvSpPr>
            <a:spLocks noGrp="1"/>
          </p:cNvSpPr>
          <p:nvPr>
            <p:ph type="title"/>
          </p:nvPr>
        </p:nvSpPr>
        <p:spPr>
          <a:xfrm>
            <a:off x="166514" y="500217"/>
            <a:ext cx="8875886" cy="590931"/>
          </a:xfrm>
        </p:spPr>
        <p:txBody>
          <a:bodyPr/>
          <a:lstStyle/>
          <a:p>
            <a:r>
              <a:rPr lang="en-US" dirty="0" err="1"/>
              <a:t>Normes</a:t>
            </a:r>
            <a:r>
              <a:rPr lang="en-US" dirty="0"/>
              <a:t> </a:t>
            </a:r>
            <a:r>
              <a:rPr lang="en-US" dirty="0" err="1"/>
              <a:t>i</a:t>
            </a:r>
            <a:r>
              <a:rPr lang="en-US" dirty="0"/>
              <a:t> </a:t>
            </a:r>
            <a:r>
              <a:rPr lang="en-US" dirty="0" err="1"/>
              <a:t>recomanacions</a:t>
            </a:r>
            <a:endParaRPr lang="ca-ES" dirty="0"/>
          </a:p>
        </p:txBody>
      </p:sp>
      <p:sp>
        <p:nvSpPr>
          <p:cNvPr id="5" name="Content Placeholder 12">
            <a:extLst>
              <a:ext uri="{FF2B5EF4-FFF2-40B4-BE49-F238E27FC236}">
                <a16:creationId xmlns:a16="http://schemas.microsoft.com/office/drawing/2014/main" id="{FC2C4CBD-BB3B-4AA0-90D0-6F8C753D5539}"/>
              </a:ext>
            </a:extLst>
          </p:cNvPr>
          <p:cNvSpPr>
            <a:spLocks noGrp="1"/>
          </p:cNvSpPr>
          <p:nvPr>
            <p:ph idx="1"/>
          </p:nvPr>
        </p:nvSpPr>
        <p:spPr>
          <a:xfrm>
            <a:off x="476287" y="1620420"/>
            <a:ext cx="8373073" cy="4861660"/>
          </a:xfrm>
        </p:spPr>
        <p:txBody>
          <a:bodyPr/>
          <a:lstStyle/>
          <a:p>
            <a:r>
              <a:rPr lang="ca-ES" sz="2200" dirty="0"/>
              <a:t>Teniu els micròfons silenciats per a una millor comprensió de les explicacions de la formadora. </a:t>
            </a:r>
          </a:p>
          <a:p>
            <a:r>
              <a:rPr lang="ca-ES" sz="2200" dirty="0"/>
              <a:t>Teniu prohibit de gravar (vídeo o àudio), directament o indirectament, totalment o parcialment, la sessió. </a:t>
            </a:r>
          </a:p>
          <a:p>
            <a:r>
              <a:rPr lang="ca-ES" sz="2200" dirty="0"/>
              <a:t>Es recomana </a:t>
            </a:r>
            <a:r>
              <a:rPr lang="ca-ES" sz="2200" dirty="0" err="1"/>
              <a:t>deshabilitar</a:t>
            </a:r>
            <a:r>
              <a:rPr lang="ca-ES" sz="2200" dirty="0"/>
              <a:t> la vostra càmera per no alentir les connexions. </a:t>
            </a:r>
          </a:p>
          <a:p>
            <a:r>
              <a:rPr lang="ca-ES" sz="2200" dirty="0"/>
              <a:t>Feu les preguntes a través del xat. Es contestaran al llarg de la sessió.</a:t>
            </a:r>
          </a:p>
        </p:txBody>
      </p:sp>
    </p:spTree>
    <p:extLst>
      <p:ext uri="{BB962C8B-B14F-4D97-AF65-F5344CB8AC3E}">
        <p14:creationId xmlns:p14="http://schemas.microsoft.com/office/powerpoint/2010/main" val="299479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76287" y="600770"/>
            <a:ext cx="8193013" cy="590931"/>
          </a:xfrm>
        </p:spPr>
        <p:txBody>
          <a:bodyPr/>
          <a:lstStyle/>
          <a:p>
            <a:r>
              <a:rPr lang="ca-ES" dirty="0"/>
              <a:t>Per acabar</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76287" y="1639902"/>
            <a:ext cx="8474673" cy="3578195"/>
          </a:xfrm>
        </p:spPr>
        <p:txBody>
          <a:bodyPr vert="horz" lIns="81642" tIns="40821" rIns="81642" bIns="40821" rtlCol="0" anchor="t">
            <a:noAutofit/>
          </a:bodyPr>
          <a:lstStyle/>
          <a:p>
            <a:pPr marL="0" indent="0">
              <a:buNone/>
            </a:pPr>
            <a:r>
              <a:rPr lang="ca-ES" sz="2200" dirty="0"/>
              <a:t>Rebreu per correu-e:</a:t>
            </a:r>
          </a:p>
          <a:p>
            <a:pPr lvl="1"/>
            <a:r>
              <a:rPr lang="ca-ES" sz="2200" dirty="0"/>
              <a:t>Enllaç a l’</a:t>
            </a:r>
            <a:r>
              <a:rPr lang="ca-ES" sz="2200" b="1" dirty="0">
                <a:solidFill>
                  <a:srgbClr val="145C72"/>
                </a:solidFill>
              </a:rPr>
              <a:t>enquesta</a:t>
            </a:r>
            <a:r>
              <a:rPr lang="ca-ES" sz="2200" dirty="0"/>
              <a:t> per ajudar-nos a millorar</a:t>
            </a:r>
          </a:p>
          <a:p>
            <a:pPr lvl="1"/>
            <a:r>
              <a:rPr lang="ca-ES" sz="2200" dirty="0"/>
              <a:t>El </a:t>
            </a:r>
            <a:r>
              <a:rPr lang="ca-ES" sz="2200" b="1" dirty="0">
                <a:solidFill>
                  <a:srgbClr val="145C72"/>
                </a:solidFill>
              </a:rPr>
              <a:t>certificat</a:t>
            </a:r>
            <a:r>
              <a:rPr lang="ca-ES" sz="2200" dirty="0"/>
              <a:t> d’assistència</a:t>
            </a:r>
          </a:p>
        </p:txBody>
      </p:sp>
    </p:spTree>
    <p:extLst>
      <p:ext uri="{BB962C8B-B14F-4D97-AF65-F5344CB8AC3E}">
        <p14:creationId xmlns:p14="http://schemas.microsoft.com/office/powerpoint/2010/main" val="347268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4000" t="-4000" r="4000" b="4000"/>
          </a:stretch>
        </a:blipFill>
        <a:effectLst/>
      </p:bgPr>
    </p:bg>
    <p:spTree>
      <p:nvGrpSpPr>
        <p:cNvPr id="1" name=""/>
        <p:cNvGrpSpPr/>
        <p:nvPr/>
      </p:nvGrpSpPr>
      <p:grpSpPr>
        <a:xfrm>
          <a:off x="0" y="0"/>
          <a:ext cx="0" cy="0"/>
          <a:chOff x="0" y="0"/>
          <a:chExt cx="0" cy="0"/>
        </a:xfrm>
      </p:grpSpPr>
      <p:sp>
        <p:nvSpPr>
          <p:cNvPr id="7" name="Title 50">
            <a:extLst>
              <a:ext uri="{FF2B5EF4-FFF2-40B4-BE49-F238E27FC236}">
                <a16:creationId xmlns:a16="http://schemas.microsoft.com/office/drawing/2014/main" id="{D8694222-4D81-4A9A-93A2-23C89102F234}"/>
              </a:ext>
            </a:extLst>
          </p:cNvPr>
          <p:cNvSpPr txBox="1">
            <a:spLocks/>
          </p:cNvSpPr>
          <p:nvPr/>
        </p:nvSpPr>
        <p:spPr>
          <a:xfrm>
            <a:off x="1469996" y="2859368"/>
            <a:ext cx="6205597" cy="10064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lgn="ctr"/>
            <a:r>
              <a:rPr lang="ca-ES" sz="6600" dirty="0">
                <a:solidFill>
                  <a:schemeClr val="tx1">
                    <a:lumMod val="65000"/>
                    <a:lumOff val="35000"/>
                  </a:schemeClr>
                </a:solidFill>
              </a:rPr>
              <a:t>Gràcies!</a:t>
            </a:r>
          </a:p>
        </p:txBody>
      </p:sp>
      <p:sp>
        <p:nvSpPr>
          <p:cNvPr id="4" name="QuadreDeText 3"/>
          <p:cNvSpPr txBox="1"/>
          <p:nvPr/>
        </p:nvSpPr>
        <p:spPr>
          <a:xfrm>
            <a:off x="3010694" y="4257675"/>
            <a:ext cx="3124200" cy="424732"/>
          </a:xfrm>
          <a:prstGeom prst="rect">
            <a:avLst/>
          </a:prstGeom>
          <a:noFill/>
        </p:spPr>
        <p:txBody>
          <a:bodyPr wrap="square" rtlCol="0">
            <a:spAutoFit/>
          </a:bodyPr>
          <a:lstStyle/>
          <a:p>
            <a:pPr algn="ctr">
              <a:lnSpc>
                <a:spcPct val="90000"/>
              </a:lnSpc>
              <a:spcBef>
                <a:spcPct val="0"/>
              </a:spcBef>
            </a:pPr>
            <a:r>
              <a:rPr lang="ca-ES" sz="2400" b="1" spc="-60" dirty="0">
                <a:solidFill>
                  <a:srgbClr val="145C72"/>
                </a:solidFill>
                <a:latin typeface="+mj-lt"/>
                <a:ea typeface="+mj-ea"/>
                <a:cs typeface="+mj-cs"/>
              </a:rPr>
              <a:t>#</a:t>
            </a:r>
            <a:r>
              <a:rPr lang="ca-ES" sz="2400" b="1" spc="-60" dirty="0" err="1">
                <a:solidFill>
                  <a:srgbClr val="145C72"/>
                </a:solidFill>
                <a:latin typeface="+mj-lt"/>
                <a:ea typeface="+mj-ea"/>
                <a:cs typeface="+mj-cs"/>
              </a:rPr>
              <a:t>bibliotequesUAB</a:t>
            </a:r>
            <a:endParaRPr lang="ca-ES" sz="2400" b="1" spc="-60" dirty="0">
              <a:solidFill>
                <a:srgbClr val="145C72"/>
              </a:solidFill>
              <a:latin typeface="+mj-lt"/>
              <a:ea typeface="+mj-ea"/>
              <a:cs typeface="+mj-cs"/>
            </a:endParaRPr>
          </a:p>
        </p:txBody>
      </p:sp>
      <p:pic>
        <p:nvPicPr>
          <p:cNvPr id="3" name="Imagen 5">
            <a:extLst>
              <a:ext uri="{FF2B5EF4-FFF2-40B4-BE49-F238E27FC236}">
                <a16:creationId xmlns:a16="http://schemas.microsoft.com/office/drawing/2014/main" id="{14114CA6-27D4-AF6C-2013-F8E5D35F4145}"/>
              </a:ext>
            </a:extLst>
          </p:cNvPr>
          <p:cNvPicPr>
            <a:picLocks noChangeAspect="1"/>
          </p:cNvPicPr>
          <p:nvPr/>
        </p:nvPicPr>
        <p:blipFill>
          <a:blip r:embed="rId3"/>
          <a:stretch>
            <a:fillRect/>
          </a:stretch>
        </p:blipFill>
        <p:spPr>
          <a:xfrm>
            <a:off x="7202354" y="5923824"/>
            <a:ext cx="1276572" cy="504825"/>
          </a:xfrm>
          <a:prstGeom prst="rect">
            <a:avLst/>
          </a:prstGeom>
        </p:spPr>
      </p:pic>
    </p:spTree>
    <p:extLst>
      <p:ext uri="{BB962C8B-B14F-4D97-AF65-F5344CB8AC3E}">
        <p14:creationId xmlns:p14="http://schemas.microsoft.com/office/powerpoint/2010/main" val="34436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856C62D-AF6C-46C6-B6F5-B29EF64196C0}"/>
              </a:ext>
            </a:extLst>
          </p:cNvPr>
          <p:cNvPicPr>
            <a:picLocks noChangeAspect="1"/>
          </p:cNvPicPr>
          <p:nvPr/>
        </p:nvPicPr>
        <p:blipFill>
          <a:blip r:embed="rId2"/>
          <a:stretch>
            <a:fillRect/>
          </a:stretch>
        </p:blipFill>
        <p:spPr>
          <a:xfrm>
            <a:off x="751182" y="5438239"/>
            <a:ext cx="914400" cy="328613"/>
          </a:xfrm>
          <a:prstGeom prst="rect">
            <a:avLst/>
          </a:prstGeom>
        </p:spPr>
      </p:pic>
      <p:sp>
        <p:nvSpPr>
          <p:cNvPr id="8" name="Title 9">
            <a:extLst>
              <a:ext uri="{FF2B5EF4-FFF2-40B4-BE49-F238E27FC236}">
                <a16:creationId xmlns:a16="http://schemas.microsoft.com/office/drawing/2014/main" id="{DF2AFA0E-FF08-4C28-ADA5-C157954DFADD}"/>
              </a:ext>
            </a:extLst>
          </p:cNvPr>
          <p:cNvSpPr>
            <a:spLocks noGrp="1"/>
          </p:cNvSpPr>
          <p:nvPr>
            <p:ph type="title"/>
          </p:nvPr>
        </p:nvSpPr>
        <p:spPr>
          <a:xfrm>
            <a:off x="166514" y="500217"/>
            <a:ext cx="8875886" cy="590931"/>
          </a:xfrm>
        </p:spPr>
        <p:txBody>
          <a:bodyPr/>
          <a:lstStyle/>
          <a:p>
            <a:r>
              <a:rPr lang="ca-ES" dirty="0"/>
              <a:t>Continguts</a:t>
            </a:r>
          </a:p>
        </p:txBody>
      </p:sp>
      <p:pic>
        <p:nvPicPr>
          <p:cNvPr id="4" name="Imagen 3">
            <a:extLst>
              <a:ext uri="{FF2B5EF4-FFF2-40B4-BE49-F238E27FC236}">
                <a16:creationId xmlns:a16="http://schemas.microsoft.com/office/drawing/2014/main" id="{FA49C209-F3F5-4E69-A87B-14DDAC15FDF7}"/>
              </a:ext>
            </a:extLst>
          </p:cNvPr>
          <p:cNvPicPr>
            <a:picLocks noChangeAspect="1"/>
          </p:cNvPicPr>
          <p:nvPr/>
        </p:nvPicPr>
        <p:blipFill>
          <a:blip r:embed="rId3"/>
          <a:stretch>
            <a:fillRect/>
          </a:stretch>
        </p:blipFill>
        <p:spPr>
          <a:xfrm>
            <a:off x="1029494" y="1438275"/>
            <a:ext cx="7086600" cy="3981450"/>
          </a:xfrm>
          <a:prstGeom prst="rect">
            <a:avLst/>
          </a:prstGeom>
        </p:spPr>
      </p:pic>
    </p:spTree>
    <p:extLst>
      <p:ext uri="{BB962C8B-B14F-4D97-AF65-F5344CB8AC3E}">
        <p14:creationId xmlns:p14="http://schemas.microsoft.com/office/powerpoint/2010/main" val="196452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166514" y="500217"/>
            <a:ext cx="8875886" cy="590931"/>
          </a:xfrm>
        </p:spPr>
        <p:txBody>
          <a:bodyPr/>
          <a:lstStyle/>
          <a:p>
            <a:r>
              <a:rPr lang="ca-ES" dirty="0"/>
              <a:t>Disseny de l’estratègia de cerca</a:t>
            </a:r>
          </a:p>
        </p:txBody>
      </p:sp>
      <p:pic>
        <p:nvPicPr>
          <p:cNvPr id="14" name="Imagen 1">
            <a:extLst>
              <a:ext uri="{FF2B5EF4-FFF2-40B4-BE49-F238E27FC236}">
                <a16:creationId xmlns:a16="http://schemas.microsoft.com/office/drawing/2014/main" id="{497A0037-311E-4766-B5B3-42FDA354392E}"/>
              </a:ext>
            </a:extLst>
          </p:cNvPr>
          <p:cNvPicPr>
            <a:picLocks noChangeAspect="1"/>
          </p:cNvPicPr>
          <p:nvPr/>
        </p:nvPicPr>
        <p:blipFill>
          <a:blip r:embed="rId3"/>
          <a:stretch>
            <a:fillRect/>
          </a:stretch>
        </p:blipFill>
        <p:spPr>
          <a:xfrm>
            <a:off x="1296547" y="3053744"/>
            <a:ext cx="1770646" cy="1345382"/>
          </a:xfrm>
          <a:prstGeom prst="rect">
            <a:avLst/>
          </a:prstGeom>
        </p:spPr>
      </p:pic>
      <p:sp>
        <p:nvSpPr>
          <p:cNvPr id="15" name="QuadreDeText 18">
            <a:extLst>
              <a:ext uri="{FF2B5EF4-FFF2-40B4-BE49-F238E27FC236}">
                <a16:creationId xmlns:a16="http://schemas.microsoft.com/office/drawing/2014/main" id="{B87CB696-8551-45D5-818E-2D3A56AE292F}"/>
              </a:ext>
            </a:extLst>
          </p:cNvPr>
          <p:cNvSpPr txBox="1"/>
          <p:nvPr/>
        </p:nvSpPr>
        <p:spPr>
          <a:xfrm>
            <a:off x="166513" y="6565759"/>
            <a:ext cx="331804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mj-lt"/>
              </a:rPr>
              <a:t> </a:t>
            </a:r>
            <a:r>
              <a:rPr lang="es-ES" sz="800" b="1" dirty="0" err="1">
                <a:latin typeface="+mj-lt"/>
              </a:rPr>
              <a:t>Image</a:t>
            </a:r>
            <a:r>
              <a:rPr lang="es-ES" sz="800" dirty="0">
                <a:latin typeface="+mj-lt"/>
              </a:rPr>
              <a:t>: </a:t>
            </a:r>
            <a:r>
              <a:rPr lang="es-ES" sz="800" noProof="1">
                <a:latin typeface="+mj-lt"/>
                <a:hlinkClick r:id="rId4"/>
              </a:rPr>
              <a:t>neotam</a:t>
            </a:r>
            <a:r>
              <a:rPr lang="es-ES" sz="800" dirty="0">
                <a:latin typeface="+mj-lt"/>
              </a:rPr>
              <a:t> / </a:t>
            </a:r>
            <a:r>
              <a:rPr lang="es-ES" sz="800" noProof="1">
                <a:latin typeface="+mj-lt"/>
                <a:hlinkClick r:id="rId5"/>
              </a:rPr>
              <a:t>Pixabay</a:t>
            </a:r>
            <a:r>
              <a:rPr lang="es-ES" sz="800" dirty="0">
                <a:latin typeface="+mj-lt"/>
              </a:rPr>
              <a:t> / </a:t>
            </a:r>
            <a:r>
              <a:rPr lang="es-ES" sz="800" noProof="1">
                <a:latin typeface="+mj-lt"/>
                <a:hlinkClick r:id="rId6"/>
              </a:rPr>
              <a:t>Pixabay License </a:t>
            </a:r>
            <a:endParaRPr lang="es-ES" sz="800" noProof="1">
              <a:latin typeface="+mj-lt"/>
            </a:endParaRPr>
          </a:p>
        </p:txBody>
      </p:sp>
      <p:sp>
        <p:nvSpPr>
          <p:cNvPr id="8" name="Rectángulo 12">
            <a:extLst>
              <a:ext uri="{FF2B5EF4-FFF2-40B4-BE49-F238E27FC236}">
                <a16:creationId xmlns:a16="http://schemas.microsoft.com/office/drawing/2014/main" id="{745129C8-F516-4365-9448-EA4C5C9C6EDE}"/>
              </a:ext>
            </a:extLst>
          </p:cNvPr>
          <p:cNvSpPr/>
          <p:nvPr/>
        </p:nvSpPr>
        <p:spPr>
          <a:xfrm>
            <a:off x="3282576" y="2574160"/>
            <a:ext cx="5078224"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400" b="1" dirty="0">
                <a:solidFill>
                  <a:srgbClr val="145C72"/>
                </a:solidFill>
              </a:rPr>
              <a:t>a) Operadors lògics o booleans</a:t>
            </a:r>
          </a:p>
          <a:p>
            <a:pPr algn="ctr"/>
            <a:r>
              <a:rPr lang="ca-ES" sz="1200" b="1" dirty="0">
                <a:solidFill>
                  <a:srgbClr val="145C72"/>
                </a:solidFill>
              </a:rPr>
              <a:t> </a:t>
            </a:r>
            <a:endParaRPr lang="ca-ES" sz="1200" dirty="0">
              <a:solidFill>
                <a:srgbClr val="145C72"/>
              </a:solidFill>
            </a:endParaRPr>
          </a:p>
        </p:txBody>
      </p:sp>
      <p:sp>
        <p:nvSpPr>
          <p:cNvPr id="13" name="Rectángulo 14">
            <a:extLst>
              <a:ext uri="{FF2B5EF4-FFF2-40B4-BE49-F238E27FC236}">
                <a16:creationId xmlns:a16="http://schemas.microsoft.com/office/drawing/2014/main" id="{7305B15B-DD4A-46CB-940A-0E0B8B3FA3C8}"/>
              </a:ext>
            </a:extLst>
          </p:cNvPr>
          <p:cNvSpPr/>
          <p:nvPr/>
        </p:nvSpPr>
        <p:spPr>
          <a:xfrm>
            <a:off x="3282576" y="3237369"/>
            <a:ext cx="5079600"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pPr algn="ctr"/>
            <a:endParaRPr lang="ca-ES" sz="2600" b="1" dirty="0">
              <a:solidFill>
                <a:srgbClr val="145C72"/>
              </a:solidFill>
            </a:endParaRPr>
          </a:p>
          <a:p>
            <a:r>
              <a:rPr lang="ca-ES" sz="2400" b="1" dirty="0">
                <a:solidFill>
                  <a:srgbClr val="145C72"/>
                </a:solidFill>
              </a:rPr>
              <a:t>b) Frase exacta</a:t>
            </a:r>
          </a:p>
          <a:p>
            <a:pPr algn="ctr"/>
            <a:endParaRPr lang="ca-ES" sz="2600" dirty="0">
              <a:solidFill>
                <a:srgbClr val="145C72"/>
              </a:solidFill>
            </a:endParaRPr>
          </a:p>
          <a:p>
            <a:pPr algn="ctr"/>
            <a:endParaRPr lang="ca-ES" sz="1200" b="1" dirty="0">
              <a:solidFill>
                <a:srgbClr val="145C72"/>
              </a:solidFill>
            </a:endParaRPr>
          </a:p>
        </p:txBody>
      </p:sp>
      <p:sp>
        <p:nvSpPr>
          <p:cNvPr id="16" name="Rectángulo 15">
            <a:extLst>
              <a:ext uri="{FF2B5EF4-FFF2-40B4-BE49-F238E27FC236}">
                <a16:creationId xmlns:a16="http://schemas.microsoft.com/office/drawing/2014/main" id="{6F6E59EC-5BA1-4143-BBB4-4001FC41F765}"/>
              </a:ext>
            </a:extLst>
          </p:cNvPr>
          <p:cNvSpPr/>
          <p:nvPr/>
        </p:nvSpPr>
        <p:spPr>
          <a:xfrm>
            <a:off x="3282576" y="3940431"/>
            <a:ext cx="5079600"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400" b="1" dirty="0">
                <a:solidFill>
                  <a:srgbClr val="145C72"/>
                </a:solidFill>
              </a:rPr>
              <a:t>c) Truncament</a:t>
            </a:r>
          </a:p>
          <a:p>
            <a:pPr algn="ctr"/>
            <a:endParaRPr lang="ca-ES" sz="1200" b="1" dirty="0">
              <a:solidFill>
                <a:srgbClr val="145C72"/>
              </a:solidFill>
            </a:endParaRPr>
          </a:p>
        </p:txBody>
      </p:sp>
      <p:sp>
        <p:nvSpPr>
          <p:cNvPr id="17" name="Rectángulo 16">
            <a:extLst>
              <a:ext uri="{FF2B5EF4-FFF2-40B4-BE49-F238E27FC236}">
                <a16:creationId xmlns:a16="http://schemas.microsoft.com/office/drawing/2014/main" id="{C887FC3C-F39D-43BD-AB2C-BC08517D8944}"/>
              </a:ext>
            </a:extLst>
          </p:cNvPr>
          <p:cNvSpPr/>
          <p:nvPr/>
        </p:nvSpPr>
        <p:spPr>
          <a:xfrm>
            <a:off x="3281200" y="4650881"/>
            <a:ext cx="5079600" cy="59093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400" b="1" dirty="0">
                <a:solidFill>
                  <a:srgbClr val="145C72"/>
                </a:solidFill>
              </a:rPr>
              <a:t>d) Altres operadors</a:t>
            </a:r>
          </a:p>
          <a:p>
            <a:pPr algn="ctr"/>
            <a:endParaRPr lang="ca-ES" sz="1200" b="1" dirty="0">
              <a:solidFill>
                <a:srgbClr val="145C72"/>
              </a:solidFill>
            </a:endParaRPr>
          </a:p>
        </p:txBody>
      </p:sp>
    </p:spTree>
    <p:extLst>
      <p:ext uri="{BB962C8B-B14F-4D97-AF65-F5344CB8AC3E}">
        <p14:creationId xmlns:p14="http://schemas.microsoft.com/office/powerpoint/2010/main" val="331843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5">
            <a:extLst>
              <a:ext uri="{FF2B5EF4-FFF2-40B4-BE49-F238E27FC236}">
                <a16:creationId xmlns:a16="http://schemas.microsoft.com/office/drawing/2014/main" id="{8C10F08C-73B3-4DE7-82BA-4E186639DCE2}"/>
              </a:ext>
            </a:extLst>
          </p:cNvPr>
          <p:cNvGraphicFramePr>
            <a:graphicFrameLocks noGrp="1" noChangeAspect="1"/>
          </p:cNvGraphicFramePr>
          <p:nvPr>
            <p:ph sz="half" idx="1"/>
          </p:nvPr>
        </p:nvGraphicFramePr>
        <p:xfrm>
          <a:off x="6182518" y="2087751"/>
          <a:ext cx="2528887" cy="1373187"/>
        </p:xfrm>
        <a:graphic>
          <a:graphicData uri="http://schemas.openxmlformats.org/presentationml/2006/ole">
            <mc:AlternateContent xmlns:mc="http://schemas.openxmlformats.org/markup-compatibility/2006">
              <mc:Choice xmlns:v="urn:schemas-microsoft-com:vml" Requires="v">
                <p:oleObj name="Imagen" r:id="rId3" imgW="3104762" imgH="1685714" progId="StaticMetafile">
                  <p:embed/>
                </p:oleObj>
              </mc:Choice>
              <mc:Fallback>
                <p:oleObj name="Imagen" r:id="rId3" imgW="3104762" imgH="1685714" progId="StaticMetafile">
                  <p:embed/>
                  <p:pic>
                    <p:nvPicPr>
                      <p:cNvPr id="11" name="Object 5">
                        <a:extLst>
                          <a:ext uri="{FF2B5EF4-FFF2-40B4-BE49-F238E27FC236}">
                            <a16:creationId xmlns:a16="http://schemas.microsoft.com/office/drawing/2014/main" id="{8C10F08C-73B3-4DE7-82BA-4E186639D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518" y="2087751"/>
                        <a:ext cx="2528887" cy="1373187"/>
                      </a:xfrm>
                      <a:prstGeom prst="rect">
                        <a:avLst/>
                      </a:prstGeom>
                      <a:noFill/>
                      <a:ln>
                        <a:noFill/>
                      </a:ln>
                      <a:effectLst/>
                    </p:spPr>
                  </p:pic>
                </p:oleObj>
              </mc:Fallback>
            </mc:AlternateContent>
          </a:graphicData>
        </a:graphic>
      </p:graphicFrame>
      <p:sp>
        <p:nvSpPr>
          <p:cNvPr id="14" name="2 Marcador de contenido">
            <a:extLst>
              <a:ext uri="{FF2B5EF4-FFF2-40B4-BE49-F238E27FC236}">
                <a16:creationId xmlns:a16="http://schemas.microsoft.com/office/drawing/2014/main" id="{DCD14D86-AAC6-4B71-9AF9-C6C873000BBA}"/>
              </a:ext>
            </a:extLst>
          </p:cNvPr>
          <p:cNvSpPr>
            <a:spLocks/>
          </p:cNvSpPr>
          <p:nvPr/>
        </p:nvSpPr>
        <p:spPr bwMode="auto">
          <a:xfrm>
            <a:off x="313474" y="4738124"/>
            <a:ext cx="8229600" cy="1555606"/>
          </a:xfrm>
          <a:prstGeom prst="rect">
            <a:avLst/>
          </a:prstGeom>
          <a:noFill/>
          <a:ln w="9525">
            <a:noFill/>
            <a:miter lim="800000"/>
            <a:headEnd/>
            <a:tailEnd/>
          </a:ln>
        </p:spPr>
        <p:txBody>
          <a:bodyPr/>
          <a:lstStyle/>
          <a:p>
            <a:pPr marL="901700" indent="-901700">
              <a:lnSpc>
                <a:spcPct val="80000"/>
              </a:lnSpc>
              <a:spcBef>
                <a:spcPct val="20000"/>
              </a:spcBef>
            </a:pPr>
            <a:r>
              <a:rPr lang="ca-ES" sz="2000" b="1" dirty="0"/>
              <a:t>NOT</a:t>
            </a:r>
          </a:p>
          <a:p>
            <a:pPr marL="901700" indent="-901700">
              <a:lnSpc>
                <a:spcPct val="80000"/>
              </a:lnSpc>
              <a:spcBef>
                <a:spcPct val="20000"/>
              </a:spcBef>
            </a:pPr>
            <a:endParaRPr lang="ca-ES" b="1" dirty="0">
              <a:solidFill>
                <a:srgbClr val="1C1C1C"/>
              </a:solidFill>
            </a:endParaRPr>
          </a:p>
          <a:p>
            <a:pPr marL="901700" indent="-901700">
              <a:lnSpc>
                <a:spcPct val="80000"/>
              </a:lnSpc>
              <a:spcBef>
                <a:spcPct val="20000"/>
              </a:spcBef>
            </a:pPr>
            <a:r>
              <a:rPr lang="ca-ES" sz="1600" b="1" dirty="0">
                <a:solidFill>
                  <a:srgbClr val="1C1C1C"/>
                </a:solidFill>
              </a:rPr>
              <a:t>EXCLOU</a:t>
            </a:r>
            <a:r>
              <a:rPr lang="ca-ES" sz="1600" dirty="0">
                <a:solidFill>
                  <a:srgbClr val="1C1C1C"/>
                </a:solidFill>
              </a:rPr>
              <a:t> els documents que contenen el tema rebutjat</a:t>
            </a:r>
          </a:p>
          <a:p>
            <a:pPr marL="901700" indent="-901700">
              <a:lnSpc>
                <a:spcPct val="80000"/>
              </a:lnSpc>
              <a:spcBef>
                <a:spcPct val="20000"/>
              </a:spcBef>
            </a:pPr>
            <a:endParaRPr lang="ca-ES" dirty="0">
              <a:solidFill>
                <a:srgbClr val="FF0000"/>
              </a:solidFill>
            </a:endParaRPr>
          </a:p>
          <a:p>
            <a:pPr marL="901700" indent="-901700">
              <a:lnSpc>
                <a:spcPct val="80000"/>
              </a:lnSpc>
              <a:spcBef>
                <a:spcPct val="20000"/>
              </a:spcBef>
            </a:pPr>
            <a:r>
              <a:rPr lang="ca-ES" dirty="0">
                <a:solidFill>
                  <a:srgbClr val="FF0000"/>
                </a:solidFill>
              </a:rPr>
              <a:t>			</a:t>
            </a:r>
            <a:r>
              <a:rPr lang="ca-ES" b="1" dirty="0" err="1"/>
              <a:t>Electroluminiscent</a:t>
            </a:r>
            <a:r>
              <a:rPr lang="ca-ES" b="1" dirty="0"/>
              <a:t> </a:t>
            </a:r>
            <a:r>
              <a:rPr lang="ca-ES" b="1" dirty="0" err="1"/>
              <a:t>devices</a:t>
            </a:r>
            <a:r>
              <a:rPr lang="ca-ES" b="1" dirty="0"/>
              <a:t> NOT </a:t>
            </a:r>
            <a:r>
              <a:rPr lang="ca-ES" b="1" dirty="0" err="1"/>
              <a:t>LEDs</a:t>
            </a:r>
            <a:endParaRPr lang="ca-ES" b="1" dirty="0"/>
          </a:p>
        </p:txBody>
      </p:sp>
      <p:graphicFrame>
        <p:nvGraphicFramePr>
          <p:cNvPr id="15" name="Object 9">
            <a:extLst>
              <a:ext uri="{FF2B5EF4-FFF2-40B4-BE49-F238E27FC236}">
                <a16:creationId xmlns:a16="http://schemas.microsoft.com/office/drawing/2014/main" id="{DEDC24A3-B096-439F-8CF8-E96AC477DBC5}"/>
              </a:ext>
            </a:extLst>
          </p:cNvPr>
          <p:cNvGraphicFramePr>
            <a:graphicFrameLocks noChangeAspect="1"/>
          </p:cNvGraphicFramePr>
          <p:nvPr/>
        </p:nvGraphicFramePr>
        <p:xfrm>
          <a:off x="6270625" y="3768683"/>
          <a:ext cx="2371725" cy="1303337"/>
        </p:xfrm>
        <a:graphic>
          <a:graphicData uri="http://schemas.openxmlformats.org/presentationml/2006/ole">
            <mc:AlternateContent xmlns:mc="http://schemas.openxmlformats.org/markup-compatibility/2006">
              <mc:Choice xmlns:v="urn:schemas-microsoft-com:vml" Requires="v">
                <p:oleObj name="Imagen" r:id="rId5" imgW="2876190" imgH="1580952" progId="StaticMetafile">
                  <p:embed/>
                </p:oleObj>
              </mc:Choice>
              <mc:Fallback>
                <p:oleObj name="Imagen" r:id="rId5" imgW="2876190" imgH="1580952" progId="StaticMetafile">
                  <p:embed/>
                  <p:pic>
                    <p:nvPicPr>
                      <p:cNvPr id="15" name="Object 9">
                        <a:extLst>
                          <a:ext uri="{FF2B5EF4-FFF2-40B4-BE49-F238E27FC236}">
                            <a16:creationId xmlns:a16="http://schemas.microsoft.com/office/drawing/2014/main" id="{DEDC24A3-B096-439F-8CF8-E96AC477D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25" y="3768683"/>
                        <a:ext cx="2371725"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ángulo 2">
            <a:extLst>
              <a:ext uri="{FF2B5EF4-FFF2-40B4-BE49-F238E27FC236}">
                <a16:creationId xmlns:a16="http://schemas.microsoft.com/office/drawing/2014/main" id="{CAA92CEB-94E5-4188-AECF-AD6BA25AC4CC}"/>
              </a:ext>
            </a:extLst>
          </p:cNvPr>
          <p:cNvSpPr/>
          <p:nvPr/>
        </p:nvSpPr>
        <p:spPr>
          <a:xfrm>
            <a:off x="310402" y="1300135"/>
            <a:ext cx="8524784" cy="1415772"/>
          </a:xfrm>
          <a:prstGeom prst="rect">
            <a:avLst/>
          </a:prstGeom>
        </p:spPr>
        <p:txBody>
          <a:bodyPr wrap="square">
            <a:spAutoFit/>
          </a:bodyPr>
          <a:lstStyle/>
          <a:p>
            <a:pPr marL="901700" indent="-901700">
              <a:lnSpc>
                <a:spcPct val="80000"/>
              </a:lnSpc>
              <a:spcBef>
                <a:spcPct val="20000"/>
              </a:spcBef>
            </a:pPr>
            <a:r>
              <a:rPr lang="ca-ES" sz="2000" b="1" dirty="0"/>
              <a:t>AND</a:t>
            </a:r>
          </a:p>
          <a:p>
            <a:pPr marL="901700" indent="-901700">
              <a:lnSpc>
                <a:spcPct val="80000"/>
              </a:lnSpc>
              <a:spcBef>
                <a:spcPct val="20000"/>
              </a:spcBef>
            </a:pPr>
            <a:endParaRPr lang="en-US" dirty="0"/>
          </a:p>
          <a:p>
            <a:pPr marL="901700" indent="-901700">
              <a:lnSpc>
                <a:spcPct val="80000"/>
              </a:lnSpc>
              <a:spcBef>
                <a:spcPct val="20000"/>
              </a:spcBef>
            </a:pPr>
            <a:r>
              <a:rPr lang="ca-ES" sz="1600" dirty="0">
                <a:solidFill>
                  <a:srgbClr val="1C1C1C"/>
                </a:solidFill>
              </a:rPr>
              <a:t>Recupera aquells documents que contenen </a:t>
            </a:r>
            <a:r>
              <a:rPr lang="ca-ES" sz="1600" b="1" dirty="0">
                <a:solidFill>
                  <a:srgbClr val="1C1C1C"/>
                </a:solidFill>
              </a:rPr>
              <a:t>TOTS</a:t>
            </a:r>
            <a:r>
              <a:rPr lang="ca-ES" sz="1600" dirty="0">
                <a:solidFill>
                  <a:srgbClr val="1C1C1C"/>
                </a:solidFill>
              </a:rPr>
              <a:t> els termes en el mateix registre</a:t>
            </a:r>
          </a:p>
          <a:p>
            <a:pPr marL="901700" indent="-901700">
              <a:lnSpc>
                <a:spcPct val="80000"/>
              </a:lnSpc>
              <a:spcBef>
                <a:spcPct val="20000"/>
              </a:spcBef>
            </a:pPr>
            <a:endParaRPr lang="ca-ES" dirty="0">
              <a:solidFill>
                <a:srgbClr val="1C1C1C"/>
              </a:solidFill>
            </a:endParaRPr>
          </a:p>
          <a:p>
            <a:pPr marL="901700" indent="-901700">
              <a:lnSpc>
                <a:spcPct val="80000"/>
              </a:lnSpc>
              <a:spcBef>
                <a:spcPct val="20000"/>
              </a:spcBef>
            </a:pPr>
            <a:r>
              <a:rPr lang="ca-ES" dirty="0"/>
              <a:t>		</a:t>
            </a:r>
            <a:r>
              <a:rPr lang="ca-ES" b="1" dirty="0"/>
              <a:t>                 LED AND Optical  </a:t>
            </a:r>
            <a:r>
              <a:rPr lang="ca-ES" b="1" dirty="0" err="1"/>
              <a:t>fiber</a:t>
            </a:r>
            <a:endParaRPr lang="ca-ES" b="1" dirty="0"/>
          </a:p>
        </p:txBody>
      </p:sp>
      <p:sp>
        <p:nvSpPr>
          <p:cNvPr id="21" name="Rectángulo 5">
            <a:extLst>
              <a:ext uri="{FF2B5EF4-FFF2-40B4-BE49-F238E27FC236}">
                <a16:creationId xmlns:a16="http://schemas.microsoft.com/office/drawing/2014/main" id="{C4BFED28-6152-45E2-A7F8-2E8EE812D2B7}"/>
              </a:ext>
            </a:extLst>
          </p:cNvPr>
          <p:cNvSpPr/>
          <p:nvPr/>
        </p:nvSpPr>
        <p:spPr>
          <a:xfrm>
            <a:off x="310402" y="2833954"/>
            <a:ext cx="8721838" cy="1415772"/>
          </a:xfrm>
          <a:prstGeom prst="rect">
            <a:avLst/>
          </a:prstGeom>
        </p:spPr>
        <p:txBody>
          <a:bodyPr wrap="square">
            <a:spAutoFit/>
          </a:bodyPr>
          <a:lstStyle/>
          <a:p>
            <a:pPr marL="901700" indent="-901700">
              <a:lnSpc>
                <a:spcPct val="80000"/>
              </a:lnSpc>
              <a:spcBef>
                <a:spcPct val="20000"/>
              </a:spcBef>
            </a:pPr>
            <a:r>
              <a:rPr lang="ca-ES" sz="2000" b="1" dirty="0"/>
              <a:t>OR </a:t>
            </a:r>
            <a:r>
              <a:rPr lang="ca-ES" sz="2000" dirty="0">
                <a:solidFill>
                  <a:srgbClr val="1C1C1C"/>
                </a:solidFill>
              </a:rPr>
              <a:t>	</a:t>
            </a:r>
          </a:p>
          <a:p>
            <a:pPr marL="901700" indent="-901700">
              <a:lnSpc>
                <a:spcPct val="80000"/>
              </a:lnSpc>
              <a:spcBef>
                <a:spcPct val="20000"/>
              </a:spcBef>
            </a:pPr>
            <a:endParaRPr lang="ca-ES" dirty="0">
              <a:solidFill>
                <a:srgbClr val="1C1C1C"/>
              </a:solidFill>
            </a:endParaRPr>
          </a:p>
          <a:p>
            <a:pPr marL="901700" indent="-901700">
              <a:lnSpc>
                <a:spcPct val="80000"/>
              </a:lnSpc>
              <a:spcBef>
                <a:spcPct val="20000"/>
              </a:spcBef>
            </a:pPr>
            <a:r>
              <a:rPr lang="ca-ES" sz="1600" dirty="0">
                <a:solidFill>
                  <a:srgbClr val="1C1C1C"/>
                </a:solidFill>
              </a:rPr>
              <a:t>Recupera aquells documents on apareix </a:t>
            </a:r>
            <a:r>
              <a:rPr lang="ca-ES" sz="1600" b="1" dirty="0">
                <a:solidFill>
                  <a:srgbClr val="1C1C1C"/>
                </a:solidFill>
              </a:rPr>
              <a:t>ALMENYS UN </a:t>
            </a:r>
            <a:r>
              <a:rPr lang="ca-ES" sz="1600" dirty="0">
                <a:solidFill>
                  <a:srgbClr val="1C1C1C"/>
                </a:solidFill>
              </a:rPr>
              <a:t>dels termes </a:t>
            </a:r>
          </a:p>
          <a:p>
            <a:pPr marL="901700" indent="-901700">
              <a:lnSpc>
                <a:spcPct val="80000"/>
              </a:lnSpc>
              <a:spcBef>
                <a:spcPct val="20000"/>
              </a:spcBef>
            </a:pPr>
            <a:endParaRPr lang="ca-ES" dirty="0">
              <a:solidFill>
                <a:srgbClr val="1C1C1C"/>
              </a:solidFill>
            </a:endParaRPr>
          </a:p>
          <a:p>
            <a:pPr marL="901700" indent="-901700">
              <a:lnSpc>
                <a:spcPct val="80000"/>
              </a:lnSpc>
              <a:spcBef>
                <a:spcPct val="20000"/>
              </a:spcBef>
            </a:pPr>
            <a:r>
              <a:rPr lang="ca-ES" dirty="0"/>
              <a:t>		</a:t>
            </a:r>
            <a:r>
              <a:rPr lang="ca-ES" b="1" dirty="0"/>
              <a:t>                 </a:t>
            </a:r>
            <a:r>
              <a:rPr lang="ca-ES" b="1" dirty="0" err="1"/>
              <a:t>LEDs</a:t>
            </a:r>
            <a:r>
              <a:rPr lang="ca-ES" b="1" dirty="0"/>
              <a:t> OR Light </a:t>
            </a:r>
            <a:r>
              <a:rPr lang="ca-ES" b="1" dirty="0" err="1"/>
              <a:t>emitting</a:t>
            </a:r>
            <a:r>
              <a:rPr lang="ca-ES" b="1" dirty="0"/>
              <a:t> </a:t>
            </a:r>
            <a:r>
              <a:rPr lang="ca-ES" b="1" dirty="0" err="1"/>
              <a:t>diodes</a:t>
            </a:r>
            <a:endParaRPr lang="ca-ES" b="1" dirty="0"/>
          </a:p>
        </p:txBody>
      </p:sp>
      <p:sp>
        <p:nvSpPr>
          <p:cNvPr id="9" name="Rectángulo 12">
            <a:extLst>
              <a:ext uri="{FF2B5EF4-FFF2-40B4-BE49-F238E27FC236}">
                <a16:creationId xmlns:a16="http://schemas.microsoft.com/office/drawing/2014/main" id="{0F653962-7139-4AA0-AB51-D65A9634D3B6}"/>
              </a:ext>
            </a:extLst>
          </p:cNvPr>
          <p:cNvSpPr/>
          <p:nvPr/>
        </p:nvSpPr>
        <p:spPr>
          <a:xfrm>
            <a:off x="1888751" y="552450"/>
            <a:ext cx="5378824" cy="600075"/>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600" b="1" dirty="0">
                <a:solidFill>
                  <a:srgbClr val="145C72"/>
                </a:solidFill>
              </a:rPr>
              <a:t>a) Operadors lògics o booleans</a:t>
            </a:r>
          </a:p>
          <a:p>
            <a:pPr algn="ctr"/>
            <a:r>
              <a:rPr lang="ca-ES" sz="1200" b="1" dirty="0">
                <a:solidFill>
                  <a:srgbClr val="145C72"/>
                </a:solidFill>
              </a:rPr>
              <a:t> </a:t>
            </a:r>
            <a:endParaRPr lang="ca-ES" sz="1200" dirty="0">
              <a:solidFill>
                <a:srgbClr val="145C72"/>
              </a:solidFill>
            </a:endParaRPr>
          </a:p>
        </p:txBody>
      </p:sp>
      <p:pic>
        <p:nvPicPr>
          <p:cNvPr id="2" name="Imatge 1">
            <a:extLst>
              <a:ext uri="{FF2B5EF4-FFF2-40B4-BE49-F238E27FC236}">
                <a16:creationId xmlns:a16="http://schemas.microsoft.com/office/drawing/2014/main" id="{FDAD351F-56E3-48FD-BEE7-2F654389941D}"/>
              </a:ext>
            </a:extLst>
          </p:cNvPr>
          <p:cNvPicPr>
            <a:picLocks noChangeAspect="1"/>
          </p:cNvPicPr>
          <p:nvPr/>
        </p:nvPicPr>
        <p:blipFill>
          <a:blip r:embed="rId7"/>
          <a:stretch>
            <a:fillRect/>
          </a:stretch>
        </p:blipFill>
        <p:spPr>
          <a:xfrm>
            <a:off x="6508749" y="5388712"/>
            <a:ext cx="1895475" cy="1266825"/>
          </a:xfrm>
          <a:prstGeom prst="rect">
            <a:avLst/>
          </a:prstGeom>
        </p:spPr>
      </p:pic>
    </p:spTree>
    <p:extLst>
      <p:ext uri="{BB962C8B-B14F-4D97-AF65-F5344CB8AC3E}">
        <p14:creationId xmlns:p14="http://schemas.microsoft.com/office/powerpoint/2010/main" val="33183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201BF91-BA1B-4D01-B9FF-47FF368034F7}"/>
              </a:ext>
            </a:extLst>
          </p:cNvPr>
          <p:cNvPicPr>
            <a:picLocks noChangeAspect="1"/>
          </p:cNvPicPr>
          <p:nvPr/>
        </p:nvPicPr>
        <p:blipFill>
          <a:blip r:embed="rId3"/>
          <a:stretch>
            <a:fillRect/>
          </a:stretch>
        </p:blipFill>
        <p:spPr>
          <a:xfrm>
            <a:off x="396679" y="5322353"/>
            <a:ext cx="8505992" cy="1095864"/>
          </a:xfrm>
          <a:prstGeom prst="rect">
            <a:avLst/>
          </a:prstGeom>
          <a:ln w="19050">
            <a:solidFill>
              <a:schemeClr val="tx1"/>
            </a:solidFill>
          </a:ln>
        </p:spPr>
      </p:pic>
      <p:pic>
        <p:nvPicPr>
          <p:cNvPr id="2" name="Imagen 1">
            <a:extLst>
              <a:ext uri="{FF2B5EF4-FFF2-40B4-BE49-F238E27FC236}">
                <a16:creationId xmlns:a16="http://schemas.microsoft.com/office/drawing/2014/main" id="{54259211-7DF6-4E77-ADA8-ACF3F7E72317}"/>
              </a:ext>
            </a:extLst>
          </p:cNvPr>
          <p:cNvPicPr>
            <a:picLocks noChangeAspect="1"/>
          </p:cNvPicPr>
          <p:nvPr/>
        </p:nvPicPr>
        <p:blipFill>
          <a:blip r:embed="rId4"/>
          <a:stretch>
            <a:fillRect/>
          </a:stretch>
        </p:blipFill>
        <p:spPr>
          <a:xfrm>
            <a:off x="1698172" y="3454655"/>
            <a:ext cx="7001699" cy="878254"/>
          </a:xfrm>
          <a:prstGeom prst="rect">
            <a:avLst/>
          </a:prstGeom>
          <a:ln w="19050">
            <a:solidFill>
              <a:schemeClr val="tx1"/>
            </a:solidFill>
          </a:ln>
        </p:spPr>
      </p:pic>
      <p:sp>
        <p:nvSpPr>
          <p:cNvPr id="11" name="Rectángulo 2">
            <a:extLst>
              <a:ext uri="{FF2B5EF4-FFF2-40B4-BE49-F238E27FC236}">
                <a16:creationId xmlns:a16="http://schemas.microsoft.com/office/drawing/2014/main" id="{A9C82C98-1619-4F64-8939-84CA48D1248F}"/>
              </a:ext>
            </a:extLst>
          </p:cNvPr>
          <p:cNvSpPr/>
          <p:nvPr/>
        </p:nvSpPr>
        <p:spPr>
          <a:xfrm>
            <a:off x="111760" y="1372212"/>
            <a:ext cx="8930640" cy="1415772"/>
          </a:xfrm>
          <a:prstGeom prst="rect">
            <a:avLst/>
          </a:prstGeom>
        </p:spPr>
        <p:txBody>
          <a:bodyPr wrap="square">
            <a:spAutoFit/>
          </a:bodyPr>
          <a:lstStyle/>
          <a:p>
            <a:pPr marL="901700" indent="-901700">
              <a:lnSpc>
                <a:spcPct val="80000"/>
              </a:lnSpc>
              <a:spcBef>
                <a:spcPct val="20000"/>
              </a:spcBef>
            </a:pPr>
            <a:r>
              <a:rPr lang="ca-ES" sz="2000" b="1" dirty="0"/>
              <a:t>“ “ (cometes)</a:t>
            </a:r>
            <a:r>
              <a:rPr lang="ca-ES" sz="2000" dirty="0"/>
              <a:t>	</a:t>
            </a:r>
          </a:p>
          <a:p>
            <a:pPr marL="901700" indent="-901700">
              <a:lnSpc>
                <a:spcPct val="80000"/>
              </a:lnSpc>
              <a:spcBef>
                <a:spcPct val="20000"/>
              </a:spcBef>
            </a:pPr>
            <a:endParaRPr lang="ca-ES" dirty="0">
              <a:solidFill>
                <a:srgbClr val="1C1C1C"/>
              </a:solidFill>
            </a:endParaRPr>
          </a:p>
          <a:p>
            <a:pPr>
              <a:lnSpc>
                <a:spcPct val="80000"/>
              </a:lnSpc>
              <a:spcBef>
                <a:spcPct val="20000"/>
              </a:spcBef>
            </a:pPr>
            <a:r>
              <a:rPr lang="ca-ES" sz="1600" dirty="0">
                <a:solidFill>
                  <a:srgbClr val="1C1C1C"/>
                </a:solidFill>
              </a:rPr>
              <a:t>Recupera una cadena de paraules </a:t>
            </a:r>
            <a:r>
              <a:rPr lang="ca-ES" sz="1600" b="1" dirty="0">
                <a:solidFill>
                  <a:srgbClr val="1C1C1C"/>
                </a:solidFill>
              </a:rPr>
              <a:t>EN EL MATEIX ORDRE </a:t>
            </a:r>
            <a:r>
              <a:rPr lang="ca-ES" sz="1600" dirty="0">
                <a:solidFill>
                  <a:srgbClr val="1C1C1C"/>
                </a:solidFill>
              </a:rPr>
              <a:t>amb què han estat introduïdes</a:t>
            </a:r>
            <a:endParaRPr lang="ca-ES" sz="1600" dirty="0">
              <a:solidFill>
                <a:srgbClr val="1C1C1C"/>
              </a:solidFill>
              <a:latin typeface="Berlin Sans FB" pitchFamily="34" charset="0"/>
            </a:endParaRPr>
          </a:p>
          <a:p>
            <a:pPr>
              <a:lnSpc>
                <a:spcPct val="80000"/>
              </a:lnSpc>
              <a:spcBef>
                <a:spcPct val="20000"/>
              </a:spcBef>
            </a:pPr>
            <a:r>
              <a:rPr lang="ca-ES" dirty="0">
                <a:solidFill>
                  <a:srgbClr val="800000"/>
                </a:solidFill>
              </a:rPr>
              <a:t>		</a:t>
            </a:r>
            <a:r>
              <a:rPr lang="ca-ES" b="1" dirty="0"/>
              <a:t>                                        </a:t>
            </a:r>
          </a:p>
          <a:p>
            <a:pPr marL="901700" indent="-901700">
              <a:lnSpc>
                <a:spcPct val="80000"/>
              </a:lnSpc>
              <a:spcBef>
                <a:spcPct val="20000"/>
              </a:spcBef>
            </a:pPr>
            <a:r>
              <a:rPr lang="ca-ES" b="1" dirty="0"/>
              <a:t>                                                       “ Optical </a:t>
            </a:r>
            <a:r>
              <a:rPr lang="ca-ES" b="1" dirty="0" err="1"/>
              <a:t>fiber</a:t>
            </a:r>
            <a:r>
              <a:rPr lang="ca-ES" b="1" dirty="0"/>
              <a:t>”</a:t>
            </a:r>
          </a:p>
        </p:txBody>
      </p:sp>
      <p:pic>
        <p:nvPicPr>
          <p:cNvPr id="14" name="Imagen 7">
            <a:extLst>
              <a:ext uri="{FF2B5EF4-FFF2-40B4-BE49-F238E27FC236}">
                <a16:creationId xmlns:a16="http://schemas.microsoft.com/office/drawing/2014/main" id="{1B108A0A-D166-4BDE-9F5C-0BFA901DCD11}"/>
              </a:ext>
            </a:extLst>
          </p:cNvPr>
          <p:cNvPicPr>
            <a:picLocks noChangeAspect="1"/>
          </p:cNvPicPr>
          <p:nvPr/>
        </p:nvPicPr>
        <p:blipFill>
          <a:blip r:embed="rId5"/>
          <a:stretch>
            <a:fillRect/>
          </a:stretch>
        </p:blipFill>
        <p:spPr>
          <a:xfrm>
            <a:off x="287384" y="2775556"/>
            <a:ext cx="800100" cy="285750"/>
          </a:xfrm>
          <a:prstGeom prst="rect">
            <a:avLst/>
          </a:prstGeom>
        </p:spPr>
      </p:pic>
      <p:pic>
        <p:nvPicPr>
          <p:cNvPr id="20" name="Imagen 7">
            <a:extLst>
              <a:ext uri="{FF2B5EF4-FFF2-40B4-BE49-F238E27FC236}">
                <a16:creationId xmlns:a16="http://schemas.microsoft.com/office/drawing/2014/main" id="{DB301987-634A-4EF8-BA47-68C045E2CB30}"/>
              </a:ext>
            </a:extLst>
          </p:cNvPr>
          <p:cNvPicPr>
            <a:picLocks noChangeAspect="1"/>
          </p:cNvPicPr>
          <p:nvPr/>
        </p:nvPicPr>
        <p:blipFill>
          <a:blip r:embed="rId5"/>
          <a:stretch>
            <a:fillRect/>
          </a:stretch>
        </p:blipFill>
        <p:spPr>
          <a:xfrm>
            <a:off x="889900" y="4663705"/>
            <a:ext cx="800100" cy="285750"/>
          </a:xfrm>
          <a:prstGeom prst="rect">
            <a:avLst/>
          </a:prstGeom>
        </p:spPr>
      </p:pic>
      <p:sp>
        <p:nvSpPr>
          <p:cNvPr id="12" name="QuadreDeText 11">
            <a:extLst>
              <a:ext uri="{FF2B5EF4-FFF2-40B4-BE49-F238E27FC236}">
                <a16:creationId xmlns:a16="http://schemas.microsoft.com/office/drawing/2014/main" id="{ADD10B57-F03C-4F9B-ADE4-9F9B6428DC4E}"/>
              </a:ext>
            </a:extLst>
          </p:cNvPr>
          <p:cNvSpPr txBox="1"/>
          <p:nvPr/>
        </p:nvSpPr>
        <p:spPr>
          <a:xfrm>
            <a:off x="1706881" y="3623177"/>
            <a:ext cx="600891" cy="209962"/>
          </a:xfrm>
          <a:prstGeom prst="rect">
            <a:avLst/>
          </a:prstGeom>
          <a:noFill/>
          <a:ln w="19050">
            <a:solidFill>
              <a:srgbClr val="C00000"/>
            </a:solidFill>
          </a:ln>
        </p:spPr>
        <p:txBody>
          <a:bodyPr wrap="square" rtlCol="0">
            <a:spAutoFit/>
          </a:bodyPr>
          <a:lstStyle/>
          <a:p>
            <a:endParaRPr lang="en-US" sz="800" dirty="0"/>
          </a:p>
        </p:txBody>
      </p:sp>
      <p:sp>
        <p:nvSpPr>
          <p:cNvPr id="21" name="QuadreDeText 20">
            <a:extLst>
              <a:ext uri="{FF2B5EF4-FFF2-40B4-BE49-F238E27FC236}">
                <a16:creationId xmlns:a16="http://schemas.microsoft.com/office/drawing/2014/main" id="{C060B532-47B8-489F-8795-350DDD3CDEA9}"/>
              </a:ext>
            </a:extLst>
          </p:cNvPr>
          <p:cNvSpPr txBox="1"/>
          <p:nvPr/>
        </p:nvSpPr>
        <p:spPr>
          <a:xfrm>
            <a:off x="2649279" y="5340690"/>
            <a:ext cx="364915" cy="142875"/>
          </a:xfrm>
          <a:prstGeom prst="rect">
            <a:avLst/>
          </a:prstGeom>
          <a:noFill/>
          <a:ln w="19050">
            <a:solidFill>
              <a:srgbClr val="C00000"/>
            </a:solidFill>
          </a:ln>
        </p:spPr>
        <p:txBody>
          <a:bodyPr wrap="square" rtlCol="0">
            <a:spAutoFit/>
          </a:bodyPr>
          <a:lstStyle/>
          <a:p>
            <a:endParaRPr lang="en-US" sz="800" dirty="0"/>
          </a:p>
        </p:txBody>
      </p:sp>
      <p:sp>
        <p:nvSpPr>
          <p:cNvPr id="22" name="QuadreDeText 21">
            <a:extLst>
              <a:ext uri="{FF2B5EF4-FFF2-40B4-BE49-F238E27FC236}">
                <a16:creationId xmlns:a16="http://schemas.microsoft.com/office/drawing/2014/main" id="{E74A243A-298D-4C3D-9A9A-0BA8EE388125}"/>
              </a:ext>
            </a:extLst>
          </p:cNvPr>
          <p:cNvSpPr txBox="1"/>
          <p:nvPr/>
        </p:nvSpPr>
        <p:spPr>
          <a:xfrm>
            <a:off x="2543102" y="5502987"/>
            <a:ext cx="401407" cy="235961"/>
          </a:xfrm>
          <a:prstGeom prst="rect">
            <a:avLst/>
          </a:prstGeom>
          <a:noFill/>
          <a:ln w="19050">
            <a:solidFill>
              <a:srgbClr val="C00000"/>
            </a:solidFill>
          </a:ln>
        </p:spPr>
        <p:txBody>
          <a:bodyPr wrap="square" rtlCol="0">
            <a:spAutoFit/>
          </a:bodyPr>
          <a:lstStyle/>
          <a:p>
            <a:endParaRPr lang="en-US" sz="800" dirty="0"/>
          </a:p>
        </p:txBody>
      </p:sp>
      <p:sp>
        <p:nvSpPr>
          <p:cNvPr id="15" name="Rectángulo 14">
            <a:extLst>
              <a:ext uri="{FF2B5EF4-FFF2-40B4-BE49-F238E27FC236}">
                <a16:creationId xmlns:a16="http://schemas.microsoft.com/office/drawing/2014/main" id="{8ED7840C-F1CF-437D-8667-4100A511C84F}"/>
              </a:ext>
            </a:extLst>
          </p:cNvPr>
          <p:cNvSpPr/>
          <p:nvPr/>
        </p:nvSpPr>
        <p:spPr>
          <a:xfrm>
            <a:off x="2041151" y="564019"/>
            <a:ext cx="5079600"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pPr algn="ctr"/>
            <a:endParaRPr lang="ca-ES" sz="2600" b="1" dirty="0">
              <a:solidFill>
                <a:srgbClr val="145C72"/>
              </a:solidFill>
            </a:endParaRPr>
          </a:p>
          <a:p>
            <a:r>
              <a:rPr lang="ca-ES" sz="2600" b="1" dirty="0">
                <a:solidFill>
                  <a:srgbClr val="145C72"/>
                </a:solidFill>
              </a:rPr>
              <a:t>b) Frase exacta</a:t>
            </a:r>
          </a:p>
          <a:p>
            <a:pPr algn="ctr"/>
            <a:endParaRPr lang="ca-ES" sz="2600" dirty="0">
              <a:solidFill>
                <a:srgbClr val="145C72"/>
              </a:solidFill>
            </a:endParaRPr>
          </a:p>
          <a:p>
            <a:pPr algn="ctr"/>
            <a:endParaRPr lang="ca-ES" sz="1200" b="1" dirty="0">
              <a:solidFill>
                <a:srgbClr val="145C72"/>
              </a:solidFill>
            </a:endParaRPr>
          </a:p>
        </p:txBody>
      </p:sp>
      <p:pic>
        <p:nvPicPr>
          <p:cNvPr id="3" name="Imagen 2">
            <a:extLst>
              <a:ext uri="{FF2B5EF4-FFF2-40B4-BE49-F238E27FC236}">
                <a16:creationId xmlns:a16="http://schemas.microsoft.com/office/drawing/2014/main" id="{BDD0EDA7-C20E-48DE-B222-1FF0DC3BCA20}"/>
              </a:ext>
            </a:extLst>
          </p:cNvPr>
          <p:cNvPicPr>
            <a:picLocks noChangeAspect="1"/>
          </p:cNvPicPr>
          <p:nvPr/>
        </p:nvPicPr>
        <p:blipFill>
          <a:blip r:embed="rId6"/>
          <a:stretch>
            <a:fillRect/>
          </a:stretch>
        </p:blipFill>
        <p:spPr>
          <a:xfrm>
            <a:off x="1087484" y="2848394"/>
            <a:ext cx="1257300" cy="466725"/>
          </a:xfrm>
          <a:prstGeom prst="rect">
            <a:avLst/>
          </a:prstGeom>
        </p:spPr>
      </p:pic>
      <p:pic>
        <p:nvPicPr>
          <p:cNvPr id="4" name="Imagen 3">
            <a:extLst>
              <a:ext uri="{FF2B5EF4-FFF2-40B4-BE49-F238E27FC236}">
                <a16:creationId xmlns:a16="http://schemas.microsoft.com/office/drawing/2014/main" id="{C2061987-6B77-46A9-A4A1-9F5F4E4696F4}"/>
              </a:ext>
            </a:extLst>
          </p:cNvPr>
          <p:cNvPicPr>
            <a:picLocks noChangeAspect="1"/>
          </p:cNvPicPr>
          <p:nvPr/>
        </p:nvPicPr>
        <p:blipFill>
          <a:blip r:embed="rId7"/>
          <a:stretch>
            <a:fillRect/>
          </a:stretch>
        </p:blipFill>
        <p:spPr>
          <a:xfrm>
            <a:off x="1742509" y="4795218"/>
            <a:ext cx="981075" cy="438150"/>
          </a:xfrm>
          <a:prstGeom prst="rect">
            <a:avLst/>
          </a:prstGeom>
        </p:spPr>
      </p:pic>
    </p:spTree>
    <p:extLst>
      <p:ext uri="{BB962C8B-B14F-4D97-AF65-F5344CB8AC3E}">
        <p14:creationId xmlns:p14="http://schemas.microsoft.com/office/powerpoint/2010/main" val="255691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E447A6-707A-4664-A35D-E996D98E0480}"/>
              </a:ext>
            </a:extLst>
          </p:cNvPr>
          <p:cNvSpPr/>
          <p:nvPr/>
        </p:nvSpPr>
        <p:spPr>
          <a:xfrm>
            <a:off x="828675" y="1363659"/>
            <a:ext cx="7762875" cy="5453801"/>
          </a:xfrm>
          <a:prstGeom prst="rect">
            <a:avLst/>
          </a:prstGeom>
        </p:spPr>
        <p:txBody>
          <a:bodyPr wrap="square">
            <a:spAutoFit/>
          </a:bodyPr>
          <a:lstStyle/>
          <a:p>
            <a:pPr marL="901700" indent="-901700">
              <a:lnSpc>
                <a:spcPct val="80000"/>
              </a:lnSpc>
              <a:spcBef>
                <a:spcPct val="20000"/>
              </a:spcBef>
            </a:pPr>
            <a:r>
              <a:rPr lang="ca-ES" sz="2000" b="1" dirty="0"/>
              <a:t>* </a:t>
            </a:r>
            <a:r>
              <a:rPr lang="ca-ES" sz="2000" dirty="0"/>
              <a:t>	</a:t>
            </a:r>
          </a:p>
          <a:p>
            <a:pPr marL="901700" indent="-901700">
              <a:lnSpc>
                <a:spcPct val="80000"/>
              </a:lnSpc>
              <a:spcBef>
                <a:spcPct val="20000"/>
              </a:spcBef>
            </a:pPr>
            <a:endParaRPr lang="ca-ES" dirty="0">
              <a:solidFill>
                <a:srgbClr val="1C1C1C"/>
              </a:solidFill>
            </a:endParaRPr>
          </a:p>
          <a:p>
            <a:pPr>
              <a:lnSpc>
                <a:spcPct val="80000"/>
              </a:lnSpc>
              <a:spcBef>
                <a:spcPct val="20000"/>
              </a:spcBef>
            </a:pPr>
            <a:r>
              <a:rPr lang="ca-ES" sz="1600" dirty="0">
                <a:solidFill>
                  <a:srgbClr val="1C1C1C"/>
                </a:solidFill>
              </a:rPr>
              <a:t>Recupera tots aquells termes que comencen per la </a:t>
            </a:r>
            <a:r>
              <a:rPr lang="ca-ES" sz="1600" b="1" dirty="0">
                <a:solidFill>
                  <a:srgbClr val="1C1C1C"/>
                </a:solidFill>
              </a:rPr>
              <a:t>MATEIXA ARREL</a:t>
            </a:r>
            <a:r>
              <a:rPr lang="ca-ES" sz="1600" dirty="0">
                <a:solidFill>
                  <a:srgbClr val="1C1C1C"/>
                </a:solidFill>
              </a:rPr>
              <a:t>. D’aquesta manera es recuperen totes les variants de gènere, nombre o paraules derivades</a:t>
            </a:r>
          </a:p>
          <a:p>
            <a:pPr>
              <a:lnSpc>
                <a:spcPct val="80000"/>
              </a:lnSpc>
              <a:spcBef>
                <a:spcPct val="20000"/>
              </a:spcBef>
            </a:pPr>
            <a:endParaRPr lang="ca-ES" sz="1600" dirty="0">
              <a:solidFill>
                <a:srgbClr val="1C1C1C"/>
              </a:solidFill>
            </a:endParaRPr>
          </a:p>
          <a:p>
            <a:pPr>
              <a:lnSpc>
                <a:spcPct val="80000"/>
              </a:lnSpc>
              <a:spcBef>
                <a:spcPct val="20000"/>
              </a:spcBef>
            </a:pPr>
            <a:r>
              <a:rPr lang="en-GB" sz="1600" dirty="0"/>
              <a:t>El </a:t>
            </a:r>
            <a:r>
              <a:rPr lang="en-GB" sz="1600" dirty="0" err="1"/>
              <a:t>símbol</a:t>
            </a:r>
            <a:r>
              <a:rPr lang="en-GB" sz="1600" dirty="0"/>
              <a:t> </a:t>
            </a:r>
            <a:r>
              <a:rPr lang="en-GB" sz="1600" dirty="0" err="1"/>
              <a:t>més</a:t>
            </a:r>
            <a:r>
              <a:rPr lang="en-GB" sz="1600" dirty="0"/>
              <a:t> </a:t>
            </a:r>
            <a:r>
              <a:rPr lang="en-GB" sz="1600" dirty="0" err="1"/>
              <a:t>utilitzat</a:t>
            </a:r>
            <a:r>
              <a:rPr lang="en-GB" sz="1600" dirty="0"/>
              <a:t> per al </a:t>
            </a:r>
            <a:r>
              <a:rPr lang="en-GB" sz="1600" dirty="0" err="1"/>
              <a:t>truncament</a:t>
            </a:r>
            <a:r>
              <a:rPr lang="en-GB" sz="1600" dirty="0"/>
              <a:t> </a:t>
            </a:r>
            <a:r>
              <a:rPr lang="en-GB" sz="1600" dirty="0" err="1"/>
              <a:t>és</a:t>
            </a:r>
            <a:r>
              <a:rPr lang="en-GB" sz="1600" dirty="0"/>
              <a:t> </a:t>
            </a:r>
            <a:r>
              <a:rPr lang="en-GB" sz="1600" dirty="0" err="1"/>
              <a:t>l’asterisc</a:t>
            </a:r>
            <a:r>
              <a:rPr lang="en-GB" sz="1600" dirty="0"/>
              <a:t> </a:t>
            </a:r>
            <a:endParaRPr lang="ca-ES" sz="1600" dirty="0">
              <a:solidFill>
                <a:srgbClr val="1C1C1C"/>
              </a:solidFill>
            </a:endParaRPr>
          </a:p>
          <a:p>
            <a:pPr marL="901700" indent="-901700">
              <a:lnSpc>
                <a:spcPct val="80000"/>
              </a:lnSpc>
              <a:spcBef>
                <a:spcPct val="20000"/>
              </a:spcBef>
            </a:pPr>
            <a:r>
              <a:rPr lang="ca-ES" dirty="0">
                <a:solidFill>
                  <a:srgbClr val="800000"/>
                </a:solidFill>
              </a:rPr>
              <a:t>		</a:t>
            </a:r>
            <a:r>
              <a:rPr lang="ca-ES" b="1" dirty="0"/>
              <a:t>                                        </a:t>
            </a:r>
          </a:p>
          <a:p>
            <a:pPr marL="901700" indent="-901700" algn="ctr">
              <a:lnSpc>
                <a:spcPct val="80000"/>
              </a:lnSpc>
              <a:spcBef>
                <a:spcPct val="20000"/>
              </a:spcBef>
            </a:pPr>
            <a:r>
              <a:rPr lang="ca-ES" b="1" dirty="0" err="1"/>
              <a:t>Transm</a:t>
            </a:r>
            <a:r>
              <a:rPr lang="ca-ES" sz="2400" b="1" dirty="0"/>
              <a:t>*</a:t>
            </a:r>
          </a:p>
          <a:p>
            <a:pPr marL="901700" indent="-901700" algn="ctr">
              <a:lnSpc>
                <a:spcPct val="80000"/>
              </a:lnSpc>
              <a:spcBef>
                <a:spcPct val="20000"/>
              </a:spcBef>
            </a:pPr>
            <a:endParaRPr lang="ca-ES" sz="2400" b="1" dirty="0"/>
          </a:p>
          <a:p>
            <a:pPr marL="901700" indent="-901700" algn="ctr">
              <a:lnSpc>
                <a:spcPct val="80000"/>
              </a:lnSpc>
              <a:spcBef>
                <a:spcPct val="20000"/>
              </a:spcBef>
            </a:pPr>
            <a:r>
              <a:rPr lang="ca-ES" b="1" dirty="0" err="1"/>
              <a:t>Transmission</a:t>
            </a:r>
            <a:endParaRPr lang="ca-ES" b="1" dirty="0"/>
          </a:p>
          <a:p>
            <a:pPr marL="901700" indent="-901700" algn="ctr">
              <a:lnSpc>
                <a:spcPct val="80000"/>
              </a:lnSpc>
              <a:spcBef>
                <a:spcPct val="20000"/>
              </a:spcBef>
            </a:pPr>
            <a:r>
              <a:rPr lang="ca-ES" b="1" dirty="0"/>
              <a:t>Transmissions</a:t>
            </a:r>
          </a:p>
          <a:p>
            <a:pPr marL="901700" indent="-901700" algn="ctr">
              <a:lnSpc>
                <a:spcPct val="80000"/>
              </a:lnSpc>
              <a:spcBef>
                <a:spcPct val="20000"/>
              </a:spcBef>
            </a:pPr>
            <a:r>
              <a:rPr lang="ca-ES" b="1" dirty="0" err="1"/>
              <a:t>Transmit</a:t>
            </a:r>
            <a:endParaRPr lang="ca-ES" b="1" dirty="0"/>
          </a:p>
          <a:p>
            <a:pPr marL="901700" indent="-901700" algn="ctr">
              <a:lnSpc>
                <a:spcPct val="80000"/>
              </a:lnSpc>
              <a:spcBef>
                <a:spcPct val="20000"/>
              </a:spcBef>
            </a:pPr>
            <a:r>
              <a:rPr lang="ca-ES" b="1" dirty="0" err="1"/>
              <a:t>Transmitting</a:t>
            </a:r>
            <a:endParaRPr lang="ca-ES" b="1" dirty="0"/>
          </a:p>
          <a:p>
            <a:pPr marL="901700" indent="-901700" algn="ctr">
              <a:lnSpc>
                <a:spcPct val="80000"/>
              </a:lnSpc>
              <a:spcBef>
                <a:spcPct val="20000"/>
              </a:spcBef>
            </a:pPr>
            <a:r>
              <a:rPr lang="ca-ES" b="1" dirty="0" err="1"/>
              <a:t>Transmitted</a:t>
            </a:r>
            <a:endParaRPr lang="ca-ES" b="1" dirty="0"/>
          </a:p>
          <a:p>
            <a:pPr marL="901700" indent="-901700" algn="ctr">
              <a:lnSpc>
                <a:spcPct val="80000"/>
              </a:lnSpc>
              <a:spcBef>
                <a:spcPct val="20000"/>
              </a:spcBef>
            </a:pPr>
            <a:r>
              <a:rPr lang="ca-ES" b="1" dirty="0"/>
              <a:t>.</a:t>
            </a:r>
          </a:p>
          <a:p>
            <a:pPr marL="901700" indent="-901700" algn="ctr">
              <a:lnSpc>
                <a:spcPct val="80000"/>
              </a:lnSpc>
              <a:spcBef>
                <a:spcPct val="20000"/>
              </a:spcBef>
            </a:pPr>
            <a:r>
              <a:rPr lang="ca-ES" b="1" dirty="0"/>
              <a:t>.</a:t>
            </a:r>
          </a:p>
          <a:p>
            <a:pPr marL="901700" indent="-901700" algn="ctr">
              <a:lnSpc>
                <a:spcPct val="80000"/>
              </a:lnSpc>
              <a:spcBef>
                <a:spcPct val="20000"/>
              </a:spcBef>
            </a:pPr>
            <a:r>
              <a:rPr lang="ca-ES" b="1" dirty="0"/>
              <a:t>.</a:t>
            </a:r>
          </a:p>
          <a:p>
            <a:pPr marL="901700" indent="-901700" algn="ctr">
              <a:lnSpc>
                <a:spcPct val="80000"/>
              </a:lnSpc>
              <a:spcBef>
                <a:spcPct val="20000"/>
              </a:spcBef>
            </a:pPr>
            <a:r>
              <a:rPr lang="ca-ES" b="1" dirty="0" err="1">
                <a:solidFill>
                  <a:srgbClr val="C00000"/>
                </a:solidFill>
              </a:rPr>
              <a:t>Transmembrane</a:t>
            </a:r>
            <a:endParaRPr lang="ca-ES" b="1" dirty="0">
              <a:solidFill>
                <a:srgbClr val="C00000"/>
              </a:solidFill>
            </a:endParaRPr>
          </a:p>
        </p:txBody>
      </p:sp>
      <p:sp>
        <p:nvSpPr>
          <p:cNvPr id="4" name="Rectángulo 15">
            <a:extLst>
              <a:ext uri="{FF2B5EF4-FFF2-40B4-BE49-F238E27FC236}">
                <a16:creationId xmlns:a16="http://schemas.microsoft.com/office/drawing/2014/main" id="{033EFA79-5A66-4648-8415-AB5D5A91A700}"/>
              </a:ext>
            </a:extLst>
          </p:cNvPr>
          <p:cNvSpPr/>
          <p:nvPr/>
        </p:nvSpPr>
        <p:spPr>
          <a:xfrm>
            <a:off x="2041151" y="562231"/>
            <a:ext cx="5079600"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600" b="1" dirty="0">
                <a:solidFill>
                  <a:srgbClr val="145C72"/>
                </a:solidFill>
              </a:rPr>
              <a:t>c) Truncament</a:t>
            </a:r>
          </a:p>
          <a:p>
            <a:pPr algn="ctr"/>
            <a:endParaRPr lang="ca-ES" sz="1200" b="1" dirty="0">
              <a:solidFill>
                <a:srgbClr val="145C72"/>
              </a:solidFill>
            </a:endParaRPr>
          </a:p>
        </p:txBody>
      </p:sp>
    </p:spTree>
    <p:extLst>
      <p:ext uri="{BB962C8B-B14F-4D97-AF65-F5344CB8AC3E}">
        <p14:creationId xmlns:p14="http://schemas.microsoft.com/office/powerpoint/2010/main" val="296312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CAADDB-AA62-41B6-91C4-653A27E6683A}"/>
              </a:ext>
            </a:extLst>
          </p:cNvPr>
          <p:cNvPicPr>
            <a:picLocks noChangeAspect="1"/>
          </p:cNvPicPr>
          <p:nvPr/>
        </p:nvPicPr>
        <p:blipFill>
          <a:blip r:embed="rId3"/>
          <a:stretch>
            <a:fillRect/>
          </a:stretch>
        </p:blipFill>
        <p:spPr>
          <a:xfrm>
            <a:off x="166513" y="4573731"/>
            <a:ext cx="1142857" cy="1123810"/>
          </a:xfrm>
          <a:prstGeom prst="rect">
            <a:avLst/>
          </a:prstGeom>
        </p:spPr>
      </p:pic>
      <p:sp>
        <p:nvSpPr>
          <p:cNvPr id="2" name="Rectangle 1">
            <a:extLst>
              <a:ext uri="{FF2B5EF4-FFF2-40B4-BE49-F238E27FC236}">
                <a16:creationId xmlns:a16="http://schemas.microsoft.com/office/drawing/2014/main" id="{BEE447A6-707A-4664-A35D-E996D98E0480}"/>
              </a:ext>
            </a:extLst>
          </p:cNvPr>
          <p:cNvSpPr/>
          <p:nvPr/>
        </p:nvSpPr>
        <p:spPr>
          <a:xfrm>
            <a:off x="828675" y="2135819"/>
            <a:ext cx="7762875" cy="3914918"/>
          </a:xfrm>
          <a:prstGeom prst="rect">
            <a:avLst/>
          </a:prstGeom>
        </p:spPr>
        <p:txBody>
          <a:bodyPr wrap="square">
            <a:spAutoFit/>
          </a:bodyPr>
          <a:lstStyle/>
          <a:p>
            <a:pPr>
              <a:lnSpc>
                <a:spcPct val="80000"/>
              </a:lnSpc>
              <a:spcBef>
                <a:spcPct val="20000"/>
              </a:spcBef>
            </a:pPr>
            <a:r>
              <a:rPr lang="ca-ES" sz="1600" dirty="0">
                <a:solidFill>
                  <a:srgbClr val="000000"/>
                </a:solidFill>
                <a:ea typeface="+mn-lt"/>
                <a:cs typeface="+mn-lt"/>
              </a:rPr>
              <a:t>Les bases de dades també ofereixen altres</a:t>
            </a:r>
            <a:r>
              <a:rPr lang="ca-ES" sz="1600" b="1" dirty="0">
                <a:solidFill>
                  <a:srgbClr val="000000"/>
                </a:solidFill>
                <a:ea typeface="+mn-lt"/>
                <a:cs typeface="+mn-lt"/>
              </a:rPr>
              <a:t> elements addicionals </a:t>
            </a:r>
            <a:r>
              <a:rPr lang="ca-ES" sz="1600" dirty="0">
                <a:solidFill>
                  <a:srgbClr val="000000"/>
                </a:solidFill>
                <a:ea typeface="+mn-lt"/>
                <a:cs typeface="+mn-lt"/>
              </a:rPr>
              <a:t>que  poden ajudar a millorar l'estratègia de cerca.</a:t>
            </a:r>
            <a:endParaRPr lang="es-ES" sz="1600" dirty="0">
              <a:solidFill>
                <a:srgbClr val="1C1C1C"/>
              </a:solidFill>
            </a:endParaRPr>
          </a:p>
          <a:p>
            <a:pPr>
              <a:lnSpc>
                <a:spcPct val="80000"/>
              </a:lnSpc>
              <a:spcBef>
                <a:spcPct val="20000"/>
              </a:spcBef>
            </a:pPr>
            <a:endParaRPr lang="es-ES" sz="1600" dirty="0">
              <a:solidFill>
                <a:srgbClr val="1C1C1C"/>
              </a:solidFill>
            </a:endParaRPr>
          </a:p>
          <a:p>
            <a:pPr algn="ctr"/>
            <a:r>
              <a:rPr lang="en-US" sz="2800" dirty="0"/>
              <a:t>NEAR/x   </a:t>
            </a:r>
          </a:p>
          <a:p>
            <a:pPr algn="ctr"/>
            <a:r>
              <a:rPr lang="en-US" sz="2800" dirty="0"/>
              <a:t>SAME</a:t>
            </a:r>
          </a:p>
          <a:p>
            <a:pPr algn="ctr"/>
            <a:r>
              <a:rPr lang="en-US" sz="2800" dirty="0"/>
              <a:t>W/n</a:t>
            </a:r>
          </a:p>
          <a:p>
            <a:pPr algn="ctr"/>
            <a:r>
              <a:rPr lang="en-US" sz="2800" dirty="0"/>
              <a:t>Pre/n</a:t>
            </a:r>
          </a:p>
          <a:p>
            <a:pPr>
              <a:lnSpc>
                <a:spcPct val="80000"/>
              </a:lnSpc>
              <a:spcBef>
                <a:spcPct val="20000"/>
              </a:spcBef>
            </a:pPr>
            <a:endParaRPr lang="es-ES" sz="1600" dirty="0">
              <a:solidFill>
                <a:srgbClr val="1C1C1C"/>
              </a:solidFill>
            </a:endParaRPr>
          </a:p>
          <a:p>
            <a:pPr>
              <a:lnSpc>
                <a:spcPct val="80000"/>
              </a:lnSpc>
              <a:spcBef>
                <a:spcPct val="20000"/>
              </a:spcBef>
            </a:pPr>
            <a:endParaRPr lang="es-ES" sz="1600" dirty="0">
              <a:solidFill>
                <a:srgbClr val="1C1C1C"/>
              </a:solidFill>
            </a:endParaRPr>
          </a:p>
          <a:p>
            <a:pPr>
              <a:lnSpc>
                <a:spcPct val="80000"/>
              </a:lnSpc>
              <a:spcBef>
                <a:spcPct val="20000"/>
              </a:spcBef>
            </a:pPr>
            <a:endParaRPr lang="es-ES" sz="1600" dirty="0">
              <a:solidFill>
                <a:srgbClr val="1C1C1C"/>
              </a:solidFill>
            </a:endParaRPr>
          </a:p>
          <a:p>
            <a:pPr algn="ctr">
              <a:lnSpc>
                <a:spcPct val="80000"/>
              </a:lnSpc>
              <a:spcBef>
                <a:spcPct val="20000"/>
              </a:spcBef>
            </a:pPr>
            <a:r>
              <a:rPr lang="ca-ES" sz="1600" dirty="0"/>
              <a:t>Comproveu els </a:t>
            </a:r>
            <a:r>
              <a:rPr lang="ca-ES" sz="1600" b="1" dirty="0"/>
              <a:t>consells de cerca </a:t>
            </a:r>
            <a:r>
              <a:rPr lang="ca-ES" sz="1600" dirty="0"/>
              <a:t>de cada base de dades prèviament </a:t>
            </a:r>
            <a:r>
              <a:rPr lang="ca-ES" sz="1600" dirty="0">
                <a:solidFill>
                  <a:srgbClr val="800000"/>
                </a:solidFill>
              </a:rPr>
              <a:t>		</a:t>
            </a:r>
            <a:r>
              <a:rPr lang="ca-ES" sz="1600" b="1" dirty="0"/>
              <a:t>                                        </a:t>
            </a:r>
          </a:p>
          <a:p>
            <a:pPr marL="901700" indent="-901700" algn="ctr">
              <a:lnSpc>
                <a:spcPct val="80000"/>
              </a:lnSpc>
              <a:spcBef>
                <a:spcPct val="20000"/>
              </a:spcBef>
            </a:pPr>
            <a:endParaRPr lang="ca-ES" b="1" dirty="0">
              <a:solidFill>
                <a:srgbClr val="C00000"/>
              </a:solidFill>
            </a:endParaRPr>
          </a:p>
        </p:txBody>
      </p:sp>
      <p:sp>
        <p:nvSpPr>
          <p:cNvPr id="4" name="Rectángulo 15">
            <a:extLst>
              <a:ext uri="{FF2B5EF4-FFF2-40B4-BE49-F238E27FC236}">
                <a16:creationId xmlns:a16="http://schemas.microsoft.com/office/drawing/2014/main" id="{033EFA79-5A66-4648-8415-AB5D5A91A700}"/>
              </a:ext>
            </a:extLst>
          </p:cNvPr>
          <p:cNvSpPr/>
          <p:nvPr/>
        </p:nvSpPr>
        <p:spPr>
          <a:xfrm>
            <a:off x="2041151" y="562231"/>
            <a:ext cx="5079600" cy="502781"/>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lstStyle/>
          <a:p>
            <a:r>
              <a:rPr lang="ca-ES" sz="2600" b="1" dirty="0">
                <a:solidFill>
                  <a:srgbClr val="145C72"/>
                </a:solidFill>
              </a:rPr>
              <a:t>d) Altres operadors</a:t>
            </a:r>
          </a:p>
          <a:p>
            <a:pPr algn="ctr"/>
            <a:endParaRPr lang="ca-ES" sz="1200" b="1" dirty="0">
              <a:solidFill>
                <a:srgbClr val="145C72"/>
              </a:solidFill>
            </a:endParaRPr>
          </a:p>
        </p:txBody>
      </p:sp>
      <p:sp>
        <p:nvSpPr>
          <p:cNvPr id="6" name="QuadreDeText 18">
            <a:extLst>
              <a:ext uri="{FF2B5EF4-FFF2-40B4-BE49-F238E27FC236}">
                <a16:creationId xmlns:a16="http://schemas.microsoft.com/office/drawing/2014/main" id="{7D76AFE2-0F30-4B05-8707-D26060A4BB54}"/>
              </a:ext>
            </a:extLst>
          </p:cNvPr>
          <p:cNvSpPr txBox="1"/>
          <p:nvPr/>
        </p:nvSpPr>
        <p:spPr>
          <a:xfrm>
            <a:off x="166513" y="6565759"/>
            <a:ext cx="331804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mj-lt"/>
              </a:rPr>
              <a:t> </a:t>
            </a:r>
            <a:r>
              <a:rPr lang="es-ES" sz="800" b="1" dirty="0" err="1">
                <a:latin typeface="+mj-lt"/>
              </a:rPr>
              <a:t>Image</a:t>
            </a:r>
            <a:r>
              <a:rPr lang="es-ES" sz="800" dirty="0">
                <a:latin typeface="+mj-lt"/>
              </a:rPr>
              <a:t>: </a:t>
            </a:r>
            <a:r>
              <a:rPr lang="es-ES" sz="800" noProof="1">
                <a:latin typeface="+mj-lt"/>
                <a:hlinkClick r:id="rId4"/>
              </a:rPr>
              <a:t>OpenClipart-Vectors</a:t>
            </a:r>
            <a:r>
              <a:rPr lang="es-ES" sz="800" dirty="0">
                <a:latin typeface="+mj-lt"/>
              </a:rPr>
              <a:t> / </a:t>
            </a:r>
            <a:r>
              <a:rPr lang="es-ES" sz="800" noProof="1">
                <a:latin typeface="+mj-lt"/>
                <a:hlinkClick r:id="rId5"/>
              </a:rPr>
              <a:t>Pixabay</a:t>
            </a:r>
            <a:r>
              <a:rPr lang="es-ES" sz="800" dirty="0">
                <a:latin typeface="+mj-lt"/>
              </a:rPr>
              <a:t> / </a:t>
            </a:r>
            <a:r>
              <a:rPr lang="es-ES" sz="800" noProof="1">
                <a:latin typeface="+mj-lt"/>
                <a:hlinkClick r:id="rId6"/>
              </a:rPr>
              <a:t>Pixabay License </a:t>
            </a:r>
            <a:endParaRPr lang="es-ES" sz="800" noProof="1">
              <a:latin typeface="+mj-lt"/>
            </a:endParaRPr>
          </a:p>
        </p:txBody>
      </p:sp>
    </p:spTree>
    <p:extLst>
      <p:ext uri="{BB962C8B-B14F-4D97-AF65-F5344CB8AC3E}">
        <p14:creationId xmlns:p14="http://schemas.microsoft.com/office/powerpoint/2010/main" val="122314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03579" y="500217"/>
            <a:ext cx="8356600" cy="590931"/>
          </a:xfrm>
        </p:spPr>
        <p:txBody>
          <a:bodyPr/>
          <a:lstStyle/>
          <a:p>
            <a:r>
              <a:rPr lang="ca-ES" dirty="0"/>
              <a:t>Cerca a les bases de dades</a:t>
            </a:r>
          </a:p>
        </p:txBody>
      </p:sp>
      <p:sp>
        <p:nvSpPr>
          <p:cNvPr id="9" name="Rectángulo 5">
            <a:extLst>
              <a:ext uri="{FF2B5EF4-FFF2-40B4-BE49-F238E27FC236}">
                <a16:creationId xmlns:a16="http://schemas.microsoft.com/office/drawing/2014/main" id="{EFE2DEA6-CA83-4FCA-A72A-BCBEFA9F03BC}"/>
              </a:ext>
            </a:extLst>
          </p:cNvPr>
          <p:cNvSpPr/>
          <p:nvPr/>
        </p:nvSpPr>
        <p:spPr>
          <a:xfrm>
            <a:off x="3281082" y="2805478"/>
            <a:ext cx="5078822"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t" anchorCtr="0"/>
          <a:lstStyle/>
          <a:p>
            <a:r>
              <a:rPr lang="ca-ES" sz="2400" b="1" dirty="0">
                <a:solidFill>
                  <a:srgbClr val="145C72"/>
                </a:solidFill>
              </a:rPr>
              <a:t>a) Web of </a:t>
            </a:r>
            <a:r>
              <a:rPr lang="ca-ES" sz="2400" b="1" dirty="0" err="1">
                <a:solidFill>
                  <a:srgbClr val="145C72"/>
                </a:solidFill>
              </a:rPr>
              <a:t>Science</a:t>
            </a:r>
            <a:r>
              <a:rPr lang="ca-ES" sz="2400" b="1" dirty="0">
                <a:solidFill>
                  <a:srgbClr val="145C72"/>
                </a:solidFill>
              </a:rPr>
              <a:t> (</a:t>
            </a:r>
            <a:r>
              <a:rPr lang="ca-ES" sz="2400" b="1" dirty="0" err="1">
                <a:solidFill>
                  <a:srgbClr val="145C72"/>
                </a:solidFill>
              </a:rPr>
              <a:t>WoS</a:t>
            </a:r>
            <a:r>
              <a:rPr lang="ca-ES" sz="2400" b="1" dirty="0">
                <a:solidFill>
                  <a:srgbClr val="145C72"/>
                </a:solidFill>
              </a:rPr>
              <a:t>)</a:t>
            </a:r>
          </a:p>
          <a:p>
            <a:pPr algn="ctr"/>
            <a:r>
              <a:rPr lang="ca-ES" sz="2400" b="1" dirty="0">
                <a:solidFill>
                  <a:srgbClr val="145C72"/>
                </a:solidFill>
              </a:rPr>
              <a:t> </a:t>
            </a:r>
            <a:endParaRPr lang="ca-ES" sz="2400" dirty="0">
              <a:solidFill>
                <a:srgbClr val="145C72"/>
              </a:solidFill>
            </a:endParaRPr>
          </a:p>
        </p:txBody>
      </p:sp>
      <p:sp>
        <p:nvSpPr>
          <p:cNvPr id="11" name="Rectángulo 6">
            <a:extLst>
              <a:ext uri="{FF2B5EF4-FFF2-40B4-BE49-F238E27FC236}">
                <a16:creationId xmlns:a16="http://schemas.microsoft.com/office/drawing/2014/main" id="{75DE4E2C-11F8-4551-B2FA-F53B01C3197C}"/>
              </a:ext>
            </a:extLst>
          </p:cNvPr>
          <p:cNvSpPr/>
          <p:nvPr/>
        </p:nvSpPr>
        <p:spPr>
          <a:xfrm>
            <a:off x="3281082" y="3523472"/>
            <a:ext cx="5078822" cy="623522"/>
          </a:xfrm>
          <a:prstGeom prst="rect">
            <a:avLst/>
          </a:prstGeom>
          <a:noFill/>
          <a:ln w="28575">
            <a:solidFill>
              <a:srgbClr val="145C72"/>
            </a:solidFill>
          </a:ln>
        </p:spPr>
        <p:style>
          <a:lnRef idx="2">
            <a:schemeClr val="accent1">
              <a:shade val="50000"/>
            </a:schemeClr>
          </a:lnRef>
          <a:fillRef idx="1">
            <a:schemeClr val="accent1"/>
          </a:fillRef>
          <a:effectRef idx="0">
            <a:schemeClr val="accent1"/>
          </a:effectRef>
          <a:fontRef idx="minor">
            <a:schemeClr val="lt1"/>
          </a:fontRef>
        </p:style>
        <p:txBody>
          <a:bodyPr tIns="90000" bIns="0" rtlCol="0" anchor="ctr" anchorCtr="0"/>
          <a:lstStyle/>
          <a:p>
            <a:r>
              <a:rPr lang="ca-ES" sz="2400" b="1" dirty="0">
                <a:solidFill>
                  <a:srgbClr val="145C72"/>
                </a:solidFill>
              </a:rPr>
              <a:t>b) </a:t>
            </a:r>
            <a:r>
              <a:rPr lang="ca-ES" sz="2400" b="1" dirty="0" err="1">
                <a:solidFill>
                  <a:srgbClr val="145C72"/>
                </a:solidFill>
              </a:rPr>
              <a:t>Scopus</a:t>
            </a:r>
            <a:endParaRPr lang="ca-ES" sz="2400" b="1" dirty="0">
              <a:solidFill>
                <a:srgbClr val="145C72"/>
              </a:solidFill>
            </a:endParaRPr>
          </a:p>
        </p:txBody>
      </p:sp>
      <p:sp>
        <p:nvSpPr>
          <p:cNvPr id="15" name="QuadreDeText 18">
            <a:extLst>
              <a:ext uri="{FF2B5EF4-FFF2-40B4-BE49-F238E27FC236}">
                <a16:creationId xmlns:a16="http://schemas.microsoft.com/office/drawing/2014/main" id="{B87CB696-8551-45D5-818E-2D3A56AE292F}"/>
              </a:ext>
            </a:extLst>
          </p:cNvPr>
          <p:cNvSpPr txBox="1"/>
          <p:nvPr/>
        </p:nvSpPr>
        <p:spPr>
          <a:xfrm>
            <a:off x="166513" y="6565759"/>
            <a:ext cx="331804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00" b="1" dirty="0">
                <a:latin typeface="+mj-lt"/>
              </a:rPr>
              <a:t> </a:t>
            </a:r>
            <a:r>
              <a:rPr lang="es-ES" sz="800" b="1" dirty="0" err="1">
                <a:latin typeface="+mj-lt"/>
              </a:rPr>
              <a:t>Image</a:t>
            </a:r>
            <a:r>
              <a:rPr lang="es-ES" sz="800" dirty="0">
                <a:latin typeface="+mj-lt"/>
              </a:rPr>
              <a:t>: </a:t>
            </a:r>
            <a:r>
              <a:rPr lang="es-ES" sz="800" noProof="1">
                <a:latin typeface="+mj-lt"/>
                <a:hlinkClick r:id="rId3"/>
              </a:rPr>
              <a:t>kerr63</a:t>
            </a:r>
            <a:r>
              <a:rPr lang="es-ES" sz="800" dirty="0">
                <a:latin typeface="+mj-lt"/>
              </a:rPr>
              <a:t> / </a:t>
            </a:r>
            <a:r>
              <a:rPr lang="es-ES" sz="800" noProof="1">
                <a:latin typeface="+mj-lt"/>
                <a:hlinkClick r:id="rId4"/>
              </a:rPr>
              <a:t>Pixabay</a:t>
            </a:r>
            <a:r>
              <a:rPr lang="es-ES" sz="800" dirty="0">
                <a:latin typeface="+mj-lt"/>
              </a:rPr>
              <a:t> / </a:t>
            </a:r>
            <a:r>
              <a:rPr lang="es-ES" sz="800" noProof="1">
                <a:latin typeface="+mj-lt"/>
                <a:hlinkClick r:id="rId5"/>
              </a:rPr>
              <a:t>Pixabay License </a:t>
            </a:r>
            <a:endParaRPr lang="es-ES" sz="800" noProof="1">
              <a:latin typeface="+mj-lt"/>
            </a:endParaRPr>
          </a:p>
        </p:txBody>
      </p:sp>
      <p:pic>
        <p:nvPicPr>
          <p:cNvPr id="2" name="Imatge 1">
            <a:extLst>
              <a:ext uri="{FF2B5EF4-FFF2-40B4-BE49-F238E27FC236}">
                <a16:creationId xmlns:a16="http://schemas.microsoft.com/office/drawing/2014/main" id="{649B4233-1F95-466F-BB98-CCE739206561}"/>
              </a:ext>
            </a:extLst>
          </p:cNvPr>
          <p:cNvPicPr>
            <a:picLocks noChangeAspect="1"/>
          </p:cNvPicPr>
          <p:nvPr/>
        </p:nvPicPr>
        <p:blipFill>
          <a:blip r:embed="rId6"/>
          <a:stretch>
            <a:fillRect/>
          </a:stretch>
        </p:blipFill>
        <p:spPr>
          <a:xfrm>
            <a:off x="1658241" y="2752724"/>
            <a:ext cx="1093373" cy="1600057"/>
          </a:xfrm>
          <a:prstGeom prst="rect">
            <a:avLst/>
          </a:prstGeom>
        </p:spPr>
      </p:pic>
    </p:spTree>
    <p:extLst>
      <p:ext uri="{BB962C8B-B14F-4D97-AF65-F5344CB8AC3E}">
        <p14:creationId xmlns:p14="http://schemas.microsoft.com/office/powerpoint/2010/main" val="2680688178"/>
      </p:ext>
    </p:extLst>
  </p:cSld>
  <p:clrMapOvr>
    <a:masterClrMapping/>
  </p:clrMapOvr>
</p:sld>
</file>

<file path=ppt/theme/theme1.xml><?xml version="1.0" encoding="utf-8"?>
<a:theme xmlns:a="http://schemas.openxmlformats.org/drawingml/2006/main" name="TF89715846-1">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18fe73a-5843-493e-a7e4-37eefd441028">
      <UserInfo>
        <DisplayName/>
        <AccountId xsi:nil="true"/>
        <AccountType/>
      </UserInfo>
    </SharedWithUsers>
    <MediaLengthInSeconds xmlns="94c6563f-2c67-4bb3-809c-61e65a6e29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17AD6AE5F0B3D448B8457955318DC92" ma:contentTypeVersion="13" ma:contentTypeDescription="Crear nuevo documento." ma:contentTypeScope="" ma:versionID="b73740cd45f743c29ef56fcf6d3a11f7">
  <xsd:schema xmlns:xsd="http://www.w3.org/2001/XMLSchema" xmlns:xs="http://www.w3.org/2001/XMLSchema" xmlns:p="http://schemas.microsoft.com/office/2006/metadata/properties" xmlns:ns2="94c6563f-2c67-4bb3-809c-61e65a6e29b5" xmlns:ns3="818fe73a-5843-493e-a7e4-37eefd441028" targetNamespace="http://schemas.microsoft.com/office/2006/metadata/properties" ma:root="true" ma:fieldsID="434a351d8bee1fee9fce67fe42ab649c" ns2:_="" ns3:_="">
    <xsd:import namespace="94c6563f-2c67-4bb3-809c-61e65a6e29b5"/>
    <xsd:import namespace="818fe73a-5843-493e-a7e4-37eefd4410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6563f-2c67-4bb3-809c-61e65a6e2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8fe73a-5843-493e-a7e4-37eefd441028"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450439D9-8631-4FC1-BCE0-1BDB23425EE1}">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www.w3.org/XML/1998/namespace"/>
    <ds:schemaRef ds:uri="fb0879af-3eba-417a-a55a-ffe6dcd6ca77"/>
    <ds:schemaRef ds:uri="6dc4bcd6-49db-4c07-9060-8acfc67cef9f"/>
    <ds:schemaRef ds:uri="http://schemas.microsoft.com/sharepoint/v3"/>
    <ds:schemaRef ds:uri="818fe73a-5843-493e-a7e4-37eefd441028"/>
    <ds:schemaRef ds:uri="94c6563f-2c67-4bb3-809c-61e65a6e29b5"/>
  </ds:schemaRefs>
</ds:datastoreItem>
</file>

<file path=customXml/itemProps3.xml><?xml version="1.0" encoding="utf-8"?>
<ds:datastoreItem xmlns:ds="http://schemas.openxmlformats.org/officeDocument/2006/customXml" ds:itemID="{849D0BE0-D500-4B1B-8A61-C3D6B4929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6563f-2c67-4bb3-809c-61e65a6e29b5"/>
    <ds:schemaRef ds:uri="818fe73a-5843-493e-a7e4-37eefd441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TF89715846-1</Template>
  <TotalTime>0</TotalTime>
  <Words>1200</Words>
  <Application>Microsoft Office PowerPoint</Application>
  <PresentationFormat>Personalitzat</PresentationFormat>
  <Paragraphs>202</Paragraphs>
  <Slides>21</Slides>
  <Notes>16</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21</vt:i4>
      </vt:variant>
    </vt:vector>
  </HeadingPairs>
  <TitlesOfParts>
    <vt:vector size="29" baseType="lpstr">
      <vt:lpstr>Arial</vt:lpstr>
      <vt:lpstr>Berlin Sans FB</vt:lpstr>
      <vt:lpstr>Calibri</vt:lpstr>
      <vt:lpstr>Century Gothic</vt:lpstr>
      <vt:lpstr>Roboto</vt:lpstr>
      <vt:lpstr>Wingdings</vt:lpstr>
      <vt:lpstr>TF89715846-1</vt:lpstr>
      <vt:lpstr>Imagen</vt:lpstr>
      <vt:lpstr>Web of Science - Scopus</vt:lpstr>
      <vt:lpstr>Normes i recomanacions</vt:lpstr>
      <vt:lpstr>Continguts</vt:lpstr>
      <vt:lpstr>Disseny de l’estratègia de cerca</vt:lpstr>
      <vt:lpstr>Presentació del PowerPoint</vt:lpstr>
      <vt:lpstr>Presentació del PowerPoint</vt:lpstr>
      <vt:lpstr>Presentació del PowerPoint</vt:lpstr>
      <vt:lpstr>Presentació del PowerPoint</vt:lpstr>
      <vt:lpstr>Cerca a les bases de dades</vt:lpstr>
      <vt:lpstr>Presentació del PowerPoint</vt:lpstr>
      <vt:lpstr>Web of Science Core Collection</vt:lpstr>
      <vt:lpstr>Presentació del PowerPoint</vt:lpstr>
      <vt:lpstr>Principals indicadors de la recerca </vt:lpstr>
      <vt:lpstr>Presentació del PowerPoint</vt:lpstr>
      <vt:lpstr>Factor Impacte- Qüestionari</vt:lpstr>
      <vt:lpstr>Presentació del PowerPoint</vt:lpstr>
      <vt:lpstr>CiteScore - Qüestionari</vt:lpstr>
      <vt:lpstr>Presentació del PowerPoint</vt:lpstr>
      <vt:lpstr>Índex H - Qüestionari</vt:lpstr>
      <vt:lpstr>Per acabar</vt:lpstr>
      <vt:lpstr>Presentació del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of Science - Scopus</dc:title>
  <dc:creator/>
  <cp:lastModifiedBy/>
  <cp:revision>2</cp:revision>
  <dcterms:created xsi:type="dcterms:W3CDTF">2019-03-11T16:24:17Z</dcterms:created>
  <dcterms:modified xsi:type="dcterms:W3CDTF">2024-02-13T10:22:33Z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0x010100F17AD6AE5F0B3D448B8457955318DC92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