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65" r:id="rId2"/>
    <p:sldId id="326" r:id="rId3"/>
    <p:sldId id="330" r:id="rId4"/>
    <p:sldId id="344" r:id="rId5"/>
    <p:sldId id="331" r:id="rId6"/>
    <p:sldId id="345" r:id="rId7"/>
    <p:sldId id="332" r:id="rId8"/>
    <p:sldId id="333" r:id="rId9"/>
    <p:sldId id="334" r:id="rId10"/>
    <p:sldId id="346" r:id="rId11"/>
    <p:sldId id="335" r:id="rId12"/>
    <p:sldId id="347" r:id="rId13"/>
    <p:sldId id="336" r:id="rId14"/>
    <p:sldId id="337" r:id="rId15"/>
    <p:sldId id="338" r:id="rId16"/>
    <p:sldId id="339" r:id="rId17"/>
    <p:sldId id="340" r:id="rId18"/>
    <p:sldId id="341" r:id="rId19"/>
    <p:sldId id="342" r:id="rId20"/>
    <p:sldId id="343" r:id="rId21"/>
    <p:sldId id="314" r:id="rId22"/>
    <p:sldId id="365" r:id="rId23"/>
    <p:sldId id="327" r:id="rId24"/>
    <p:sldId id="366" r:id="rId25"/>
    <p:sldId id="328" r:id="rId26"/>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26"/>
            <p14:sldId id="330"/>
            <p14:sldId id="344"/>
            <p14:sldId id="331"/>
            <p14:sldId id="345"/>
            <p14:sldId id="332"/>
            <p14:sldId id="333"/>
            <p14:sldId id="334"/>
            <p14:sldId id="346"/>
            <p14:sldId id="335"/>
            <p14:sldId id="347"/>
            <p14:sldId id="336"/>
            <p14:sldId id="337"/>
            <p14:sldId id="338"/>
            <p14:sldId id="339"/>
            <p14:sldId id="340"/>
            <p14:sldId id="341"/>
            <p14:sldId id="342"/>
            <p14:sldId id="343"/>
            <p14:sldId id="314"/>
            <p14:sldId id="365"/>
            <p14:sldId id="327"/>
            <p14:sldId id="366"/>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A1A10F-D55D-2747-BF0E-11CD8E4B9561}" v="478" dt="2020-09-21T11:48:16.6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5206" autoAdjust="0"/>
  </p:normalViewPr>
  <p:slideViewPr>
    <p:cSldViewPr snapToGrid="0" snapToObjects="1">
      <p:cViewPr varScale="1">
        <p:scale>
          <a:sx n="73" d="100"/>
          <a:sy n="73" d="100"/>
        </p:scale>
        <p:origin x="216" y="520"/>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29/5/21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29/5/21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10</a:t>
            </a:fld>
            <a:endParaRPr lang="es-ES"/>
          </a:p>
        </p:txBody>
      </p:sp>
    </p:spTree>
    <p:extLst>
      <p:ext uri="{BB962C8B-B14F-4D97-AF65-F5344CB8AC3E}">
        <p14:creationId xmlns:p14="http://schemas.microsoft.com/office/powerpoint/2010/main" val="3384656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11</a:t>
            </a:fld>
            <a:endParaRPr lang="es-ES"/>
          </a:p>
        </p:txBody>
      </p:sp>
    </p:spTree>
    <p:extLst>
      <p:ext uri="{BB962C8B-B14F-4D97-AF65-F5344CB8AC3E}">
        <p14:creationId xmlns:p14="http://schemas.microsoft.com/office/powerpoint/2010/main" val="2847917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12</a:t>
            </a:fld>
            <a:endParaRPr lang="es-ES"/>
          </a:p>
        </p:txBody>
      </p:sp>
    </p:spTree>
    <p:extLst>
      <p:ext uri="{BB962C8B-B14F-4D97-AF65-F5344CB8AC3E}">
        <p14:creationId xmlns:p14="http://schemas.microsoft.com/office/powerpoint/2010/main" val="2403591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13</a:t>
            </a:fld>
            <a:endParaRPr lang="es-ES"/>
          </a:p>
        </p:txBody>
      </p:sp>
    </p:spTree>
    <p:extLst>
      <p:ext uri="{BB962C8B-B14F-4D97-AF65-F5344CB8AC3E}">
        <p14:creationId xmlns:p14="http://schemas.microsoft.com/office/powerpoint/2010/main" val="3510390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14</a:t>
            </a:fld>
            <a:endParaRPr lang="es-ES"/>
          </a:p>
        </p:txBody>
      </p:sp>
    </p:spTree>
    <p:extLst>
      <p:ext uri="{BB962C8B-B14F-4D97-AF65-F5344CB8AC3E}">
        <p14:creationId xmlns:p14="http://schemas.microsoft.com/office/powerpoint/2010/main" val="3220255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15</a:t>
            </a:fld>
            <a:endParaRPr lang="es-ES"/>
          </a:p>
        </p:txBody>
      </p:sp>
    </p:spTree>
    <p:extLst>
      <p:ext uri="{BB962C8B-B14F-4D97-AF65-F5344CB8AC3E}">
        <p14:creationId xmlns:p14="http://schemas.microsoft.com/office/powerpoint/2010/main" val="1128478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16</a:t>
            </a:fld>
            <a:endParaRPr lang="es-ES"/>
          </a:p>
        </p:txBody>
      </p:sp>
    </p:spTree>
    <p:extLst>
      <p:ext uri="{BB962C8B-B14F-4D97-AF65-F5344CB8AC3E}">
        <p14:creationId xmlns:p14="http://schemas.microsoft.com/office/powerpoint/2010/main" val="1971818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22196828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1483440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3533782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a:t>
            </a:fld>
            <a:endParaRPr lang="es-ES"/>
          </a:p>
        </p:txBody>
      </p:sp>
    </p:spTree>
    <p:extLst>
      <p:ext uri="{BB962C8B-B14F-4D97-AF65-F5344CB8AC3E}">
        <p14:creationId xmlns:p14="http://schemas.microsoft.com/office/powerpoint/2010/main" val="6195817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22937647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22</a:t>
            </a:fld>
            <a:endParaRPr lang="es-ES"/>
          </a:p>
        </p:txBody>
      </p:sp>
    </p:spTree>
    <p:extLst>
      <p:ext uri="{BB962C8B-B14F-4D97-AF65-F5344CB8AC3E}">
        <p14:creationId xmlns:p14="http://schemas.microsoft.com/office/powerpoint/2010/main" val="23407487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23</a:t>
            </a:fld>
            <a:endParaRPr lang="es-ES"/>
          </a:p>
        </p:txBody>
      </p:sp>
    </p:spTree>
    <p:extLst>
      <p:ext uri="{BB962C8B-B14F-4D97-AF65-F5344CB8AC3E}">
        <p14:creationId xmlns:p14="http://schemas.microsoft.com/office/powerpoint/2010/main" val="35326143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24</a:t>
            </a:fld>
            <a:endParaRPr lang="es-ES"/>
          </a:p>
        </p:txBody>
      </p:sp>
    </p:spTree>
    <p:extLst>
      <p:ext uri="{BB962C8B-B14F-4D97-AF65-F5344CB8AC3E}">
        <p14:creationId xmlns:p14="http://schemas.microsoft.com/office/powerpoint/2010/main" val="4259594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25</a:t>
            </a:fld>
            <a:endParaRPr lang="es-ES"/>
          </a:p>
        </p:txBody>
      </p:sp>
    </p:spTree>
    <p:extLst>
      <p:ext uri="{BB962C8B-B14F-4D97-AF65-F5344CB8AC3E}">
        <p14:creationId xmlns:p14="http://schemas.microsoft.com/office/powerpoint/2010/main" val="4209129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3</a:t>
            </a:fld>
            <a:endParaRPr lang="es-ES"/>
          </a:p>
        </p:txBody>
      </p:sp>
    </p:spTree>
    <p:extLst>
      <p:ext uri="{BB962C8B-B14F-4D97-AF65-F5344CB8AC3E}">
        <p14:creationId xmlns:p14="http://schemas.microsoft.com/office/powerpoint/2010/main" val="711323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4</a:t>
            </a:fld>
            <a:endParaRPr lang="es-ES"/>
          </a:p>
        </p:txBody>
      </p:sp>
    </p:spTree>
    <p:extLst>
      <p:ext uri="{BB962C8B-B14F-4D97-AF65-F5344CB8AC3E}">
        <p14:creationId xmlns:p14="http://schemas.microsoft.com/office/powerpoint/2010/main" val="495373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5</a:t>
            </a:fld>
            <a:endParaRPr lang="es-ES"/>
          </a:p>
        </p:txBody>
      </p:sp>
    </p:spTree>
    <p:extLst>
      <p:ext uri="{BB962C8B-B14F-4D97-AF65-F5344CB8AC3E}">
        <p14:creationId xmlns:p14="http://schemas.microsoft.com/office/powerpoint/2010/main" val="2962607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6</a:t>
            </a:fld>
            <a:endParaRPr lang="es-ES"/>
          </a:p>
        </p:txBody>
      </p:sp>
    </p:spTree>
    <p:extLst>
      <p:ext uri="{BB962C8B-B14F-4D97-AF65-F5344CB8AC3E}">
        <p14:creationId xmlns:p14="http://schemas.microsoft.com/office/powerpoint/2010/main" val="3872664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7</a:t>
            </a:fld>
            <a:endParaRPr lang="es-ES"/>
          </a:p>
        </p:txBody>
      </p:sp>
    </p:spTree>
    <p:extLst>
      <p:ext uri="{BB962C8B-B14F-4D97-AF65-F5344CB8AC3E}">
        <p14:creationId xmlns:p14="http://schemas.microsoft.com/office/powerpoint/2010/main" val="2572304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8</a:t>
            </a:fld>
            <a:endParaRPr lang="es-ES"/>
          </a:p>
        </p:txBody>
      </p:sp>
    </p:spTree>
    <p:extLst>
      <p:ext uri="{BB962C8B-B14F-4D97-AF65-F5344CB8AC3E}">
        <p14:creationId xmlns:p14="http://schemas.microsoft.com/office/powerpoint/2010/main" val="112278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9</a:t>
            </a:fld>
            <a:endParaRPr lang="es-ES"/>
          </a:p>
        </p:txBody>
      </p:sp>
    </p:spTree>
    <p:extLst>
      <p:ext uri="{BB962C8B-B14F-4D97-AF65-F5344CB8AC3E}">
        <p14:creationId xmlns:p14="http://schemas.microsoft.com/office/powerpoint/2010/main" val="37598805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7912" y="1905292"/>
            <a:ext cx="17084400" cy="1062638"/>
          </a:xfrm>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support.google.com/youtube/answer/1722171"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8.JPG"/><Relationship Id="rId12" Type="http://schemas.openxmlformats.org/officeDocument/2006/relationships/image" Target="../media/image15.jpg"/><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4.png"/><Relationship Id="rId5" Type="http://schemas.openxmlformats.org/officeDocument/2006/relationships/image" Target="../media/image9.emf"/><Relationship Id="rId10" Type="http://schemas.openxmlformats.org/officeDocument/2006/relationships/image" Target="../media/image13.jpg"/><Relationship Id="rId4" Type="http://schemas.openxmlformats.org/officeDocument/2006/relationships/image" Target="../media/image7.png"/><Relationship Id="rId9" Type="http://schemas.openxmlformats.org/officeDocument/2006/relationships/image" Target="../media/image12.sv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5063207"/>
            <a:ext cx="17457031" cy="1062638"/>
          </a:xfrm>
        </p:spPr>
        <p:txBody>
          <a:bodyPr>
            <a:noAutofit/>
          </a:bodyPr>
          <a:lstStyle/>
          <a:p>
            <a:pPr algn="ctr"/>
            <a:r>
              <a:rPr lang="sl-SI" sz="7500" dirty="0"/>
              <a:t>Basic principles</a:t>
            </a:r>
            <a:endParaRPr lang="en-ES" sz="7500" dirty="0"/>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6965448" y="6175287"/>
            <a:ext cx="4355000" cy="1688455"/>
          </a:xfrm>
          <a:prstGeom prst="rect">
            <a:avLst/>
          </a:prstGeom>
        </p:spPr>
        <p:txBody>
          <a:bodyPr wrap="none" lIns="137141" tIns="68570" rIns="137141" bIns="68570">
            <a:spAutoFit/>
          </a:bodyPr>
          <a:lstStyle/>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Andrej Tomažin</a:t>
            </a:r>
          </a:p>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RTV Slovenija</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4005523" y="3878108"/>
            <a:ext cx="10274890"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E</a:t>
            </a:r>
            <a:r>
              <a:rPr lang="sl-SI" sz="4800" b="1" dirty="0">
                <a:latin typeface="Verdana" panose="020B0604030504040204" pitchFamily="34" charset="0"/>
                <a:ea typeface="Verdana" panose="020B0604030504040204" pitchFamily="34" charset="0"/>
                <a:cs typeface="Verdana" panose="020B0604030504040204" pitchFamily="34" charset="0"/>
              </a:rPr>
              <a:t>lement 3</a:t>
            </a:r>
            <a:r>
              <a:rPr lang="en-US" sz="4800" b="1" dirty="0">
                <a:latin typeface="Verdana" panose="020B0604030504040204" pitchFamily="34" charset="0"/>
                <a:ea typeface="Verdana" panose="020B0604030504040204" pitchFamily="34" charset="0"/>
                <a:cs typeface="Verdana" panose="020B0604030504040204" pitchFamily="34" charset="0"/>
              </a:rPr>
              <a:t>. </a:t>
            </a:r>
            <a:r>
              <a:rPr lang="sl-SI" sz="4800" b="1" dirty="0">
                <a:latin typeface="Verdana" panose="020B0604030504040204" pitchFamily="34" charset="0"/>
                <a:ea typeface="Verdana" panose="020B0604030504040204" pitchFamily="34" charset="0"/>
                <a:cs typeface="Verdana" panose="020B0604030504040204" pitchFamily="34" charset="0"/>
              </a:rPr>
              <a:t>Technical aspects</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a:extLst>
              <a:ext uri="{FF2B5EF4-FFF2-40B4-BE49-F238E27FC236}">
                <a16:creationId xmlns:a16="http://schemas.microsoft.com/office/drawing/2014/main" id="{9B881F88-A38F-E04E-A92D-8D793AECAFD3}"/>
              </a:ext>
            </a:extLst>
          </p:cNvPr>
          <p:cNvSpPr txBox="1"/>
          <p:nvPr/>
        </p:nvSpPr>
        <p:spPr>
          <a:xfrm>
            <a:off x="1288433" y="2199525"/>
            <a:ext cx="15709069" cy="1615807"/>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Unit </a:t>
            </a:r>
            <a:r>
              <a:rPr lang="sl-SI" sz="4800" b="1" dirty="0">
                <a:latin typeface="Verdana" panose="020B0604030504040204" pitchFamily="34" charset="0"/>
                <a:ea typeface="Verdana" panose="020B0604030504040204" pitchFamily="34" charset="0"/>
                <a:cs typeface="Verdana" panose="020B0604030504040204" pitchFamily="34" charset="0"/>
              </a:rPr>
              <a:t>3C. Easy-to-understand language (E2U)</a:t>
            </a:r>
            <a:br>
              <a:rPr lang="sl-SI" sz="4800" b="1" dirty="0">
                <a:latin typeface="Verdana" panose="020B0604030504040204" pitchFamily="34" charset="0"/>
                <a:ea typeface="Verdana" panose="020B0604030504040204" pitchFamily="34" charset="0"/>
                <a:cs typeface="Verdana" panose="020B0604030504040204" pitchFamily="34" charset="0"/>
              </a:rPr>
            </a:br>
            <a:r>
              <a:rPr lang="sl-SI" sz="4800" b="1" dirty="0">
                <a:latin typeface="Verdana" panose="020B0604030504040204" pitchFamily="34" charset="0"/>
                <a:ea typeface="Verdana" panose="020B0604030504040204" pitchFamily="34" charset="0"/>
                <a:cs typeface="Verdana" panose="020B0604030504040204" pitchFamily="34" charset="0"/>
              </a:rPr>
              <a:t>and audiovisual journalism (AVJ)</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914400" indent="-914400">
              <a:lnSpc>
                <a:spcPct val="150000"/>
              </a:lnSpc>
              <a:buFont typeface="Arial" panose="020B0604020202020204" pitchFamily="34" charset="0"/>
              <a:buChar char="•"/>
            </a:pPr>
            <a:r>
              <a:rPr lang="sl-SI" sz="4500" dirty="0">
                <a:latin typeface="Verdana" pitchFamily="34" charset="0"/>
                <a:ea typeface="Verdana" pitchFamily="34" charset="0"/>
              </a:rPr>
              <a:t>M</a:t>
            </a:r>
            <a:r>
              <a:rPr lang="en-US" sz="4500" dirty="0" err="1">
                <a:latin typeface="Verdana" pitchFamily="34" charset="0"/>
                <a:ea typeface="Verdana" pitchFamily="34" charset="0"/>
              </a:rPr>
              <a:t>edium</a:t>
            </a:r>
            <a:r>
              <a:rPr lang="en-US" sz="4500" dirty="0">
                <a:latin typeface="Verdana" pitchFamily="34" charset="0"/>
                <a:ea typeface="Verdana" pitchFamily="34" charset="0"/>
              </a:rPr>
              <a:t> close-up</a:t>
            </a:r>
            <a:endParaRPr lang="sl-SI" sz="4500" dirty="0">
              <a:latin typeface="Verdana" pitchFamily="34" charset="0"/>
              <a:ea typeface="Verdana" pitchFamily="34" charset="0"/>
            </a:endParaRPr>
          </a:p>
          <a:p>
            <a:pPr marL="914400" indent="-914400">
              <a:lnSpc>
                <a:spcPct val="150000"/>
              </a:lnSpc>
              <a:buFont typeface="Arial" panose="020B0604020202020204" pitchFamily="34" charset="0"/>
              <a:buChar char="•"/>
            </a:pPr>
            <a:r>
              <a:rPr lang="sl-SI" sz="4500" dirty="0">
                <a:latin typeface="Verdana" pitchFamily="34" charset="0"/>
                <a:ea typeface="Verdana" pitchFamily="34" charset="0"/>
              </a:rPr>
              <a:t>Close-up</a:t>
            </a:r>
          </a:p>
          <a:p>
            <a:pPr marL="914400" indent="-914400">
              <a:lnSpc>
                <a:spcPct val="150000"/>
              </a:lnSpc>
              <a:buFont typeface="Arial" panose="020B0604020202020204" pitchFamily="34" charset="0"/>
              <a:buChar char="•"/>
            </a:pPr>
            <a:r>
              <a:rPr lang="sl-SI" sz="4500" dirty="0">
                <a:latin typeface="Verdana" pitchFamily="34" charset="0"/>
                <a:ea typeface="Verdana" pitchFamily="34" charset="0"/>
              </a:rPr>
              <a:t>B</a:t>
            </a:r>
            <a:r>
              <a:rPr lang="en-US" sz="4500" dirty="0" err="1">
                <a:latin typeface="Verdana" pitchFamily="34" charset="0"/>
                <a:ea typeface="Verdana" pitchFamily="34" charset="0"/>
              </a:rPr>
              <a:t>ig</a:t>
            </a:r>
            <a:r>
              <a:rPr lang="en-US" sz="4500" dirty="0">
                <a:latin typeface="Verdana" pitchFamily="34" charset="0"/>
                <a:ea typeface="Verdana" pitchFamily="34" charset="0"/>
              </a:rPr>
              <a:t> close-up</a:t>
            </a:r>
            <a:endParaRPr lang="sl-SI"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8FB3BABD-F49C-2D42-B489-5459B8AF73DE}"/>
              </a:ext>
            </a:extLst>
          </p:cNvPr>
          <p:cNvSpPr>
            <a:spLocks noGrp="1"/>
          </p:cNvSpPr>
          <p:nvPr>
            <p:ph type="title"/>
          </p:nvPr>
        </p:nvSpPr>
        <p:spPr/>
        <p:txBody>
          <a:bodyPr/>
          <a:lstStyle/>
          <a:p>
            <a:r>
              <a:rPr lang="en-ES" dirty="0"/>
              <a:t>Six shots</a:t>
            </a:r>
          </a:p>
        </p:txBody>
      </p:sp>
    </p:spTree>
    <p:extLst>
      <p:ext uri="{BB962C8B-B14F-4D97-AF65-F5344CB8AC3E}">
        <p14:creationId xmlns:p14="http://schemas.microsoft.com/office/powerpoint/2010/main" val="284367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„V</a:t>
            </a:r>
            <a:r>
              <a:rPr lang="en-US" sz="4500" dirty="0" err="1">
                <a:latin typeface="Verdana" pitchFamily="34" charset="0"/>
                <a:ea typeface="Verdana" pitchFamily="34" charset="0"/>
              </a:rPr>
              <a:t>ery</a:t>
            </a:r>
            <a:r>
              <a:rPr lang="en-US" sz="4500" dirty="0">
                <a:latin typeface="Verdana" pitchFamily="34" charset="0"/>
                <a:ea typeface="Verdana" pitchFamily="34" charset="0"/>
              </a:rPr>
              <a:t> tight deadlines in television news mean editors use specific techniques to assemble stories as quickly as possible.”</a:t>
            </a:r>
            <a:r>
              <a:rPr lang="sl-SI" sz="4500" dirty="0">
                <a:latin typeface="Verdana" pitchFamily="34" charset="0"/>
                <a:ea typeface="Verdana" pitchFamily="34" charset="0"/>
              </a:rPr>
              <a:t> (Barbara Alysen: The Electronic Reporter)</a:t>
            </a:r>
          </a:p>
        </p:txBody>
      </p:sp>
      <p:sp>
        <p:nvSpPr>
          <p:cNvPr id="4" name="Title 3">
            <a:extLst>
              <a:ext uri="{FF2B5EF4-FFF2-40B4-BE49-F238E27FC236}">
                <a16:creationId xmlns:a16="http://schemas.microsoft.com/office/drawing/2014/main" id="{38AA5AFD-53F9-1E41-89A6-976BEA8092CB}"/>
              </a:ext>
            </a:extLst>
          </p:cNvPr>
          <p:cNvSpPr>
            <a:spLocks noGrp="1"/>
          </p:cNvSpPr>
          <p:nvPr>
            <p:ph type="title"/>
          </p:nvPr>
        </p:nvSpPr>
        <p:spPr/>
        <p:txBody>
          <a:bodyPr/>
          <a:lstStyle/>
          <a:p>
            <a:r>
              <a:rPr lang="en-ES" dirty="0"/>
              <a:t>Editing the material</a:t>
            </a:r>
          </a:p>
        </p:txBody>
      </p:sp>
    </p:spTree>
    <p:extLst>
      <p:ext uri="{BB962C8B-B14F-4D97-AF65-F5344CB8AC3E}">
        <p14:creationId xmlns:p14="http://schemas.microsoft.com/office/powerpoint/2010/main" val="297290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Main audio track</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Narration and synchronized sound segments</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Additional material</a:t>
            </a:r>
          </a:p>
        </p:txBody>
      </p:sp>
      <p:sp>
        <p:nvSpPr>
          <p:cNvPr id="2" name="Title 1">
            <a:extLst>
              <a:ext uri="{FF2B5EF4-FFF2-40B4-BE49-F238E27FC236}">
                <a16:creationId xmlns:a16="http://schemas.microsoft.com/office/drawing/2014/main" id="{9173A716-9AA6-4540-ADD1-45C799A261D2}"/>
              </a:ext>
            </a:extLst>
          </p:cNvPr>
          <p:cNvSpPr>
            <a:spLocks noGrp="1"/>
          </p:cNvSpPr>
          <p:nvPr>
            <p:ph type="title"/>
          </p:nvPr>
        </p:nvSpPr>
        <p:spPr/>
        <p:txBody>
          <a:bodyPr/>
          <a:lstStyle/>
          <a:p>
            <a:r>
              <a:rPr lang="en-ES" dirty="0"/>
              <a:t>Editing the material</a:t>
            </a:r>
          </a:p>
        </p:txBody>
      </p:sp>
    </p:spTree>
    <p:extLst>
      <p:ext uri="{BB962C8B-B14F-4D97-AF65-F5344CB8AC3E}">
        <p14:creationId xmlns:p14="http://schemas.microsoft.com/office/powerpoint/2010/main" val="3443025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„E</a:t>
            </a:r>
            <a:r>
              <a:rPr lang="en-US" sz="4500" dirty="0" err="1">
                <a:latin typeface="Verdana" pitchFamily="34" charset="0"/>
                <a:ea typeface="Verdana" pitchFamily="34" charset="0"/>
              </a:rPr>
              <a:t>diting</a:t>
            </a:r>
            <a:r>
              <a:rPr lang="en-US" sz="4500" dirty="0">
                <a:latin typeface="Verdana" pitchFamily="34" charset="0"/>
                <a:ea typeface="Verdana" pitchFamily="34" charset="0"/>
              </a:rPr>
              <a:t> by first building a story bed is the fastest way of assembling a story, though digital, nonlinear systems allow the editor to change any part of the story at any point in its construction.</a:t>
            </a:r>
            <a:r>
              <a:rPr lang="sl-SI" sz="4500" dirty="0">
                <a:latin typeface="Verdana" pitchFamily="34" charset="0"/>
                <a:ea typeface="Verdana" pitchFamily="34" charset="0"/>
              </a:rPr>
              <a:t>“(Barbara Alysen: The Electronic Reporter)</a:t>
            </a:r>
          </a:p>
        </p:txBody>
      </p:sp>
      <p:sp>
        <p:nvSpPr>
          <p:cNvPr id="2" name="Title 1">
            <a:extLst>
              <a:ext uri="{FF2B5EF4-FFF2-40B4-BE49-F238E27FC236}">
                <a16:creationId xmlns:a16="http://schemas.microsoft.com/office/drawing/2014/main" id="{BB85666A-73AC-874D-934E-7F8736F9E6F5}"/>
              </a:ext>
            </a:extLst>
          </p:cNvPr>
          <p:cNvSpPr>
            <a:spLocks noGrp="1"/>
          </p:cNvSpPr>
          <p:nvPr>
            <p:ph type="title"/>
          </p:nvPr>
        </p:nvSpPr>
        <p:spPr/>
        <p:txBody>
          <a:bodyPr/>
          <a:lstStyle/>
          <a:p>
            <a:r>
              <a:rPr lang="en-ES" dirty="0"/>
              <a:t>Story bed</a:t>
            </a:r>
          </a:p>
        </p:txBody>
      </p:sp>
    </p:spTree>
    <p:extLst>
      <p:ext uri="{BB962C8B-B14F-4D97-AF65-F5344CB8AC3E}">
        <p14:creationId xmlns:p14="http://schemas.microsoft.com/office/powerpoint/2010/main" val="1234436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Professional software (e.g. Adobe Premiere Pro)</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Propietary software</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O</a:t>
            </a:r>
            <a:r>
              <a:rPr lang="en-US" sz="4500" dirty="0">
                <a:latin typeface="Verdana" pitchFamily="34" charset="0"/>
                <a:ea typeface="Verdana" pitchFamily="34" charset="0"/>
              </a:rPr>
              <a:t>pen-source</a:t>
            </a:r>
            <a:r>
              <a:rPr lang="sl-SI" sz="4500" dirty="0">
                <a:latin typeface="Verdana" pitchFamily="34" charset="0"/>
                <a:ea typeface="Verdana" pitchFamily="34" charset="0"/>
              </a:rPr>
              <a:t> and</a:t>
            </a:r>
            <a:r>
              <a:rPr lang="en-US" sz="4500" dirty="0">
                <a:latin typeface="Verdana" pitchFamily="34" charset="0"/>
                <a:ea typeface="Verdana" pitchFamily="34" charset="0"/>
              </a:rPr>
              <a:t> free</a:t>
            </a:r>
            <a:r>
              <a:rPr lang="sl-SI" sz="4500" dirty="0">
                <a:latin typeface="Verdana" pitchFamily="34" charset="0"/>
                <a:ea typeface="Verdana" pitchFamily="34" charset="0"/>
              </a:rPr>
              <a:t> software</a:t>
            </a:r>
            <a:r>
              <a:rPr lang="en-US" sz="4500" dirty="0">
                <a:latin typeface="Verdana" pitchFamily="34" charset="0"/>
                <a:ea typeface="Verdana" pitchFamily="34" charset="0"/>
              </a:rPr>
              <a:t> </a:t>
            </a:r>
            <a:r>
              <a:rPr lang="sl-SI" sz="4500" dirty="0">
                <a:latin typeface="Verdana" pitchFamily="34" charset="0"/>
                <a:ea typeface="Verdana" pitchFamily="34" charset="0"/>
              </a:rPr>
              <a:t>(e.g. Shotcut)</a:t>
            </a:r>
          </a:p>
        </p:txBody>
      </p:sp>
      <p:sp>
        <p:nvSpPr>
          <p:cNvPr id="2" name="Title 1">
            <a:extLst>
              <a:ext uri="{FF2B5EF4-FFF2-40B4-BE49-F238E27FC236}">
                <a16:creationId xmlns:a16="http://schemas.microsoft.com/office/drawing/2014/main" id="{E47DB9DC-C453-A74B-AAA0-7096D8509242}"/>
              </a:ext>
            </a:extLst>
          </p:cNvPr>
          <p:cNvSpPr>
            <a:spLocks noGrp="1"/>
          </p:cNvSpPr>
          <p:nvPr>
            <p:ph type="title"/>
          </p:nvPr>
        </p:nvSpPr>
        <p:spPr/>
        <p:txBody>
          <a:bodyPr/>
          <a:lstStyle/>
          <a:p>
            <a:r>
              <a:rPr lang="en-ES" dirty="0"/>
              <a:t>Video editing software</a:t>
            </a:r>
          </a:p>
        </p:txBody>
      </p:sp>
    </p:spTree>
    <p:extLst>
      <p:ext uri="{BB962C8B-B14F-4D97-AF65-F5344CB8AC3E}">
        <p14:creationId xmlns:p14="http://schemas.microsoft.com/office/powerpoint/2010/main" val="31458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Compression plays an important part in the final process of editing.</a:t>
            </a:r>
          </a:p>
        </p:txBody>
      </p:sp>
      <p:sp>
        <p:nvSpPr>
          <p:cNvPr id="2" name="Title 1">
            <a:extLst>
              <a:ext uri="{FF2B5EF4-FFF2-40B4-BE49-F238E27FC236}">
                <a16:creationId xmlns:a16="http://schemas.microsoft.com/office/drawing/2014/main" id="{5A45D8B0-6229-5545-86A1-47D8041A4BB0}"/>
              </a:ext>
            </a:extLst>
          </p:cNvPr>
          <p:cNvSpPr>
            <a:spLocks noGrp="1"/>
          </p:cNvSpPr>
          <p:nvPr>
            <p:ph type="title"/>
          </p:nvPr>
        </p:nvSpPr>
        <p:spPr/>
        <p:txBody>
          <a:bodyPr/>
          <a:lstStyle/>
          <a:p>
            <a:r>
              <a:rPr lang="en-ES" dirty="0"/>
              <a:t>Archiving media content</a:t>
            </a:r>
          </a:p>
        </p:txBody>
      </p:sp>
    </p:spTree>
    <p:extLst>
      <p:ext uri="{BB962C8B-B14F-4D97-AF65-F5344CB8AC3E}">
        <p14:creationId xmlns:p14="http://schemas.microsoft.com/office/powerpoint/2010/main" val="2928802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Document EBU R 132 produced by European Broadcast Union defines r</a:t>
            </a:r>
            <a:r>
              <a:rPr lang="en-US" sz="4500" dirty="0" err="1">
                <a:latin typeface="Verdana" pitchFamily="34" charset="0"/>
                <a:ea typeface="Verdana" pitchFamily="34" charset="0"/>
              </a:rPr>
              <a:t>ecommendations</a:t>
            </a:r>
            <a:r>
              <a:rPr lang="en-US" sz="4500" dirty="0">
                <a:latin typeface="Verdana" pitchFamily="34" charset="0"/>
                <a:ea typeface="Verdana" pitchFamily="34" charset="0"/>
              </a:rPr>
              <a:t> regarding technical specifications for broadcast media</a:t>
            </a:r>
            <a:r>
              <a:rPr lang="sl-SI" sz="4500" dirty="0">
                <a:latin typeface="Verdana" pitchFamily="34" charset="0"/>
                <a:ea typeface="Verdana" pitchFamily="34" charset="0"/>
              </a:rPr>
              <a:t>.</a:t>
            </a:r>
          </a:p>
        </p:txBody>
      </p:sp>
      <p:sp>
        <p:nvSpPr>
          <p:cNvPr id="2" name="Title 1">
            <a:extLst>
              <a:ext uri="{FF2B5EF4-FFF2-40B4-BE49-F238E27FC236}">
                <a16:creationId xmlns:a16="http://schemas.microsoft.com/office/drawing/2014/main" id="{81447823-6471-7843-83AC-F834D3B414B6}"/>
              </a:ext>
            </a:extLst>
          </p:cNvPr>
          <p:cNvSpPr>
            <a:spLocks noGrp="1"/>
          </p:cNvSpPr>
          <p:nvPr>
            <p:ph type="title"/>
          </p:nvPr>
        </p:nvSpPr>
        <p:spPr/>
        <p:txBody>
          <a:bodyPr/>
          <a:lstStyle/>
          <a:p>
            <a:r>
              <a:rPr lang="en-ES" dirty="0"/>
              <a:t>Guidelines for video quality</a:t>
            </a:r>
          </a:p>
        </p:txBody>
      </p:sp>
    </p:spTree>
    <p:extLst>
      <p:ext uri="{BB962C8B-B14F-4D97-AF65-F5344CB8AC3E}">
        <p14:creationId xmlns:p14="http://schemas.microsoft.com/office/powerpoint/2010/main" val="882766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b="1" dirty="0">
                <a:latin typeface="Verdana" pitchFamily="34" charset="0"/>
                <a:ea typeface="Verdana" pitchFamily="34" charset="0"/>
              </a:rPr>
              <a:t>HDTV</a:t>
            </a:r>
            <a:r>
              <a:rPr lang="sl-SI" sz="4500" dirty="0">
                <a:latin typeface="Verdana" pitchFamily="34" charset="0"/>
                <a:ea typeface="Verdana" pitchFamily="34" charset="0"/>
              </a:rPr>
              <a:t> (1,920x1,080 or 1,280x720 &amp; 16:9)</a:t>
            </a:r>
          </a:p>
          <a:p>
            <a:pPr marL="685800" indent="-685800">
              <a:lnSpc>
                <a:spcPct val="150000"/>
              </a:lnSpc>
              <a:buFont typeface="Arial" panose="020B0604020202020204" pitchFamily="34" charset="0"/>
              <a:buChar char="•"/>
            </a:pPr>
            <a:r>
              <a:rPr lang="sl-SI" sz="4500" b="1" dirty="0">
                <a:latin typeface="Verdana" pitchFamily="34" charset="0"/>
                <a:ea typeface="Verdana" pitchFamily="34" charset="0"/>
              </a:rPr>
              <a:t>SDTV </a:t>
            </a:r>
            <a:r>
              <a:rPr lang="sl-SI" sz="4500" dirty="0">
                <a:latin typeface="Verdana" pitchFamily="34" charset="0"/>
                <a:ea typeface="Verdana" pitchFamily="34" charset="0"/>
              </a:rPr>
              <a:t>(720x576 &amp; 4:3)</a:t>
            </a:r>
          </a:p>
        </p:txBody>
      </p:sp>
      <p:sp>
        <p:nvSpPr>
          <p:cNvPr id="2" name="Title 1">
            <a:extLst>
              <a:ext uri="{FF2B5EF4-FFF2-40B4-BE49-F238E27FC236}">
                <a16:creationId xmlns:a16="http://schemas.microsoft.com/office/drawing/2014/main" id="{E59A2EAF-510D-4244-8BC1-EA47DA99BE5B}"/>
              </a:ext>
            </a:extLst>
          </p:cNvPr>
          <p:cNvSpPr>
            <a:spLocks noGrp="1"/>
          </p:cNvSpPr>
          <p:nvPr>
            <p:ph type="title"/>
          </p:nvPr>
        </p:nvSpPr>
        <p:spPr/>
        <p:txBody>
          <a:bodyPr/>
          <a:lstStyle/>
          <a:p>
            <a:r>
              <a:rPr lang="en-ES" dirty="0"/>
              <a:t>HDTV versus SDTV</a:t>
            </a:r>
          </a:p>
        </p:txBody>
      </p:sp>
    </p:spTree>
    <p:extLst>
      <p:ext uri="{BB962C8B-B14F-4D97-AF65-F5344CB8AC3E}">
        <p14:creationId xmlns:p14="http://schemas.microsoft.com/office/powerpoint/2010/main" val="600056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The EBU R 132 document states that “a sufficient bitrate must be employed for material exchange, recording/storage, and Non Linear Editing</a:t>
            </a:r>
            <a:r>
              <a:rPr lang="sl-SI" sz="4500" dirty="0">
                <a:latin typeface="Verdana" pitchFamily="34" charset="0"/>
                <a:ea typeface="Verdana" pitchFamily="34" charset="0"/>
              </a:rPr>
              <a:t>,</a:t>
            </a:r>
            <a:r>
              <a:rPr lang="en-US" sz="4500" dirty="0">
                <a:latin typeface="Verdana" pitchFamily="34" charset="0"/>
                <a:ea typeface="Verdana" pitchFamily="34" charset="0"/>
              </a:rPr>
              <a:t>”</a:t>
            </a:r>
            <a:r>
              <a:rPr lang="sl-SI" sz="4500" dirty="0">
                <a:latin typeface="Verdana" pitchFamily="34" charset="0"/>
                <a:ea typeface="Verdana" pitchFamily="34" charset="0"/>
              </a:rPr>
              <a:t> ranging from 50 to 100 Mbit/s.</a:t>
            </a:r>
            <a:r>
              <a:rPr lang="en-US" sz="4500" dirty="0">
                <a:latin typeface="Verdana" pitchFamily="34" charset="0"/>
                <a:ea typeface="Verdana" pitchFamily="34" charset="0"/>
              </a:rPr>
              <a:t> </a:t>
            </a:r>
            <a:endParaRPr lang="sl-SI"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9D567BF5-F2B6-B544-8865-A2DD99BA0F04}"/>
              </a:ext>
            </a:extLst>
          </p:cNvPr>
          <p:cNvSpPr>
            <a:spLocks noGrp="1"/>
          </p:cNvSpPr>
          <p:nvPr>
            <p:ph type="title"/>
          </p:nvPr>
        </p:nvSpPr>
        <p:spPr/>
        <p:txBody>
          <a:bodyPr/>
          <a:lstStyle/>
          <a:p>
            <a:r>
              <a:rPr lang="en-ES" dirty="0"/>
              <a:t>Bitrate for broadcast</a:t>
            </a:r>
          </a:p>
        </p:txBody>
      </p:sp>
    </p:spTree>
    <p:extLst>
      <p:ext uri="{BB962C8B-B14F-4D97-AF65-F5344CB8AC3E}">
        <p14:creationId xmlns:p14="http://schemas.microsoft.com/office/powerpoint/2010/main" val="611231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For an aspect ratio of 1</a:t>
            </a:r>
            <a:r>
              <a:rPr lang="sl-SI" sz="4500" dirty="0">
                <a:latin typeface="Verdana" pitchFamily="34" charset="0"/>
                <a:ea typeface="Verdana" pitchFamily="34" charset="0"/>
              </a:rPr>
              <a:t>,</a:t>
            </a:r>
            <a:r>
              <a:rPr lang="en-US" sz="4500" dirty="0">
                <a:latin typeface="Verdana" pitchFamily="34" charset="0"/>
                <a:ea typeface="Verdana" pitchFamily="34" charset="0"/>
              </a:rPr>
              <a:t>920 pixels by 1</a:t>
            </a:r>
            <a:r>
              <a:rPr lang="sl-SI" sz="4500" dirty="0">
                <a:latin typeface="Verdana" pitchFamily="34" charset="0"/>
                <a:ea typeface="Verdana" pitchFamily="34" charset="0"/>
              </a:rPr>
              <a:t>,</a:t>
            </a:r>
            <a:r>
              <a:rPr lang="en-US" sz="4500" dirty="0">
                <a:latin typeface="Verdana" pitchFamily="34" charset="0"/>
                <a:ea typeface="Verdana" pitchFamily="34" charset="0"/>
              </a:rPr>
              <a:t>080 pixels YouTube recommends 8 to 10 Mbit/s, with video codec of H.264. </a:t>
            </a:r>
            <a:endParaRPr lang="sl-SI" sz="4500" dirty="0">
              <a:latin typeface="Verdana" pitchFamily="34" charset="0"/>
              <a:ea typeface="Verdana" pitchFamily="34" charset="0"/>
            </a:endParaRPr>
          </a:p>
          <a:p>
            <a:pPr>
              <a:lnSpc>
                <a:spcPct val="150000"/>
              </a:lnSpc>
            </a:pPr>
            <a:r>
              <a:rPr lang="sl-SI" sz="4500" dirty="0">
                <a:latin typeface="Verdana" pitchFamily="34" charset="0"/>
                <a:ea typeface="Verdana" pitchFamily="34" charset="0"/>
              </a:rPr>
              <a:t>(</a:t>
            </a:r>
            <a:r>
              <a:rPr lang="sl-SI" sz="4500" dirty="0">
                <a:latin typeface="Verdana" pitchFamily="34" charset="0"/>
                <a:ea typeface="Verdana" pitchFamily="34" charset="0"/>
                <a:hlinkClick r:id="rId3"/>
              </a:rPr>
              <a:t>https://support.google.com/youtube/answer/1722171</a:t>
            </a:r>
            <a:r>
              <a:rPr lang="sl-SI" sz="4500" dirty="0">
                <a:latin typeface="Verdana" pitchFamily="34" charset="0"/>
                <a:ea typeface="Verdana" pitchFamily="34" charset="0"/>
              </a:rPr>
              <a:t>, August 2020)</a:t>
            </a:r>
          </a:p>
        </p:txBody>
      </p:sp>
      <p:sp>
        <p:nvSpPr>
          <p:cNvPr id="2" name="Title 1">
            <a:extLst>
              <a:ext uri="{FF2B5EF4-FFF2-40B4-BE49-F238E27FC236}">
                <a16:creationId xmlns:a16="http://schemas.microsoft.com/office/drawing/2014/main" id="{C2F4ACFF-FBA2-6A46-9AB7-3E3775807CF4}"/>
              </a:ext>
            </a:extLst>
          </p:cNvPr>
          <p:cNvSpPr>
            <a:spLocks noGrp="1"/>
          </p:cNvSpPr>
          <p:nvPr>
            <p:ph type="title"/>
          </p:nvPr>
        </p:nvSpPr>
        <p:spPr/>
        <p:txBody>
          <a:bodyPr/>
          <a:lstStyle/>
          <a:p>
            <a:r>
              <a:rPr lang="en-ES" dirty="0"/>
              <a:t>Bitrate for web content</a:t>
            </a:r>
          </a:p>
        </p:txBody>
      </p:sp>
    </p:spTree>
    <p:extLst>
      <p:ext uri="{BB962C8B-B14F-4D97-AF65-F5344CB8AC3E}">
        <p14:creationId xmlns:p14="http://schemas.microsoft.com/office/powerpoint/2010/main" val="810696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sl-SI" sz="4500" dirty="0">
                <a:latin typeface="Verdana" pitchFamily="34" charset="0"/>
                <a:ea typeface="Verdana" pitchFamily="34" charset="0"/>
              </a:rPr>
              <a:t>Television</a:t>
            </a:r>
          </a:p>
          <a:p>
            <a:pPr marL="771417" indent="-771417">
              <a:lnSpc>
                <a:spcPct val="150000"/>
              </a:lnSpc>
              <a:buFont typeface="Arial" panose="020B0604020202020204" pitchFamily="34" charset="0"/>
              <a:buChar char="•"/>
            </a:pPr>
            <a:r>
              <a:rPr lang="sl-SI" sz="4500" dirty="0">
                <a:latin typeface="Verdana" pitchFamily="34" charset="0"/>
                <a:ea typeface="Verdana" pitchFamily="34" charset="0"/>
              </a:rPr>
              <a:t>Radio</a:t>
            </a:r>
          </a:p>
          <a:p>
            <a:pPr marL="771417" indent="-771417">
              <a:lnSpc>
                <a:spcPct val="150000"/>
              </a:lnSpc>
              <a:buFont typeface="Arial" panose="020B0604020202020204" pitchFamily="34" charset="0"/>
              <a:buChar char="•"/>
            </a:pPr>
            <a:r>
              <a:rPr lang="sl-SI" sz="4500" dirty="0">
                <a:latin typeface="Verdana" pitchFamily="34" charset="0"/>
                <a:ea typeface="Verdana" pitchFamily="34" charset="0"/>
              </a:rPr>
              <a:t>Online content</a:t>
            </a:r>
          </a:p>
        </p:txBody>
      </p:sp>
      <p:sp>
        <p:nvSpPr>
          <p:cNvPr id="2" name="Title 1">
            <a:extLst>
              <a:ext uri="{FF2B5EF4-FFF2-40B4-BE49-F238E27FC236}">
                <a16:creationId xmlns:a16="http://schemas.microsoft.com/office/drawing/2014/main" id="{A8A5E16A-FDD3-0449-8AD3-1337F9D1403A}"/>
              </a:ext>
            </a:extLst>
          </p:cNvPr>
          <p:cNvSpPr>
            <a:spLocks noGrp="1"/>
          </p:cNvSpPr>
          <p:nvPr>
            <p:ph type="title"/>
          </p:nvPr>
        </p:nvSpPr>
        <p:spPr>
          <a:xfrm>
            <a:off x="317912" y="1929355"/>
            <a:ext cx="12267120" cy="1062638"/>
          </a:xfrm>
        </p:spPr>
        <p:txBody>
          <a:bodyPr/>
          <a:lstStyle/>
          <a:p>
            <a:r>
              <a:rPr lang="en-ES" dirty="0"/>
              <a:t>Three kinds of medium</a:t>
            </a:r>
          </a:p>
        </p:txBody>
      </p:sp>
    </p:spTree>
    <p:extLst>
      <p:ext uri="{BB962C8B-B14F-4D97-AF65-F5344CB8AC3E}">
        <p14:creationId xmlns:p14="http://schemas.microsoft.com/office/powerpoint/2010/main" val="2934867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European Broadcast Union issued a set of recommendations in a document EBU R 128</a:t>
            </a:r>
            <a:r>
              <a:rPr lang="sl-SI" sz="4500" dirty="0">
                <a:latin typeface="Verdana" pitchFamily="34" charset="0"/>
                <a:ea typeface="Verdana" pitchFamily="34" charset="0"/>
              </a:rPr>
              <a:t>. </a:t>
            </a:r>
          </a:p>
          <a:p>
            <a:pPr>
              <a:lnSpc>
                <a:spcPct val="150000"/>
              </a:lnSpc>
            </a:pPr>
            <a:r>
              <a:rPr lang="en-US" sz="4500" dirty="0">
                <a:latin typeface="Verdana" pitchFamily="34" charset="0"/>
                <a:ea typeface="Verdana" pitchFamily="34" charset="0"/>
              </a:rPr>
              <a:t>EBU recommendations were implemented by several software developers and audio technology companies</a:t>
            </a:r>
            <a:r>
              <a:rPr lang="sl-SI" sz="4500" dirty="0">
                <a:latin typeface="Verdana" pitchFamily="34" charset="0"/>
                <a:ea typeface="Verdana" pitchFamily="34" charset="0"/>
              </a:rPr>
              <a:t>.</a:t>
            </a:r>
          </a:p>
        </p:txBody>
      </p:sp>
      <p:sp>
        <p:nvSpPr>
          <p:cNvPr id="2" name="Title 1">
            <a:extLst>
              <a:ext uri="{FF2B5EF4-FFF2-40B4-BE49-F238E27FC236}">
                <a16:creationId xmlns:a16="http://schemas.microsoft.com/office/drawing/2014/main" id="{3937860D-8BA3-0040-98BD-B845A692D505}"/>
              </a:ext>
            </a:extLst>
          </p:cNvPr>
          <p:cNvSpPr>
            <a:spLocks noGrp="1"/>
          </p:cNvSpPr>
          <p:nvPr>
            <p:ph type="title"/>
          </p:nvPr>
        </p:nvSpPr>
        <p:spPr/>
        <p:txBody>
          <a:bodyPr/>
          <a:lstStyle/>
          <a:p>
            <a:r>
              <a:rPr lang="en-ES" dirty="0"/>
              <a:t>Audio quality and EBU</a:t>
            </a:r>
          </a:p>
        </p:txBody>
      </p:sp>
    </p:spTree>
    <p:extLst>
      <p:ext uri="{BB962C8B-B14F-4D97-AF65-F5344CB8AC3E}">
        <p14:creationId xmlns:p14="http://schemas.microsoft.com/office/powerpoint/2010/main" val="2491170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rPr>
              <a:t>Andrej.Tomazin@rtvslo.si</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a:bodyPr>
          <a:lstStyle/>
          <a:p>
            <a:r>
              <a:rPr lang="sl-SI" sz="3600" dirty="0"/>
              <a:t>Andrej Tomažin</a:t>
            </a:r>
            <a:endParaRPr lang="en-ES" sz="3600" dirty="0"/>
          </a:p>
        </p:txBody>
      </p:sp>
      <p:pic>
        <p:nvPicPr>
          <p:cNvPr id="3" name="Picture 2" descr="Radio Televizija Slovenija logo">
            <a:extLst>
              <a:ext uri="{FF2B5EF4-FFF2-40B4-BE49-F238E27FC236}">
                <a16:creationId xmlns:a16="http://schemas.microsoft.com/office/drawing/2014/main" id="{D25B7BC9-1C6A-46BF-AEA6-ACDB725B9A84}"/>
              </a:ext>
            </a:extLst>
          </p:cNvPr>
          <p:cNvPicPr>
            <a:picLocks noChangeAspect="1"/>
          </p:cNvPicPr>
          <p:nvPr/>
        </p:nvPicPr>
        <p:blipFill>
          <a:blip r:embed="rId5"/>
          <a:stretch>
            <a:fillRect/>
          </a:stretch>
        </p:blipFill>
        <p:spPr>
          <a:xfrm>
            <a:off x="3627142" y="3879953"/>
            <a:ext cx="5124450" cy="2333625"/>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1509518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2639634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1854278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60577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Content must be:</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u</a:t>
            </a:r>
            <a:r>
              <a:rPr lang="en-US" sz="4500" dirty="0" err="1">
                <a:latin typeface="Verdana" pitchFamily="34" charset="0"/>
                <a:ea typeface="Verdana" pitchFamily="34" charset="0"/>
              </a:rPr>
              <a:t>seful</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e</a:t>
            </a:r>
            <a:r>
              <a:rPr lang="en-US" sz="4500" dirty="0" err="1">
                <a:latin typeface="Verdana" pitchFamily="34" charset="0"/>
                <a:ea typeface="Verdana" pitchFamily="34" charset="0"/>
              </a:rPr>
              <a:t>asily</a:t>
            </a:r>
            <a:r>
              <a:rPr lang="en-US" sz="4500" dirty="0">
                <a:latin typeface="Verdana" pitchFamily="34" charset="0"/>
                <a:ea typeface="Verdana" pitchFamily="34" charset="0"/>
              </a:rPr>
              <a:t> understandable</a:t>
            </a:r>
            <a:r>
              <a:rPr lang="sl-SI" sz="4500" dirty="0">
                <a:latin typeface="Verdana" pitchFamily="34" charset="0"/>
                <a:ea typeface="Verdana" pitchFamily="34" charset="0"/>
              </a:rPr>
              <a:t>.</a:t>
            </a:r>
          </a:p>
        </p:txBody>
      </p:sp>
      <p:sp>
        <p:nvSpPr>
          <p:cNvPr id="4" name="Title 3">
            <a:extLst>
              <a:ext uri="{FF2B5EF4-FFF2-40B4-BE49-F238E27FC236}">
                <a16:creationId xmlns:a16="http://schemas.microsoft.com/office/drawing/2014/main" id="{61516FAC-F405-C34F-9FE5-A8AEE16B22CB}"/>
              </a:ext>
            </a:extLst>
          </p:cNvPr>
          <p:cNvSpPr>
            <a:spLocks noGrp="1"/>
          </p:cNvSpPr>
          <p:nvPr>
            <p:ph type="title"/>
          </p:nvPr>
        </p:nvSpPr>
        <p:spPr/>
        <p:txBody>
          <a:bodyPr/>
          <a:lstStyle/>
          <a:p>
            <a:r>
              <a:rPr lang="en-ES" dirty="0"/>
              <a:t>Universal design</a:t>
            </a:r>
            <a:r>
              <a:rPr lang="en-ES" baseline="0" dirty="0"/>
              <a:t> and E2U</a:t>
            </a:r>
            <a:endParaRPr lang="en-ES" dirty="0"/>
          </a:p>
        </p:txBody>
      </p:sp>
    </p:spTree>
    <p:extLst>
      <p:ext uri="{BB962C8B-B14F-4D97-AF65-F5344CB8AC3E}">
        <p14:creationId xmlns:p14="http://schemas.microsoft.com/office/powerpoint/2010/main" val="4094638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H</a:t>
            </a:r>
            <a:r>
              <a:rPr lang="en-US" sz="4500" dirty="0" err="1">
                <a:latin typeface="Verdana" pitchFamily="34" charset="0"/>
                <a:ea typeface="Verdana" pitchFamily="34" charset="0"/>
              </a:rPr>
              <a:t>igh</a:t>
            </a:r>
            <a:r>
              <a:rPr lang="en-US" sz="4500" dirty="0">
                <a:latin typeface="Verdana" pitchFamily="34" charset="0"/>
                <a:ea typeface="Verdana" pitchFamily="34" charset="0"/>
              </a:rPr>
              <a:t> sound and video quality</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C</a:t>
            </a:r>
            <a:r>
              <a:rPr lang="en-US" sz="4500" dirty="0" err="1">
                <a:latin typeface="Verdana" pitchFamily="34" charset="0"/>
                <a:ea typeface="Verdana" pitchFamily="34" charset="0"/>
              </a:rPr>
              <a:t>larity</a:t>
            </a:r>
            <a:r>
              <a:rPr lang="en-US" sz="4500" dirty="0">
                <a:latin typeface="Verdana" pitchFamily="34" charset="0"/>
                <a:ea typeface="Verdana" pitchFamily="34" charset="0"/>
              </a:rPr>
              <a:t> of the message</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T</a:t>
            </a:r>
            <a:r>
              <a:rPr lang="en-US" sz="4500" dirty="0">
                <a:latin typeface="Verdana" pitchFamily="34" charset="0"/>
                <a:ea typeface="Verdana" pitchFamily="34" charset="0"/>
              </a:rPr>
              <a:t>he adequacy of visual elements</a:t>
            </a:r>
            <a:endParaRPr lang="sl-SI"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5DCC663D-7A21-5B41-8FED-8C127764F36E}"/>
              </a:ext>
            </a:extLst>
          </p:cNvPr>
          <p:cNvSpPr>
            <a:spLocks noGrp="1"/>
          </p:cNvSpPr>
          <p:nvPr>
            <p:ph type="title"/>
          </p:nvPr>
        </p:nvSpPr>
        <p:spPr/>
        <p:txBody>
          <a:bodyPr/>
          <a:lstStyle/>
          <a:p>
            <a:r>
              <a:rPr lang="en-ES" dirty="0"/>
              <a:t>Quality and E2U</a:t>
            </a:r>
          </a:p>
        </p:txBody>
      </p:sp>
    </p:spTree>
    <p:extLst>
      <p:ext uri="{BB962C8B-B14F-4D97-AF65-F5344CB8AC3E}">
        <p14:creationId xmlns:p14="http://schemas.microsoft.com/office/powerpoint/2010/main" val="2781976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sl-SI" sz="4500" dirty="0">
                <a:latin typeface="Verdana" pitchFamily="34" charset="0"/>
                <a:ea typeface="Verdana" pitchFamily="34" charset="0"/>
              </a:rPr>
              <a:t>Video camera</a:t>
            </a:r>
          </a:p>
          <a:p>
            <a:pPr marL="771417" indent="-771417">
              <a:lnSpc>
                <a:spcPct val="150000"/>
              </a:lnSpc>
              <a:buFont typeface="Arial" panose="020B0604020202020204" pitchFamily="34" charset="0"/>
              <a:buChar char="•"/>
            </a:pPr>
            <a:r>
              <a:rPr lang="sl-SI" sz="4500" dirty="0">
                <a:latin typeface="Verdana" pitchFamily="34" charset="0"/>
                <a:ea typeface="Verdana" pitchFamily="34" charset="0"/>
              </a:rPr>
              <a:t>Microphone</a:t>
            </a:r>
          </a:p>
          <a:p>
            <a:pPr marL="771417" indent="-771417">
              <a:lnSpc>
                <a:spcPct val="150000"/>
              </a:lnSpc>
              <a:buFont typeface="Arial" panose="020B0604020202020204" pitchFamily="34" charset="0"/>
              <a:buChar char="•"/>
            </a:pPr>
            <a:r>
              <a:rPr lang="sl-SI" sz="4500" dirty="0">
                <a:latin typeface="Verdana" pitchFamily="34" charset="0"/>
                <a:ea typeface="Verdana" pitchFamily="34" charset="0"/>
              </a:rPr>
              <a:t>Editing software</a:t>
            </a:r>
          </a:p>
        </p:txBody>
      </p:sp>
      <p:sp>
        <p:nvSpPr>
          <p:cNvPr id="2" name="Title 1">
            <a:extLst>
              <a:ext uri="{FF2B5EF4-FFF2-40B4-BE49-F238E27FC236}">
                <a16:creationId xmlns:a16="http://schemas.microsoft.com/office/drawing/2014/main" id="{C536BBBE-CE7B-3245-9833-6BFCEC7C8B24}"/>
              </a:ext>
            </a:extLst>
          </p:cNvPr>
          <p:cNvSpPr>
            <a:spLocks noGrp="1"/>
          </p:cNvSpPr>
          <p:nvPr>
            <p:ph type="title"/>
          </p:nvPr>
        </p:nvSpPr>
        <p:spPr/>
        <p:txBody>
          <a:bodyPr/>
          <a:lstStyle/>
          <a:p>
            <a:r>
              <a:rPr lang="en-ES" dirty="0"/>
              <a:t>Basic production equipment</a:t>
            </a:r>
          </a:p>
        </p:txBody>
      </p:sp>
    </p:spTree>
    <p:extLst>
      <p:ext uri="{BB962C8B-B14F-4D97-AF65-F5344CB8AC3E}">
        <p14:creationId xmlns:p14="http://schemas.microsoft.com/office/powerpoint/2010/main" val="158031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sl-SI" sz="4500" dirty="0">
                <a:latin typeface="Verdana" pitchFamily="34" charset="0"/>
                <a:ea typeface="Verdana" pitchFamily="34" charset="0"/>
              </a:rPr>
              <a:t>Recording</a:t>
            </a:r>
          </a:p>
          <a:p>
            <a:pPr marL="771417" indent="-771417">
              <a:lnSpc>
                <a:spcPct val="150000"/>
              </a:lnSpc>
              <a:buFont typeface="Arial" panose="020B0604020202020204" pitchFamily="34" charset="0"/>
              <a:buChar char="•"/>
            </a:pPr>
            <a:r>
              <a:rPr lang="sl-SI" sz="4500" dirty="0">
                <a:latin typeface="Verdana" pitchFamily="34" charset="0"/>
                <a:ea typeface="Verdana" pitchFamily="34" charset="0"/>
              </a:rPr>
              <a:t>Editing</a:t>
            </a:r>
          </a:p>
          <a:p>
            <a:pPr marL="771417" indent="-771417">
              <a:lnSpc>
                <a:spcPct val="150000"/>
              </a:lnSpc>
              <a:buFont typeface="Arial" panose="020B0604020202020204" pitchFamily="34" charset="0"/>
              <a:buChar char="•"/>
            </a:pPr>
            <a:r>
              <a:rPr lang="sl-SI" sz="4500" dirty="0">
                <a:latin typeface="Verdana" pitchFamily="34" charset="0"/>
                <a:ea typeface="Verdana" pitchFamily="34" charset="0"/>
              </a:rPr>
              <a:t>Exporting</a:t>
            </a:r>
          </a:p>
        </p:txBody>
      </p:sp>
      <p:sp>
        <p:nvSpPr>
          <p:cNvPr id="2" name="Title 1">
            <a:extLst>
              <a:ext uri="{FF2B5EF4-FFF2-40B4-BE49-F238E27FC236}">
                <a16:creationId xmlns:a16="http://schemas.microsoft.com/office/drawing/2014/main" id="{572281E3-7A55-D54F-AD60-0E9ED8CA50E5}"/>
              </a:ext>
            </a:extLst>
          </p:cNvPr>
          <p:cNvSpPr>
            <a:spLocks noGrp="1"/>
          </p:cNvSpPr>
          <p:nvPr>
            <p:ph type="title"/>
          </p:nvPr>
        </p:nvSpPr>
        <p:spPr/>
        <p:txBody>
          <a:bodyPr/>
          <a:lstStyle/>
          <a:p>
            <a:r>
              <a:rPr lang="en-ES" dirty="0"/>
              <a:t>Basic processes</a:t>
            </a:r>
          </a:p>
        </p:txBody>
      </p:sp>
    </p:spTree>
    <p:extLst>
      <p:ext uri="{BB962C8B-B14F-4D97-AF65-F5344CB8AC3E}">
        <p14:creationId xmlns:p14="http://schemas.microsoft.com/office/powerpoint/2010/main" val="808643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B</a:t>
            </a:r>
            <a:r>
              <a:rPr lang="en-US" sz="4500" dirty="0" err="1">
                <a:latin typeface="Verdana" pitchFamily="34" charset="0"/>
                <a:ea typeface="Verdana" pitchFamily="34" charset="0"/>
              </a:rPr>
              <a:t>oth</a:t>
            </a:r>
            <a:r>
              <a:rPr lang="en-US" sz="4500" dirty="0">
                <a:latin typeface="Verdana" pitchFamily="34" charset="0"/>
                <a:ea typeface="Verdana" pitchFamily="34" charset="0"/>
              </a:rPr>
              <a:t> hardware and software are more available to the producer, both in financial terms as well as in terms of the user experience. </a:t>
            </a:r>
            <a:endParaRPr lang="sl-SI"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339680E3-F06D-AF41-B595-83D98F54A0FC}"/>
              </a:ext>
            </a:extLst>
          </p:cNvPr>
          <p:cNvSpPr>
            <a:spLocks noGrp="1"/>
          </p:cNvSpPr>
          <p:nvPr>
            <p:ph type="title"/>
          </p:nvPr>
        </p:nvSpPr>
        <p:spPr/>
        <p:txBody>
          <a:bodyPr/>
          <a:lstStyle/>
          <a:p>
            <a:r>
              <a:rPr lang="en-ES" dirty="0"/>
              <a:t>Availability of equipment</a:t>
            </a:r>
          </a:p>
        </p:txBody>
      </p:sp>
    </p:spTree>
    <p:extLst>
      <p:ext uri="{BB962C8B-B14F-4D97-AF65-F5344CB8AC3E}">
        <p14:creationId xmlns:p14="http://schemas.microsoft.com/office/powerpoint/2010/main" val="1004649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“The camera is only a clumsy impersonator of the human eye, but with one important advantage – it can zoom in and out of a scene</a:t>
            </a:r>
            <a:r>
              <a:rPr lang="sl-SI" sz="4500" dirty="0">
                <a:latin typeface="Verdana" pitchFamily="34" charset="0"/>
                <a:ea typeface="Verdana" pitchFamily="34" charset="0"/>
              </a:rPr>
              <a:t>.</a:t>
            </a:r>
            <a:r>
              <a:rPr lang="en-US" sz="4500" dirty="0">
                <a:latin typeface="Verdana" pitchFamily="34" charset="0"/>
                <a:ea typeface="Verdana" pitchFamily="34" charset="0"/>
              </a:rPr>
              <a:t>” </a:t>
            </a:r>
            <a:r>
              <a:rPr lang="sl-SI" sz="4500" dirty="0">
                <a:latin typeface="Verdana" pitchFamily="34" charset="0"/>
                <a:ea typeface="Verdana" pitchFamily="34" charset="0"/>
              </a:rPr>
              <a:t>(</a:t>
            </a:r>
            <a:r>
              <a:rPr lang="en-US" sz="4500" dirty="0">
                <a:latin typeface="Verdana" pitchFamily="34" charset="0"/>
                <a:ea typeface="Verdana" pitchFamily="34" charset="0"/>
              </a:rPr>
              <a:t>Andrew Boyd</a:t>
            </a:r>
            <a:r>
              <a:rPr lang="sl-SI" sz="4500" dirty="0">
                <a:latin typeface="Verdana" pitchFamily="34" charset="0"/>
                <a:ea typeface="Verdana" pitchFamily="34" charset="0"/>
              </a:rPr>
              <a:t>: </a:t>
            </a:r>
            <a:r>
              <a:rPr lang="en-US" sz="4500" dirty="0">
                <a:latin typeface="Verdana" pitchFamily="34" charset="0"/>
                <a:ea typeface="Verdana" pitchFamily="34" charset="0"/>
              </a:rPr>
              <a:t>Broadcast Journalism</a:t>
            </a:r>
            <a:r>
              <a:rPr lang="sl-SI" sz="4500" dirty="0">
                <a:latin typeface="Verdana" pitchFamily="34" charset="0"/>
                <a:ea typeface="Verdana" pitchFamily="34" charset="0"/>
              </a:rPr>
              <a:t>)</a:t>
            </a:r>
          </a:p>
        </p:txBody>
      </p:sp>
      <p:sp>
        <p:nvSpPr>
          <p:cNvPr id="2" name="Title 1">
            <a:extLst>
              <a:ext uri="{FF2B5EF4-FFF2-40B4-BE49-F238E27FC236}">
                <a16:creationId xmlns:a16="http://schemas.microsoft.com/office/drawing/2014/main" id="{7BF8BABD-F5B6-FE45-97FB-E4E6806CED00}"/>
              </a:ext>
            </a:extLst>
          </p:cNvPr>
          <p:cNvSpPr>
            <a:spLocks noGrp="1"/>
          </p:cNvSpPr>
          <p:nvPr>
            <p:ph type="title"/>
          </p:nvPr>
        </p:nvSpPr>
        <p:spPr/>
        <p:txBody>
          <a:bodyPr/>
          <a:lstStyle/>
          <a:p>
            <a:r>
              <a:rPr lang="en-ES" dirty="0"/>
              <a:t>Camera</a:t>
            </a:r>
          </a:p>
        </p:txBody>
      </p:sp>
    </p:spTree>
    <p:extLst>
      <p:ext uri="{BB962C8B-B14F-4D97-AF65-F5344CB8AC3E}">
        <p14:creationId xmlns:p14="http://schemas.microsoft.com/office/powerpoint/2010/main" val="455683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914400" indent="-914400">
              <a:lnSpc>
                <a:spcPct val="150000"/>
              </a:lnSpc>
              <a:buFont typeface="Arial" panose="020B0604020202020204" pitchFamily="34" charset="0"/>
              <a:buChar char="•"/>
            </a:pPr>
            <a:r>
              <a:rPr lang="sl-SI" sz="4500" dirty="0">
                <a:latin typeface="Verdana" pitchFamily="34" charset="0"/>
                <a:ea typeface="Verdana" pitchFamily="34" charset="0"/>
              </a:rPr>
              <a:t>L</a:t>
            </a:r>
            <a:r>
              <a:rPr lang="en-US" sz="4500" dirty="0" err="1">
                <a:latin typeface="Verdana" pitchFamily="34" charset="0"/>
                <a:ea typeface="Verdana" pitchFamily="34" charset="0"/>
              </a:rPr>
              <a:t>ong</a:t>
            </a:r>
            <a:r>
              <a:rPr lang="en-US" sz="4500" dirty="0">
                <a:latin typeface="Verdana" pitchFamily="34" charset="0"/>
                <a:ea typeface="Verdana" pitchFamily="34" charset="0"/>
              </a:rPr>
              <a:t> shot</a:t>
            </a:r>
            <a:endParaRPr lang="sl-SI" sz="4500" dirty="0">
              <a:latin typeface="Verdana" pitchFamily="34" charset="0"/>
              <a:ea typeface="Verdana" pitchFamily="34" charset="0"/>
            </a:endParaRPr>
          </a:p>
          <a:p>
            <a:pPr marL="914400" indent="-914400">
              <a:lnSpc>
                <a:spcPct val="150000"/>
              </a:lnSpc>
              <a:buFont typeface="Arial" panose="020B0604020202020204" pitchFamily="34" charset="0"/>
              <a:buChar char="•"/>
            </a:pPr>
            <a:r>
              <a:rPr lang="sl-SI" sz="4500" dirty="0">
                <a:latin typeface="Verdana" pitchFamily="34" charset="0"/>
                <a:ea typeface="Verdana" pitchFamily="34" charset="0"/>
              </a:rPr>
              <a:t>M</a:t>
            </a:r>
            <a:r>
              <a:rPr lang="en-US" sz="4500" dirty="0" err="1">
                <a:latin typeface="Verdana" pitchFamily="34" charset="0"/>
                <a:ea typeface="Verdana" pitchFamily="34" charset="0"/>
              </a:rPr>
              <a:t>edium</a:t>
            </a:r>
            <a:r>
              <a:rPr lang="en-US" sz="4500" dirty="0">
                <a:latin typeface="Verdana" pitchFamily="34" charset="0"/>
                <a:ea typeface="Verdana" pitchFamily="34" charset="0"/>
              </a:rPr>
              <a:t> long </a:t>
            </a:r>
            <a:r>
              <a:rPr lang="en-US" sz="4500" dirty="0" err="1">
                <a:latin typeface="Verdana" pitchFamily="34" charset="0"/>
                <a:ea typeface="Verdana" pitchFamily="34" charset="0"/>
              </a:rPr>
              <a:t>sho</a:t>
            </a:r>
            <a:r>
              <a:rPr lang="sl-SI" sz="4500" dirty="0">
                <a:latin typeface="Verdana" pitchFamily="34" charset="0"/>
                <a:ea typeface="Verdana" pitchFamily="34" charset="0"/>
              </a:rPr>
              <a:t>t</a:t>
            </a:r>
          </a:p>
          <a:p>
            <a:pPr marL="914400" indent="-914400">
              <a:lnSpc>
                <a:spcPct val="150000"/>
              </a:lnSpc>
              <a:buFont typeface="Arial" panose="020B0604020202020204" pitchFamily="34" charset="0"/>
              <a:buChar char="•"/>
            </a:pPr>
            <a:r>
              <a:rPr lang="sl-SI" sz="4500" dirty="0">
                <a:latin typeface="Verdana" pitchFamily="34" charset="0"/>
                <a:ea typeface="Verdana" pitchFamily="34" charset="0"/>
              </a:rPr>
              <a:t>M</a:t>
            </a:r>
            <a:r>
              <a:rPr lang="en-US" sz="4500" dirty="0" err="1">
                <a:latin typeface="Verdana" pitchFamily="34" charset="0"/>
                <a:ea typeface="Verdana" pitchFamily="34" charset="0"/>
              </a:rPr>
              <a:t>edium</a:t>
            </a:r>
            <a:r>
              <a:rPr lang="en-US" sz="4500" dirty="0">
                <a:latin typeface="Verdana" pitchFamily="34" charset="0"/>
                <a:ea typeface="Verdana" pitchFamily="34" charset="0"/>
              </a:rPr>
              <a:t> shot</a:t>
            </a:r>
            <a:endParaRPr lang="sl-SI"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3D7F633A-DF98-6F4C-BF74-9FD123C2AB07}"/>
              </a:ext>
            </a:extLst>
          </p:cNvPr>
          <p:cNvSpPr>
            <a:spLocks noGrp="1"/>
          </p:cNvSpPr>
          <p:nvPr>
            <p:ph type="title"/>
          </p:nvPr>
        </p:nvSpPr>
        <p:spPr/>
        <p:txBody>
          <a:bodyPr/>
          <a:lstStyle/>
          <a:p>
            <a:r>
              <a:rPr lang="en-ES" dirty="0"/>
              <a:t>Six shots</a:t>
            </a:r>
          </a:p>
        </p:txBody>
      </p:sp>
    </p:spTree>
    <p:extLst>
      <p:ext uri="{BB962C8B-B14F-4D97-AF65-F5344CB8AC3E}">
        <p14:creationId xmlns:p14="http://schemas.microsoft.com/office/powerpoint/2010/main" val="1558685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2374</TotalTime>
  <Words>593</Words>
  <Application>Microsoft Macintosh PowerPoint</Application>
  <PresentationFormat>Custom</PresentationFormat>
  <Paragraphs>98</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Verdana</vt:lpstr>
      <vt:lpstr>Office Theme</vt:lpstr>
      <vt:lpstr>Basic principles</vt:lpstr>
      <vt:lpstr>Three kinds of medium</vt:lpstr>
      <vt:lpstr>Universal design and E2U</vt:lpstr>
      <vt:lpstr>Quality and E2U</vt:lpstr>
      <vt:lpstr>Basic production equipment</vt:lpstr>
      <vt:lpstr>Basic processes</vt:lpstr>
      <vt:lpstr>Availability of equipment</vt:lpstr>
      <vt:lpstr>Camera</vt:lpstr>
      <vt:lpstr>Six shots</vt:lpstr>
      <vt:lpstr>Six shots</vt:lpstr>
      <vt:lpstr>Editing the material</vt:lpstr>
      <vt:lpstr>Editing the material</vt:lpstr>
      <vt:lpstr>Story bed</vt:lpstr>
      <vt:lpstr>Video editing software</vt:lpstr>
      <vt:lpstr>Archiving media content</vt:lpstr>
      <vt:lpstr>Guidelines for video quality</vt:lpstr>
      <vt:lpstr>HDTV versus SDTV</vt:lpstr>
      <vt:lpstr>Bitrate for broadcast</vt:lpstr>
      <vt:lpstr>Bitrate for web content</vt:lpstr>
      <vt:lpstr>Audio quality and EBU</vt:lpstr>
      <vt:lpstr>Andrej Tomažin</vt:lpstr>
      <vt:lpstr>Acknowledgement</vt:lpstr>
      <vt:lpstr>Disclaimer</vt:lpstr>
      <vt:lpstr>Partners</vt:lpstr>
      <vt:lpstr>EASIT</vt:lpstr>
    </vt:vector>
  </TitlesOfParts>
  <Manager/>
  <Company>RTV Slovenija</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IO5 Slides - Video Lecture</dc:subject>
  <dc:creator>RTV Slovenija</dc:creator>
  <cp:keywords>easy-to-read content; cognitive accessibility; plain language; easy-to-understand content</cp:keywords>
  <dc:description/>
  <cp:lastModifiedBy>Ana Fernández Torné</cp:lastModifiedBy>
  <cp:revision>28</cp:revision>
  <dcterms:modified xsi:type="dcterms:W3CDTF">2021-05-29T06:26:37Z</dcterms:modified>
  <cp:category>Teaching materials</cp:category>
</cp:coreProperties>
</file>