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22"/>
  </p:notesMasterIdLst>
  <p:handoutMasterIdLst>
    <p:handoutMasterId r:id="rId23"/>
  </p:handoutMasterIdLst>
  <p:sldIdLst>
    <p:sldId id="265" r:id="rId2"/>
    <p:sldId id="342" r:id="rId3"/>
    <p:sldId id="334" r:id="rId4"/>
    <p:sldId id="324" r:id="rId5"/>
    <p:sldId id="326" r:id="rId6"/>
    <p:sldId id="327" r:id="rId7"/>
    <p:sldId id="328" r:id="rId8"/>
    <p:sldId id="329" r:id="rId9"/>
    <p:sldId id="337" r:id="rId10"/>
    <p:sldId id="338" r:id="rId11"/>
    <p:sldId id="341" r:id="rId12"/>
    <p:sldId id="339" r:id="rId13"/>
    <p:sldId id="340" r:id="rId14"/>
    <p:sldId id="330" r:id="rId15"/>
    <p:sldId id="335" r:id="rId16"/>
    <p:sldId id="314" r:id="rId17"/>
    <p:sldId id="365" r:id="rId18"/>
    <p:sldId id="366" r:id="rId19"/>
    <p:sldId id="331" r:id="rId20"/>
    <p:sldId id="367" r:id="rId21"/>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42"/>
            <p14:sldId id="334"/>
            <p14:sldId id="324"/>
            <p14:sldId id="326"/>
            <p14:sldId id="327"/>
            <p14:sldId id="328"/>
            <p14:sldId id="329"/>
            <p14:sldId id="337"/>
            <p14:sldId id="338"/>
            <p14:sldId id="341"/>
            <p14:sldId id="339"/>
            <p14:sldId id="340"/>
            <p14:sldId id="330"/>
            <p14:sldId id="335"/>
            <p14:sldId id="314"/>
            <p14:sldId id="365"/>
            <p14:sldId id="366"/>
            <p14:sldId id="331"/>
            <p14:sldId id="367"/>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orient="horz" pos="3206">
          <p15:clr>
            <a:srgbClr val="A4A3A4"/>
          </p15:clr>
        </p15:guide>
        <p15:guide id="4" pos="5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485B6-FBCE-411E-B54B-569A06C300F3}" v="7" dt="2021-04-29T08:56:50.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18" autoAdjust="0"/>
  </p:normalViewPr>
  <p:slideViewPr>
    <p:cSldViewPr snapToGrid="0" snapToObjects="1">
      <p:cViewPr varScale="1">
        <p:scale>
          <a:sx n="73" d="100"/>
          <a:sy n="73" d="100"/>
        </p:scale>
        <p:origin x="216" y="256"/>
      </p:cViewPr>
      <p:guideLst>
        <p:guide orient="horz" pos="2137"/>
        <p:guide pos="3840"/>
        <p:guide orient="horz" pos="3206"/>
        <p:guide pos="5762"/>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29/5/21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29/5/21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2</a:t>
            </a:fld>
            <a:endParaRPr lang="es-ES"/>
          </a:p>
        </p:txBody>
      </p:sp>
    </p:spTree>
    <p:extLst>
      <p:ext uri="{BB962C8B-B14F-4D97-AF65-F5344CB8AC3E}">
        <p14:creationId xmlns:p14="http://schemas.microsoft.com/office/powerpoint/2010/main" val="211416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259821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16</a:t>
            </a:fld>
            <a:endParaRPr lang="es-ES"/>
          </a:p>
        </p:txBody>
      </p:sp>
    </p:spTree>
    <p:extLst>
      <p:ext uri="{BB962C8B-B14F-4D97-AF65-F5344CB8AC3E}">
        <p14:creationId xmlns:p14="http://schemas.microsoft.com/office/powerpoint/2010/main" val="174855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17</a:t>
            </a:fld>
            <a:endParaRPr lang="es-ES"/>
          </a:p>
        </p:txBody>
      </p:sp>
    </p:spTree>
    <p:extLst>
      <p:ext uri="{BB962C8B-B14F-4D97-AF65-F5344CB8AC3E}">
        <p14:creationId xmlns:p14="http://schemas.microsoft.com/office/powerpoint/2010/main" val="381308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18</a:t>
            </a:fld>
            <a:endParaRPr lang="es-ES"/>
          </a:p>
        </p:txBody>
      </p:sp>
    </p:spTree>
    <p:extLst>
      <p:ext uri="{BB962C8B-B14F-4D97-AF65-F5344CB8AC3E}">
        <p14:creationId xmlns:p14="http://schemas.microsoft.com/office/powerpoint/2010/main" val="132022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19</a:t>
            </a:fld>
            <a:endParaRPr lang="es-ES"/>
          </a:p>
        </p:txBody>
      </p:sp>
    </p:spTree>
    <p:extLst>
      <p:ext uri="{BB962C8B-B14F-4D97-AF65-F5344CB8AC3E}">
        <p14:creationId xmlns:p14="http://schemas.microsoft.com/office/powerpoint/2010/main" val="238716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20</a:t>
            </a:fld>
            <a:endParaRPr lang="es-ES"/>
          </a:p>
        </p:txBody>
      </p:sp>
    </p:spTree>
    <p:extLst>
      <p:ext uri="{BB962C8B-B14F-4D97-AF65-F5344CB8AC3E}">
        <p14:creationId xmlns:p14="http://schemas.microsoft.com/office/powerpoint/2010/main" val="325890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3</a:t>
            </a:fld>
            <a:endParaRPr lang="es-ES"/>
          </a:p>
        </p:txBody>
      </p:sp>
    </p:spTree>
    <p:extLst>
      <p:ext uri="{BB962C8B-B14F-4D97-AF65-F5344CB8AC3E}">
        <p14:creationId xmlns:p14="http://schemas.microsoft.com/office/powerpoint/2010/main" val="29730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8</a:t>
            </a:fld>
            <a:endParaRPr lang="es-ES"/>
          </a:p>
        </p:txBody>
      </p:sp>
    </p:spTree>
    <p:extLst>
      <p:ext uri="{BB962C8B-B14F-4D97-AF65-F5344CB8AC3E}">
        <p14:creationId xmlns:p14="http://schemas.microsoft.com/office/powerpoint/2010/main" val="306125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9</a:t>
            </a:fld>
            <a:endParaRPr lang="es-ES"/>
          </a:p>
        </p:txBody>
      </p:sp>
    </p:spTree>
    <p:extLst>
      <p:ext uri="{BB962C8B-B14F-4D97-AF65-F5344CB8AC3E}">
        <p14:creationId xmlns:p14="http://schemas.microsoft.com/office/powerpoint/2010/main" val="77329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10</a:t>
            </a:fld>
            <a:endParaRPr lang="es-ES"/>
          </a:p>
        </p:txBody>
      </p:sp>
    </p:spTree>
    <p:extLst>
      <p:ext uri="{BB962C8B-B14F-4D97-AF65-F5344CB8AC3E}">
        <p14:creationId xmlns:p14="http://schemas.microsoft.com/office/powerpoint/2010/main" val="39905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11</a:t>
            </a:fld>
            <a:endParaRPr lang="es-ES"/>
          </a:p>
        </p:txBody>
      </p:sp>
    </p:spTree>
    <p:extLst>
      <p:ext uri="{BB962C8B-B14F-4D97-AF65-F5344CB8AC3E}">
        <p14:creationId xmlns:p14="http://schemas.microsoft.com/office/powerpoint/2010/main" val="128505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12</a:t>
            </a:fld>
            <a:endParaRPr lang="es-ES"/>
          </a:p>
        </p:txBody>
      </p:sp>
    </p:spTree>
    <p:extLst>
      <p:ext uri="{BB962C8B-B14F-4D97-AF65-F5344CB8AC3E}">
        <p14:creationId xmlns:p14="http://schemas.microsoft.com/office/powerpoint/2010/main" val="394840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13</a:t>
            </a:fld>
            <a:endParaRPr lang="es-ES"/>
          </a:p>
        </p:txBody>
      </p:sp>
    </p:spTree>
    <p:extLst>
      <p:ext uri="{BB962C8B-B14F-4D97-AF65-F5344CB8AC3E}">
        <p14:creationId xmlns:p14="http://schemas.microsoft.com/office/powerpoint/2010/main" val="26666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1031268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Tree>
    <p:extLst>
      <p:ext uri="{BB962C8B-B14F-4D97-AF65-F5344CB8AC3E}">
        <p14:creationId xmlns:p14="http://schemas.microsoft.com/office/powerpoint/2010/main" val="3792218904"/>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891690"/>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382547"/>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359240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7912" y="1891690"/>
            <a:ext cx="17084400" cy="1062638"/>
          </a:xfrm>
        </p:spPr>
        <p:txBody>
          <a:bodyPr/>
          <a:lstStyle/>
          <a:p>
            <a:r>
              <a:rPr lang="en-GB"/>
              <a:t>Click to edit Master title style</a:t>
            </a:r>
            <a:endParaRPr lang="en-US"/>
          </a:p>
        </p:txBody>
      </p:sp>
    </p:spTree>
    <p:extLst>
      <p:ext uri="{BB962C8B-B14F-4D97-AF65-F5344CB8AC3E}">
        <p14:creationId xmlns:p14="http://schemas.microsoft.com/office/powerpoint/2010/main" val="179167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Tree>
    <p:extLst>
      <p:ext uri="{BB962C8B-B14F-4D97-AF65-F5344CB8AC3E}">
        <p14:creationId xmlns:p14="http://schemas.microsoft.com/office/powerpoint/2010/main" val="1805010515"/>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1835967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93144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408715"/>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ED46846B-7BA0-9142-AD9E-36BBA8E25624}"/>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5" name="Rectangle 4">
            <a:extLst>
              <a:ext uri="{FF2B5EF4-FFF2-40B4-BE49-F238E27FC236}">
                <a16:creationId xmlns:a16="http://schemas.microsoft.com/office/drawing/2014/main" id="{952AFDC2-9449-3740-9CA7-2DA5957C80C7}"/>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6" name="Rectangle 5">
            <a:extLst>
              <a:ext uri="{FF2B5EF4-FFF2-40B4-BE49-F238E27FC236}">
                <a16:creationId xmlns:a16="http://schemas.microsoft.com/office/drawing/2014/main" id="{64287312-2810-F74B-B62A-3939016A60DD}"/>
              </a:ext>
              <a:ext uri="{C183D7F6-B498-43B3-948B-1728B52AA6E4}">
                <adec:decorative xmlns:adec="http://schemas.microsoft.com/office/drawing/2017/decorative" val="1"/>
              </a:ext>
            </a:extLst>
          </p:cNvPr>
          <p:cNvSpPr/>
          <p:nvPr userDrawn="1"/>
        </p:nvSpPr>
        <p:spPr>
          <a:xfrm rot="16200000">
            <a:off x="8363074" y="-8363071"/>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7" name="Rectangle 6">
            <a:extLst>
              <a:ext uri="{FF2B5EF4-FFF2-40B4-BE49-F238E27FC236}">
                <a16:creationId xmlns:a16="http://schemas.microsoft.com/office/drawing/2014/main" id="{00D85156-8DF5-6746-8362-0BD5A44E3AEF}"/>
              </a:ext>
              <a:ext uri="{C183D7F6-B498-43B3-948B-1728B52AA6E4}">
                <adec:decorative xmlns:adec="http://schemas.microsoft.com/office/drawing/2017/decorative" val="1"/>
              </a:ext>
            </a:extLst>
          </p:cNvPr>
          <p:cNvSpPr/>
          <p:nvPr userDrawn="1"/>
        </p:nvSpPr>
        <p:spPr>
          <a:xfrm rot="16200000">
            <a:off x="8363074" y="-8022774"/>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pic>
        <p:nvPicPr>
          <p:cNvPr id="8" name="Picture 20" descr="EASIT logo">
            <a:extLst>
              <a:ext uri="{FF2B5EF4-FFF2-40B4-BE49-F238E27FC236}">
                <a16:creationId xmlns:a16="http://schemas.microsoft.com/office/drawing/2014/main" id="{BF7FED80-26B6-8A40-80C7-E19EDCDCD0C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9917" y="526113"/>
            <a:ext cx="1927782" cy="806304"/>
          </a:xfrm>
          <a:prstGeom prst="rect">
            <a:avLst/>
          </a:prstGeom>
        </p:spPr>
      </p:pic>
    </p:spTree>
    <p:extLst>
      <p:ext uri="{BB962C8B-B14F-4D97-AF65-F5344CB8AC3E}">
        <p14:creationId xmlns:p14="http://schemas.microsoft.com/office/powerpoint/2010/main" val="29641985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1" r:id="rId4"/>
    <p:sldLayoutId id="2147483650" r:id="rId5"/>
  </p:sldLayoutIdLs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emf"/><Relationship Id="rId10" Type="http://schemas.openxmlformats.org/officeDocument/2006/relationships/image" Target="../media/image20.jpg"/><Relationship Id="rId4" Type="http://schemas.openxmlformats.org/officeDocument/2006/relationships/image" Target="../media/image7.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agines.uab.cat/easi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pagines.uab.cat/easit/"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3">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2" name="Rectangle 21">
            <a:extLst>
              <a:ext uri="{FF2B5EF4-FFF2-40B4-BE49-F238E27FC236}">
                <a16:creationId xmlns:a16="http://schemas.microsoft.com/office/drawing/2014/main" id="{FC0541CC-A6E2-5E43-B71D-EDB3A9B61793}"/>
              </a:ext>
            </a:extLst>
          </p:cNvPr>
          <p:cNvSpPr/>
          <p:nvPr/>
        </p:nvSpPr>
        <p:spPr>
          <a:xfrm>
            <a:off x="7126566" y="6707056"/>
            <a:ext cx="4032796" cy="1688455"/>
          </a:xfrm>
          <a:prstGeom prst="rect">
            <a:avLst/>
          </a:prstGeom>
        </p:spPr>
        <p:txBody>
          <a:bodyPr wrap="none" lIns="137141" tIns="68570" rIns="137141" bIns="68570">
            <a:spAutoFit/>
          </a:bodyPr>
          <a:lstStyle/>
          <a:p>
            <a:pPr algn="ctr">
              <a:lnSpc>
                <a:spcPct val="150000"/>
              </a:lnSpc>
            </a:pPr>
            <a:r>
              <a:rPr lang="sl-SI" sz="3600" b="1" dirty="0">
                <a:latin typeface="Verdana" panose="020B0604030504040204" pitchFamily="34" charset="0"/>
                <a:ea typeface="Verdana" panose="020B0604030504040204" pitchFamily="34" charset="0"/>
                <a:cs typeface="Verdana" panose="020B0604030504040204" pitchFamily="34" charset="0"/>
              </a:rPr>
              <a:t>Tatjana Knapp</a:t>
            </a:r>
          </a:p>
          <a:p>
            <a:pPr algn="ctr">
              <a:lnSpc>
                <a:spcPct val="150000"/>
              </a:lnSpc>
            </a:pPr>
            <a:r>
              <a:rPr lang="sl-SI" sz="3600" b="1" dirty="0">
                <a:latin typeface="Verdana" panose="020B0604030504040204" pitchFamily="34" charset="0"/>
                <a:ea typeface="Verdana" panose="020B0604030504040204" pitchFamily="34" charset="0"/>
                <a:cs typeface="Verdana" panose="020B0604030504040204" pitchFamily="34" charset="0"/>
              </a:rPr>
              <a:t>Zavod RISA</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4159687" y="3069719"/>
            <a:ext cx="10294126" cy="969476"/>
          </a:xfrm>
          <a:prstGeom prst="rect">
            <a:avLst/>
          </a:prstGeom>
          <a:noFill/>
        </p:spPr>
        <p:txBody>
          <a:bodyPr wrap="none" lIns="137141" tIns="68570" rIns="137141" bIns="68570" rtlCol="0">
            <a:spAutoFit/>
          </a:bodyPr>
          <a:lstStyle/>
          <a:p>
            <a:pPr algn="ctr">
              <a:lnSpc>
                <a:spcPct val="100000"/>
              </a:lnSpc>
            </a:pPr>
            <a:r>
              <a:rPr lang="en-US" sz="5400" b="1" dirty="0">
                <a:latin typeface="Verdana" panose="020B0604030504040204" pitchFamily="34" charset="0"/>
                <a:ea typeface="Verdana" panose="020B0604030504040204" pitchFamily="34" charset="0"/>
                <a:cs typeface="Verdana" panose="020B0604030504040204" pitchFamily="34" charset="0"/>
              </a:rPr>
              <a:t>E</a:t>
            </a:r>
            <a:r>
              <a:rPr lang="sl-SI" sz="5400" b="1" dirty="0" err="1">
                <a:latin typeface="Verdana" panose="020B0604030504040204" pitchFamily="34" charset="0"/>
                <a:ea typeface="Verdana" panose="020B0604030504040204" pitchFamily="34" charset="0"/>
                <a:cs typeface="Verdana" panose="020B0604030504040204" pitchFamily="34" charset="0"/>
              </a:rPr>
              <a:t>lement</a:t>
            </a:r>
            <a:r>
              <a:rPr lang="sl-SI" sz="5400" b="1" dirty="0">
                <a:latin typeface="Verdana" panose="020B0604030504040204" pitchFamily="34" charset="0"/>
                <a:ea typeface="Verdana" panose="020B0604030504040204" pitchFamily="34" charset="0"/>
                <a:cs typeface="Verdana" panose="020B0604030504040204" pitchFamily="34" charset="0"/>
              </a:rPr>
              <a:t> 1. Personal </a:t>
            </a:r>
            <a:r>
              <a:rPr lang="sl-SI" sz="5400" b="1" dirty="0" err="1">
                <a:latin typeface="Verdana" panose="020B0604030504040204" pitchFamily="34" charset="0"/>
                <a:ea typeface="Verdana" panose="020B0604030504040204" pitchFamily="34" charset="0"/>
                <a:cs typeface="Verdana" panose="020B0604030504040204" pitchFamily="34" charset="0"/>
              </a:rPr>
              <a:t>skills</a:t>
            </a:r>
            <a:endParaRPr lang="en-US" sz="54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a:extLst>
              <a:ext uri="{FF2B5EF4-FFF2-40B4-BE49-F238E27FC236}">
                <a16:creationId xmlns:a16="http://schemas.microsoft.com/office/drawing/2014/main" id="{E5A10F18-8AA8-AF43-9CF8-8B4ACA3ED290}"/>
              </a:ext>
            </a:extLst>
          </p:cNvPr>
          <p:cNvSpPr txBox="1"/>
          <p:nvPr/>
        </p:nvSpPr>
        <p:spPr>
          <a:xfrm>
            <a:off x="3741306" y="4335141"/>
            <a:ext cx="10433587" cy="2446803"/>
          </a:xfrm>
          <a:prstGeom prst="rect">
            <a:avLst/>
          </a:prstGeom>
          <a:noFill/>
        </p:spPr>
        <p:txBody>
          <a:bodyPr wrap="none" lIns="137141" tIns="68570" rIns="137141" bIns="68570" rtlCol="0">
            <a:spAutoFit/>
          </a:bodyPr>
          <a:lstStyle/>
          <a:p>
            <a:pPr algn="ctr">
              <a:lnSpc>
                <a:spcPct val="100000"/>
              </a:lnSpc>
            </a:pPr>
            <a:r>
              <a:rPr lang="sl-SI" sz="7500" b="1" dirty="0" err="1">
                <a:latin typeface="Verdana" panose="020B0604030504040204" pitchFamily="34" charset="0"/>
                <a:ea typeface="Verdana" panose="020B0604030504040204" pitchFamily="34" charset="0"/>
                <a:cs typeface="Verdana" panose="020B0604030504040204" pitchFamily="34" charset="0"/>
              </a:rPr>
              <a:t>Tools</a:t>
            </a:r>
            <a:r>
              <a:rPr lang="sl-SI" sz="7500" b="1" dirty="0">
                <a:latin typeface="Verdana" panose="020B0604030504040204" pitchFamily="34" charset="0"/>
                <a:ea typeface="Verdana" panose="020B0604030504040204" pitchFamily="34" charset="0"/>
                <a:cs typeface="Verdana" panose="020B0604030504040204" pitchFamily="34" charset="0"/>
              </a:rPr>
              <a:t> for time </a:t>
            </a:r>
            <a:r>
              <a:rPr lang="sl-SI" sz="7500" b="1" dirty="0" err="1">
                <a:latin typeface="Verdana" panose="020B0604030504040204" pitchFamily="34" charset="0"/>
                <a:ea typeface="Verdana" panose="020B0604030504040204" pitchFamily="34" charset="0"/>
                <a:cs typeface="Verdana" panose="020B0604030504040204" pitchFamily="34" charset="0"/>
              </a:rPr>
              <a:t>and</a:t>
            </a:r>
            <a:r>
              <a:rPr lang="sl-SI" sz="7500" b="1" dirty="0">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sl-SI" sz="7500" b="1" dirty="0" err="1">
                <a:latin typeface="Verdana" panose="020B0604030504040204" pitchFamily="34" charset="0"/>
                <a:ea typeface="Verdana" panose="020B0604030504040204" pitchFamily="34" charset="0"/>
                <a:cs typeface="Verdana" panose="020B0604030504040204" pitchFamily="34" charset="0"/>
              </a:rPr>
              <a:t>work</a:t>
            </a:r>
            <a:r>
              <a:rPr lang="sl-SI" sz="7500" b="1" dirty="0">
                <a:latin typeface="Verdana" panose="020B0604030504040204" pitchFamily="34" charset="0"/>
                <a:ea typeface="Verdana" panose="020B0604030504040204" pitchFamily="34" charset="0"/>
                <a:cs typeface="Verdana" panose="020B0604030504040204" pitchFamily="34" charset="0"/>
              </a:rPr>
              <a:t> management</a:t>
            </a:r>
          </a:p>
        </p:txBody>
      </p:sp>
      <p:sp>
        <p:nvSpPr>
          <p:cNvPr id="24" name="Title 23">
            <a:extLst>
              <a:ext uri="{FF2B5EF4-FFF2-40B4-BE49-F238E27FC236}">
                <a16:creationId xmlns:a16="http://schemas.microsoft.com/office/drawing/2014/main" id="{9B881F88-A38F-E04E-A92D-8D793AECAFD3}"/>
              </a:ext>
            </a:extLst>
          </p:cNvPr>
          <p:cNvSpPr txBox="1">
            <a:spLocks noGrp="1"/>
          </p:cNvSpPr>
          <p:nvPr>
            <p:ph type="title"/>
          </p:nvPr>
        </p:nvSpPr>
        <p:spPr>
          <a:xfrm>
            <a:off x="4718057" y="2199525"/>
            <a:ext cx="8849821" cy="969476"/>
          </a:xfrm>
          <a:prstGeom prst="rect">
            <a:avLst/>
          </a:prstGeom>
          <a:noFill/>
          <a:ln>
            <a:noFill/>
            <a:prstDash/>
          </a:ln>
          <a:effectLst/>
        </p:spPr>
        <p:txBody>
          <a:bodyPr rot="0" spcFirstLastPara="0" vertOverflow="overflow" horzOverflow="overflow" vert="horz" wrap="none" lIns="137141" tIns="68570" rIns="137141" bIns="68570" numCol="1" spcCol="0" rtlCol="0" fromWordArt="0" anchor="t" anchorCtr="0" forceAA="0" compatLnSpc="1">
            <a:prstTxWarp prst="textNoShape">
              <a:avLst/>
            </a:prstTxWarp>
            <a:spAutoFit/>
          </a:bodyPr>
          <a:lstStyle/>
          <a:p>
            <a:pPr marL="0" marR="0" lvl="0" indent="0" algn="ctr" defTabSz="13714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Unit </a:t>
            </a:r>
            <a:r>
              <a:rPr kumimoji="0" lang="sl-SI"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4. </a:t>
            </a:r>
            <a:r>
              <a:rPr kumimoji="0" lang="sl-SI" sz="5400" b="1" i="0" u="none" strike="noStrike" kern="1200" cap="none" spc="0" normalizeH="0" baseline="0" noProof="0" dirty="0" err="1">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sl-SI"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sl-SI" sz="5400" b="1" i="0" u="none" strike="noStrike" kern="1200" cap="none" spc="0" normalizeH="0" baseline="0" noProof="0" dirty="0" err="1">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profession</a:t>
            </a:r>
            <a:endPar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008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76869" y="3448145"/>
            <a:ext cx="17251790" cy="5192170"/>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Communication</a:t>
            </a:r>
            <a:r>
              <a:rPr lang="sl-SI" sz="4500" dirty="0">
                <a:latin typeface="Verdana" pitchFamily="34" charset="0"/>
                <a:ea typeface="Verdana" pitchFamily="34" charset="0"/>
              </a:rPr>
              <a:t> </a:t>
            </a:r>
            <a:r>
              <a:rPr lang="sl-SI" sz="4500" dirty="0" err="1">
                <a:latin typeface="Verdana" pitchFamily="34" charset="0"/>
                <a:ea typeface="Verdana" pitchFamily="34" charset="0"/>
              </a:rPr>
              <a:t>tools</a:t>
            </a:r>
            <a:r>
              <a:rPr lang="sl-SI" sz="4500" dirty="0">
                <a:latin typeface="Verdana" pitchFamily="34" charset="0"/>
                <a:ea typeface="Verdana" pitchFamily="34" charset="0"/>
              </a:rPr>
              <a:t> (</a:t>
            </a:r>
            <a:r>
              <a:rPr lang="sl-SI" sz="4500" dirty="0" err="1">
                <a:latin typeface="Verdana" pitchFamily="34" charset="0"/>
                <a:ea typeface="Verdana" pitchFamily="34" charset="0"/>
              </a:rPr>
              <a:t>online</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offline</a:t>
            </a:r>
            <a:r>
              <a:rPr lang="sl-SI" sz="4500" dirty="0">
                <a:latin typeface="Verdana" pitchFamily="34" charset="0"/>
                <a:ea typeface="Verdana" pitchFamily="34" charset="0"/>
              </a:rPr>
              <a:t>): c</a:t>
            </a:r>
            <a:r>
              <a:rPr lang="en-US" sz="4500" b="0" i="0" dirty="0">
                <a:effectLst/>
                <a:latin typeface="Verdana" panose="020B0604030504040204" pitchFamily="34" charset="0"/>
                <a:ea typeface="Verdana" panose="020B0604030504040204" pitchFamily="34" charset="0"/>
              </a:rPr>
              <a:t>hat and messaging tools,</a:t>
            </a:r>
            <a:r>
              <a:rPr lang="sl-SI" sz="4500" b="0" i="0" dirty="0">
                <a:effectLst/>
                <a:latin typeface="Verdana" panose="020B0604030504040204" pitchFamily="34" charset="0"/>
                <a:ea typeface="Verdana" panose="020B0604030504040204" pitchFamily="34" charset="0"/>
              </a:rPr>
              <a:t> </a:t>
            </a:r>
            <a:r>
              <a:rPr lang="sl-SI" sz="4500" dirty="0" err="1">
                <a:latin typeface="Verdana" pitchFamily="34" charset="0"/>
                <a:ea typeface="Verdana" pitchFamily="34" charset="0"/>
              </a:rPr>
              <a:t>email</a:t>
            </a:r>
            <a:r>
              <a:rPr lang="sl-SI" sz="4500" dirty="0">
                <a:latin typeface="Verdana" pitchFamily="34" charset="0"/>
                <a:ea typeface="Verdana" pitchFamily="34" charset="0"/>
              </a:rPr>
              <a:t>, </a:t>
            </a:r>
            <a:r>
              <a:rPr lang="sl-SI" sz="4500" dirty="0" err="1">
                <a:latin typeface="Verdana" pitchFamily="34" charset="0"/>
                <a:ea typeface="Verdana" pitchFamily="34" charset="0"/>
              </a:rPr>
              <a:t>phone</a:t>
            </a:r>
            <a:r>
              <a:rPr lang="sl-SI" sz="4500" dirty="0">
                <a:latin typeface="Verdana" pitchFamily="34" charset="0"/>
                <a:ea typeface="Verdana" pitchFamily="34" charset="0"/>
              </a:rPr>
              <a:t>, face-to-face </a:t>
            </a:r>
            <a:r>
              <a:rPr lang="sl-SI" sz="4500" dirty="0" err="1">
                <a:latin typeface="Verdana" pitchFamily="34" charset="0"/>
                <a:ea typeface="Verdana" pitchFamily="34" charset="0"/>
              </a:rPr>
              <a:t>apps</a:t>
            </a:r>
            <a:r>
              <a:rPr lang="sl-SI" sz="4500" dirty="0">
                <a:latin typeface="Verdana" pitchFamily="34" charset="0"/>
                <a:ea typeface="Verdana" pitchFamily="34" charset="0"/>
              </a:rPr>
              <a:t>, </a:t>
            </a:r>
            <a:r>
              <a:rPr lang="sl-SI" sz="4500" dirty="0" err="1">
                <a:latin typeface="Verdana" pitchFamily="34" charset="0"/>
                <a:ea typeface="Verdana" pitchFamily="34" charset="0"/>
              </a:rPr>
              <a:t>conference</a:t>
            </a:r>
            <a:r>
              <a:rPr lang="sl-SI" sz="4500" dirty="0">
                <a:latin typeface="Verdana" pitchFamily="34" charset="0"/>
                <a:ea typeface="Verdana" pitchFamily="34" charset="0"/>
              </a:rPr>
              <a:t> </a:t>
            </a:r>
            <a:r>
              <a:rPr lang="sl-SI" sz="4500" dirty="0" err="1">
                <a:latin typeface="Verdana" pitchFamily="34" charset="0"/>
                <a:ea typeface="Verdana" pitchFamily="34" charset="0"/>
              </a:rPr>
              <a:t>apps</a:t>
            </a:r>
            <a:r>
              <a:rPr lang="sl-SI" sz="4500" dirty="0">
                <a:latin typeface="Verdana" pitchFamily="34" charset="0"/>
                <a:ea typeface="Verdana" pitchFamily="34" charset="0"/>
              </a:rPr>
              <a:t>, </a:t>
            </a:r>
            <a:r>
              <a:rPr lang="sl-SI" sz="4500" dirty="0" err="1">
                <a:latin typeface="Verdana" pitchFamily="34" charset="0"/>
                <a:ea typeface="Verdana" pitchFamily="34" charset="0"/>
              </a:rPr>
              <a:t>etc</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err="1">
                <a:latin typeface="Verdana" panose="020B0604030504040204" pitchFamily="34" charset="0"/>
                <a:ea typeface="Verdana" panose="020B0604030504040204" pitchFamily="34" charset="0"/>
              </a:rPr>
              <a:t>Working</a:t>
            </a:r>
            <a:r>
              <a:rPr lang="sl-SI"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together</a:t>
            </a:r>
            <a:r>
              <a:rPr lang="sl-SI"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online</a:t>
            </a:r>
            <a:r>
              <a:rPr lang="sl-SI" sz="4500" dirty="0">
                <a:latin typeface="Verdana" panose="020B0604030504040204" pitchFamily="34" charset="0"/>
                <a:ea typeface="Verdana" panose="020B0604030504040204" pitchFamily="34" charset="0"/>
              </a:rPr>
              <a:t>): d</a:t>
            </a:r>
            <a:r>
              <a:rPr lang="en-US" sz="4500" b="0" i="0" dirty="0" err="1">
                <a:effectLst/>
                <a:latin typeface="Verdana" panose="020B0604030504040204" pitchFamily="34" charset="0"/>
                <a:ea typeface="Verdana" panose="020B0604030504040204" pitchFamily="34" charset="0"/>
              </a:rPr>
              <a:t>ocument</a:t>
            </a:r>
            <a:r>
              <a:rPr lang="en-US" sz="4500" b="0" i="0" dirty="0">
                <a:effectLst/>
                <a:latin typeface="Verdana" panose="020B0604030504040204" pitchFamily="34" charset="0"/>
                <a:ea typeface="Verdana" panose="020B0604030504040204" pitchFamily="34" charset="0"/>
              </a:rPr>
              <a:t> collaboration</a:t>
            </a:r>
            <a:r>
              <a:rPr lang="sl-SI" sz="4500" b="0" i="0" dirty="0">
                <a:effectLst/>
                <a:latin typeface="Verdana" panose="020B0604030504040204" pitchFamily="34" charset="0"/>
                <a:ea typeface="Verdana" panose="020B0604030504040204" pitchFamily="34" charset="0"/>
              </a:rPr>
              <a:t> </a:t>
            </a:r>
            <a:r>
              <a:rPr lang="sl-SI" sz="4500" b="0" i="0" dirty="0" err="1">
                <a:effectLst/>
                <a:latin typeface="Verdana" panose="020B0604030504040204" pitchFamily="34" charset="0"/>
                <a:ea typeface="Verdana" panose="020B0604030504040204" pitchFamily="34" charset="0"/>
              </a:rPr>
              <a:t>and</a:t>
            </a:r>
            <a:r>
              <a:rPr lang="sl-SI" sz="4500" b="0" i="0" dirty="0">
                <a:effectLst/>
                <a:latin typeface="Verdana" panose="020B0604030504040204" pitchFamily="34" charset="0"/>
                <a:ea typeface="Verdana" panose="020B0604030504040204" pitchFamily="34" charset="0"/>
              </a:rPr>
              <a:t> </a:t>
            </a:r>
            <a:r>
              <a:rPr lang="en-US" sz="4500" b="0" i="0" dirty="0">
                <a:effectLst/>
                <a:latin typeface="Verdana" panose="020B0604030504040204" pitchFamily="34" charset="0"/>
                <a:ea typeface="Verdana" panose="020B0604030504040204" pitchFamily="34" charset="0"/>
              </a:rPr>
              <a:t>file sharing tools</a:t>
            </a:r>
            <a:r>
              <a:rPr lang="sl-SI" sz="4500" dirty="0">
                <a:latin typeface="Verdana" panose="020B0604030504040204" pitchFamily="34" charset="0"/>
                <a:ea typeface="Verdana" panose="020B0604030504040204" pitchFamily="34" charset="0"/>
              </a:rPr>
              <a:t> (One </a:t>
            </a:r>
            <a:r>
              <a:rPr lang="sl-SI" sz="4500" dirty="0" err="1">
                <a:latin typeface="Verdana" panose="020B0604030504040204" pitchFamily="34" charset="0"/>
                <a:ea typeface="Verdana" panose="020B0604030504040204" pitchFamily="34" charset="0"/>
              </a:rPr>
              <a:t>Drive</a:t>
            </a:r>
            <a:r>
              <a:rPr lang="sl-SI" sz="4500" dirty="0">
                <a:latin typeface="Verdana" panose="020B0604030504040204" pitchFamily="34" charset="0"/>
                <a:ea typeface="Verdana" panose="020B0604030504040204" pitchFamily="34" charset="0"/>
              </a:rPr>
              <a:t>, Google </a:t>
            </a:r>
            <a:r>
              <a:rPr lang="sl-SI" sz="4500" dirty="0" err="1">
                <a:latin typeface="Verdana" panose="020B0604030504040204" pitchFamily="34" charset="0"/>
                <a:ea typeface="Verdana" panose="020B0604030504040204" pitchFamily="34" charset="0"/>
              </a:rPr>
              <a:t>Drive</a:t>
            </a:r>
            <a:r>
              <a:rPr lang="sl-SI"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Dropbox</a:t>
            </a:r>
            <a:r>
              <a:rPr lang="sl-SI" sz="4500" dirty="0">
                <a:latin typeface="Verdana" panose="020B0604030504040204" pitchFamily="34" charset="0"/>
                <a:ea typeface="Verdana" panose="020B0604030504040204" pitchFamily="34" charset="0"/>
              </a:rPr>
              <a:t>…).</a:t>
            </a:r>
            <a:endParaRPr lang="en-GB"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149801"/>
            <a:ext cx="17084400" cy="1062638"/>
          </a:xfrm>
        </p:spPr>
        <p:txBody>
          <a:bodyPr>
            <a:normAutofit/>
          </a:bodyPr>
          <a:lstStyle/>
          <a:p>
            <a:r>
              <a:rPr lang="sl-SI" dirty="0"/>
              <a:t>Team </a:t>
            </a:r>
            <a:r>
              <a:rPr lang="sl-SI" dirty="0" err="1"/>
              <a:t>collaboration</a:t>
            </a:r>
            <a:endParaRPr lang="en-US" dirty="0"/>
          </a:p>
        </p:txBody>
      </p:sp>
    </p:spTree>
    <p:extLst>
      <p:ext uri="{BB962C8B-B14F-4D97-AF65-F5344CB8AC3E}">
        <p14:creationId xmlns:p14="http://schemas.microsoft.com/office/powerpoint/2010/main" val="375742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76869" y="3448145"/>
            <a:ext cx="17251790" cy="5192107"/>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a:latin typeface="Verdana" pitchFamily="34" charset="0"/>
                <a:ea typeface="Verdana" pitchFamily="34" charset="0"/>
              </a:rPr>
              <a:t>Time </a:t>
            </a:r>
            <a:r>
              <a:rPr lang="sl-SI" sz="4500" dirty="0" err="1">
                <a:latin typeface="Verdana" pitchFamily="34" charset="0"/>
                <a:ea typeface="Verdana" pitchFamily="34" charset="0"/>
              </a:rPr>
              <a:t>tracking</a:t>
            </a:r>
            <a:r>
              <a:rPr lang="sl-SI" sz="4500" dirty="0">
                <a:latin typeface="Verdana" pitchFamily="34" charset="0"/>
                <a:ea typeface="Verdana" pitchFamily="34" charset="0"/>
              </a:rPr>
              <a:t> </a:t>
            </a:r>
            <a:r>
              <a:rPr lang="sl-SI" sz="4500" dirty="0" err="1">
                <a:latin typeface="Verdana" pitchFamily="34" charset="0"/>
                <a:ea typeface="Verdana" pitchFamily="34" charset="0"/>
              </a:rPr>
              <a:t>applications</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Important</a:t>
            </a:r>
            <a:r>
              <a:rPr lang="sl-SI" sz="4500" dirty="0">
                <a:latin typeface="Verdana" pitchFamily="34" charset="0"/>
                <a:ea typeface="Verdana" pitchFamily="34" charset="0"/>
              </a:rPr>
              <a:t> </a:t>
            </a:r>
            <a:r>
              <a:rPr lang="sl-SI" sz="4500" dirty="0" err="1">
                <a:latin typeface="Verdana" pitchFamily="34" charset="0"/>
                <a:ea typeface="Verdana" pitchFamily="34" charset="0"/>
              </a:rPr>
              <a:t>features</a:t>
            </a:r>
            <a:r>
              <a:rPr lang="sl-SI" sz="4500" dirty="0">
                <a:latin typeface="Verdana" pitchFamily="34" charset="0"/>
                <a:ea typeface="Verdana" pitchFamily="34" charset="0"/>
              </a:rPr>
              <a:t>: real-time </a:t>
            </a:r>
            <a:r>
              <a:rPr lang="sl-SI" sz="4500" dirty="0" err="1">
                <a:latin typeface="Verdana" pitchFamily="34" charset="0"/>
                <a:ea typeface="Verdana" pitchFamily="34" charset="0"/>
              </a:rPr>
              <a:t>tracking</a:t>
            </a:r>
            <a:r>
              <a:rPr lang="sl-SI" sz="4500" dirty="0">
                <a:latin typeface="Verdana" pitchFamily="34" charset="0"/>
                <a:ea typeface="Verdana" pitchFamily="34" charset="0"/>
              </a:rPr>
              <a:t>, (manual) </a:t>
            </a:r>
            <a:r>
              <a:rPr lang="sl-SI" sz="4500" dirty="0" err="1">
                <a:latin typeface="Verdana" pitchFamily="34" charset="0"/>
                <a:ea typeface="Verdana" pitchFamily="34" charset="0"/>
              </a:rPr>
              <a:t>editing</a:t>
            </a:r>
            <a:r>
              <a:rPr lang="sl-SI" sz="4500" dirty="0">
                <a:latin typeface="Verdana" pitchFamily="34" charset="0"/>
                <a:ea typeface="Verdana" pitchFamily="34" charset="0"/>
              </a:rPr>
              <a:t>, </a:t>
            </a:r>
            <a:r>
              <a:rPr lang="sl-SI" sz="4500" dirty="0" err="1">
                <a:latin typeface="Verdana" pitchFamily="34" charset="0"/>
                <a:ea typeface="Verdana" pitchFamily="34" charset="0"/>
              </a:rPr>
              <a:t>reporting</a:t>
            </a:r>
            <a:r>
              <a:rPr lang="sl-SI" sz="4500" dirty="0">
                <a:latin typeface="Verdana" pitchFamily="34" charset="0"/>
                <a:ea typeface="Verdana" pitchFamily="34" charset="0"/>
              </a:rPr>
              <a:t>, </a:t>
            </a:r>
            <a:r>
              <a:rPr lang="sl-SI" sz="4500" dirty="0" err="1">
                <a:latin typeface="Verdana" pitchFamily="34" charset="0"/>
                <a:ea typeface="Verdana" pitchFamily="34" charset="0"/>
              </a:rPr>
              <a:t>exporting</a:t>
            </a:r>
            <a:r>
              <a:rPr lang="sl-SI" sz="4500" dirty="0">
                <a:latin typeface="Verdana" pitchFamily="34" charset="0"/>
                <a:ea typeface="Verdana" pitchFamily="34" charset="0"/>
              </a:rPr>
              <a:t> data, </a:t>
            </a:r>
            <a:r>
              <a:rPr lang="sl-SI" sz="4500" dirty="0" err="1">
                <a:latin typeface="Verdana" pitchFamily="34" charset="0"/>
                <a:ea typeface="Verdana" pitchFamily="34" charset="0"/>
              </a:rPr>
              <a:t>etc</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a:latin typeface="Verdana" pitchFamily="34" charset="0"/>
                <a:ea typeface="Verdana" pitchFamily="34" charset="0"/>
              </a:rPr>
              <a:t>Examples: Toggl track or Everhour (free per up to 5 users)</a:t>
            </a: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149801"/>
            <a:ext cx="17084400" cy="1062638"/>
          </a:xfrm>
        </p:spPr>
        <p:txBody>
          <a:bodyPr>
            <a:normAutofit/>
          </a:bodyPr>
          <a:lstStyle/>
          <a:p>
            <a:r>
              <a:rPr lang="sl-SI" dirty="0"/>
              <a:t>Time </a:t>
            </a:r>
            <a:r>
              <a:rPr lang="sl-SI" dirty="0" err="1"/>
              <a:t>tracking</a:t>
            </a:r>
            <a:endParaRPr lang="en-US" dirty="0"/>
          </a:p>
        </p:txBody>
      </p:sp>
    </p:spTree>
    <p:extLst>
      <p:ext uri="{BB962C8B-B14F-4D97-AF65-F5344CB8AC3E}">
        <p14:creationId xmlns:p14="http://schemas.microsoft.com/office/powerpoint/2010/main" val="158367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76869" y="3448145"/>
            <a:ext cx="17251790" cy="5192107"/>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Essential</a:t>
            </a:r>
            <a:r>
              <a:rPr lang="sl-SI" sz="4500" dirty="0">
                <a:latin typeface="Verdana" pitchFamily="34" charset="0"/>
                <a:ea typeface="Verdana" pitchFamily="34" charset="0"/>
              </a:rPr>
              <a:t> </a:t>
            </a:r>
            <a:r>
              <a:rPr lang="sl-SI" sz="4500" dirty="0" err="1">
                <a:latin typeface="Verdana" pitchFamily="34" charset="0"/>
                <a:ea typeface="Verdana" pitchFamily="34" charset="0"/>
              </a:rPr>
              <a:t>features</a:t>
            </a:r>
            <a:r>
              <a:rPr lang="sl-SI" sz="4500" dirty="0">
                <a:latin typeface="Verdana" pitchFamily="34" charset="0"/>
                <a:ea typeface="Verdana" pitchFamily="34" charset="0"/>
              </a:rPr>
              <a:t>: </a:t>
            </a:r>
            <a:r>
              <a:rPr lang="sl-SI" sz="4500" dirty="0" err="1">
                <a:latin typeface="Verdana" pitchFamily="34" charset="0"/>
                <a:ea typeface="Verdana" pitchFamily="34" charset="0"/>
              </a:rPr>
              <a:t>clean</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easy</a:t>
            </a:r>
            <a:r>
              <a:rPr lang="sl-SI" sz="4500" dirty="0">
                <a:latin typeface="Verdana" pitchFamily="34" charset="0"/>
                <a:ea typeface="Verdana" pitchFamily="34" charset="0"/>
              </a:rPr>
              <a:t> </a:t>
            </a:r>
            <a:r>
              <a:rPr lang="sl-SI" sz="4500" dirty="0" err="1">
                <a:latin typeface="Verdana" pitchFamily="34" charset="0"/>
                <a:ea typeface="Verdana" pitchFamily="34" charset="0"/>
              </a:rPr>
              <a:t>user</a:t>
            </a:r>
            <a:r>
              <a:rPr lang="sl-SI" sz="4500" dirty="0">
                <a:latin typeface="Verdana" pitchFamily="34" charset="0"/>
                <a:ea typeface="Verdana" pitchFamily="34" charset="0"/>
              </a:rPr>
              <a:t> </a:t>
            </a:r>
            <a:r>
              <a:rPr lang="sl-SI" sz="4500" dirty="0" err="1">
                <a:latin typeface="Verdana" pitchFamily="34" charset="0"/>
                <a:ea typeface="Verdana" pitchFamily="34" charset="0"/>
              </a:rPr>
              <a:t>interface</a:t>
            </a:r>
            <a:r>
              <a:rPr lang="sl-SI" sz="4500" dirty="0">
                <a:latin typeface="Verdana" pitchFamily="34" charset="0"/>
                <a:ea typeface="Verdana" pitchFamily="34" charset="0"/>
              </a:rPr>
              <a:t>, </a:t>
            </a:r>
            <a:r>
              <a:rPr lang="sl-SI" sz="4500" dirty="0" err="1">
                <a:latin typeface="Verdana" pitchFamily="34" charset="0"/>
                <a:ea typeface="Verdana" pitchFamily="34" charset="0"/>
              </a:rPr>
              <a:t>pulling</a:t>
            </a:r>
            <a:r>
              <a:rPr lang="sl-SI" sz="4500" dirty="0">
                <a:latin typeface="Verdana" pitchFamily="34" charset="0"/>
                <a:ea typeface="Verdana" pitchFamily="34" charset="0"/>
              </a:rPr>
              <a:t> data </a:t>
            </a:r>
            <a:r>
              <a:rPr lang="sl-SI" sz="4500" dirty="0" err="1">
                <a:latin typeface="Verdana" pitchFamily="34" charset="0"/>
                <a:ea typeface="Verdana" pitchFamily="34" charset="0"/>
              </a:rPr>
              <a:t>from</a:t>
            </a:r>
            <a:r>
              <a:rPr lang="sl-SI" sz="4500" dirty="0">
                <a:latin typeface="Verdana" pitchFamily="34" charset="0"/>
                <a:ea typeface="Verdana" pitchFamily="34" charset="0"/>
              </a:rPr>
              <a:t> </a:t>
            </a:r>
            <a:r>
              <a:rPr lang="sl-SI" sz="4500" dirty="0" err="1">
                <a:latin typeface="Verdana" pitchFamily="34" charset="0"/>
                <a:ea typeface="Verdana" pitchFamily="34" charset="0"/>
              </a:rPr>
              <a:t>different</a:t>
            </a:r>
            <a:r>
              <a:rPr lang="sl-SI" sz="4500" dirty="0">
                <a:latin typeface="Verdana" pitchFamily="34" charset="0"/>
                <a:ea typeface="Verdana" pitchFamily="34" charset="0"/>
              </a:rPr>
              <a:t> </a:t>
            </a:r>
            <a:r>
              <a:rPr lang="sl-SI" sz="4500" dirty="0" err="1">
                <a:latin typeface="Verdana" pitchFamily="34" charset="0"/>
                <a:ea typeface="Verdana" pitchFamily="34" charset="0"/>
              </a:rPr>
              <a:t>sources</a:t>
            </a:r>
            <a:r>
              <a:rPr lang="sl-SI" sz="4500" dirty="0">
                <a:latin typeface="Verdana" pitchFamily="34" charset="0"/>
                <a:ea typeface="Verdana" pitchFamily="34" charset="0"/>
              </a:rPr>
              <a:t>, </a:t>
            </a:r>
            <a:r>
              <a:rPr lang="sl-SI" sz="4500" dirty="0" err="1">
                <a:latin typeface="Verdana" pitchFamily="34" charset="0"/>
                <a:ea typeface="Verdana" pitchFamily="34" charset="0"/>
              </a:rPr>
              <a:t>integration</a:t>
            </a:r>
            <a:r>
              <a:rPr lang="sl-SI" sz="4500" dirty="0">
                <a:latin typeface="Verdana" pitchFamily="34" charset="0"/>
                <a:ea typeface="Verdana" pitchFamily="34" charset="0"/>
              </a:rPr>
              <a:t> </a:t>
            </a:r>
            <a:r>
              <a:rPr lang="sl-SI" sz="4500" dirty="0" err="1">
                <a:latin typeface="Verdana" pitchFamily="34" charset="0"/>
                <a:ea typeface="Verdana" pitchFamily="34" charset="0"/>
              </a:rPr>
              <a:t>with</a:t>
            </a:r>
            <a:r>
              <a:rPr lang="sl-SI" sz="4500" dirty="0">
                <a:latin typeface="Verdana" pitchFamily="34" charset="0"/>
                <a:ea typeface="Verdana" pitchFamily="34" charset="0"/>
              </a:rPr>
              <a:t> </a:t>
            </a:r>
            <a:r>
              <a:rPr lang="sl-SI" sz="4500" dirty="0" err="1">
                <a:latin typeface="Verdana" pitchFamily="34" charset="0"/>
                <a:ea typeface="Verdana" pitchFamily="34" charset="0"/>
              </a:rPr>
              <a:t>other</a:t>
            </a:r>
            <a:r>
              <a:rPr lang="sl-SI" sz="4500" dirty="0">
                <a:latin typeface="Verdana" pitchFamily="34" charset="0"/>
                <a:ea typeface="Verdana" pitchFamily="34" charset="0"/>
              </a:rPr>
              <a:t> </a:t>
            </a:r>
            <a:r>
              <a:rPr lang="sl-SI" sz="4500" dirty="0" err="1">
                <a:latin typeface="Verdana" pitchFamily="34" charset="0"/>
                <a:ea typeface="Verdana" pitchFamily="34" charset="0"/>
              </a:rPr>
              <a:t>tools</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err="1">
                <a:latin typeface="Verdana" panose="020B0604030504040204" pitchFamily="34" charset="0"/>
                <a:ea typeface="Verdana" panose="020B0604030504040204" pitchFamily="34" charset="0"/>
              </a:rPr>
              <a:t>Various</a:t>
            </a:r>
            <a:r>
              <a:rPr lang="sl-SI"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types</a:t>
            </a:r>
            <a:r>
              <a:rPr lang="sl-SI" sz="4500" dirty="0">
                <a:latin typeface="Verdana" panose="020B0604030504040204" pitchFamily="34" charset="0"/>
                <a:ea typeface="Verdana" panose="020B0604030504040204" pitchFamily="34" charset="0"/>
              </a:rPr>
              <a:t>: </a:t>
            </a:r>
            <a:r>
              <a:rPr lang="en-US" sz="4500" b="0" i="0" dirty="0">
                <a:effectLst/>
                <a:latin typeface="Verdana" panose="020B0604030504040204" pitchFamily="34" charset="0"/>
                <a:ea typeface="Verdana" panose="020B0604030504040204" pitchFamily="34" charset="0"/>
              </a:rPr>
              <a:t> dashboard software, data visualization software, scorecard tools, ad-hoc report writers.</a:t>
            </a:r>
            <a:endParaRPr lang="sl-SI" sz="4500" dirty="0">
              <a:latin typeface="Verdana" panose="020B0604030504040204" pitchFamily="34" charset="0"/>
              <a:ea typeface="Verdana" panose="020B0604030504040204" pitchFamily="34" charset="0"/>
            </a:endParaRP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149801"/>
            <a:ext cx="17084400" cy="1062638"/>
          </a:xfrm>
        </p:spPr>
        <p:txBody>
          <a:bodyPr>
            <a:normAutofit/>
          </a:bodyPr>
          <a:lstStyle/>
          <a:p>
            <a:r>
              <a:rPr lang="sl-SI" dirty="0" err="1"/>
              <a:t>Reporting</a:t>
            </a:r>
            <a:endParaRPr lang="en-US" dirty="0"/>
          </a:p>
        </p:txBody>
      </p:sp>
    </p:spTree>
    <p:extLst>
      <p:ext uri="{BB962C8B-B14F-4D97-AF65-F5344CB8AC3E}">
        <p14:creationId xmlns:p14="http://schemas.microsoft.com/office/powerpoint/2010/main" val="409966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459918" y="4383472"/>
            <a:ext cx="17251790" cy="4153425"/>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Essential</a:t>
            </a:r>
            <a:r>
              <a:rPr lang="sl-SI" sz="4500" dirty="0">
                <a:latin typeface="Verdana" pitchFamily="34" charset="0"/>
                <a:ea typeface="Verdana" pitchFamily="34" charset="0"/>
              </a:rPr>
              <a:t> </a:t>
            </a:r>
            <a:r>
              <a:rPr lang="sl-SI" sz="4500" dirty="0" err="1">
                <a:latin typeface="Verdana" pitchFamily="34" charset="0"/>
                <a:ea typeface="Verdana" pitchFamily="34" charset="0"/>
              </a:rPr>
              <a:t>feature</a:t>
            </a:r>
            <a:r>
              <a:rPr lang="sl-SI" sz="4500" dirty="0">
                <a:latin typeface="Verdana" pitchFamily="34" charset="0"/>
                <a:ea typeface="Verdana" pitchFamily="34" charset="0"/>
              </a:rPr>
              <a:t>: </a:t>
            </a:r>
            <a:r>
              <a:rPr lang="sl-SI" sz="4500" dirty="0" err="1">
                <a:latin typeface="Verdana" pitchFamily="34" charset="0"/>
                <a:ea typeface="Verdana" pitchFamily="34" charset="0"/>
              </a:rPr>
              <a:t>trustworthy</a:t>
            </a:r>
            <a:r>
              <a:rPr lang="sl-SI" sz="4500" dirty="0">
                <a:latin typeface="Verdana" pitchFamily="34" charset="0"/>
                <a:ea typeface="Verdana" pitchFamily="34" charset="0"/>
              </a:rPr>
              <a:t> (</a:t>
            </a:r>
            <a:r>
              <a:rPr lang="sl-SI" sz="4500" dirty="0" err="1">
                <a:latin typeface="Verdana" pitchFamily="34" charset="0"/>
                <a:ea typeface="Verdana" pitchFamily="34" charset="0"/>
              </a:rPr>
              <a:t>high</a:t>
            </a:r>
            <a:r>
              <a:rPr lang="sl-SI" sz="4500" dirty="0">
                <a:latin typeface="Verdana" pitchFamily="34" charset="0"/>
                <a:ea typeface="Verdana" pitchFamily="34" charset="0"/>
              </a:rPr>
              <a:t> </a:t>
            </a:r>
            <a:r>
              <a:rPr lang="sl-SI" sz="4500" dirty="0" err="1">
                <a:latin typeface="Verdana" pitchFamily="34" charset="0"/>
                <a:ea typeface="Verdana" pitchFamily="34" charset="0"/>
              </a:rPr>
              <a:t>security</a:t>
            </a:r>
            <a:r>
              <a:rPr lang="sl-SI" sz="4500" dirty="0">
                <a:latin typeface="Verdana" pitchFamily="34" charset="0"/>
                <a:ea typeface="Verdana" pitchFamily="34" charset="0"/>
              </a:rPr>
              <a:t>).</a:t>
            </a:r>
            <a:br>
              <a:rPr lang="sl-SI" sz="4500" dirty="0">
                <a:latin typeface="Verdana" pitchFamily="34" charset="0"/>
                <a:ea typeface="Verdana" pitchFamily="34" charset="0"/>
              </a:rPr>
            </a:br>
            <a:endParaRPr lang="sl-SI" sz="4500" dirty="0">
              <a:latin typeface="Verdana" pitchFamily="34" charset="0"/>
              <a:ea typeface="Verdana" pitchFamily="34" charset="0"/>
            </a:endParaRPr>
          </a:p>
          <a:p>
            <a:pPr marL="685800" indent="-685800">
              <a:lnSpc>
                <a:spcPct val="150000"/>
              </a:lnSpc>
              <a:buFont typeface="Arial" panose="020B0604020202020204" pitchFamily="34" charset="0"/>
              <a:buChar char="•"/>
            </a:pPr>
            <a:r>
              <a:rPr lang="sl-SI" sz="4500" dirty="0">
                <a:latin typeface="Verdana" pitchFamily="34" charset="0"/>
                <a:ea typeface="Verdana" pitchFamily="34" charset="0"/>
              </a:rPr>
              <a:t>Pen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paper</a:t>
            </a:r>
            <a:r>
              <a:rPr lang="sl-SI" sz="4500" dirty="0">
                <a:latin typeface="Verdana" pitchFamily="34" charset="0"/>
                <a:ea typeface="Verdana" pitchFamily="34" charset="0"/>
              </a:rPr>
              <a:t>, </a:t>
            </a:r>
            <a:r>
              <a:rPr lang="sl-SI" sz="4500" dirty="0" err="1">
                <a:latin typeface="Verdana" pitchFamily="34" charset="0"/>
                <a:ea typeface="Verdana" pitchFamily="34" charset="0"/>
              </a:rPr>
              <a:t>spreadsheets</a:t>
            </a:r>
            <a:r>
              <a:rPr lang="sl-SI" sz="4500" dirty="0">
                <a:latin typeface="Verdana" pitchFamily="34" charset="0"/>
                <a:ea typeface="Verdana" pitchFamily="34" charset="0"/>
              </a:rPr>
              <a:t>, </a:t>
            </a:r>
            <a:r>
              <a:rPr lang="sl-SI" sz="4500" dirty="0" err="1">
                <a:latin typeface="Verdana" pitchFamily="34" charset="0"/>
                <a:ea typeface="Verdana" pitchFamily="34" charset="0"/>
              </a:rPr>
              <a:t>budgeting</a:t>
            </a:r>
            <a:r>
              <a:rPr lang="sl-SI" sz="4500" dirty="0">
                <a:latin typeface="Verdana" pitchFamily="34" charset="0"/>
                <a:ea typeface="Verdana" pitchFamily="34" charset="0"/>
              </a:rPr>
              <a:t> </a:t>
            </a:r>
            <a:r>
              <a:rPr lang="sl-SI" sz="4500" dirty="0" err="1">
                <a:latin typeface="Verdana" pitchFamily="34" charset="0"/>
                <a:ea typeface="Verdana" pitchFamily="34" charset="0"/>
              </a:rPr>
              <a:t>applications</a:t>
            </a:r>
            <a:r>
              <a:rPr lang="sl-SI" sz="4500" dirty="0">
                <a:latin typeface="Verdana" pitchFamily="34" charset="0"/>
                <a:ea typeface="Verdana" pitchFamily="34" charset="0"/>
              </a:rPr>
              <a:t>.</a:t>
            </a:r>
          </a:p>
          <a:p>
            <a:pPr marL="685703" indent="-685703">
              <a:lnSpc>
                <a:spcPct val="150000"/>
              </a:lnSpc>
              <a:buFont typeface="Arial" pitchFamily="34" charset="0"/>
              <a:buChar char="•"/>
            </a:pPr>
            <a:endParaRPr lang="en-GB"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475984"/>
            <a:ext cx="17084400" cy="1062638"/>
          </a:xfrm>
        </p:spPr>
        <p:txBody>
          <a:bodyPr>
            <a:normAutofit fontScale="90000"/>
          </a:bodyPr>
          <a:lstStyle/>
          <a:p>
            <a:pPr>
              <a:lnSpc>
                <a:spcPct val="150000"/>
              </a:lnSpc>
            </a:pPr>
            <a:r>
              <a:rPr lang="sl-SI" dirty="0" err="1"/>
              <a:t>Budgeting</a:t>
            </a:r>
            <a:r>
              <a:rPr lang="sl-SI" dirty="0"/>
              <a:t> </a:t>
            </a:r>
            <a:r>
              <a:rPr lang="sl-SI" dirty="0" err="1"/>
              <a:t>and</a:t>
            </a:r>
            <a:r>
              <a:rPr lang="sl-SI" dirty="0"/>
              <a:t> </a:t>
            </a:r>
            <a:r>
              <a:rPr lang="sl-SI" dirty="0" err="1"/>
              <a:t>billing</a:t>
            </a:r>
            <a:r>
              <a:rPr lang="sl-SI" dirty="0"/>
              <a:t> </a:t>
            </a:r>
            <a:br>
              <a:rPr lang="sl-SI" dirty="0"/>
            </a:br>
            <a:r>
              <a:rPr lang="sl-SI" dirty="0"/>
              <a:t>(</a:t>
            </a:r>
            <a:r>
              <a:rPr lang="sl-SI" dirty="0" err="1"/>
              <a:t>invoicing</a:t>
            </a:r>
            <a:r>
              <a:rPr lang="sl-SI" dirty="0"/>
              <a:t>)</a:t>
            </a:r>
            <a:endParaRPr lang="en-US" dirty="0"/>
          </a:p>
        </p:txBody>
      </p:sp>
      <p:pic>
        <p:nvPicPr>
          <p:cNvPr id="5" name="Slika 4" descr="One hand is giving a stack of bills to another hand.">
            <a:extLst>
              <a:ext uri="{FF2B5EF4-FFF2-40B4-BE49-F238E27FC236}">
                <a16:creationId xmlns:a16="http://schemas.microsoft.com/office/drawing/2014/main" id="{52D2D3D0-29A0-47D8-943C-8EBBCE1CF70E}"/>
              </a:ext>
            </a:extLst>
          </p:cNvPr>
          <p:cNvPicPr>
            <a:picLocks noChangeAspect="1"/>
          </p:cNvPicPr>
          <p:nvPr/>
        </p:nvPicPr>
        <p:blipFill rotWithShape="1">
          <a:blip r:embed="rId3"/>
          <a:srcRect t="23568" b="17088"/>
          <a:stretch/>
        </p:blipFill>
        <p:spPr>
          <a:xfrm>
            <a:off x="13516670" y="3210239"/>
            <a:ext cx="3240000" cy="1402991"/>
          </a:xfrm>
          <a:prstGeom prst="rect">
            <a:avLst/>
          </a:prstGeom>
        </p:spPr>
      </p:pic>
    </p:spTree>
    <p:extLst>
      <p:ext uri="{BB962C8B-B14F-4D97-AF65-F5344CB8AC3E}">
        <p14:creationId xmlns:p14="http://schemas.microsoft.com/office/powerpoint/2010/main" val="349593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312315" y="2903188"/>
            <a:ext cx="17972029" cy="5192170"/>
          </a:xfrm>
          <a:prstGeom prst="rect">
            <a:avLst/>
          </a:prstGeom>
        </p:spPr>
        <p:txBody>
          <a:bodyPr wrap="square" lIns="137141" tIns="68570" rIns="137141" bIns="68570">
            <a:spAutoFit/>
          </a:bodyPr>
          <a:lstStyle/>
          <a:p>
            <a:pPr marL="685703" indent="-685703">
              <a:lnSpc>
                <a:spcPct val="150000"/>
              </a:lnSpc>
              <a:buFont typeface="Arial" pitchFamily="34" charset="0"/>
              <a:buChar char="•"/>
            </a:pPr>
            <a:r>
              <a:rPr lang="sl-SI" sz="4500" dirty="0" err="1">
                <a:latin typeface="Verdana" pitchFamily="34" charset="0"/>
                <a:ea typeface="Verdana" pitchFamily="34" charset="0"/>
              </a:rPr>
              <a:t>Task</a:t>
            </a:r>
            <a:r>
              <a:rPr lang="sl-SI" sz="4500" dirty="0">
                <a:latin typeface="Verdana" pitchFamily="34" charset="0"/>
                <a:ea typeface="Verdana" pitchFamily="34" charset="0"/>
              </a:rPr>
              <a:t> management is/</a:t>
            </a:r>
            <a:r>
              <a:rPr lang="sl-SI" sz="4500" dirty="0" err="1">
                <a:latin typeface="Verdana" pitchFamily="34" charset="0"/>
                <a:ea typeface="Verdana" pitchFamily="34" charset="0"/>
              </a:rPr>
              <a:t>can</a:t>
            </a:r>
            <a:r>
              <a:rPr lang="sl-SI" sz="4500" dirty="0">
                <a:latin typeface="Verdana" pitchFamily="34" charset="0"/>
                <a:ea typeface="Verdana" pitchFamily="34" charset="0"/>
              </a:rPr>
              <a:t> be a part </a:t>
            </a:r>
            <a:r>
              <a:rPr lang="sl-SI" sz="4500" dirty="0" err="1">
                <a:latin typeface="Verdana" pitchFamily="34" charset="0"/>
                <a:ea typeface="Verdana" pitchFamily="34" charset="0"/>
              </a:rPr>
              <a:t>of</a:t>
            </a:r>
            <a:r>
              <a:rPr lang="sl-SI" sz="4500" dirty="0">
                <a:latin typeface="Verdana" pitchFamily="34" charset="0"/>
                <a:ea typeface="Verdana" pitchFamily="34" charset="0"/>
              </a:rPr>
              <a:t> </a:t>
            </a:r>
            <a:r>
              <a:rPr lang="sl-SI" sz="4500" dirty="0" err="1">
                <a:latin typeface="Verdana" pitchFamily="34" charset="0"/>
                <a:ea typeface="Verdana" pitchFamily="34" charset="0"/>
              </a:rPr>
              <a:t>project</a:t>
            </a:r>
            <a:r>
              <a:rPr lang="sl-SI" sz="4500" dirty="0">
                <a:latin typeface="Verdana" pitchFamily="34" charset="0"/>
                <a:ea typeface="Verdana" pitchFamily="34" charset="0"/>
              </a:rPr>
              <a:t> management.</a:t>
            </a:r>
          </a:p>
          <a:p>
            <a:pPr marL="685703" indent="-685703">
              <a:lnSpc>
                <a:spcPct val="150000"/>
              </a:lnSpc>
              <a:buFont typeface="Arial" pitchFamily="34" charset="0"/>
              <a:buChar char="•"/>
            </a:pPr>
            <a:r>
              <a:rPr lang="sl-SI" sz="4500" dirty="0" err="1">
                <a:latin typeface="Verdana" pitchFamily="34" charset="0"/>
                <a:ea typeface="Verdana" pitchFamily="34" charset="0"/>
              </a:rPr>
              <a:t>Essential</a:t>
            </a:r>
            <a:r>
              <a:rPr lang="sl-SI" sz="4500" dirty="0">
                <a:latin typeface="Verdana" pitchFamily="34" charset="0"/>
                <a:ea typeface="Verdana" pitchFamily="34" charset="0"/>
              </a:rPr>
              <a:t> </a:t>
            </a:r>
            <a:r>
              <a:rPr lang="sl-SI" sz="4500" dirty="0" err="1">
                <a:latin typeface="Verdana" pitchFamily="34" charset="0"/>
                <a:ea typeface="Verdana" pitchFamily="34" charset="0"/>
              </a:rPr>
              <a:t>features</a:t>
            </a:r>
            <a:r>
              <a:rPr lang="sl-SI" sz="4500" dirty="0">
                <a:latin typeface="Verdana" pitchFamily="34" charset="0"/>
                <a:ea typeface="Verdana" pitchFamily="34" charset="0"/>
              </a:rPr>
              <a:t>: </a:t>
            </a:r>
            <a:r>
              <a:rPr lang="sl-SI" sz="4500" dirty="0" err="1">
                <a:latin typeface="Verdana" pitchFamily="34" charset="0"/>
                <a:ea typeface="Verdana" pitchFamily="34" charset="0"/>
              </a:rPr>
              <a:t>calendar</a:t>
            </a:r>
            <a:r>
              <a:rPr lang="sl-SI" sz="4500" dirty="0">
                <a:latin typeface="Verdana" pitchFamily="34" charset="0"/>
                <a:ea typeface="Verdana" pitchFamily="34" charset="0"/>
              </a:rPr>
              <a:t>, </a:t>
            </a:r>
            <a:r>
              <a:rPr lang="sl-SI" sz="4500" dirty="0" err="1">
                <a:latin typeface="Verdana" pitchFamily="34" charset="0"/>
                <a:ea typeface="Verdana" pitchFamily="34" charset="0"/>
              </a:rPr>
              <a:t>priotirizing</a:t>
            </a:r>
            <a:r>
              <a:rPr lang="sl-SI" sz="4500" dirty="0">
                <a:latin typeface="Verdana" pitchFamily="34" charset="0"/>
                <a:ea typeface="Verdana" pitchFamily="34" charset="0"/>
              </a:rPr>
              <a:t>, time </a:t>
            </a:r>
            <a:r>
              <a:rPr lang="sl-SI" sz="4500" dirty="0" err="1">
                <a:latin typeface="Verdana" pitchFamily="34" charset="0"/>
                <a:ea typeface="Verdana" pitchFamily="34" charset="0"/>
              </a:rPr>
              <a:t>estimation</a:t>
            </a:r>
            <a:r>
              <a:rPr lang="sl-SI" sz="4500" dirty="0">
                <a:latin typeface="Verdana" pitchFamily="34" charset="0"/>
                <a:ea typeface="Verdana" pitchFamily="34" charset="0"/>
              </a:rPr>
              <a:t>, </a:t>
            </a:r>
            <a:r>
              <a:rPr lang="sl-SI" sz="4500" dirty="0" err="1">
                <a:latin typeface="Verdana" pitchFamily="34" charset="0"/>
                <a:ea typeface="Verdana" pitchFamily="34" charset="0"/>
              </a:rPr>
              <a:t>collaboration</a:t>
            </a:r>
            <a:r>
              <a:rPr lang="sl-SI" sz="4500" dirty="0">
                <a:latin typeface="Verdana" pitchFamily="34" charset="0"/>
                <a:ea typeface="Verdana" pitchFamily="34" charset="0"/>
              </a:rPr>
              <a:t>, </a:t>
            </a:r>
            <a:r>
              <a:rPr lang="sl-SI" sz="4500" dirty="0" err="1">
                <a:latin typeface="Verdana" pitchFamily="34" charset="0"/>
                <a:ea typeface="Verdana" pitchFamily="34" charset="0"/>
              </a:rPr>
              <a:t>etc</a:t>
            </a:r>
            <a:r>
              <a:rPr lang="sl-SI" sz="4500" dirty="0">
                <a:latin typeface="Verdana" pitchFamily="34" charset="0"/>
                <a:ea typeface="Verdana" pitchFamily="34" charset="0"/>
              </a:rPr>
              <a:t>. </a:t>
            </a:r>
          </a:p>
          <a:p>
            <a:pPr marL="685703" indent="-685703">
              <a:lnSpc>
                <a:spcPct val="150000"/>
              </a:lnSpc>
              <a:buFont typeface="Arial" pitchFamily="34" charset="0"/>
              <a:buChar char="•"/>
            </a:pPr>
            <a:r>
              <a:rPr lang="sl-SI" sz="4500" dirty="0" err="1">
                <a:latin typeface="Verdana" pitchFamily="34" charset="0"/>
                <a:ea typeface="Verdana" pitchFamily="34" charset="0"/>
              </a:rPr>
              <a:t>Includes</a:t>
            </a:r>
            <a:r>
              <a:rPr lang="sl-SI" sz="4500" dirty="0">
                <a:latin typeface="Verdana" pitchFamily="34" charset="0"/>
                <a:ea typeface="Verdana" pitchFamily="34" charset="0"/>
              </a:rPr>
              <a:t> to-do </a:t>
            </a:r>
            <a:r>
              <a:rPr lang="sl-SI" sz="4500" dirty="0" err="1">
                <a:latin typeface="Verdana" pitchFamily="34" charset="0"/>
                <a:ea typeface="Verdana" pitchFamily="34" charset="0"/>
              </a:rPr>
              <a:t>lists</a:t>
            </a:r>
            <a:r>
              <a:rPr lang="sl-SI" sz="4500" dirty="0">
                <a:latin typeface="Verdana" pitchFamily="34" charset="0"/>
                <a:ea typeface="Verdana" pitchFamily="34" charset="0"/>
              </a:rPr>
              <a:t>, real-time </a:t>
            </a:r>
            <a:r>
              <a:rPr lang="sl-SI" sz="4500" dirty="0" err="1">
                <a:latin typeface="Verdana" pitchFamily="34" charset="0"/>
                <a:ea typeface="Verdana" pitchFamily="34" charset="0"/>
              </a:rPr>
              <a:t>updates</a:t>
            </a:r>
            <a:r>
              <a:rPr lang="sl-SI" sz="4500" dirty="0">
                <a:latin typeface="Verdana" pitchFamily="34" charset="0"/>
                <a:ea typeface="Verdana" pitchFamily="34" charset="0"/>
              </a:rPr>
              <a:t>, (</a:t>
            </a:r>
            <a:r>
              <a:rPr lang="sl-SI" sz="4500" dirty="0" err="1">
                <a:latin typeface="Verdana" pitchFamily="34" charset="0"/>
                <a:ea typeface="Verdana" pitchFamily="34" charset="0"/>
              </a:rPr>
              <a:t>email</a:t>
            </a:r>
            <a:r>
              <a:rPr lang="sl-SI" sz="4500" dirty="0">
                <a:latin typeface="Verdana" pitchFamily="34" charset="0"/>
                <a:ea typeface="Verdana" pitchFamily="34" charset="0"/>
              </a:rPr>
              <a:t>) </a:t>
            </a:r>
            <a:r>
              <a:rPr lang="sl-SI" sz="4500" dirty="0" err="1">
                <a:latin typeface="Verdana" pitchFamily="34" charset="0"/>
                <a:ea typeface="Verdana" pitchFamily="34" charset="0"/>
              </a:rPr>
              <a:t>alerts</a:t>
            </a:r>
            <a:r>
              <a:rPr lang="sl-SI" sz="4500" dirty="0">
                <a:latin typeface="Verdana" pitchFamily="34" charset="0"/>
                <a:ea typeface="Verdana" pitchFamily="34" charset="0"/>
              </a:rPr>
              <a:t>, </a:t>
            </a:r>
            <a:r>
              <a:rPr lang="sl-SI" sz="4500" dirty="0" err="1">
                <a:latin typeface="Verdana" pitchFamily="34" charset="0"/>
                <a:ea typeface="Verdana" pitchFamily="34" charset="0"/>
              </a:rPr>
              <a:t>etc</a:t>
            </a:r>
            <a:r>
              <a:rPr lang="sl-SI" sz="4500" dirty="0">
                <a:latin typeface="Verdana" pitchFamily="34" charset="0"/>
                <a:ea typeface="Verdana" pitchFamily="34" charset="0"/>
              </a:rPr>
              <a:t>.</a:t>
            </a:r>
            <a:endParaRPr lang="en-US"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036EAF58-6C0D-4883-B874-62671525C555}"/>
              </a:ext>
            </a:extLst>
          </p:cNvPr>
          <p:cNvSpPr>
            <a:spLocks noGrp="1"/>
          </p:cNvSpPr>
          <p:nvPr>
            <p:ph type="title"/>
          </p:nvPr>
        </p:nvSpPr>
        <p:spPr>
          <a:xfrm>
            <a:off x="396011" y="2203586"/>
            <a:ext cx="17084400" cy="1062638"/>
          </a:xfrm>
        </p:spPr>
        <p:txBody>
          <a:bodyPr>
            <a:normAutofit fontScale="90000"/>
          </a:bodyPr>
          <a:lstStyle/>
          <a:p>
            <a:r>
              <a:rPr lang="sl-SI" dirty="0" err="1"/>
              <a:t>Task</a:t>
            </a:r>
            <a:r>
              <a:rPr lang="sl-SI" dirty="0"/>
              <a:t> management</a:t>
            </a:r>
            <a:br>
              <a:rPr lang="en-US" dirty="0"/>
            </a:br>
            <a:endParaRPr lang="en-US" dirty="0"/>
          </a:p>
        </p:txBody>
      </p:sp>
    </p:spTree>
    <p:extLst>
      <p:ext uri="{BB962C8B-B14F-4D97-AF65-F5344CB8AC3E}">
        <p14:creationId xmlns:p14="http://schemas.microsoft.com/office/powerpoint/2010/main" val="130594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76869" y="3448145"/>
            <a:ext cx="17251790" cy="6230916"/>
          </a:xfrm>
          <a:prstGeom prst="rect">
            <a:avLst/>
          </a:prstGeom>
        </p:spPr>
        <p:txBody>
          <a:bodyPr wrap="square" lIns="137141" tIns="68570" rIns="137141" bIns="68570">
            <a:spAutoFit/>
          </a:bodyPr>
          <a:lstStyle/>
          <a:p>
            <a:pPr>
              <a:lnSpc>
                <a:spcPct val="150000"/>
              </a:lnSpc>
            </a:pPr>
            <a:r>
              <a:rPr lang="sl-SI" sz="4500" b="1" dirty="0" err="1">
                <a:latin typeface="Verdana" pitchFamily="34" charset="0"/>
                <a:ea typeface="Verdana" pitchFamily="34" charset="0"/>
              </a:rPr>
              <a:t>Our</a:t>
            </a:r>
            <a:r>
              <a:rPr lang="sl-SI" sz="4500" b="1" dirty="0">
                <a:latin typeface="Verdana" pitchFamily="34" charset="0"/>
                <a:ea typeface="Verdana" pitchFamily="34" charset="0"/>
              </a:rPr>
              <a:t> </a:t>
            </a:r>
            <a:r>
              <a:rPr lang="sl-SI" sz="4500" b="1" dirty="0" err="1">
                <a:latin typeface="Verdana" pitchFamily="34" charset="0"/>
                <a:ea typeface="Verdana" pitchFamily="34" charset="0"/>
              </a:rPr>
              <a:t>advice</a:t>
            </a:r>
            <a:r>
              <a:rPr lang="sl-SI" sz="4500" b="1" dirty="0">
                <a:latin typeface="Verdana" pitchFamily="34" charset="0"/>
                <a:ea typeface="Verdana" pitchFamily="34" charset="0"/>
              </a:rPr>
              <a:t>: </a:t>
            </a:r>
            <a:r>
              <a:rPr lang="sl-SI" sz="4500" dirty="0">
                <a:latin typeface="Verdana" pitchFamily="34" charset="0"/>
                <a:ea typeface="Verdana" pitchFamily="34" charset="0"/>
              </a:rPr>
              <a:t>Use</a:t>
            </a:r>
            <a:r>
              <a:rPr lang="sl-SI" sz="4500" b="1" dirty="0">
                <a:latin typeface="Verdana" pitchFamily="34" charset="0"/>
                <a:ea typeface="Verdana" pitchFamily="34" charset="0"/>
              </a:rPr>
              <a:t> </a:t>
            </a:r>
            <a:r>
              <a:rPr lang="sl-SI" sz="4500" dirty="0" err="1">
                <a:latin typeface="Verdana" pitchFamily="34" charset="0"/>
                <a:ea typeface="Verdana" pitchFamily="34" charset="0"/>
              </a:rPr>
              <a:t>tools</a:t>
            </a:r>
            <a:r>
              <a:rPr lang="sl-SI" sz="4500" dirty="0">
                <a:latin typeface="Verdana" pitchFamily="34" charset="0"/>
                <a:ea typeface="Verdana" pitchFamily="34" charset="0"/>
              </a:rPr>
              <a:t> </a:t>
            </a:r>
            <a:r>
              <a:rPr lang="sl-SI" sz="4500" dirty="0" err="1">
                <a:latin typeface="Verdana" pitchFamily="34" charset="0"/>
                <a:ea typeface="Verdana" pitchFamily="34" charset="0"/>
              </a:rPr>
              <a:t>with</a:t>
            </a:r>
            <a:r>
              <a:rPr lang="sl-SI" sz="4500" dirty="0">
                <a:latin typeface="Verdana" pitchFamily="34" charset="0"/>
                <a:ea typeface="Verdana" pitchFamily="34" charset="0"/>
              </a:rPr>
              <a:t> multiple </a:t>
            </a:r>
            <a:r>
              <a:rPr lang="sl-SI" sz="4500" dirty="0" err="1">
                <a:latin typeface="Verdana" pitchFamily="34" charset="0"/>
                <a:ea typeface="Verdana" pitchFamily="34" charset="0"/>
              </a:rPr>
              <a:t>features</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Trello</a:t>
            </a:r>
            <a:r>
              <a:rPr lang="sl-SI" sz="4500" dirty="0">
                <a:latin typeface="Verdana" pitchFamily="34" charset="0"/>
                <a:ea typeface="Verdana" pitchFamily="34" charset="0"/>
              </a:rPr>
              <a:t> (a </a:t>
            </a:r>
            <a:r>
              <a:rPr lang="sl-SI" sz="4500" dirty="0" err="1">
                <a:latin typeface="Verdana" pitchFamily="34" charset="0"/>
                <a:ea typeface="Verdana" pitchFamily="34" charset="0"/>
              </a:rPr>
              <a:t>free</a:t>
            </a:r>
            <a:r>
              <a:rPr lang="sl-SI" sz="4500" dirty="0">
                <a:latin typeface="Verdana" pitchFamily="34" charset="0"/>
                <a:ea typeface="Verdana" pitchFamily="34" charset="0"/>
              </a:rPr>
              <a:t> model, </a:t>
            </a:r>
            <a:r>
              <a:rPr lang="sl-SI" sz="4500" dirty="0" err="1">
                <a:latin typeface="Verdana" pitchFamily="34" charset="0"/>
                <a:ea typeface="Verdana" pitchFamily="34" charset="0"/>
              </a:rPr>
              <a:t>different</a:t>
            </a:r>
            <a:r>
              <a:rPr lang="sl-SI" sz="4500" dirty="0">
                <a:latin typeface="Verdana" pitchFamily="34" charset="0"/>
                <a:ea typeface="Verdana" pitchFamily="34" charset="0"/>
              </a:rPr>
              <a:t> </a:t>
            </a:r>
            <a:r>
              <a:rPr lang="sl-SI" sz="4500" dirty="0" err="1">
                <a:latin typeface="Verdana" pitchFamily="34" charset="0"/>
                <a:ea typeface="Verdana" pitchFamily="34" charset="0"/>
              </a:rPr>
              <a:t>pricing</a:t>
            </a:r>
            <a:r>
              <a:rPr lang="sl-SI" sz="4500" dirty="0">
                <a:latin typeface="Verdana" pitchFamily="34" charset="0"/>
                <a:ea typeface="Verdana" pitchFamily="34" charset="0"/>
              </a:rPr>
              <a:t> </a:t>
            </a:r>
            <a:r>
              <a:rPr lang="sl-SI" sz="4500" dirty="0" err="1">
                <a:latin typeface="Verdana" pitchFamily="34" charset="0"/>
                <a:ea typeface="Verdana" pitchFamily="34" charset="0"/>
              </a:rPr>
              <a:t>models</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Wrike</a:t>
            </a:r>
            <a:r>
              <a:rPr lang="sl-SI" sz="4500" dirty="0">
                <a:latin typeface="Verdana" pitchFamily="34" charset="0"/>
                <a:ea typeface="Verdana" pitchFamily="34" charset="0"/>
              </a:rPr>
              <a:t> (a </a:t>
            </a:r>
            <a:r>
              <a:rPr lang="sl-SI" sz="4500" dirty="0" err="1">
                <a:latin typeface="Verdana" pitchFamily="34" charset="0"/>
                <a:ea typeface="Verdana" pitchFamily="34" charset="0"/>
              </a:rPr>
              <a:t>free</a:t>
            </a:r>
            <a:r>
              <a:rPr lang="sl-SI" sz="4500" dirty="0">
                <a:latin typeface="Verdana" pitchFamily="34" charset="0"/>
                <a:ea typeface="Verdana" pitchFamily="34" charset="0"/>
              </a:rPr>
              <a:t> </a:t>
            </a:r>
            <a:r>
              <a:rPr lang="sl-SI" sz="4500" dirty="0" err="1">
                <a:latin typeface="Verdana" pitchFamily="34" charset="0"/>
                <a:ea typeface="Verdana" pitchFamily="34" charset="0"/>
              </a:rPr>
              <a:t>task</a:t>
            </a:r>
            <a:r>
              <a:rPr lang="sl-SI" sz="4500" dirty="0">
                <a:latin typeface="Verdana" pitchFamily="34" charset="0"/>
                <a:ea typeface="Verdana" pitchFamily="34" charset="0"/>
              </a:rPr>
              <a:t> list, </a:t>
            </a:r>
            <a:r>
              <a:rPr lang="sl-SI" sz="4500" dirty="0" err="1">
                <a:latin typeface="Verdana" pitchFamily="34" charset="0"/>
                <a:ea typeface="Verdana" pitchFamily="34" charset="0"/>
              </a:rPr>
              <a:t>different</a:t>
            </a:r>
            <a:r>
              <a:rPr lang="sl-SI" sz="4500" dirty="0">
                <a:latin typeface="Verdana" pitchFamily="34" charset="0"/>
                <a:ea typeface="Verdana" pitchFamily="34" charset="0"/>
              </a:rPr>
              <a:t> </a:t>
            </a:r>
            <a:r>
              <a:rPr lang="sl-SI" sz="4500" dirty="0" err="1">
                <a:latin typeface="Verdana" pitchFamily="34" charset="0"/>
                <a:ea typeface="Verdana" pitchFamily="34" charset="0"/>
              </a:rPr>
              <a:t>pricing</a:t>
            </a:r>
            <a:r>
              <a:rPr lang="sl-SI" sz="4500" dirty="0">
                <a:latin typeface="Verdana" pitchFamily="34" charset="0"/>
                <a:ea typeface="Verdana" pitchFamily="34" charset="0"/>
              </a:rPr>
              <a:t> </a:t>
            </a:r>
            <a:r>
              <a:rPr lang="sl-SI" sz="4500" dirty="0" err="1">
                <a:latin typeface="Verdana" pitchFamily="34" charset="0"/>
                <a:ea typeface="Verdana" pitchFamily="34" charset="0"/>
              </a:rPr>
              <a:t>models</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a:latin typeface="Verdana" pitchFamily="34" charset="0"/>
                <a:ea typeface="Verdana" pitchFamily="34" charset="0"/>
              </a:rPr>
              <a:t>Microsoft Project (</a:t>
            </a:r>
            <a:r>
              <a:rPr lang="sl-SI" sz="4500" dirty="0" err="1">
                <a:latin typeface="Verdana" pitchFamily="34" charset="0"/>
                <a:ea typeface="Verdana" pitchFamily="34" charset="0"/>
              </a:rPr>
              <a:t>different</a:t>
            </a:r>
            <a:r>
              <a:rPr lang="sl-SI" sz="4500" dirty="0">
                <a:latin typeface="Verdana" pitchFamily="34" charset="0"/>
                <a:ea typeface="Verdana" pitchFamily="34" charset="0"/>
              </a:rPr>
              <a:t> </a:t>
            </a:r>
            <a:r>
              <a:rPr lang="sl-SI" sz="4500" dirty="0" err="1">
                <a:latin typeface="Verdana" pitchFamily="34" charset="0"/>
                <a:ea typeface="Verdana" pitchFamily="34" charset="0"/>
              </a:rPr>
              <a:t>pricing</a:t>
            </a:r>
            <a:r>
              <a:rPr lang="sl-SI" sz="4500" dirty="0">
                <a:latin typeface="Verdana" pitchFamily="34" charset="0"/>
                <a:ea typeface="Verdana" pitchFamily="34" charset="0"/>
              </a:rPr>
              <a:t> </a:t>
            </a:r>
            <a:r>
              <a:rPr lang="sl-SI" sz="4500" dirty="0" err="1">
                <a:latin typeface="Verdana" pitchFamily="34" charset="0"/>
                <a:ea typeface="Verdana" pitchFamily="34" charset="0"/>
              </a:rPr>
              <a:t>models</a:t>
            </a:r>
            <a:r>
              <a:rPr lang="sl-SI" sz="4500" dirty="0">
                <a:latin typeface="Verdana" pitchFamily="34" charset="0"/>
                <a:ea typeface="Verdana" pitchFamily="34" charset="0"/>
              </a:rPr>
              <a:t>)</a:t>
            </a:r>
          </a:p>
          <a:p>
            <a:pPr>
              <a:lnSpc>
                <a:spcPct val="150000"/>
              </a:lnSpc>
            </a:pPr>
            <a:r>
              <a:rPr lang="sl-SI" sz="4500" dirty="0" err="1">
                <a:latin typeface="Verdana" pitchFamily="34" charset="0"/>
                <a:ea typeface="Verdana" pitchFamily="34" charset="0"/>
              </a:rPr>
              <a:t>Listed</a:t>
            </a:r>
            <a:r>
              <a:rPr lang="sl-SI" sz="4500" dirty="0">
                <a:latin typeface="Verdana" pitchFamily="34" charset="0"/>
                <a:ea typeface="Verdana" pitchFamily="34" charset="0"/>
              </a:rPr>
              <a:t> </a:t>
            </a:r>
            <a:r>
              <a:rPr lang="sl-SI" sz="4500" dirty="0" err="1">
                <a:latin typeface="Verdana" pitchFamily="34" charset="0"/>
                <a:ea typeface="Verdana" pitchFamily="34" charset="0"/>
              </a:rPr>
              <a:t>above</a:t>
            </a:r>
            <a:r>
              <a:rPr lang="sl-SI" sz="4500" dirty="0">
                <a:latin typeface="Verdana" pitchFamily="34" charset="0"/>
                <a:ea typeface="Verdana" pitchFamily="34" charset="0"/>
              </a:rPr>
              <a:t> are </a:t>
            </a:r>
            <a:r>
              <a:rPr lang="sl-SI" sz="4500" dirty="0" err="1">
                <a:latin typeface="Verdana" pitchFamily="34" charset="0"/>
                <a:ea typeface="Verdana" pitchFamily="34" charset="0"/>
              </a:rPr>
              <a:t>examples</a:t>
            </a:r>
            <a:r>
              <a:rPr lang="sl-SI" sz="4500" dirty="0">
                <a:latin typeface="Verdana" pitchFamily="34" charset="0"/>
                <a:ea typeface="Verdana" pitchFamily="34" charset="0"/>
              </a:rPr>
              <a:t>, not </a:t>
            </a:r>
            <a:r>
              <a:rPr lang="sl-SI" sz="4500" dirty="0" err="1">
                <a:latin typeface="Verdana" pitchFamily="34" charset="0"/>
                <a:ea typeface="Verdana" pitchFamily="34" charset="0"/>
              </a:rPr>
              <a:t>recommendations</a:t>
            </a:r>
            <a:r>
              <a:rPr lang="sl-SI" sz="4500" dirty="0">
                <a:latin typeface="Verdana" pitchFamily="34" charset="0"/>
                <a:ea typeface="Verdana" pitchFamily="34" charset="0"/>
              </a:rPr>
              <a:t>.</a:t>
            </a:r>
          </a:p>
          <a:p>
            <a:pPr marL="685703" indent="-685703">
              <a:lnSpc>
                <a:spcPct val="150000"/>
              </a:lnSpc>
              <a:buFont typeface="Arial" pitchFamily="34" charset="0"/>
              <a:buChar char="•"/>
            </a:pPr>
            <a:endParaRPr lang="en-GB"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149801"/>
            <a:ext cx="17084400" cy="1062638"/>
          </a:xfrm>
        </p:spPr>
        <p:txBody>
          <a:bodyPr>
            <a:normAutofit/>
          </a:bodyPr>
          <a:lstStyle/>
          <a:p>
            <a:r>
              <a:rPr lang="sl-SI" dirty="0"/>
              <a:t>Software (</a:t>
            </a:r>
            <a:r>
              <a:rPr lang="sl-SI" dirty="0" err="1"/>
              <a:t>examples</a:t>
            </a:r>
            <a:r>
              <a:rPr lang="sl-SI" dirty="0"/>
              <a:t>)</a:t>
            </a:r>
            <a:endParaRPr lang="en-US" dirty="0"/>
          </a:p>
        </p:txBody>
      </p:sp>
    </p:spTree>
    <p:extLst>
      <p:ext uri="{BB962C8B-B14F-4D97-AF65-F5344CB8AC3E}">
        <p14:creationId xmlns:p14="http://schemas.microsoft.com/office/powerpoint/2010/main" val="188486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3" name="Naslov 2"/>
          <p:cNvSpPr>
            <a:spLocks noGrp="1"/>
          </p:cNvSpPr>
          <p:nvPr>
            <p:ph type="title"/>
          </p:nvPr>
        </p:nvSpPr>
        <p:spPr>
          <a:xfrm>
            <a:off x="8751592" y="4380367"/>
            <a:ext cx="9342873" cy="692498"/>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t" anchorCtr="0" forceAA="0" compatLnSpc="1">
            <a:prstTxWarp prst="textNoShape">
              <a:avLst/>
            </a:prstTxWarp>
            <a:spAutoFit/>
          </a:bodyPr>
          <a:lstStyle/>
          <a:p>
            <a:pPr marL="0" marR="0" lvl="0" indent="0" algn="l" defTabSz="1371408" rtl="0" eaLnBrk="1" fontAlgn="auto" latinLnBrk="0" hangingPunct="1">
              <a:lnSpc>
                <a:spcPct val="100000"/>
              </a:lnSpc>
              <a:spcBef>
                <a:spcPts val="0"/>
              </a:spcBef>
              <a:spcAft>
                <a:spcPts val="0"/>
              </a:spcAft>
              <a:buClrTx/>
              <a:buSzTx/>
              <a:buFontTx/>
              <a:buNone/>
              <a:tabLst/>
              <a:defRPr/>
            </a:pPr>
            <a:r>
              <a:rPr kumimoji="0" lang="sl-SI" sz="36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Tatjana Knapp</a:t>
            </a:r>
            <a:endParaRPr kumimoji="0" lang="en-US" sz="36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8DF475E8-9F94-A34C-B3D0-8D2CD3CD4ECB}"/>
              </a:ext>
            </a:extLst>
          </p:cNvPr>
          <p:cNvSpPr txBox="1"/>
          <p:nvPr/>
        </p:nvSpPr>
        <p:spPr>
          <a:xfrm>
            <a:off x="8751592" y="5046766"/>
            <a:ext cx="8829598" cy="692498"/>
          </a:xfrm>
          <a:prstGeom prst="rect">
            <a:avLst/>
          </a:prstGeom>
          <a:noFill/>
        </p:spPr>
        <p:txBody>
          <a:bodyPr wrap="square" lIns="137141" tIns="68570" rIns="137141" bIns="68570" rtlCol="0">
            <a:spAutoFit/>
          </a:bodyPr>
          <a:lstStyle/>
          <a:p>
            <a:pP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rPr>
              <a:t>tatjana@risa.si</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Slika 4">
            <a:extLst>
              <a:ext uri="{C183D7F6-B498-43B3-948B-1728B52AA6E4}">
                <adec:decorative xmlns:adec="http://schemas.microsoft.com/office/drawing/2017/decorative" val="1"/>
              </a:ext>
            </a:extLst>
          </p:cNvPr>
          <p:cNvPicPr>
            <a:picLocks noChangeAspect="1"/>
          </p:cNvPicPr>
          <p:nvPr/>
        </p:nvPicPr>
        <p:blipFill rotWithShape="1">
          <a:blip r:embed="rId5"/>
          <a:srcRect l="20863" r="14729"/>
          <a:stretch/>
        </p:blipFill>
        <p:spPr>
          <a:xfrm>
            <a:off x="5292970" y="3722997"/>
            <a:ext cx="2945348" cy="2540520"/>
          </a:xfrm>
          <a:prstGeom prst="rect">
            <a:avLst/>
          </a:prstGeom>
        </p:spPr>
      </p:pic>
    </p:spTree>
    <p:extLst>
      <p:ext uri="{BB962C8B-B14F-4D97-AF65-F5344CB8AC3E}">
        <p14:creationId xmlns:p14="http://schemas.microsoft.com/office/powerpoint/2010/main" val="135878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106261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204881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313098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9918" y="3175896"/>
            <a:ext cx="17251790" cy="5192107"/>
          </a:xfrm>
          <a:prstGeom prst="rect">
            <a:avLst/>
          </a:prstGeom>
        </p:spPr>
        <p:txBody>
          <a:bodyPr wrap="square" lIns="137141" tIns="68570" rIns="137141" bIns="68570">
            <a:spAutoFit/>
          </a:bodyPr>
          <a:lstStyle/>
          <a:p>
            <a:pPr>
              <a:lnSpc>
                <a:spcPct val="150000"/>
              </a:lnSpc>
            </a:pPr>
            <a:r>
              <a:rPr lang="en-US" sz="4500" dirty="0">
                <a:latin typeface="Verdana" panose="020B0604030504040204" pitchFamily="34" charset="0"/>
                <a:ea typeface="Verdana" panose="020B0604030504040204" pitchFamily="34" charset="0"/>
              </a:rPr>
              <a:t>The day is short and work lasts a long time.</a:t>
            </a:r>
            <a:br>
              <a:rPr lang="sl-SI" sz="4500" dirty="0">
                <a:latin typeface="Verdana" panose="020B0604030504040204" pitchFamily="34" charset="0"/>
                <a:ea typeface="Verdana" panose="020B0604030504040204" pitchFamily="34" charset="0"/>
              </a:rPr>
            </a:br>
            <a:r>
              <a:rPr lang="sl-SI" sz="4500" dirty="0">
                <a:latin typeface="Verdana" panose="020B0604030504040204" pitchFamily="34" charset="0"/>
                <a:ea typeface="Verdana" panose="020B0604030504040204" pitchFamily="34" charset="0"/>
              </a:rPr>
              <a:t>(</a:t>
            </a:r>
            <a:r>
              <a:rPr lang="en-US" sz="4500" dirty="0">
                <a:latin typeface="Verdana" panose="020B0604030504040204" pitchFamily="34" charset="0"/>
                <a:ea typeface="Verdana" panose="020B0604030504040204" pitchFamily="34" charset="0"/>
              </a:rPr>
              <a:t>Hebrew Proverb</a:t>
            </a:r>
            <a:r>
              <a:rPr lang="sl-SI" sz="4500" dirty="0">
                <a:latin typeface="Verdana" panose="020B0604030504040204" pitchFamily="34" charset="0"/>
                <a:ea typeface="Verdana" panose="020B0604030504040204" pitchFamily="34" charset="0"/>
              </a:rPr>
              <a:t>)</a:t>
            </a:r>
            <a:br>
              <a:rPr lang="sl-SI" sz="4500" dirty="0">
                <a:latin typeface="Verdana" panose="020B0604030504040204" pitchFamily="34" charset="0"/>
                <a:ea typeface="Verdana" panose="020B0604030504040204" pitchFamily="34" charset="0"/>
              </a:rPr>
            </a:br>
            <a:endParaRPr lang="sl-SI" sz="4500" dirty="0">
              <a:latin typeface="Verdana" panose="020B0604030504040204" pitchFamily="34" charset="0"/>
              <a:ea typeface="Verdana" panose="020B0604030504040204" pitchFamily="34" charset="0"/>
            </a:endParaRPr>
          </a:p>
          <a:p>
            <a:pPr>
              <a:lnSpc>
                <a:spcPct val="150000"/>
              </a:lnSpc>
            </a:pPr>
            <a:r>
              <a:rPr lang="sl-SI" sz="4500" dirty="0">
                <a:latin typeface="Verdana" panose="020B0604030504040204" pitchFamily="34" charset="0"/>
                <a:ea typeface="Verdana" panose="020B0604030504040204" pitchFamily="34" charset="0"/>
              </a:rPr>
              <a:t>Mastering the skills of time and work management is much easier with the right kind of tools. </a:t>
            </a:r>
          </a:p>
        </p:txBody>
      </p:sp>
      <p:sp>
        <p:nvSpPr>
          <p:cNvPr id="3" name="Naslov 2">
            <a:extLst>
              <a:ext uri="{FF2B5EF4-FFF2-40B4-BE49-F238E27FC236}">
                <a16:creationId xmlns:a16="http://schemas.microsoft.com/office/drawing/2014/main" id="{FB9D73B7-74EC-4A9F-8FB1-71968A57B985}"/>
              </a:ext>
            </a:extLst>
          </p:cNvPr>
          <p:cNvSpPr>
            <a:spLocks noGrp="1"/>
          </p:cNvSpPr>
          <p:nvPr>
            <p:ph type="title"/>
          </p:nvPr>
        </p:nvSpPr>
        <p:spPr>
          <a:xfrm>
            <a:off x="317912" y="1893254"/>
            <a:ext cx="17084400" cy="1062638"/>
          </a:xfrm>
        </p:spPr>
        <p:txBody>
          <a:bodyPr/>
          <a:lstStyle/>
          <a:p>
            <a:r>
              <a:rPr lang="sl-SI" dirty="0" err="1"/>
              <a:t>Overview</a:t>
            </a:r>
            <a:endParaRPr lang="en-US" dirty="0"/>
          </a:p>
        </p:txBody>
      </p:sp>
      <p:pic>
        <p:nvPicPr>
          <p:cNvPr id="5" name="Slika 4" descr="An classic old alarm clock with twin bells. ">
            <a:extLst>
              <a:ext uri="{FF2B5EF4-FFF2-40B4-BE49-F238E27FC236}">
                <a16:creationId xmlns:a16="http://schemas.microsoft.com/office/drawing/2014/main" id="{0191C686-C801-4DAE-9434-47AD056ABD65}"/>
              </a:ext>
            </a:extLst>
          </p:cNvPr>
          <p:cNvPicPr>
            <a:picLocks noChangeAspect="1"/>
          </p:cNvPicPr>
          <p:nvPr/>
        </p:nvPicPr>
        <p:blipFill>
          <a:blip r:embed="rId3"/>
          <a:stretch>
            <a:fillRect/>
          </a:stretch>
        </p:blipFill>
        <p:spPr>
          <a:xfrm>
            <a:off x="14103456" y="3175896"/>
            <a:ext cx="2160000" cy="2595040"/>
          </a:xfrm>
          <a:prstGeom prst="rect">
            <a:avLst/>
          </a:prstGeom>
        </p:spPr>
      </p:pic>
    </p:spTree>
    <p:extLst>
      <p:ext uri="{BB962C8B-B14F-4D97-AF65-F5344CB8AC3E}">
        <p14:creationId xmlns:p14="http://schemas.microsoft.com/office/powerpoint/2010/main" val="371244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288019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9918" y="3175896"/>
            <a:ext cx="17251790" cy="5192107"/>
          </a:xfrm>
          <a:prstGeom prst="rect">
            <a:avLst/>
          </a:prstGeom>
        </p:spPr>
        <p:txBody>
          <a:bodyPr wrap="square" lIns="137141" tIns="68570" rIns="137141" bIns="68570">
            <a:spAutoFit/>
          </a:bodyPr>
          <a:lstStyle/>
          <a:p>
            <a:pPr marL="771417" indent="-771417">
              <a:lnSpc>
                <a:spcPct val="150000"/>
              </a:lnSpc>
              <a:buFont typeface="Arial" panose="020B0604020202020204" pitchFamily="34" charset="0"/>
              <a:buChar char="•"/>
            </a:pPr>
            <a:r>
              <a:rPr lang="sl-SI" sz="4500" dirty="0">
                <a:latin typeface="Verdana" panose="020B0604030504040204" pitchFamily="34" charset="0"/>
                <a:ea typeface="Verdana" panose="020B0604030504040204" pitchFamily="34" charset="0"/>
              </a:rPr>
              <a:t>M</a:t>
            </a:r>
            <a:r>
              <a:rPr lang="en-US" sz="4500" dirty="0" err="1">
                <a:latin typeface="Verdana" panose="020B0604030504040204" pitchFamily="34" charset="0"/>
                <a:ea typeface="Verdana" panose="020B0604030504040204" pitchFamily="34" charset="0"/>
              </a:rPr>
              <a:t>anaging</a:t>
            </a:r>
            <a:r>
              <a:rPr lang="en-US" sz="4500" dirty="0">
                <a:latin typeface="Verdana" panose="020B0604030504040204" pitchFamily="34" charset="0"/>
                <a:ea typeface="Verdana" panose="020B0604030504040204" pitchFamily="34" charset="0"/>
              </a:rPr>
              <a:t> individual and team workflows and workload</a:t>
            </a:r>
            <a:r>
              <a:rPr lang="sl-SI" sz="4500" dirty="0">
                <a:latin typeface="Verdana" panose="020B0604030504040204" pitchFamily="34" charset="0"/>
                <a:ea typeface="Verdana" panose="020B0604030504040204" pitchFamily="34" charset="0"/>
              </a:rPr>
              <a:t>.</a:t>
            </a:r>
            <a:br>
              <a:rPr lang="sl-SI" sz="4500" dirty="0">
                <a:latin typeface="Verdana" panose="020B0604030504040204" pitchFamily="34" charset="0"/>
                <a:ea typeface="Verdana" panose="020B0604030504040204" pitchFamily="34" charset="0"/>
              </a:rPr>
            </a:br>
            <a:endParaRPr lang="sl-SI" sz="4500" dirty="0">
              <a:latin typeface="Verdana" panose="020B0604030504040204" pitchFamily="34" charset="0"/>
              <a:ea typeface="Verdana" panose="020B0604030504040204" pitchFamily="34" charset="0"/>
            </a:endParaRPr>
          </a:p>
          <a:p>
            <a:pPr marL="771417" indent="-771417">
              <a:lnSpc>
                <a:spcPct val="150000"/>
              </a:lnSpc>
              <a:buFont typeface="Arial" panose="020B0604020202020204" pitchFamily="34" charset="0"/>
              <a:buChar char="•"/>
            </a:pPr>
            <a:r>
              <a:rPr lang="sl-SI" sz="4500" dirty="0">
                <a:latin typeface="Verdana" panose="020B0604030504040204" pitchFamily="34" charset="0"/>
                <a:ea typeface="Verdana" panose="020B0604030504040204" pitchFamily="34" charset="0"/>
              </a:rPr>
              <a:t>W</a:t>
            </a:r>
            <a:r>
              <a:rPr lang="en-US" sz="4500" dirty="0" err="1">
                <a:latin typeface="Verdana" panose="020B0604030504040204" pitchFamily="34" charset="0"/>
                <a:ea typeface="Verdana" panose="020B0604030504040204" pitchFamily="34" charset="0"/>
              </a:rPr>
              <a:t>ithin</a:t>
            </a:r>
            <a:r>
              <a:rPr lang="en-US"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an</a:t>
            </a:r>
            <a:r>
              <a:rPr lang="sl-SI"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organization</a:t>
            </a:r>
            <a:r>
              <a:rPr lang="sl-SI" sz="4500" dirty="0">
                <a:latin typeface="Verdana" panose="020B0604030504040204" pitchFamily="34" charset="0"/>
                <a:ea typeface="Verdana" panose="020B0604030504040204" pitchFamily="34" charset="0"/>
              </a:rPr>
              <a:t> </a:t>
            </a:r>
            <a:r>
              <a:rPr lang="sl-SI" sz="4500" dirty="0" err="1">
                <a:latin typeface="Verdana" panose="020B0604030504040204" pitchFamily="34" charset="0"/>
                <a:ea typeface="Verdana" panose="020B0604030504040204" pitchFamily="34" charset="0"/>
              </a:rPr>
              <a:t>or</a:t>
            </a:r>
            <a:r>
              <a:rPr lang="sl-SI" sz="4500" dirty="0">
                <a:latin typeface="Verdana" panose="020B0604030504040204" pitchFamily="34" charset="0"/>
                <a:ea typeface="Verdana" panose="020B0604030504040204" pitchFamily="34" charset="0"/>
              </a:rPr>
              <a:t> </a:t>
            </a:r>
            <a:r>
              <a:rPr lang="en-US" sz="4500" dirty="0">
                <a:latin typeface="Verdana" panose="020B0604030504040204" pitchFamily="34" charset="0"/>
                <a:ea typeface="Verdana" panose="020B0604030504040204" pitchFamily="34" charset="0"/>
              </a:rPr>
              <a:t>a </a:t>
            </a:r>
            <a:r>
              <a:rPr lang="en-US" sz="4500" dirty="0" err="1">
                <a:latin typeface="Verdana" panose="020B0604030504040204" pitchFamily="34" charset="0"/>
                <a:ea typeface="Verdana" panose="020B0604030504040204" pitchFamily="34" charset="0"/>
              </a:rPr>
              <a:t>projec</a:t>
            </a:r>
            <a:r>
              <a:rPr lang="sl-SI" sz="4500" dirty="0">
                <a:latin typeface="Verdana" panose="020B0604030504040204" pitchFamily="34" charset="0"/>
                <a:ea typeface="Verdana" panose="020B0604030504040204" pitchFamily="34" charset="0"/>
              </a:rPr>
              <a:t>t.</a:t>
            </a:r>
          </a:p>
          <a:p>
            <a:pPr>
              <a:lnSpc>
                <a:spcPct val="150000"/>
              </a:lnSpc>
            </a:pPr>
            <a:endParaRPr lang="sl-SI" sz="4500" dirty="0">
              <a:latin typeface="Verdana" panose="020B0604030504040204" pitchFamily="34" charset="0"/>
              <a:ea typeface="Verdana" panose="020B0604030504040204" pitchFamily="34" charset="0"/>
            </a:endParaRPr>
          </a:p>
          <a:p>
            <a:pPr>
              <a:lnSpc>
                <a:spcPct val="150000"/>
              </a:lnSpc>
            </a:pPr>
            <a:endParaRPr lang="sl-SI" sz="4500" dirty="0">
              <a:latin typeface="Verdana" panose="020B0604030504040204" pitchFamily="34" charset="0"/>
              <a:ea typeface="Verdana" panose="020B0604030504040204" pitchFamily="34" charset="0"/>
            </a:endParaRPr>
          </a:p>
        </p:txBody>
      </p:sp>
      <p:sp>
        <p:nvSpPr>
          <p:cNvPr id="3" name="Naslov 2">
            <a:extLst>
              <a:ext uri="{FF2B5EF4-FFF2-40B4-BE49-F238E27FC236}">
                <a16:creationId xmlns:a16="http://schemas.microsoft.com/office/drawing/2014/main" id="{FB9D73B7-74EC-4A9F-8FB1-71968A57B985}"/>
              </a:ext>
            </a:extLst>
          </p:cNvPr>
          <p:cNvSpPr>
            <a:spLocks noGrp="1"/>
          </p:cNvSpPr>
          <p:nvPr>
            <p:ph type="title"/>
          </p:nvPr>
        </p:nvSpPr>
        <p:spPr>
          <a:xfrm>
            <a:off x="317912" y="1893254"/>
            <a:ext cx="17084400" cy="1062638"/>
          </a:xfrm>
        </p:spPr>
        <p:txBody>
          <a:bodyPr/>
          <a:lstStyle/>
          <a:p>
            <a:r>
              <a:rPr lang="sl-SI" dirty="0" err="1"/>
              <a:t>Work</a:t>
            </a:r>
            <a:r>
              <a:rPr lang="sl-SI" dirty="0"/>
              <a:t> management</a:t>
            </a:r>
            <a:endParaRPr lang="en-US" dirty="0"/>
          </a:p>
        </p:txBody>
      </p:sp>
      <p:pic>
        <p:nvPicPr>
          <p:cNvPr id="5" name="Slika 4" descr="A  drawing of a strict man in a green suit and black tie, writing on his clip pad.">
            <a:extLst>
              <a:ext uri="{FF2B5EF4-FFF2-40B4-BE49-F238E27FC236}">
                <a16:creationId xmlns:a16="http://schemas.microsoft.com/office/drawing/2014/main" id="{D2BC2A0A-B7E0-4620-95F5-FE7D191ECB40}"/>
              </a:ext>
            </a:extLst>
          </p:cNvPr>
          <p:cNvPicPr>
            <a:picLocks noChangeAspect="1"/>
          </p:cNvPicPr>
          <p:nvPr/>
        </p:nvPicPr>
        <p:blipFill>
          <a:blip r:embed="rId3"/>
          <a:stretch>
            <a:fillRect/>
          </a:stretch>
        </p:blipFill>
        <p:spPr>
          <a:xfrm>
            <a:off x="14078647" y="4247870"/>
            <a:ext cx="2160000" cy="3347218"/>
          </a:xfrm>
          <a:prstGeom prst="rect">
            <a:avLst/>
          </a:prstGeom>
        </p:spPr>
      </p:pic>
    </p:spTree>
    <p:extLst>
      <p:ext uri="{BB962C8B-B14F-4D97-AF65-F5344CB8AC3E}">
        <p14:creationId xmlns:p14="http://schemas.microsoft.com/office/powerpoint/2010/main" val="309838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50717" y="3558750"/>
            <a:ext cx="17251790" cy="5192107"/>
          </a:xfrm>
          <a:prstGeom prst="rect">
            <a:avLst/>
          </a:prstGeom>
        </p:spPr>
        <p:txBody>
          <a:bodyPr wrap="square" lIns="137141" tIns="68570" rIns="137141" bIns="68570">
            <a:spAutoFit/>
          </a:bodyPr>
          <a:lstStyle/>
          <a:p>
            <a:pPr>
              <a:lnSpc>
                <a:spcPct val="150000"/>
              </a:lnSpc>
            </a:pPr>
            <a:r>
              <a:rPr lang="sl-SI" sz="4500" dirty="0">
                <a:latin typeface="Verdana" pitchFamily="34" charset="0"/>
                <a:ea typeface="Verdana" pitchFamily="34" charset="0"/>
              </a:rPr>
              <a:t>A </a:t>
            </a:r>
            <a:r>
              <a:rPr lang="sl-SI" sz="4500" dirty="0" err="1">
                <a:latin typeface="Verdana" pitchFamily="34" charset="0"/>
                <a:ea typeface="Verdana" pitchFamily="34" charset="0"/>
              </a:rPr>
              <a:t>project</a:t>
            </a:r>
            <a:r>
              <a:rPr lang="sl-SI" sz="4500" dirty="0">
                <a:latin typeface="Verdana" pitchFamily="34" charset="0"/>
                <a:ea typeface="Verdana" pitchFamily="34" charset="0"/>
              </a:rPr>
              <a:t> is a </a:t>
            </a:r>
            <a:r>
              <a:rPr lang="sl-SI" sz="4500" dirty="0" err="1">
                <a:latin typeface="Verdana" pitchFamily="34" charset="0"/>
                <a:ea typeface="Verdana" pitchFamily="34" charset="0"/>
              </a:rPr>
              <a:t>series</a:t>
            </a:r>
            <a:r>
              <a:rPr lang="sl-SI" sz="4500" dirty="0">
                <a:latin typeface="Verdana" pitchFamily="34" charset="0"/>
                <a:ea typeface="Verdana" pitchFamily="34" charset="0"/>
              </a:rPr>
              <a:t> </a:t>
            </a:r>
            <a:r>
              <a:rPr lang="sl-SI" sz="4500" dirty="0" err="1">
                <a:latin typeface="Verdana" pitchFamily="34" charset="0"/>
                <a:ea typeface="Verdana" pitchFamily="34" charset="0"/>
              </a:rPr>
              <a:t>of</a:t>
            </a:r>
            <a:r>
              <a:rPr lang="sl-SI" sz="4500" dirty="0">
                <a:latin typeface="Verdana" pitchFamily="34" charset="0"/>
                <a:ea typeface="Verdana" pitchFamily="34" charset="0"/>
              </a:rPr>
              <a:t> </a:t>
            </a:r>
            <a:r>
              <a:rPr lang="sl-SI" sz="4500" dirty="0" err="1">
                <a:latin typeface="Verdana" pitchFamily="34" charset="0"/>
                <a:ea typeface="Verdana" pitchFamily="34" charset="0"/>
              </a:rPr>
              <a:t>tasks</a:t>
            </a:r>
            <a:r>
              <a:rPr lang="sl-SI" sz="4500" dirty="0">
                <a:latin typeface="Verdana" pitchFamily="34" charset="0"/>
                <a:ea typeface="Verdana" pitchFamily="34" charset="0"/>
              </a:rPr>
              <a:t> </a:t>
            </a:r>
            <a:r>
              <a:rPr lang="sl-SI" sz="4500" dirty="0" err="1">
                <a:latin typeface="Verdana" pitchFamily="34" charset="0"/>
                <a:ea typeface="Verdana" pitchFamily="34" charset="0"/>
              </a:rPr>
              <a:t>that</a:t>
            </a:r>
            <a:r>
              <a:rPr lang="sl-SI" sz="4500" dirty="0">
                <a:latin typeface="Verdana" pitchFamily="34" charset="0"/>
                <a:ea typeface="Verdana" pitchFamily="34" charset="0"/>
              </a:rPr>
              <a:t> </a:t>
            </a:r>
            <a:r>
              <a:rPr lang="sl-SI" sz="4500" dirty="0" err="1">
                <a:latin typeface="Verdana" pitchFamily="34" charset="0"/>
                <a:ea typeface="Verdana" pitchFamily="34" charset="0"/>
              </a:rPr>
              <a:t>lead</a:t>
            </a:r>
            <a:r>
              <a:rPr lang="sl-SI" sz="4500" dirty="0">
                <a:latin typeface="Verdana" pitchFamily="34" charset="0"/>
                <a:ea typeface="Verdana" pitchFamily="34" charset="0"/>
              </a:rPr>
              <a:t> to </a:t>
            </a:r>
            <a:r>
              <a:rPr lang="sl-SI" sz="4500" dirty="0" err="1">
                <a:latin typeface="Verdana" pitchFamily="34" charset="0"/>
                <a:ea typeface="Verdana" pitchFamily="34" charset="0"/>
              </a:rPr>
              <a:t>specific</a:t>
            </a:r>
            <a:r>
              <a:rPr lang="sl-SI" sz="4500" dirty="0">
                <a:latin typeface="Verdana" pitchFamily="34" charset="0"/>
                <a:ea typeface="Verdana" pitchFamily="34" charset="0"/>
              </a:rPr>
              <a:t> </a:t>
            </a:r>
            <a:r>
              <a:rPr lang="sl-SI" sz="4500" dirty="0" err="1">
                <a:latin typeface="Verdana" pitchFamily="34" charset="0"/>
                <a:ea typeface="Verdana" pitchFamily="34" charset="0"/>
              </a:rPr>
              <a:t>outcomes</a:t>
            </a:r>
            <a:r>
              <a:rPr lang="sl-SI" sz="4500" dirty="0">
                <a:latin typeface="Verdana" pitchFamily="34" charset="0"/>
                <a:ea typeface="Verdana" pitchFamily="34" charset="0"/>
              </a:rPr>
              <a:t>. </a:t>
            </a:r>
            <a:r>
              <a:rPr lang="en-US" sz="4500" b="1" i="0" dirty="0">
                <a:solidFill>
                  <a:srgbClr val="201A34"/>
                </a:solidFill>
                <a:effectLst/>
                <a:latin typeface="Verdana" panose="020B0604030504040204" pitchFamily="34" charset="0"/>
                <a:ea typeface="Verdana" panose="020B0604030504040204" pitchFamily="34" charset="0"/>
              </a:rPr>
              <a:t>Project management</a:t>
            </a:r>
            <a:r>
              <a:rPr lang="en-US" sz="4500" b="0" i="0" dirty="0">
                <a:solidFill>
                  <a:srgbClr val="201A34"/>
                </a:solidFill>
                <a:effectLst/>
                <a:latin typeface="Verdana" panose="020B0604030504040204" pitchFamily="34" charset="0"/>
                <a:ea typeface="Verdana" panose="020B0604030504040204" pitchFamily="34" charset="0"/>
              </a:rPr>
              <a:t> is</a:t>
            </a:r>
            <a:r>
              <a:rPr lang="sl-SI" sz="4500" b="0" i="0" dirty="0">
                <a:solidFill>
                  <a:srgbClr val="201A34"/>
                </a:solidFill>
                <a:effectLst/>
                <a:latin typeface="Verdana" panose="020B0604030504040204" pitchFamily="34" charset="0"/>
                <a:ea typeface="Verdana" panose="020B0604030504040204" pitchFamily="34" charset="0"/>
              </a:rPr>
              <a:t> </a:t>
            </a:r>
            <a:r>
              <a:rPr lang="sl-SI" sz="4500" b="0" i="0" dirty="0" err="1">
                <a:solidFill>
                  <a:srgbClr val="201A34"/>
                </a:solidFill>
                <a:effectLst/>
                <a:latin typeface="Verdana" panose="020B0604030504040204" pitchFamily="34" charset="0"/>
                <a:ea typeface="Verdana" panose="020B0604030504040204" pitchFamily="34" charset="0"/>
              </a:rPr>
              <a:t>th</a:t>
            </a:r>
            <a:r>
              <a:rPr lang="en-US" sz="4500" b="0" i="0" dirty="0">
                <a:solidFill>
                  <a:srgbClr val="201A34"/>
                </a:solidFill>
                <a:effectLst/>
                <a:latin typeface="Verdana" panose="020B0604030504040204" pitchFamily="34" charset="0"/>
                <a:ea typeface="Verdana" panose="020B0604030504040204" pitchFamily="34" charset="0"/>
              </a:rPr>
              <a:t>e application of processes, methods, skills, knowledge and experience to achieve specific project </a:t>
            </a:r>
            <a:r>
              <a:rPr lang="en-US" sz="4500" i="0" dirty="0">
                <a:solidFill>
                  <a:srgbClr val="201A34"/>
                </a:solidFill>
                <a:effectLst/>
                <a:latin typeface="Verdana" panose="020B0604030504040204" pitchFamily="34" charset="0"/>
                <a:ea typeface="Verdana" panose="020B0604030504040204" pitchFamily="34" charset="0"/>
              </a:rPr>
              <a:t>objectives</a:t>
            </a:r>
            <a:r>
              <a:rPr lang="sl-SI" sz="4500" dirty="0">
                <a:solidFill>
                  <a:srgbClr val="201A34"/>
                </a:solidFill>
                <a:latin typeface="Verdana" panose="020B0604030504040204" pitchFamily="34" charset="0"/>
                <a:ea typeface="Verdana" panose="020B0604030504040204" pitchFamily="34" charset="0"/>
              </a:rPr>
              <a:t>. It has restricted time and budget.</a:t>
            </a:r>
            <a:endParaRPr lang="sl-SI"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3D45A32E-A015-4424-8B4F-1124C7C107D2}"/>
              </a:ext>
            </a:extLst>
          </p:cNvPr>
          <p:cNvSpPr>
            <a:spLocks noGrp="1"/>
          </p:cNvSpPr>
          <p:nvPr>
            <p:ph type="title"/>
          </p:nvPr>
        </p:nvSpPr>
        <p:spPr>
          <a:xfrm>
            <a:off x="250717" y="1992937"/>
            <a:ext cx="17084400" cy="1735357"/>
          </a:xfrm>
        </p:spPr>
        <p:txBody>
          <a:bodyPr>
            <a:normAutofit/>
          </a:bodyPr>
          <a:lstStyle/>
          <a:p>
            <a:r>
              <a:rPr lang="sl-SI" dirty="0"/>
              <a:t>Project management</a:t>
            </a:r>
            <a:endParaRPr lang="en-US" dirty="0"/>
          </a:p>
        </p:txBody>
      </p:sp>
    </p:spTree>
    <p:extLst>
      <p:ext uri="{BB962C8B-B14F-4D97-AF65-F5344CB8AC3E}">
        <p14:creationId xmlns:p14="http://schemas.microsoft.com/office/powerpoint/2010/main" val="290892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312316" y="2226182"/>
            <a:ext cx="17251790" cy="5192170"/>
          </a:xfrm>
          <a:prstGeom prst="rect">
            <a:avLst/>
          </a:prstGeom>
        </p:spPr>
        <p:txBody>
          <a:bodyPr wrap="square" lIns="137141" tIns="68570" rIns="137141" bIns="68570">
            <a:spAutoFit/>
          </a:bodyPr>
          <a:lstStyle/>
          <a:p>
            <a:pPr marL="685703" indent="-685703">
              <a:lnSpc>
                <a:spcPct val="150000"/>
              </a:lnSpc>
              <a:buFont typeface="Arial" pitchFamily="34" charset="0"/>
              <a:buChar char="•"/>
            </a:pPr>
            <a:endParaRPr lang="sl-SI" sz="4500" dirty="0">
              <a:latin typeface="Verdana" pitchFamily="34" charset="0"/>
              <a:ea typeface="Verdana" pitchFamily="34" charset="0"/>
            </a:endParaRPr>
          </a:p>
          <a:p>
            <a:pPr marL="685703" indent="-685703">
              <a:lnSpc>
                <a:spcPct val="150000"/>
              </a:lnSpc>
              <a:buFont typeface="Arial" pitchFamily="34" charset="0"/>
              <a:buChar char="•"/>
            </a:pPr>
            <a:r>
              <a:rPr lang="sl-SI" sz="4500" dirty="0" err="1">
                <a:latin typeface="Verdana" pitchFamily="34" charset="0"/>
                <a:ea typeface="Verdana" pitchFamily="34" charset="0"/>
              </a:rPr>
              <a:t>Task</a:t>
            </a:r>
            <a:r>
              <a:rPr lang="sl-SI" sz="4500" dirty="0">
                <a:latin typeface="Verdana" pitchFamily="34" charset="0"/>
                <a:ea typeface="Verdana" pitchFamily="34" charset="0"/>
              </a:rPr>
              <a:t> management is </a:t>
            </a:r>
            <a:r>
              <a:rPr lang="sl-SI" sz="4500" dirty="0" err="1">
                <a:latin typeface="Verdana" pitchFamily="34" charset="0"/>
                <a:ea typeface="Verdana" pitchFamily="34" charset="0"/>
              </a:rPr>
              <a:t>important</a:t>
            </a:r>
            <a:r>
              <a:rPr lang="sl-SI" sz="4500" dirty="0">
                <a:latin typeface="Verdana" pitchFamily="34" charset="0"/>
                <a:ea typeface="Verdana" pitchFamily="34" charset="0"/>
              </a:rPr>
              <a:t> </a:t>
            </a:r>
            <a:r>
              <a:rPr lang="sl-SI" sz="4500" dirty="0" err="1">
                <a:latin typeface="Verdana" pitchFamily="34" charset="0"/>
                <a:ea typeface="Verdana" pitchFamily="34" charset="0"/>
              </a:rPr>
              <a:t>when</a:t>
            </a:r>
            <a:r>
              <a:rPr lang="sl-SI" sz="4500" dirty="0">
                <a:latin typeface="Verdana" pitchFamily="34" charset="0"/>
                <a:ea typeface="Verdana" pitchFamily="34" charset="0"/>
              </a:rPr>
              <a:t> a </a:t>
            </a:r>
            <a:r>
              <a:rPr lang="sl-SI" sz="4500" dirty="0" err="1">
                <a:latin typeface="Verdana" pitchFamily="34" charset="0"/>
                <a:ea typeface="Verdana" pitchFamily="34" charset="0"/>
              </a:rPr>
              <a:t>project</a:t>
            </a:r>
            <a:r>
              <a:rPr lang="sl-SI" sz="4500" dirty="0">
                <a:latin typeface="Verdana" pitchFamily="34" charset="0"/>
                <a:ea typeface="Verdana" pitchFamily="34" charset="0"/>
              </a:rPr>
              <a:t> is </a:t>
            </a:r>
            <a:r>
              <a:rPr lang="sl-SI" sz="4500" dirty="0" err="1">
                <a:latin typeface="Verdana" pitchFamily="34" charset="0"/>
                <a:ea typeface="Verdana" pitchFamily="34" charset="0"/>
              </a:rPr>
              <a:t>divided</a:t>
            </a:r>
            <a:r>
              <a:rPr lang="sl-SI" sz="4500" dirty="0">
                <a:latin typeface="Verdana" pitchFamily="34" charset="0"/>
                <a:ea typeface="Verdana" pitchFamily="34" charset="0"/>
              </a:rPr>
              <a:t> </a:t>
            </a:r>
            <a:r>
              <a:rPr lang="sl-SI" sz="4500" dirty="0" err="1">
                <a:latin typeface="Verdana" pitchFamily="34" charset="0"/>
                <a:ea typeface="Verdana" pitchFamily="34" charset="0"/>
              </a:rPr>
              <a:t>into</a:t>
            </a:r>
            <a:r>
              <a:rPr lang="sl-SI" sz="4500" dirty="0">
                <a:latin typeface="Verdana" pitchFamily="34" charset="0"/>
                <a:ea typeface="Verdana" pitchFamily="34" charset="0"/>
              </a:rPr>
              <a:t> </a:t>
            </a:r>
            <a:r>
              <a:rPr lang="sl-SI" sz="4500" dirty="0" err="1">
                <a:latin typeface="Verdana" pitchFamily="34" charset="0"/>
                <a:ea typeface="Verdana" pitchFamily="34" charset="0"/>
              </a:rPr>
              <a:t>smaller</a:t>
            </a:r>
            <a:r>
              <a:rPr lang="sl-SI" sz="4500" dirty="0">
                <a:latin typeface="Verdana" pitchFamily="34" charset="0"/>
                <a:ea typeface="Verdana" pitchFamily="34" charset="0"/>
              </a:rPr>
              <a:t> </a:t>
            </a:r>
            <a:r>
              <a:rPr lang="sl-SI" sz="4500" dirty="0" err="1">
                <a:latin typeface="Verdana" pitchFamily="34" charset="0"/>
                <a:ea typeface="Verdana" pitchFamily="34" charset="0"/>
              </a:rPr>
              <a:t>pieces</a:t>
            </a:r>
            <a:r>
              <a:rPr lang="sl-SI" sz="4500" dirty="0">
                <a:latin typeface="Verdana" pitchFamily="34" charset="0"/>
                <a:ea typeface="Verdana" pitchFamily="34" charset="0"/>
              </a:rPr>
              <a:t>.</a:t>
            </a:r>
          </a:p>
          <a:p>
            <a:pPr marL="685703" indent="-685703">
              <a:lnSpc>
                <a:spcPct val="150000"/>
              </a:lnSpc>
              <a:buFont typeface="Arial" pitchFamily="34" charset="0"/>
              <a:buChar char="•"/>
            </a:pPr>
            <a:r>
              <a:rPr lang="sl-SI" sz="4500" dirty="0" err="1">
                <a:latin typeface="Verdana" pitchFamily="34" charset="0"/>
                <a:ea typeface="Verdana" pitchFamily="34" charset="0"/>
              </a:rPr>
              <a:t>Task</a:t>
            </a:r>
            <a:r>
              <a:rPr lang="sl-SI" sz="4500" dirty="0">
                <a:latin typeface="Verdana" pitchFamily="34" charset="0"/>
                <a:ea typeface="Verdana" pitchFamily="34" charset="0"/>
              </a:rPr>
              <a:t> management </a:t>
            </a:r>
            <a:r>
              <a:rPr lang="sl-SI" sz="4500" dirty="0" err="1">
                <a:latin typeface="Verdana" pitchFamily="34" charset="0"/>
                <a:ea typeface="Verdana" pitchFamily="34" charset="0"/>
              </a:rPr>
              <a:t>makes</a:t>
            </a:r>
            <a:r>
              <a:rPr lang="sl-SI" sz="4500" dirty="0">
                <a:latin typeface="Verdana" pitchFamily="34" charset="0"/>
                <a:ea typeface="Verdana" pitchFamily="34" charset="0"/>
              </a:rPr>
              <a:t> </a:t>
            </a:r>
            <a:r>
              <a:rPr lang="sl-SI" sz="4500" dirty="0" err="1">
                <a:latin typeface="Verdana" pitchFamily="34" charset="0"/>
                <a:ea typeface="Verdana" pitchFamily="34" charset="0"/>
              </a:rPr>
              <a:t>the</a:t>
            </a:r>
            <a:r>
              <a:rPr lang="sl-SI" sz="4500" dirty="0">
                <a:latin typeface="Verdana" pitchFamily="34" charset="0"/>
                <a:ea typeface="Verdana" pitchFamily="34" charset="0"/>
              </a:rPr>
              <a:t> </a:t>
            </a:r>
            <a:r>
              <a:rPr lang="sl-SI" sz="4500" dirty="0" err="1">
                <a:latin typeface="Verdana" pitchFamily="34" charset="0"/>
                <a:ea typeface="Verdana" pitchFamily="34" charset="0"/>
              </a:rPr>
              <a:t>project</a:t>
            </a:r>
            <a:r>
              <a:rPr lang="sl-SI" sz="4500" dirty="0">
                <a:latin typeface="Verdana" pitchFamily="34" charset="0"/>
                <a:ea typeface="Verdana" pitchFamily="34" charset="0"/>
              </a:rPr>
              <a:t> more </a:t>
            </a:r>
            <a:r>
              <a:rPr lang="sl-SI" sz="4500" dirty="0" err="1">
                <a:latin typeface="Verdana" pitchFamily="34" charset="0"/>
                <a:ea typeface="Verdana" pitchFamily="34" charset="0"/>
              </a:rPr>
              <a:t>managable</a:t>
            </a:r>
            <a:r>
              <a:rPr lang="sl-SI" sz="4500" dirty="0">
                <a:latin typeface="Verdana" pitchFamily="34" charset="0"/>
                <a:ea typeface="Verdana" pitchFamily="34" charset="0"/>
              </a:rPr>
              <a:t>.</a:t>
            </a:r>
          </a:p>
          <a:p>
            <a:pPr>
              <a:lnSpc>
                <a:spcPct val="150000"/>
              </a:lnSpc>
            </a:pPr>
            <a:endParaRPr lang="en-GB"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D04DC93D-0C82-4B5F-A2B1-5099B0FF1A98}"/>
              </a:ext>
            </a:extLst>
          </p:cNvPr>
          <p:cNvSpPr>
            <a:spLocks noGrp="1"/>
          </p:cNvSpPr>
          <p:nvPr>
            <p:ph type="title"/>
          </p:nvPr>
        </p:nvSpPr>
        <p:spPr>
          <a:xfrm>
            <a:off x="396011" y="1993913"/>
            <a:ext cx="17084400" cy="1062638"/>
          </a:xfrm>
        </p:spPr>
        <p:txBody>
          <a:bodyPr/>
          <a:lstStyle/>
          <a:p>
            <a:r>
              <a:rPr lang="sl-SI" dirty="0" err="1"/>
              <a:t>Task</a:t>
            </a:r>
            <a:r>
              <a:rPr lang="sl-SI" dirty="0"/>
              <a:t> management</a:t>
            </a:r>
            <a:endParaRPr lang="en-US" dirty="0"/>
          </a:p>
        </p:txBody>
      </p:sp>
    </p:spTree>
    <p:extLst>
      <p:ext uri="{BB962C8B-B14F-4D97-AF65-F5344CB8AC3E}">
        <p14:creationId xmlns:p14="http://schemas.microsoft.com/office/powerpoint/2010/main" val="68529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614358" y="3286780"/>
            <a:ext cx="17251790" cy="5192170"/>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a:latin typeface="Verdana" pitchFamily="34" charset="0"/>
                <a:ea typeface="Verdana" pitchFamily="34" charset="0"/>
              </a:rPr>
              <a:t>Project management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task</a:t>
            </a:r>
            <a:r>
              <a:rPr lang="sl-SI" sz="4500" dirty="0">
                <a:latin typeface="Verdana" pitchFamily="34" charset="0"/>
                <a:ea typeface="Verdana" pitchFamily="34" charset="0"/>
              </a:rPr>
              <a:t> management.</a:t>
            </a:r>
          </a:p>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The</a:t>
            </a:r>
            <a:r>
              <a:rPr lang="sl-SI" sz="4500" dirty="0">
                <a:latin typeface="Verdana" pitchFamily="34" charset="0"/>
                <a:ea typeface="Verdana" pitchFamily="34" charset="0"/>
              </a:rPr>
              <a:t> </a:t>
            </a:r>
            <a:r>
              <a:rPr lang="sl-SI" sz="4500" dirty="0" err="1">
                <a:latin typeface="Verdana" pitchFamily="34" charset="0"/>
                <a:ea typeface="Verdana" pitchFamily="34" charset="0"/>
              </a:rPr>
              <a:t>project</a:t>
            </a:r>
            <a:r>
              <a:rPr lang="sl-SI" sz="4500" dirty="0">
                <a:latin typeface="Verdana" pitchFamily="34" charset="0"/>
                <a:ea typeface="Verdana" pitchFamily="34" charset="0"/>
              </a:rPr>
              <a:t> manager </a:t>
            </a:r>
            <a:r>
              <a:rPr lang="sl-SI" sz="4500" dirty="0" err="1">
                <a:latin typeface="Verdana" pitchFamily="34" charset="0"/>
                <a:ea typeface="Verdana" pitchFamily="34" charset="0"/>
              </a:rPr>
              <a:t>needs</a:t>
            </a:r>
            <a:r>
              <a:rPr lang="sl-SI" sz="4500" dirty="0">
                <a:latin typeface="Verdana" pitchFamily="34" charset="0"/>
                <a:ea typeface="Verdana" pitchFamily="34" charset="0"/>
              </a:rPr>
              <a:t> a </a:t>
            </a:r>
            <a:r>
              <a:rPr lang="sl-SI" sz="4500" dirty="0" err="1">
                <a:latin typeface="Verdana" pitchFamily="34" charset="0"/>
                <a:ea typeface="Verdana" pitchFamily="34" charset="0"/>
              </a:rPr>
              <a:t>full</a:t>
            </a:r>
            <a:r>
              <a:rPr lang="sl-SI" sz="4500" dirty="0">
                <a:latin typeface="Verdana" pitchFamily="34" charset="0"/>
                <a:ea typeface="Verdana" pitchFamily="34" charset="0"/>
              </a:rPr>
              <a:t> </a:t>
            </a:r>
            <a:r>
              <a:rPr lang="sl-SI" sz="4500" dirty="0" err="1">
                <a:latin typeface="Verdana" pitchFamily="34" charset="0"/>
                <a:ea typeface="Verdana" pitchFamily="34" charset="0"/>
              </a:rPr>
              <a:t>inside</a:t>
            </a:r>
            <a:r>
              <a:rPr lang="sl-SI" sz="4500" dirty="0">
                <a:latin typeface="Verdana" pitchFamily="34" charset="0"/>
                <a:ea typeface="Verdana" pitchFamily="34" charset="0"/>
              </a:rPr>
              <a:t> </a:t>
            </a:r>
            <a:r>
              <a:rPr lang="sl-SI" sz="4500" dirty="0" err="1">
                <a:latin typeface="Verdana" pitchFamily="34" charset="0"/>
                <a:ea typeface="Verdana" pitchFamily="34" charset="0"/>
              </a:rPr>
              <a:t>into</a:t>
            </a:r>
            <a:r>
              <a:rPr lang="sl-SI" sz="4500" dirty="0">
                <a:latin typeface="Verdana" pitchFamily="34" charset="0"/>
                <a:ea typeface="Verdana" pitchFamily="34" charset="0"/>
              </a:rPr>
              <a:t> </a:t>
            </a:r>
            <a:r>
              <a:rPr lang="sl-SI" sz="4500" dirty="0" err="1">
                <a:latin typeface="Verdana" pitchFamily="34" charset="0"/>
                <a:ea typeface="Verdana" pitchFamily="34" charset="0"/>
              </a:rPr>
              <a:t>the</a:t>
            </a:r>
            <a:r>
              <a:rPr lang="sl-SI" sz="4500" dirty="0">
                <a:latin typeface="Verdana" pitchFamily="34" charset="0"/>
                <a:ea typeface="Verdana" pitchFamily="34" charset="0"/>
              </a:rPr>
              <a:t> </a:t>
            </a:r>
            <a:r>
              <a:rPr lang="sl-SI" sz="4500" dirty="0" err="1">
                <a:latin typeface="Verdana" pitchFamily="34" charset="0"/>
                <a:ea typeface="Verdana" pitchFamily="34" charset="0"/>
              </a:rPr>
              <a:t>phases</a:t>
            </a:r>
            <a:r>
              <a:rPr lang="sl-SI" sz="4500" dirty="0">
                <a:latin typeface="Verdana" pitchFamily="34" charset="0"/>
                <a:ea typeface="Verdana" pitchFamily="34" charset="0"/>
              </a:rPr>
              <a:t>, </a:t>
            </a:r>
            <a:r>
              <a:rPr lang="sl-SI" sz="4500" dirty="0" err="1">
                <a:latin typeface="Verdana" pitchFamily="34" charset="0"/>
                <a:ea typeface="Verdana" pitchFamily="34" charset="0"/>
              </a:rPr>
              <a:t>tasks</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progress</a:t>
            </a:r>
            <a:r>
              <a:rPr lang="sl-SI" sz="4500" dirty="0">
                <a:latin typeface="Verdana" pitchFamily="34" charset="0"/>
                <a:ea typeface="Verdana" pitchFamily="34" charset="0"/>
              </a:rPr>
              <a:t>. </a:t>
            </a:r>
          </a:p>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Needs</a:t>
            </a:r>
            <a:r>
              <a:rPr lang="sl-SI" sz="4500" dirty="0">
                <a:latin typeface="Verdana" pitchFamily="34" charset="0"/>
                <a:ea typeface="Verdana" pitchFamily="34" charset="0"/>
              </a:rPr>
              <a:t> </a:t>
            </a:r>
            <a:r>
              <a:rPr lang="sl-SI" sz="4500" dirty="0" err="1">
                <a:latin typeface="Verdana" pitchFamily="34" charset="0"/>
                <a:ea typeface="Verdana" pitchFamily="34" charset="0"/>
              </a:rPr>
              <a:t>good</a:t>
            </a:r>
            <a:r>
              <a:rPr lang="sl-SI" sz="4500" dirty="0">
                <a:latin typeface="Verdana" pitchFamily="34" charset="0"/>
                <a:ea typeface="Verdana" pitchFamily="34" charset="0"/>
              </a:rPr>
              <a:t> </a:t>
            </a:r>
            <a:r>
              <a:rPr lang="sl-SI" sz="4500" dirty="0" err="1">
                <a:latin typeface="Verdana" pitchFamily="34" charset="0"/>
                <a:ea typeface="Verdana" pitchFamily="34" charset="0"/>
              </a:rPr>
              <a:t>project</a:t>
            </a:r>
            <a:r>
              <a:rPr lang="sl-SI" sz="4500" dirty="0">
                <a:latin typeface="Verdana" pitchFamily="34" charset="0"/>
                <a:ea typeface="Verdana" pitchFamily="34" charset="0"/>
              </a:rPr>
              <a:t> management </a:t>
            </a:r>
            <a:r>
              <a:rPr lang="sl-SI" sz="4500" dirty="0" err="1">
                <a:latin typeface="Verdana" pitchFamily="34" charset="0"/>
                <a:ea typeface="Verdana" pitchFamily="34" charset="0"/>
              </a:rPr>
              <a:t>tools</a:t>
            </a:r>
            <a:r>
              <a:rPr lang="sl-SI" sz="4500" dirty="0">
                <a:latin typeface="Verdana" pitchFamily="34" charset="0"/>
                <a:ea typeface="Verdana" pitchFamily="34" charset="0"/>
              </a:rPr>
              <a:t> </a:t>
            </a:r>
            <a:br>
              <a:rPr lang="sl-SI" sz="4500" dirty="0">
                <a:latin typeface="Verdana" pitchFamily="34" charset="0"/>
                <a:ea typeface="Verdana" pitchFamily="34" charset="0"/>
              </a:rPr>
            </a:br>
            <a:r>
              <a:rPr lang="sl-SI" sz="4500" dirty="0">
                <a:latin typeface="Verdana" pitchFamily="34" charset="0"/>
                <a:ea typeface="Verdana" pitchFamily="34" charset="0"/>
              </a:rPr>
              <a:t>(software).</a:t>
            </a:r>
            <a:endParaRPr lang="en-US"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E3E87A9C-F451-4E69-86F6-7BF8D748D854}"/>
              </a:ext>
            </a:extLst>
          </p:cNvPr>
          <p:cNvSpPr>
            <a:spLocks noGrp="1"/>
          </p:cNvSpPr>
          <p:nvPr>
            <p:ph type="title"/>
          </p:nvPr>
        </p:nvSpPr>
        <p:spPr>
          <a:xfrm>
            <a:off x="317912" y="2360034"/>
            <a:ext cx="17084400" cy="1062638"/>
          </a:xfrm>
        </p:spPr>
        <p:txBody>
          <a:bodyPr>
            <a:normAutofit fontScale="90000"/>
          </a:bodyPr>
          <a:lstStyle/>
          <a:p>
            <a:r>
              <a:rPr lang="sl-SI" dirty="0"/>
              <a:t>Project </a:t>
            </a:r>
            <a:r>
              <a:rPr lang="sl-SI" dirty="0" err="1"/>
              <a:t>managers</a:t>
            </a:r>
            <a:r>
              <a:rPr lang="sl-SI" dirty="0"/>
              <a:t> </a:t>
            </a:r>
            <a:br>
              <a:rPr lang="en-US" dirty="0"/>
            </a:br>
            <a:endParaRPr lang="en-US" dirty="0"/>
          </a:p>
        </p:txBody>
      </p:sp>
      <p:pic>
        <p:nvPicPr>
          <p:cNvPr id="5" name="Slika 4" descr="An office with a desk, a chair and a computer. A man in a suit and tie is welcoming another man by shaking his hand.">
            <a:extLst>
              <a:ext uri="{FF2B5EF4-FFF2-40B4-BE49-F238E27FC236}">
                <a16:creationId xmlns:a16="http://schemas.microsoft.com/office/drawing/2014/main" id="{7DDF235F-18CC-4170-A958-8B8D403E84AC}"/>
              </a:ext>
            </a:extLst>
          </p:cNvPr>
          <p:cNvPicPr>
            <a:picLocks noChangeAspect="1"/>
          </p:cNvPicPr>
          <p:nvPr/>
        </p:nvPicPr>
        <p:blipFill>
          <a:blip r:embed="rId2"/>
          <a:stretch>
            <a:fillRect/>
          </a:stretch>
        </p:blipFill>
        <p:spPr>
          <a:xfrm>
            <a:off x="12984248" y="5482058"/>
            <a:ext cx="4692569" cy="2859531"/>
          </a:xfrm>
          <a:prstGeom prst="rect">
            <a:avLst/>
          </a:prstGeom>
        </p:spPr>
      </p:pic>
    </p:spTree>
    <p:extLst>
      <p:ext uri="{BB962C8B-B14F-4D97-AF65-F5344CB8AC3E}">
        <p14:creationId xmlns:p14="http://schemas.microsoft.com/office/powerpoint/2010/main" val="40077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317912" y="2547415"/>
            <a:ext cx="17251790" cy="5192107"/>
          </a:xfrm>
          <a:prstGeom prst="rect">
            <a:avLst/>
          </a:prstGeom>
        </p:spPr>
        <p:txBody>
          <a:bodyPr wrap="square" lIns="137141" tIns="68570" rIns="137141" bIns="68570">
            <a:spAutoFit/>
          </a:bodyPr>
          <a:lstStyle/>
          <a:p>
            <a:pPr>
              <a:lnSpc>
                <a:spcPct val="150000"/>
              </a:lnSpc>
            </a:pPr>
            <a:endParaRPr lang="sl-SI" sz="4500" dirty="0">
              <a:latin typeface="Verdana" pitchFamily="34" charset="0"/>
              <a:ea typeface="Verdana" pitchFamily="34" charset="0"/>
            </a:endParaRPr>
          </a:p>
          <a:p>
            <a:pPr marL="914400" indent="-914400">
              <a:lnSpc>
                <a:spcPct val="150000"/>
              </a:lnSpc>
              <a:buFont typeface="Arial" panose="020B0604020202020204" pitchFamily="34" charset="0"/>
              <a:buChar char="•"/>
            </a:pPr>
            <a:r>
              <a:rPr lang="sl-SI" sz="4500" dirty="0" err="1">
                <a:latin typeface="Verdana" pitchFamily="34" charset="0"/>
                <a:ea typeface="Verdana" pitchFamily="34" charset="0"/>
              </a:rPr>
              <a:t>Task</a:t>
            </a:r>
            <a:r>
              <a:rPr lang="sl-SI" sz="4500" dirty="0">
                <a:latin typeface="Verdana" pitchFamily="34" charset="0"/>
                <a:ea typeface="Verdana" pitchFamily="34" charset="0"/>
              </a:rPr>
              <a:t> management</a:t>
            </a:r>
            <a:r>
              <a:rPr lang="en-US" sz="4500" dirty="0">
                <a:latin typeface="Verdana" pitchFamily="34" charset="0"/>
                <a:ea typeface="Verdana" pitchFamily="34" charset="0"/>
              </a:rPr>
              <a:t>.</a:t>
            </a:r>
            <a:endParaRPr lang="sl-SI" sz="4500" dirty="0">
              <a:latin typeface="Verdana" pitchFamily="34" charset="0"/>
              <a:ea typeface="Verdana" pitchFamily="34" charset="0"/>
            </a:endParaRPr>
          </a:p>
          <a:p>
            <a:pPr marL="914400" indent="-914400">
              <a:lnSpc>
                <a:spcPct val="150000"/>
              </a:lnSpc>
              <a:buFont typeface="Arial" panose="020B0604020202020204" pitchFamily="34" charset="0"/>
              <a:buChar char="•"/>
            </a:pPr>
            <a:r>
              <a:rPr lang="sl-SI" sz="4500" dirty="0" err="1">
                <a:latin typeface="Verdana" pitchFamily="34" charset="0"/>
                <a:ea typeface="Verdana" pitchFamily="34" charset="0"/>
              </a:rPr>
              <a:t>Communication</a:t>
            </a:r>
            <a:r>
              <a:rPr lang="sl-SI" sz="4500" dirty="0">
                <a:latin typeface="Verdana" pitchFamily="34" charset="0"/>
                <a:ea typeface="Verdana" pitchFamily="34" charset="0"/>
              </a:rPr>
              <a:t> (</a:t>
            </a:r>
            <a:r>
              <a:rPr lang="sl-SI" sz="4500" dirty="0" err="1">
                <a:latin typeface="Verdana" pitchFamily="34" charset="0"/>
                <a:ea typeface="Verdana" pitchFamily="34" charset="0"/>
              </a:rPr>
              <a:t>facilitators</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validators</a:t>
            </a:r>
            <a:r>
              <a:rPr lang="sl-SI" sz="4500" dirty="0">
                <a:latin typeface="Verdana" pitchFamily="34" charset="0"/>
                <a:ea typeface="Verdana" pitchFamily="34" charset="0"/>
              </a:rPr>
              <a:t>).</a:t>
            </a:r>
          </a:p>
          <a:p>
            <a:pPr marL="914400" indent="-914400">
              <a:lnSpc>
                <a:spcPct val="150000"/>
              </a:lnSpc>
              <a:buFont typeface="Arial" panose="020B0604020202020204" pitchFamily="34" charset="0"/>
              <a:buChar char="•"/>
            </a:pPr>
            <a:r>
              <a:rPr lang="sl-SI" sz="4500" dirty="0">
                <a:latin typeface="Verdana" pitchFamily="34" charset="0"/>
                <a:ea typeface="Verdana" pitchFamily="34" charset="0"/>
              </a:rPr>
              <a:t>Need a good task management tool (software) and a good communication tool. </a:t>
            </a:r>
          </a:p>
        </p:txBody>
      </p:sp>
      <p:sp>
        <p:nvSpPr>
          <p:cNvPr id="3" name="Naslov 2">
            <a:extLst>
              <a:ext uri="{FF2B5EF4-FFF2-40B4-BE49-F238E27FC236}">
                <a16:creationId xmlns:a16="http://schemas.microsoft.com/office/drawing/2014/main" id="{596C2240-45F4-4A91-9E87-F329968CE793}"/>
              </a:ext>
            </a:extLst>
          </p:cNvPr>
          <p:cNvSpPr>
            <a:spLocks noGrp="1"/>
          </p:cNvSpPr>
          <p:nvPr>
            <p:ph type="title"/>
          </p:nvPr>
        </p:nvSpPr>
        <p:spPr>
          <a:xfrm>
            <a:off x="317912" y="2222447"/>
            <a:ext cx="17084400" cy="1062638"/>
          </a:xfrm>
        </p:spPr>
        <p:txBody>
          <a:bodyPr>
            <a:normAutofit fontScale="90000"/>
          </a:bodyPr>
          <a:lstStyle/>
          <a:p>
            <a:r>
              <a:rPr lang="sl-SI" dirty="0" err="1"/>
              <a:t>Facilitators</a:t>
            </a:r>
            <a:r>
              <a:rPr lang="sl-SI" dirty="0"/>
              <a:t>, </a:t>
            </a:r>
            <a:r>
              <a:rPr lang="sl-SI" dirty="0" err="1"/>
              <a:t>authors</a:t>
            </a:r>
            <a:r>
              <a:rPr lang="sl-SI" dirty="0"/>
              <a:t>, </a:t>
            </a:r>
            <a:r>
              <a:rPr lang="sl-SI" dirty="0" err="1"/>
              <a:t>validators</a:t>
            </a:r>
            <a:br>
              <a:rPr lang="en-US" dirty="0"/>
            </a:br>
            <a:endParaRPr lang="en-US" dirty="0"/>
          </a:p>
        </p:txBody>
      </p:sp>
      <p:pic>
        <p:nvPicPr>
          <p:cNvPr id="5" name="Slika 4" descr="Two men, one in a green and one in a blue jumper, are having a conversation. ">
            <a:extLst>
              <a:ext uri="{FF2B5EF4-FFF2-40B4-BE49-F238E27FC236}">
                <a16:creationId xmlns:a16="http://schemas.microsoft.com/office/drawing/2014/main" id="{CED34B10-E3A7-4F70-81AD-B284176E813B}"/>
              </a:ext>
            </a:extLst>
          </p:cNvPr>
          <p:cNvPicPr>
            <a:picLocks noChangeAspect="1"/>
          </p:cNvPicPr>
          <p:nvPr/>
        </p:nvPicPr>
        <p:blipFill>
          <a:blip r:embed="rId2"/>
          <a:stretch>
            <a:fillRect/>
          </a:stretch>
        </p:blipFill>
        <p:spPr>
          <a:xfrm>
            <a:off x="14235442" y="3500682"/>
            <a:ext cx="2880000" cy="2272500"/>
          </a:xfrm>
          <a:prstGeom prst="rect">
            <a:avLst/>
          </a:prstGeom>
        </p:spPr>
      </p:pic>
    </p:spTree>
    <p:extLst>
      <p:ext uri="{BB962C8B-B14F-4D97-AF65-F5344CB8AC3E}">
        <p14:creationId xmlns:p14="http://schemas.microsoft.com/office/powerpoint/2010/main" val="407889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76869" y="3448145"/>
            <a:ext cx="17251790" cy="5192170"/>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Essential</a:t>
            </a:r>
            <a:r>
              <a:rPr lang="sl-SI" sz="4500" dirty="0">
                <a:latin typeface="Verdana" pitchFamily="34" charset="0"/>
                <a:ea typeface="Verdana" pitchFamily="34" charset="0"/>
              </a:rPr>
              <a:t> </a:t>
            </a:r>
            <a:r>
              <a:rPr lang="sl-SI" sz="4500" dirty="0" err="1">
                <a:latin typeface="Verdana" pitchFamily="34" charset="0"/>
                <a:ea typeface="Verdana" pitchFamily="34" charset="0"/>
              </a:rPr>
              <a:t>features</a:t>
            </a:r>
            <a:r>
              <a:rPr lang="sl-SI" sz="4500" dirty="0">
                <a:latin typeface="Verdana" pitchFamily="34" charset="0"/>
                <a:ea typeface="Verdana" pitchFamily="34" charset="0"/>
              </a:rPr>
              <a:t>: </a:t>
            </a:r>
            <a:r>
              <a:rPr lang="sl-SI" sz="4500" dirty="0" err="1">
                <a:latin typeface="Verdana" pitchFamily="34" charset="0"/>
                <a:ea typeface="Verdana" pitchFamily="34" charset="0"/>
              </a:rPr>
              <a:t>planning</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scheduling</a:t>
            </a:r>
            <a:r>
              <a:rPr lang="sl-SI" sz="4500" dirty="0">
                <a:latin typeface="Verdana" pitchFamily="34" charset="0"/>
                <a:ea typeface="Verdana" pitchFamily="34" charset="0"/>
              </a:rPr>
              <a:t>, team </a:t>
            </a:r>
            <a:r>
              <a:rPr lang="sl-SI" sz="4500" dirty="0" err="1">
                <a:latin typeface="Verdana" pitchFamily="34" charset="0"/>
                <a:ea typeface="Verdana" pitchFamily="34" charset="0"/>
              </a:rPr>
              <a:t>collaboration</a:t>
            </a:r>
            <a:r>
              <a:rPr lang="sl-SI" sz="4500" dirty="0">
                <a:latin typeface="Verdana" pitchFamily="34" charset="0"/>
                <a:ea typeface="Verdana" pitchFamily="34" charset="0"/>
              </a:rPr>
              <a:t>, time </a:t>
            </a:r>
            <a:r>
              <a:rPr lang="sl-SI" sz="4500" dirty="0" err="1">
                <a:latin typeface="Verdana" pitchFamily="34" charset="0"/>
                <a:ea typeface="Verdana" pitchFamily="34" charset="0"/>
              </a:rPr>
              <a:t>tracking</a:t>
            </a:r>
            <a:r>
              <a:rPr lang="sl-SI" sz="4500" dirty="0">
                <a:latin typeface="Verdana" pitchFamily="34" charset="0"/>
                <a:ea typeface="Verdana" pitchFamily="34" charset="0"/>
              </a:rPr>
              <a:t>, </a:t>
            </a:r>
            <a:r>
              <a:rPr lang="sl-SI" sz="4500" dirty="0" err="1">
                <a:latin typeface="Verdana" pitchFamily="34" charset="0"/>
                <a:ea typeface="Verdana" pitchFamily="34" charset="0"/>
              </a:rPr>
              <a:t>reporting</a:t>
            </a:r>
            <a:r>
              <a:rPr lang="sl-SI" sz="4500" dirty="0">
                <a:latin typeface="Verdana" pitchFamily="34" charset="0"/>
                <a:ea typeface="Verdana" pitchFamily="34" charset="0"/>
              </a:rPr>
              <a:t>, </a:t>
            </a:r>
            <a:r>
              <a:rPr lang="sl-SI" sz="4500" dirty="0" err="1">
                <a:latin typeface="Verdana" pitchFamily="34" charset="0"/>
                <a:ea typeface="Verdana" pitchFamily="34" charset="0"/>
              </a:rPr>
              <a:t>budgeting</a:t>
            </a:r>
            <a:r>
              <a:rPr lang="sl-SI" sz="4500" dirty="0">
                <a:latin typeface="Verdana" pitchFamily="34" charset="0"/>
                <a:ea typeface="Verdana" pitchFamily="34" charset="0"/>
              </a:rPr>
              <a:t>, </a:t>
            </a:r>
            <a:r>
              <a:rPr lang="sl-SI" sz="4500" dirty="0" err="1">
                <a:latin typeface="Verdana" pitchFamily="34" charset="0"/>
                <a:ea typeface="Verdana" pitchFamily="34" charset="0"/>
              </a:rPr>
              <a:t>billing</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quotes</a:t>
            </a:r>
            <a:r>
              <a:rPr lang="sl-SI" sz="4500" dirty="0">
                <a:latin typeface="Verdana" pitchFamily="34" charset="0"/>
                <a:ea typeface="Verdana" pitchFamily="34" charset="0"/>
              </a:rPr>
              <a:t>, </a:t>
            </a:r>
            <a:r>
              <a:rPr lang="sl-SI" sz="4500" dirty="0" err="1">
                <a:latin typeface="Verdana" pitchFamily="34" charset="0"/>
                <a:ea typeface="Verdana" pitchFamily="34" charset="0"/>
              </a:rPr>
              <a:t>etc</a:t>
            </a:r>
            <a:r>
              <a:rPr lang="sl-SI" sz="4500" dirty="0">
                <a:latin typeface="Verdana" pitchFamily="34" charset="0"/>
                <a:ea typeface="Verdana" pitchFamily="34" charset="0"/>
              </a:rPr>
              <a:t>. </a:t>
            </a:r>
          </a:p>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Includes</a:t>
            </a:r>
            <a:r>
              <a:rPr lang="sl-SI" sz="4500" dirty="0">
                <a:latin typeface="Verdana" pitchFamily="34" charset="0"/>
                <a:ea typeface="Verdana" pitchFamily="34" charset="0"/>
              </a:rPr>
              <a:t> </a:t>
            </a:r>
            <a:r>
              <a:rPr lang="sl-SI" sz="4500" dirty="0" err="1">
                <a:latin typeface="Verdana" pitchFamily="34" charset="0"/>
                <a:ea typeface="Verdana" pitchFamily="34" charset="0"/>
              </a:rPr>
              <a:t>gantt-chart</a:t>
            </a:r>
            <a:r>
              <a:rPr lang="sl-SI" sz="4500" dirty="0">
                <a:latin typeface="Verdana" pitchFamily="34" charset="0"/>
                <a:ea typeface="Verdana" pitchFamily="34" charset="0"/>
              </a:rPr>
              <a:t>, </a:t>
            </a:r>
            <a:r>
              <a:rPr lang="sl-SI" sz="4500" dirty="0" err="1">
                <a:latin typeface="Verdana" pitchFamily="34" charset="0"/>
                <a:ea typeface="Verdana" pitchFamily="34" charset="0"/>
              </a:rPr>
              <a:t>documentation</a:t>
            </a:r>
            <a:r>
              <a:rPr lang="sl-SI" sz="4500" dirty="0">
                <a:latin typeface="Verdana" pitchFamily="34" charset="0"/>
                <a:ea typeface="Verdana" pitchFamily="34" charset="0"/>
              </a:rPr>
              <a:t>/</a:t>
            </a:r>
            <a:r>
              <a:rPr lang="sl-SI" sz="4500" dirty="0" err="1">
                <a:latin typeface="Verdana" pitchFamily="34" charset="0"/>
                <a:ea typeface="Verdana" pitchFamily="34" charset="0"/>
              </a:rPr>
              <a:t>templates</a:t>
            </a:r>
            <a:r>
              <a:rPr lang="sl-SI" sz="4500" dirty="0">
                <a:latin typeface="Verdana" pitchFamily="34" charset="0"/>
                <a:ea typeface="Verdana" pitchFamily="34" charset="0"/>
              </a:rPr>
              <a:t>, </a:t>
            </a:r>
            <a:r>
              <a:rPr lang="sl-SI" sz="4500" dirty="0" err="1">
                <a:latin typeface="Verdana" pitchFamily="34" charset="0"/>
                <a:ea typeface="Verdana" pitchFamily="34" charset="0"/>
              </a:rPr>
              <a:t>etc</a:t>
            </a:r>
            <a:r>
              <a:rPr lang="sl-SI" sz="4500" dirty="0">
                <a:latin typeface="Verdana" pitchFamily="34" charset="0"/>
                <a:ea typeface="Verdana" pitchFamily="34" charset="0"/>
              </a:rPr>
              <a:t>.</a:t>
            </a:r>
          </a:p>
          <a:p>
            <a:pPr marL="685703" indent="-685703">
              <a:lnSpc>
                <a:spcPct val="150000"/>
              </a:lnSpc>
              <a:buFont typeface="Arial" pitchFamily="34" charset="0"/>
              <a:buChar char="•"/>
            </a:pPr>
            <a:endParaRPr lang="en-GB" sz="4500" dirty="0">
              <a:latin typeface="Verdana" pitchFamily="34" charset="0"/>
              <a:ea typeface="Verdana" pitchFamily="34" charset="0"/>
            </a:endParaRP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149801"/>
            <a:ext cx="17084400" cy="1062638"/>
          </a:xfrm>
        </p:spPr>
        <p:txBody>
          <a:bodyPr>
            <a:normAutofit/>
          </a:bodyPr>
          <a:lstStyle/>
          <a:p>
            <a:r>
              <a:rPr lang="sl-SI" dirty="0"/>
              <a:t>Project management </a:t>
            </a:r>
            <a:r>
              <a:rPr lang="sl-SI" dirty="0" err="1"/>
              <a:t>tools</a:t>
            </a:r>
            <a:endParaRPr lang="en-US" dirty="0"/>
          </a:p>
        </p:txBody>
      </p:sp>
    </p:spTree>
    <p:extLst>
      <p:ext uri="{BB962C8B-B14F-4D97-AF65-F5344CB8AC3E}">
        <p14:creationId xmlns:p14="http://schemas.microsoft.com/office/powerpoint/2010/main" val="131257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8BAE8-7D30-D748-812B-8F398B03CFD8}"/>
              </a:ext>
            </a:extLst>
          </p:cNvPr>
          <p:cNvSpPr/>
          <p:nvPr/>
        </p:nvSpPr>
        <p:spPr>
          <a:xfrm>
            <a:off x="276869" y="3448145"/>
            <a:ext cx="17251790" cy="5192107"/>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sl-SI" sz="4500" dirty="0" err="1">
                <a:latin typeface="Verdana" pitchFamily="34" charset="0"/>
                <a:ea typeface="Verdana" pitchFamily="34" charset="0"/>
              </a:rPr>
              <a:t>When</a:t>
            </a:r>
            <a:r>
              <a:rPr lang="sl-SI" sz="4500" dirty="0">
                <a:latin typeface="Verdana" pitchFamily="34" charset="0"/>
                <a:ea typeface="Verdana" pitchFamily="34" charset="0"/>
              </a:rPr>
              <a:t> plan is </a:t>
            </a:r>
            <a:r>
              <a:rPr lang="sl-SI" sz="4500" dirty="0" err="1">
                <a:latin typeface="Verdana" pitchFamily="34" charset="0"/>
                <a:ea typeface="Verdana" pitchFamily="34" charset="0"/>
              </a:rPr>
              <a:t>assigned</a:t>
            </a:r>
            <a:r>
              <a:rPr lang="sl-SI" sz="4500" dirty="0">
                <a:latin typeface="Verdana" pitchFamily="34" charset="0"/>
                <a:ea typeface="Verdana" pitchFamily="34" charset="0"/>
              </a:rPr>
              <a:t> </a:t>
            </a:r>
            <a:r>
              <a:rPr lang="sl-SI" sz="4500" dirty="0" err="1">
                <a:latin typeface="Verdana" pitchFamily="34" charset="0"/>
                <a:ea typeface="Verdana" pitchFamily="34" charset="0"/>
              </a:rPr>
              <a:t>order</a:t>
            </a:r>
            <a:r>
              <a:rPr lang="sl-SI" sz="4500" dirty="0">
                <a:latin typeface="Verdana" pitchFamily="34" charset="0"/>
                <a:ea typeface="Verdana" pitchFamily="34" charset="0"/>
              </a:rPr>
              <a:t> </a:t>
            </a:r>
            <a:r>
              <a:rPr lang="sl-SI" sz="4500" dirty="0" err="1">
                <a:latin typeface="Verdana" pitchFamily="34" charset="0"/>
                <a:ea typeface="Verdana" pitchFamily="34" charset="0"/>
              </a:rPr>
              <a:t>and</a:t>
            </a:r>
            <a:r>
              <a:rPr lang="sl-SI" sz="4500" dirty="0">
                <a:latin typeface="Verdana" pitchFamily="34" charset="0"/>
                <a:ea typeface="Verdana" pitchFamily="34" charset="0"/>
              </a:rPr>
              <a:t> </a:t>
            </a:r>
            <a:r>
              <a:rPr lang="sl-SI" sz="4500" dirty="0" err="1">
                <a:latin typeface="Verdana" pitchFamily="34" charset="0"/>
                <a:ea typeface="Verdana" pitchFamily="34" charset="0"/>
              </a:rPr>
              <a:t>specific</a:t>
            </a:r>
            <a:r>
              <a:rPr lang="sl-SI" sz="4500" dirty="0">
                <a:latin typeface="Verdana" pitchFamily="34" charset="0"/>
                <a:ea typeface="Verdana" pitchFamily="34" charset="0"/>
              </a:rPr>
              <a:t> </a:t>
            </a:r>
            <a:r>
              <a:rPr lang="sl-SI" sz="4500" dirty="0" err="1">
                <a:latin typeface="Verdana" pitchFamily="34" charset="0"/>
                <a:ea typeface="Verdana" pitchFamily="34" charset="0"/>
              </a:rPr>
              <a:t>dates</a:t>
            </a:r>
            <a:r>
              <a:rPr lang="sl-SI" sz="4500" dirty="0">
                <a:latin typeface="Verdana" pitchFamily="34" charset="0"/>
                <a:ea typeface="Verdana" pitchFamily="34" charset="0"/>
              </a:rPr>
              <a:t>-&gt; </a:t>
            </a:r>
            <a:br>
              <a:rPr lang="sl-SI" sz="4500" dirty="0">
                <a:latin typeface="Verdana" pitchFamily="34" charset="0"/>
                <a:ea typeface="Verdana" pitchFamily="34" charset="0"/>
              </a:rPr>
            </a:br>
            <a:r>
              <a:rPr lang="sl-SI" sz="4500" dirty="0" err="1">
                <a:latin typeface="Verdana" pitchFamily="34" charset="0"/>
                <a:ea typeface="Verdana" pitchFamily="34" charset="0"/>
              </a:rPr>
              <a:t>scheduling</a:t>
            </a:r>
            <a:r>
              <a:rPr lang="sl-SI"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sl-SI" sz="4500" dirty="0">
                <a:latin typeface="Verdana" pitchFamily="34" charset="0"/>
                <a:ea typeface="Verdana" pitchFamily="34" charset="0"/>
              </a:rPr>
              <a:t>Important terminology (project management): workflow, critical path, priorities, dependencies, deadline reminders, adjusting, etc.  </a:t>
            </a:r>
          </a:p>
        </p:txBody>
      </p:sp>
      <p:sp>
        <p:nvSpPr>
          <p:cNvPr id="3" name="Naslov 2">
            <a:extLst>
              <a:ext uri="{FF2B5EF4-FFF2-40B4-BE49-F238E27FC236}">
                <a16:creationId xmlns:a16="http://schemas.microsoft.com/office/drawing/2014/main" id="{EE01FBB0-F944-47C7-9E97-49F8FA7ADE29}"/>
              </a:ext>
            </a:extLst>
          </p:cNvPr>
          <p:cNvSpPr>
            <a:spLocks noGrp="1"/>
          </p:cNvSpPr>
          <p:nvPr>
            <p:ph type="title"/>
          </p:nvPr>
        </p:nvSpPr>
        <p:spPr>
          <a:xfrm>
            <a:off x="276869" y="2149801"/>
            <a:ext cx="17084400" cy="1062638"/>
          </a:xfrm>
        </p:spPr>
        <p:txBody>
          <a:bodyPr>
            <a:normAutofit/>
          </a:bodyPr>
          <a:lstStyle/>
          <a:p>
            <a:r>
              <a:rPr lang="sl-SI" dirty="0" err="1"/>
              <a:t>Planning</a:t>
            </a:r>
            <a:r>
              <a:rPr lang="sl-SI" dirty="0"/>
              <a:t> </a:t>
            </a:r>
            <a:r>
              <a:rPr lang="sl-SI" dirty="0" err="1"/>
              <a:t>and</a:t>
            </a:r>
            <a:r>
              <a:rPr lang="sl-SI" dirty="0"/>
              <a:t> </a:t>
            </a:r>
            <a:r>
              <a:rPr lang="sl-SI" dirty="0" err="1"/>
              <a:t>scheduling</a:t>
            </a:r>
            <a:endParaRPr lang="en-US" dirty="0"/>
          </a:p>
        </p:txBody>
      </p:sp>
      <p:pic>
        <p:nvPicPr>
          <p:cNvPr id="5" name="Slika 4" descr="And office. A woman in purple blouse is typing on the computer and making a phone call at the same time. ">
            <a:extLst>
              <a:ext uri="{FF2B5EF4-FFF2-40B4-BE49-F238E27FC236}">
                <a16:creationId xmlns:a16="http://schemas.microsoft.com/office/drawing/2014/main" id="{BFD14EC5-0726-4731-A71E-DCE7AE685502}"/>
              </a:ext>
            </a:extLst>
          </p:cNvPr>
          <p:cNvPicPr>
            <a:picLocks noChangeAspect="1"/>
          </p:cNvPicPr>
          <p:nvPr/>
        </p:nvPicPr>
        <p:blipFill rotWithShape="1">
          <a:blip r:embed="rId3"/>
          <a:srcRect l="7184" t="12546"/>
          <a:stretch/>
        </p:blipFill>
        <p:spPr>
          <a:xfrm>
            <a:off x="14855557" y="4410635"/>
            <a:ext cx="2673102" cy="2655616"/>
          </a:xfrm>
          <a:prstGeom prst="rect">
            <a:avLst/>
          </a:prstGeom>
        </p:spPr>
      </p:pic>
    </p:spTree>
    <p:extLst>
      <p:ext uri="{BB962C8B-B14F-4D97-AF65-F5344CB8AC3E}">
        <p14:creationId xmlns:p14="http://schemas.microsoft.com/office/powerpoint/2010/main" val="14495532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1718</TotalTime>
  <Words>630</Words>
  <Application>Microsoft Macintosh PowerPoint</Application>
  <PresentationFormat>Custom</PresentationFormat>
  <Paragraphs>80</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1_Office Theme</vt:lpstr>
      <vt:lpstr>Unit 4. The profession</vt:lpstr>
      <vt:lpstr>Overview</vt:lpstr>
      <vt:lpstr>Work management</vt:lpstr>
      <vt:lpstr>Project management</vt:lpstr>
      <vt:lpstr>Task management</vt:lpstr>
      <vt:lpstr>Project managers  </vt:lpstr>
      <vt:lpstr>Facilitators, authors, validators </vt:lpstr>
      <vt:lpstr>Project management tools</vt:lpstr>
      <vt:lpstr>Planning and scheduling</vt:lpstr>
      <vt:lpstr>Team collaboration</vt:lpstr>
      <vt:lpstr>Time tracking</vt:lpstr>
      <vt:lpstr>Reporting</vt:lpstr>
      <vt:lpstr>Budgeting and billing  (invoicing)</vt:lpstr>
      <vt:lpstr>Task management </vt:lpstr>
      <vt:lpstr>Software (examples)</vt:lpstr>
      <vt:lpstr>Tatjana Knapp</vt:lpstr>
      <vt:lpstr>Acknowledgement</vt:lpstr>
      <vt:lpstr>Disclaimer</vt:lpstr>
      <vt:lpstr>Partners</vt:lpstr>
      <vt:lpstr>EASIT</vt:lpstr>
    </vt:vector>
  </TitlesOfParts>
  <Manager>Tatjana Knapp</Manager>
  <Company>RISA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IO5 Slides - Video lecture</dc:subject>
  <dc:creator>Tatjana Knapp</dc:creator>
  <cp:keywords>easy-to-read content; cognitive accessibility; plain language; easy-to-understand content</cp:keywords>
  <dc:description/>
  <cp:lastModifiedBy>Ana Fernández Torné</cp:lastModifiedBy>
  <cp:revision>3</cp:revision>
  <dcterms:modified xsi:type="dcterms:W3CDTF">2021-05-29T06:42:02Z</dcterms:modified>
  <cp:category>Teaching materials</cp:category>
</cp:coreProperties>
</file>