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handoutMasterIdLst>
    <p:handoutMasterId r:id="rId33"/>
  </p:handoutMasterIdLst>
  <p:sldIdLst>
    <p:sldId id="265" r:id="rId2"/>
    <p:sldId id="326" r:id="rId3"/>
    <p:sldId id="360" r:id="rId4"/>
    <p:sldId id="330" r:id="rId5"/>
    <p:sldId id="348" r:id="rId6"/>
    <p:sldId id="349" r:id="rId7"/>
    <p:sldId id="350" r:id="rId8"/>
    <p:sldId id="344" r:id="rId9"/>
    <p:sldId id="351" r:id="rId10"/>
    <p:sldId id="352" r:id="rId11"/>
    <p:sldId id="331" r:id="rId12"/>
    <p:sldId id="345" r:id="rId13"/>
    <p:sldId id="353" r:id="rId14"/>
    <p:sldId id="332" r:id="rId15"/>
    <p:sldId id="333" r:id="rId16"/>
    <p:sldId id="334" r:id="rId17"/>
    <p:sldId id="354" r:id="rId18"/>
    <p:sldId id="335" r:id="rId19"/>
    <p:sldId id="347" r:id="rId20"/>
    <p:sldId id="355" r:id="rId21"/>
    <p:sldId id="356" r:id="rId22"/>
    <p:sldId id="336" r:id="rId23"/>
    <p:sldId id="357" r:id="rId24"/>
    <p:sldId id="358" r:id="rId25"/>
    <p:sldId id="359" r:id="rId26"/>
    <p:sldId id="314" r:id="rId27"/>
    <p:sldId id="365" r:id="rId28"/>
    <p:sldId id="327" r:id="rId29"/>
    <p:sldId id="366" r:id="rId30"/>
    <p:sldId id="328" r:id="rId31"/>
  </p:sldIdLst>
  <p:sldSz cx="18291175" cy="10287000"/>
  <p:notesSz cx="6858000" cy="9144000"/>
  <p:defaultText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slides" id="{3C47D69E-40C3-3D4C-B986-28F3405501F4}">
          <p14:sldIdLst>
            <p14:sldId id="265"/>
            <p14:sldId id="326"/>
            <p14:sldId id="360"/>
            <p14:sldId id="330"/>
            <p14:sldId id="348"/>
            <p14:sldId id="349"/>
            <p14:sldId id="350"/>
            <p14:sldId id="344"/>
            <p14:sldId id="351"/>
            <p14:sldId id="352"/>
            <p14:sldId id="331"/>
            <p14:sldId id="345"/>
            <p14:sldId id="353"/>
            <p14:sldId id="332"/>
            <p14:sldId id="333"/>
            <p14:sldId id="334"/>
            <p14:sldId id="354"/>
            <p14:sldId id="335"/>
            <p14:sldId id="347"/>
            <p14:sldId id="355"/>
            <p14:sldId id="356"/>
            <p14:sldId id="336"/>
            <p14:sldId id="357"/>
            <p14:sldId id="358"/>
            <p14:sldId id="359"/>
            <p14:sldId id="314"/>
            <p14:sldId id="365"/>
            <p14:sldId id="327"/>
            <p14:sldId id="366"/>
            <p14:sldId id="328"/>
          </p14:sldIdLst>
        </p14:section>
      </p14:sectionLst>
    </p:ext>
    <p:ext uri="{EFAFB233-063F-42B5-8137-9DF3F51BA10A}">
      <p15:sldGuideLst xmlns:p15="http://schemas.microsoft.com/office/powerpoint/2012/main">
        <p15:guide id="1" orient="horz" pos="2137" userDrawn="1">
          <p15:clr>
            <a:srgbClr val="A4A3A4"/>
          </p15:clr>
        </p15:guide>
        <p15:guide id="2" pos="3840">
          <p15:clr>
            <a:srgbClr val="A4A3A4"/>
          </p15:clr>
        </p15:guide>
        <p15:guide id="3" orient="horz" pos="3206">
          <p15:clr>
            <a:srgbClr val="A4A3A4"/>
          </p15:clr>
        </p15:guide>
        <p15:guide id="4" pos="5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9BD8DE"/>
    <a:srgbClr val="FB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85" autoAdjust="0"/>
    <p:restoredTop sz="95206" autoAdjust="0"/>
  </p:normalViewPr>
  <p:slideViewPr>
    <p:cSldViewPr snapToGrid="0" snapToObjects="1">
      <p:cViewPr varScale="1">
        <p:scale>
          <a:sx n="73" d="100"/>
          <a:sy n="73" d="100"/>
        </p:scale>
        <p:origin x="224" y="520"/>
      </p:cViewPr>
      <p:guideLst>
        <p:guide orient="horz" pos="2137"/>
        <p:guide pos="3840"/>
        <p:guide orient="horz" pos="3206"/>
        <p:guide pos="576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FB4AC-868C-284C-89A2-0A43E7A6263F}" type="datetime1">
              <a:rPr lang="es-ES" smtClean="0"/>
              <a:t>29/5/21</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14869-3322-FB44-97AD-0B378C3FFEC5}" type="slidenum">
              <a:rPr lang="es-ES" smtClean="0"/>
              <a:t>‹#›</a:t>
            </a:fld>
            <a:endParaRPr lang="es-ES"/>
          </a:p>
        </p:txBody>
      </p:sp>
    </p:spTree>
    <p:extLst>
      <p:ext uri="{BB962C8B-B14F-4D97-AF65-F5344CB8AC3E}">
        <p14:creationId xmlns:p14="http://schemas.microsoft.com/office/powerpoint/2010/main" val="3813482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63FC8-57C2-1C4B-9D80-AE8EF359852D}" type="datetime1">
              <a:rPr lang="es-ES" smtClean="0"/>
              <a:t>29/5/21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4A5B-8A05-4798-9EDC-A3E8D0546DEC}" type="slidenum">
              <a:rPr lang="es-ES" smtClean="0"/>
              <a:t>‹#›</a:t>
            </a:fld>
            <a:endParaRPr lang="es-ES"/>
          </a:p>
        </p:txBody>
      </p:sp>
    </p:spTree>
    <p:extLst>
      <p:ext uri="{BB962C8B-B14F-4D97-AF65-F5344CB8AC3E}">
        <p14:creationId xmlns:p14="http://schemas.microsoft.com/office/powerpoint/2010/main" val="2678730666"/>
      </p:ext>
    </p:extLst>
  </p:cSld>
  <p:clrMap bg1="lt1" tx1="dk1" bg2="lt2" tx2="dk2" accent1="accent1" accent2="accent2" accent3="accent3" accent4="accent4" accent5="accent5" accent6="accent6" hlink="hlink" folHlink="folHlink"/>
  <p:hf hdr="0" ftr="0" dt="0"/>
  <p:notesStyle>
    <a:lvl1pPr marL="0" algn="l" defTabSz="1371408" rtl="0" eaLnBrk="1" latinLnBrk="0" hangingPunct="1">
      <a:defRPr sz="1800" kern="1200">
        <a:solidFill>
          <a:schemeClr val="tx1"/>
        </a:solidFill>
        <a:latin typeface="+mn-lt"/>
        <a:ea typeface="+mn-ea"/>
        <a:cs typeface="+mn-cs"/>
      </a:defRPr>
    </a:lvl1pPr>
    <a:lvl2pPr marL="685703" algn="l" defTabSz="1371408" rtl="0" eaLnBrk="1" latinLnBrk="0" hangingPunct="1">
      <a:defRPr sz="1800" kern="1200">
        <a:solidFill>
          <a:schemeClr val="tx1"/>
        </a:solidFill>
        <a:latin typeface="+mn-lt"/>
        <a:ea typeface="+mn-ea"/>
        <a:cs typeface="+mn-cs"/>
      </a:defRPr>
    </a:lvl2pPr>
    <a:lvl3pPr marL="1371408" algn="l" defTabSz="1371408" rtl="0" eaLnBrk="1" latinLnBrk="0" hangingPunct="1">
      <a:defRPr sz="1800" kern="1200">
        <a:solidFill>
          <a:schemeClr val="tx1"/>
        </a:solidFill>
        <a:latin typeface="+mn-lt"/>
        <a:ea typeface="+mn-ea"/>
        <a:cs typeface="+mn-cs"/>
      </a:defRPr>
    </a:lvl3pPr>
    <a:lvl4pPr marL="2057111" algn="l" defTabSz="1371408" rtl="0" eaLnBrk="1" latinLnBrk="0" hangingPunct="1">
      <a:defRPr sz="1800" kern="1200">
        <a:solidFill>
          <a:schemeClr val="tx1"/>
        </a:solidFill>
        <a:latin typeface="+mn-lt"/>
        <a:ea typeface="+mn-ea"/>
        <a:cs typeface="+mn-cs"/>
      </a:defRPr>
    </a:lvl4pPr>
    <a:lvl5pPr marL="2742814" algn="l" defTabSz="1371408" rtl="0" eaLnBrk="1" latinLnBrk="0" hangingPunct="1">
      <a:defRPr sz="1800" kern="1200">
        <a:solidFill>
          <a:schemeClr val="tx1"/>
        </a:solidFill>
        <a:latin typeface="+mn-lt"/>
        <a:ea typeface="+mn-ea"/>
        <a:cs typeface="+mn-cs"/>
      </a:defRPr>
    </a:lvl5pPr>
    <a:lvl6pPr marL="3428517" algn="l" defTabSz="1371408" rtl="0" eaLnBrk="1" latinLnBrk="0" hangingPunct="1">
      <a:defRPr sz="1800" kern="1200">
        <a:solidFill>
          <a:schemeClr val="tx1"/>
        </a:solidFill>
        <a:latin typeface="+mn-lt"/>
        <a:ea typeface="+mn-ea"/>
        <a:cs typeface="+mn-cs"/>
      </a:defRPr>
    </a:lvl6pPr>
    <a:lvl7pPr marL="4114222" algn="l" defTabSz="1371408" rtl="0" eaLnBrk="1" latinLnBrk="0" hangingPunct="1">
      <a:defRPr sz="1800" kern="1200">
        <a:solidFill>
          <a:schemeClr val="tx1"/>
        </a:solidFill>
        <a:latin typeface="+mn-lt"/>
        <a:ea typeface="+mn-ea"/>
        <a:cs typeface="+mn-cs"/>
      </a:defRPr>
    </a:lvl7pPr>
    <a:lvl8pPr marL="4799925" algn="l" defTabSz="1371408" rtl="0" eaLnBrk="1" latinLnBrk="0" hangingPunct="1">
      <a:defRPr sz="1800" kern="1200">
        <a:solidFill>
          <a:schemeClr val="tx1"/>
        </a:solidFill>
        <a:latin typeface="+mn-lt"/>
        <a:ea typeface="+mn-ea"/>
        <a:cs typeface="+mn-cs"/>
      </a:defRPr>
    </a:lvl8pPr>
    <a:lvl9pPr marL="5485628" algn="l" defTabSz="137140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a:t>
            </a:fld>
            <a:endParaRPr lang="es-ES"/>
          </a:p>
        </p:txBody>
      </p:sp>
    </p:spTree>
    <p:extLst>
      <p:ext uri="{BB962C8B-B14F-4D97-AF65-F5344CB8AC3E}">
        <p14:creationId xmlns:p14="http://schemas.microsoft.com/office/powerpoint/2010/main" val="253748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26</a:t>
            </a:fld>
            <a:endParaRPr lang="es-ES"/>
          </a:p>
        </p:txBody>
      </p:sp>
    </p:spTree>
    <p:extLst>
      <p:ext uri="{BB962C8B-B14F-4D97-AF65-F5344CB8AC3E}">
        <p14:creationId xmlns:p14="http://schemas.microsoft.com/office/powerpoint/2010/main" val="2547727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27</a:t>
            </a:fld>
            <a:endParaRPr lang="es-ES"/>
          </a:p>
        </p:txBody>
      </p:sp>
    </p:spTree>
    <p:extLst>
      <p:ext uri="{BB962C8B-B14F-4D97-AF65-F5344CB8AC3E}">
        <p14:creationId xmlns:p14="http://schemas.microsoft.com/office/powerpoint/2010/main" val="1711083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28</a:t>
            </a:fld>
            <a:endParaRPr lang="es-ES"/>
          </a:p>
        </p:txBody>
      </p:sp>
    </p:spTree>
    <p:extLst>
      <p:ext uri="{BB962C8B-B14F-4D97-AF65-F5344CB8AC3E}">
        <p14:creationId xmlns:p14="http://schemas.microsoft.com/office/powerpoint/2010/main" val="3108687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29</a:t>
            </a:fld>
            <a:endParaRPr lang="es-ES"/>
          </a:p>
        </p:txBody>
      </p:sp>
    </p:spTree>
    <p:extLst>
      <p:ext uri="{BB962C8B-B14F-4D97-AF65-F5344CB8AC3E}">
        <p14:creationId xmlns:p14="http://schemas.microsoft.com/office/powerpoint/2010/main" val="1392888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30</a:t>
            </a:fld>
            <a:endParaRPr lang="es-ES"/>
          </a:p>
        </p:txBody>
      </p:sp>
    </p:spTree>
    <p:extLst>
      <p:ext uri="{BB962C8B-B14F-4D97-AF65-F5344CB8AC3E}">
        <p14:creationId xmlns:p14="http://schemas.microsoft.com/office/powerpoint/2010/main" val="27281367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805010515"/>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712788"/>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dirty="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83596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296667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7912" y="1712788"/>
            <a:ext cx="17084400" cy="1062638"/>
          </a:xfrm>
          <a:prstGeom prst="rect">
            <a:avLst/>
          </a:prstGeom>
        </p:spPr>
        <p:txBody>
          <a:bodyPr vert="horz" lIns="137141" tIns="68570" rIns="137141" bIns="68570" rtlCol="0" anchor="ctr">
            <a:normAutofit/>
          </a:bodyPr>
          <a:lstStyle/>
          <a:p>
            <a:r>
              <a:rPr lang="en-GB" noProof="0" dirty="0"/>
              <a:t>Click to edit Master title style</a:t>
            </a:r>
          </a:p>
        </p:txBody>
      </p:sp>
      <p:sp>
        <p:nvSpPr>
          <p:cNvPr id="3" name="Text Placeholder 2"/>
          <p:cNvSpPr>
            <a:spLocks noGrp="1"/>
          </p:cNvSpPr>
          <p:nvPr>
            <p:ph type="body"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sp>
        <p:nvSpPr>
          <p:cNvPr id="4" name="Rectangle 3">
            <a:extLst>
              <a:ext uri="{FF2B5EF4-FFF2-40B4-BE49-F238E27FC236}">
                <a16:creationId xmlns:a16="http://schemas.microsoft.com/office/drawing/2014/main" id="{ED46846B-7BA0-9142-AD9E-36BBA8E25624}"/>
              </a:ext>
              <a:ext uri="{C183D7F6-B498-43B3-948B-1728B52AA6E4}">
                <adec:decorative xmlns:adec="http://schemas.microsoft.com/office/drawing/2017/decorative" val="1"/>
              </a:ext>
            </a:extLst>
          </p:cNvPr>
          <p:cNvSpPr/>
          <p:nvPr userDrawn="1"/>
        </p:nvSpPr>
        <p:spPr>
          <a:xfrm rot="16200000">
            <a:off x="8363074" y="38452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5" name="Rectangle 4">
            <a:extLst>
              <a:ext uri="{FF2B5EF4-FFF2-40B4-BE49-F238E27FC236}">
                <a16:creationId xmlns:a16="http://schemas.microsoft.com/office/drawing/2014/main" id="{952AFDC2-9449-3740-9CA7-2DA5957C80C7}"/>
              </a:ext>
              <a:ext uri="{C183D7F6-B498-43B3-948B-1728B52AA6E4}">
                <adec:decorative xmlns:adec="http://schemas.microsoft.com/office/drawing/2017/decorative" val="1"/>
              </a:ext>
            </a:extLst>
          </p:cNvPr>
          <p:cNvSpPr/>
          <p:nvPr userDrawn="1"/>
        </p:nvSpPr>
        <p:spPr>
          <a:xfrm rot="16200000">
            <a:off x="8363074" y="5840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6" name="Rectangle 5">
            <a:extLst>
              <a:ext uri="{FF2B5EF4-FFF2-40B4-BE49-F238E27FC236}">
                <a16:creationId xmlns:a16="http://schemas.microsoft.com/office/drawing/2014/main" id="{64287312-2810-F74B-B62A-3939016A60DD}"/>
              </a:ext>
              <a:ext uri="{C183D7F6-B498-43B3-948B-1728B52AA6E4}">
                <adec:decorative xmlns:adec="http://schemas.microsoft.com/office/drawing/2017/decorative" val="1"/>
              </a:ext>
            </a:extLst>
          </p:cNvPr>
          <p:cNvSpPr/>
          <p:nvPr userDrawn="1"/>
        </p:nvSpPr>
        <p:spPr>
          <a:xfrm rot="16200000">
            <a:off x="8363074" y="-8363071"/>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7" name="Rectangle 6">
            <a:extLst>
              <a:ext uri="{FF2B5EF4-FFF2-40B4-BE49-F238E27FC236}">
                <a16:creationId xmlns:a16="http://schemas.microsoft.com/office/drawing/2014/main" id="{00D85156-8DF5-6746-8362-0BD5A44E3AEF}"/>
              </a:ext>
              <a:ext uri="{C183D7F6-B498-43B3-948B-1728B52AA6E4}">
                <adec:decorative xmlns:adec="http://schemas.microsoft.com/office/drawing/2017/decorative" val="1"/>
              </a:ext>
            </a:extLst>
          </p:cNvPr>
          <p:cNvSpPr/>
          <p:nvPr userDrawn="1"/>
        </p:nvSpPr>
        <p:spPr>
          <a:xfrm rot="16200000">
            <a:off x="8363074" y="-8022774"/>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pic>
        <p:nvPicPr>
          <p:cNvPr id="8" name="Picture 20" descr="EASIT logo">
            <a:extLst>
              <a:ext uri="{FF2B5EF4-FFF2-40B4-BE49-F238E27FC236}">
                <a16:creationId xmlns:a16="http://schemas.microsoft.com/office/drawing/2014/main" id="{BF7FED80-26B6-8A40-80C7-E19EDCDCD0C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9917" y="526113"/>
            <a:ext cx="1927782" cy="806304"/>
          </a:xfrm>
          <a:prstGeom prst="rect">
            <a:avLst/>
          </a:prstGeom>
        </p:spPr>
      </p:pic>
    </p:spTree>
    <p:extLst>
      <p:ext uri="{BB962C8B-B14F-4D97-AF65-F5344CB8AC3E}">
        <p14:creationId xmlns:p14="http://schemas.microsoft.com/office/powerpoint/2010/main" val="1441066693"/>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2" r:id="rId3"/>
  </p:sldLayoutIdLst>
  <p:hf sldNum="0" hdr="0" ftr="0" dt="0"/>
  <p:txStyles>
    <p:title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p:titleStyle>
    <p:bodyStyle>
      <a:lvl1pPr marL="0" indent="0" algn="l" defTabSz="1371408" rtl="0" eaLnBrk="1" latinLnBrk="0" hangingPunct="1">
        <a:lnSpc>
          <a:spcPct val="150000"/>
        </a:lnSpc>
        <a:spcBef>
          <a:spcPts val="1500"/>
        </a:spcBef>
        <a:buFont typeface="Arial"/>
        <a:buNone/>
        <a:defRPr sz="4500" kern="1200">
          <a:solidFill>
            <a:schemeClr val="tx1"/>
          </a:solidFill>
          <a:latin typeface="Verdana"/>
          <a:ea typeface="+mn-ea"/>
          <a:cs typeface="Verdana"/>
        </a:defRPr>
      </a:lvl1pPr>
      <a:lvl2pPr marL="1028555" indent="-342852" algn="l" defTabSz="1371408" rtl="0" eaLnBrk="1" latinLnBrk="0" hangingPunct="1">
        <a:lnSpc>
          <a:spcPct val="90000"/>
        </a:lnSpc>
        <a:spcBef>
          <a:spcPts val="750"/>
        </a:spcBef>
        <a:buFont typeface="Arial"/>
        <a:buChar char="•"/>
        <a:defRPr sz="3600" kern="1200">
          <a:solidFill>
            <a:schemeClr val="tx1"/>
          </a:solidFill>
          <a:latin typeface="+mn-lt"/>
          <a:ea typeface="+mn-ea"/>
          <a:cs typeface="+mn-cs"/>
        </a:defRPr>
      </a:lvl2pPr>
      <a:lvl3pPr marL="1714259" indent="-342852" algn="l" defTabSz="1371408" rtl="0" eaLnBrk="1" latinLnBrk="0" hangingPunct="1">
        <a:lnSpc>
          <a:spcPct val="90000"/>
        </a:lnSpc>
        <a:spcBef>
          <a:spcPts val="750"/>
        </a:spcBef>
        <a:buFont typeface="Arial"/>
        <a:buChar char="•"/>
        <a:defRPr sz="3000" kern="1200">
          <a:solidFill>
            <a:schemeClr val="tx1"/>
          </a:solidFill>
          <a:latin typeface="+mn-lt"/>
          <a:ea typeface="+mn-ea"/>
          <a:cs typeface="+mn-cs"/>
        </a:defRPr>
      </a:lvl3pPr>
      <a:lvl4pPr marL="239996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4pPr>
      <a:lvl5pPr marL="3085666"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5pPr>
      <a:lvl6pPr marL="377137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6pPr>
      <a:lvl7pPr marL="445707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7pPr>
      <a:lvl8pPr marL="5142777"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8pPr>
      <a:lvl9pPr marL="582848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9pPr>
    </p:bodyStyle>
    <p:other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yle.fi/selkouutiset"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8.JPG"/><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8.JPG"/><Relationship Id="rId12" Type="http://schemas.openxmlformats.org/officeDocument/2006/relationships/image" Target="../media/image15.jp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0.jpg"/><Relationship Id="rId11" Type="http://schemas.openxmlformats.org/officeDocument/2006/relationships/image" Target="../media/image14.png"/><Relationship Id="rId5" Type="http://schemas.openxmlformats.org/officeDocument/2006/relationships/image" Target="../media/image9.emf"/><Relationship Id="rId10" Type="http://schemas.openxmlformats.org/officeDocument/2006/relationships/image" Target="../media/image13.jpg"/><Relationship Id="rId4" Type="http://schemas.openxmlformats.org/officeDocument/2006/relationships/image" Target="../media/image7.png"/><Relationship Id="rId9" Type="http://schemas.openxmlformats.org/officeDocument/2006/relationships/image" Target="../media/image12.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pagines.uab.cat/easit"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7.png"/><Relationship Id="rId5" Type="http://schemas.openxmlformats.org/officeDocument/2006/relationships/hyperlink" Target="http://pagines.uab.cat/easit/" TargetMode="Externa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391B5-7A0E-1548-9C67-0CF616598B12}"/>
              </a:ext>
            </a:extLst>
          </p:cNvPr>
          <p:cNvSpPr>
            <a:spLocks noGrp="1"/>
          </p:cNvSpPr>
          <p:nvPr>
            <p:ph type="title"/>
          </p:nvPr>
        </p:nvSpPr>
        <p:spPr>
          <a:xfrm>
            <a:off x="636828" y="5245644"/>
            <a:ext cx="17457031" cy="1062638"/>
          </a:xfrm>
        </p:spPr>
        <p:txBody>
          <a:bodyPr>
            <a:noAutofit/>
          </a:bodyPr>
          <a:lstStyle/>
          <a:p>
            <a:pPr algn="ctr"/>
            <a:r>
              <a:rPr lang="sl-SI" sz="7500" dirty="0"/>
              <a:t>Editing and voicing E2U audiovisual journalistic content</a:t>
            </a:r>
            <a:endParaRPr lang="en-ES" sz="7500" dirty="0"/>
          </a:p>
        </p:txBody>
      </p:sp>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860" y="487145"/>
            <a:ext cx="4644999" cy="10621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2" name="Rectangle 21">
            <a:extLst>
              <a:ext uri="{FF2B5EF4-FFF2-40B4-BE49-F238E27FC236}">
                <a16:creationId xmlns:a16="http://schemas.microsoft.com/office/drawing/2014/main" id="{FC0541CC-A6E2-5E43-B71D-EDB3A9B61793}"/>
              </a:ext>
            </a:extLst>
          </p:cNvPr>
          <p:cNvSpPr/>
          <p:nvPr/>
        </p:nvSpPr>
        <p:spPr>
          <a:xfrm>
            <a:off x="6965448" y="6657163"/>
            <a:ext cx="4355000" cy="1688455"/>
          </a:xfrm>
          <a:prstGeom prst="rect">
            <a:avLst/>
          </a:prstGeom>
        </p:spPr>
        <p:txBody>
          <a:bodyPr wrap="none" lIns="137141" tIns="68570" rIns="137141" bIns="68570">
            <a:spAutoFit/>
          </a:bodyPr>
          <a:lstStyle/>
          <a:p>
            <a:pPr algn="ctr">
              <a:lnSpc>
                <a:spcPct val="150000"/>
              </a:lnSpc>
            </a:pPr>
            <a:r>
              <a:rPr lang="sl-SI" sz="3600" b="1" dirty="0">
                <a:latin typeface="Verdana" panose="020B0604030504040204" pitchFamily="34" charset="0"/>
                <a:ea typeface="Verdana" panose="020B0604030504040204" pitchFamily="34" charset="0"/>
                <a:cs typeface="Verdana" panose="020B0604030504040204" pitchFamily="34" charset="0"/>
              </a:rPr>
              <a:t>Andrej Tomažin</a:t>
            </a:r>
          </a:p>
          <a:p>
            <a:pPr algn="ctr">
              <a:lnSpc>
                <a:spcPct val="150000"/>
              </a:lnSpc>
            </a:pPr>
            <a:r>
              <a:rPr lang="sl-SI" sz="3600" b="1" dirty="0">
                <a:latin typeface="Verdana" panose="020B0604030504040204" pitchFamily="34" charset="0"/>
                <a:ea typeface="Verdana" panose="020B0604030504040204" pitchFamily="34" charset="0"/>
                <a:cs typeface="Verdana" panose="020B0604030504040204" pitchFamily="34" charset="0"/>
              </a:rPr>
              <a:t>RTV Slovenija</a:t>
            </a:r>
            <a:endParaRPr lang="en-GB" sz="3600" b="1" dirty="0">
              <a:latin typeface="Verdana" panose="020B0604030504040204" pitchFamily="34" charset="0"/>
              <a:ea typeface="Verdana" panose="020B0604030504040204" pitchFamily="34" charset="0"/>
              <a:cs typeface="Verdana" panose="020B0604030504040204" pitchFamily="34" charset="0"/>
            </a:endParaRPr>
          </a:p>
        </p:txBody>
      </p:sp>
      <p:sp>
        <p:nvSpPr>
          <p:cNvPr id="16" name="TextBox 15">
            <a:extLst>
              <a:ext uri="{FF2B5EF4-FFF2-40B4-BE49-F238E27FC236}">
                <a16:creationId xmlns:a16="http://schemas.microsoft.com/office/drawing/2014/main" id="{AAC2A4C7-C614-7241-918C-B81ACCA7CF55}"/>
              </a:ext>
            </a:extLst>
          </p:cNvPr>
          <p:cNvSpPr txBox="1"/>
          <p:nvPr/>
        </p:nvSpPr>
        <p:spPr>
          <a:xfrm>
            <a:off x="4005523" y="3815332"/>
            <a:ext cx="10274890" cy="877143"/>
          </a:xfrm>
          <a:prstGeom prst="rect">
            <a:avLst/>
          </a:prstGeom>
          <a:noFill/>
        </p:spPr>
        <p:txBody>
          <a:bodyPr wrap="none" lIns="137141" tIns="68570" rIns="137141" bIns="68570" rtlCol="0">
            <a:spAutoFit/>
          </a:bodyPr>
          <a:lstStyle/>
          <a:p>
            <a:pPr algn="ctr">
              <a:lnSpc>
                <a:spcPct val="100000"/>
              </a:lnSpc>
            </a:pPr>
            <a:r>
              <a:rPr lang="en-US" sz="4800" b="1" dirty="0">
                <a:latin typeface="Verdana" panose="020B0604030504040204" pitchFamily="34" charset="0"/>
                <a:ea typeface="Verdana" panose="020B0604030504040204" pitchFamily="34" charset="0"/>
                <a:cs typeface="Verdana" panose="020B0604030504040204" pitchFamily="34" charset="0"/>
              </a:rPr>
              <a:t>E</a:t>
            </a:r>
            <a:r>
              <a:rPr lang="sl-SI" sz="4800" b="1" dirty="0">
                <a:latin typeface="Verdana" panose="020B0604030504040204" pitchFamily="34" charset="0"/>
                <a:ea typeface="Verdana" panose="020B0604030504040204" pitchFamily="34" charset="0"/>
                <a:cs typeface="Verdana" panose="020B0604030504040204" pitchFamily="34" charset="0"/>
              </a:rPr>
              <a:t>lement 3</a:t>
            </a:r>
            <a:r>
              <a:rPr lang="en-US" sz="4800" b="1" dirty="0">
                <a:latin typeface="Verdana" panose="020B0604030504040204" pitchFamily="34" charset="0"/>
                <a:ea typeface="Verdana" panose="020B0604030504040204" pitchFamily="34" charset="0"/>
                <a:cs typeface="Verdana" panose="020B0604030504040204" pitchFamily="34" charset="0"/>
              </a:rPr>
              <a:t>. </a:t>
            </a:r>
            <a:r>
              <a:rPr lang="sl-SI" sz="4800" b="1" dirty="0">
                <a:latin typeface="Verdana" panose="020B0604030504040204" pitchFamily="34" charset="0"/>
                <a:ea typeface="Verdana" panose="020B0604030504040204" pitchFamily="34" charset="0"/>
                <a:cs typeface="Verdana" panose="020B0604030504040204" pitchFamily="34" charset="0"/>
              </a:rPr>
              <a:t>Technical aspects</a:t>
            </a:r>
            <a:endParaRPr lang="en-US" sz="4800" b="1" dirty="0">
              <a:latin typeface="Verdana" panose="020B0604030504040204" pitchFamily="34" charset="0"/>
              <a:ea typeface="Verdana" panose="020B0604030504040204" pitchFamily="34" charset="0"/>
              <a:cs typeface="Verdana" panose="020B0604030504040204" pitchFamily="34" charset="0"/>
            </a:endParaRPr>
          </a:p>
        </p:txBody>
      </p:sp>
      <p:sp>
        <p:nvSpPr>
          <p:cNvPr id="24" name="TextBox 23">
            <a:extLst>
              <a:ext uri="{FF2B5EF4-FFF2-40B4-BE49-F238E27FC236}">
                <a16:creationId xmlns:a16="http://schemas.microsoft.com/office/drawing/2014/main" id="{9B881F88-A38F-E04E-A92D-8D793AECAFD3}"/>
              </a:ext>
            </a:extLst>
          </p:cNvPr>
          <p:cNvSpPr txBox="1"/>
          <p:nvPr/>
        </p:nvSpPr>
        <p:spPr>
          <a:xfrm>
            <a:off x="1288433" y="2199525"/>
            <a:ext cx="15709069" cy="1615807"/>
          </a:xfrm>
          <a:prstGeom prst="rect">
            <a:avLst/>
          </a:prstGeom>
          <a:noFill/>
        </p:spPr>
        <p:txBody>
          <a:bodyPr wrap="none" lIns="137141" tIns="68570" rIns="137141" bIns="68570" rtlCol="0">
            <a:spAutoFit/>
          </a:bodyPr>
          <a:lstStyle/>
          <a:p>
            <a:pPr algn="ctr">
              <a:lnSpc>
                <a:spcPct val="100000"/>
              </a:lnSpc>
            </a:pPr>
            <a:r>
              <a:rPr lang="en-US" sz="4800" b="1" dirty="0">
                <a:latin typeface="Verdana" panose="020B0604030504040204" pitchFamily="34" charset="0"/>
                <a:ea typeface="Verdana" panose="020B0604030504040204" pitchFamily="34" charset="0"/>
                <a:cs typeface="Verdana" panose="020B0604030504040204" pitchFamily="34" charset="0"/>
              </a:rPr>
              <a:t>Unit </a:t>
            </a:r>
            <a:r>
              <a:rPr lang="sl-SI" sz="4800" b="1" dirty="0">
                <a:latin typeface="Verdana" panose="020B0604030504040204" pitchFamily="34" charset="0"/>
                <a:ea typeface="Verdana" panose="020B0604030504040204" pitchFamily="34" charset="0"/>
                <a:cs typeface="Verdana" panose="020B0604030504040204" pitchFamily="34" charset="0"/>
              </a:rPr>
              <a:t>3C. Easy-to-understand language (E2U)</a:t>
            </a:r>
            <a:br>
              <a:rPr lang="sl-SI" sz="4800" b="1" dirty="0">
                <a:latin typeface="Verdana" panose="020B0604030504040204" pitchFamily="34" charset="0"/>
                <a:ea typeface="Verdana" panose="020B0604030504040204" pitchFamily="34" charset="0"/>
                <a:cs typeface="Verdana" panose="020B0604030504040204" pitchFamily="34" charset="0"/>
              </a:rPr>
            </a:br>
            <a:r>
              <a:rPr lang="sl-SI" sz="4800" b="1" dirty="0">
                <a:latin typeface="Verdana" panose="020B0604030504040204" pitchFamily="34" charset="0"/>
                <a:ea typeface="Verdana" panose="020B0604030504040204" pitchFamily="34" charset="0"/>
                <a:cs typeface="Verdana" panose="020B0604030504040204" pitchFamily="34" charset="0"/>
              </a:rPr>
              <a:t>and audiovisual journalism (AVJ)</a:t>
            </a:r>
            <a:endParaRPr lang="en-US" sz="48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5008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E2U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voicing</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E2U voicing must be</a:t>
            </a:r>
            <a:r>
              <a:rPr lang="sl-SI" sz="4500" dirty="0">
                <a:latin typeface="Verdana" pitchFamily="34" charset="0"/>
                <a:ea typeface="Verdana" pitchFamily="34" charset="0"/>
              </a:rPr>
              <a:t>:</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slower and </a:t>
            </a:r>
            <a:endParaRPr lang="sl-SI" sz="4500" dirty="0">
              <a:latin typeface="Verdana" pitchFamily="34" charset="0"/>
              <a:ea typeface="Verdana" pitchFamily="34" charset="0"/>
            </a:endParaRP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well enunciated. </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3197406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Monotone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voices</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According to John Charles Herbert b</a:t>
            </a:r>
            <a:r>
              <a:rPr lang="en-US" sz="4500" dirty="0" err="1">
                <a:latin typeface="Verdana" pitchFamily="34" charset="0"/>
                <a:ea typeface="Verdana" pitchFamily="34" charset="0"/>
              </a:rPr>
              <a:t>roadcasted</a:t>
            </a:r>
            <a:r>
              <a:rPr lang="en-US" sz="4500" dirty="0">
                <a:latin typeface="Verdana" pitchFamily="34" charset="0"/>
                <a:ea typeface="Verdana" pitchFamily="34" charset="0"/>
              </a:rPr>
              <a:t> voice needs to contain inflection and rhythm, since no one would listen to a monotone voice, which is devoid of feelings, nor to a voice which is overindulgent.</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1580319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Principle</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of</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proximity</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The </a:t>
            </a:r>
            <a:r>
              <a:rPr lang="en-US" sz="4500" dirty="0">
                <a:latin typeface="Verdana" pitchFamily="34" charset="0"/>
                <a:ea typeface="Verdana" pitchFamily="34" charset="0"/>
              </a:rPr>
              <a:t>proximity in an AVJ context and especially voicing might work inside the dichotomy of monotone versus non-monotone delivery. </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808643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Familiarity</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and</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E2U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voicing</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Although this might lead us to think that a more dynamic voice would seem more familiar and appropriate for E2U AVJ content, we still have to consider the standards of broadcast voicing.</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1095632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Editing</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E2U AVJ</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The main purpose of E2U AVJ is that </a:t>
            </a:r>
            <a:r>
              <a:rPr lang="sl-SI" sz="4500" dirty="0">
                <a:latin typeface="Verdana" pitchFamily="34" charset="0"/>
                <a:ea typeface="Verdana" pitchFamily="34" charset="0"/>
              </a:rPr>
              <a:t>all elements convey the same message. These elements are:</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images, </a:t>
            </a:r>
            <a:endParaRPr lang="sl-SI" sz="4500" dirty="0">
              <a:latin typeface="Verdana" pitchFamily="34" charset="0"/>
              <a:ea typeface="Verdana" pitchFamily="34" charset="0"/>
            </a:endParaRP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narration and </a:t>
            </a:r>
            <a:endParaRPr lang="sl-SI" sz="4500" dirty="0">
              <a:latin typeface="Verdana" pitchFamily="34" charset="0"/>
              <a:ea typeface="Verdana" pitchFamily="34" charset="0"/>
            </a:endParaRP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additional graphics</a:t>
            </a:r>
            <a:r>
              <a:rPr lang="sl-SI" sz="4500" dirty="0">
                <a:latin typeface="Verdana" pitchFamily="34" charset="0"/>
                <a:ea typeface="Verdana" pitchFamily="34" charset="0"/>
              </a:rPr>
              <a:t>.</a:t>
            </a:r>
          </a:p>
        </p:txBody>
      </p:sp>
    </p:spTree>
    <p:extLst>
      <p:ext uri="{BB962C8B-B14F-4D97-AF65-F5344CB8AC3E}">
        <p14:creationId xmlns:p14="http://schemas.microsoft.com/office/powerpoint/2010/main" val="1004649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Example</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monsoon</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W</a:t>
            </a:r>
            <a:r>
              <a:rPr lang="en-US" sz="4500" dirty="0">
                <a:latin typeface="Verdana" pitchFamily="34" charset="0"/>
                <a:ea typeface="Verdana" pitchFamily="34" charset="0"/>
              </a:rPr>
              <a:t>hen the journalist talks about a monsoon and the damage created by it, the images need to correspond to that particular narration. </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455683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Editing</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standard TV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news</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914400" indent="-914400">
              <a:lnSpc>
                <a:spcPct val="150000"/>
              </a:lnSpc>
              <a:buFont typeface="Arial" panose="020B0604020202020204" pitchFamily="34" charset="0"/>
              <a:buChar char="•"/>
            </a:pPr>
            <a:r>
              <a:rPr lang="sl-SI" sz="4500" dirty="0">
                <a:latin typeface="Verdana" pitchFamily="34" charset="0"/>
                <a:ea typeface="Verdana" pitchFamily="34" charset="0"/>
              </a:rPr>
              <a:t>C</a:t>
            </a:r>
            <a:r>
              <a:rPr lang="en-US" sz="4500" dirty="0" err="1">
                <a:latin typeface="Verdana" pitchFamily="34" charset="0"/>
                <a:ea typeface="Verdana" pitchFamily="34" charset="0"/>
              </a:rPr>
              <a:t>uts</a:t>
            </a:r>
            <a:r>
              <a:rPr lang="en-US" sz="4500" dirty="0">
                <a:latin typeface="Verdana" pitchFamily="34" charset="0"/>
                <a:ea typeface="Verdana" pitchFamily="34" charset="0"/>
              </a:rPr>
              <a:t> change within 3-5 seconds</a:t>
            </a:r>
            <a:endParaRPr lang="sl-SI" sz="4500" dirty="0">
              <a:latin typeface="Verdana" pitchFamily="34" charset="0"/>
              <a:ea typeface="Verdana" pitchFamily="34" charset="0"/>
            </a:endParaRPr>
          </a:p>
          <a:p>
            <a:pPr marL="914400" indent="-914400">
              <a:lnSpc>
                <a:spcPct val="150000"/>
              </a:lnSpc>
              <a:buFont typeface="Arial" panose="020B0604020202020204" pitchFamily="34" charset="0"/>
              <a:buChar char="•"/>
            </a:pPr>
            <a:r>
              <a:rPr lang="sl-SI" sz="4500" dirty="0">
                <a:latin typeface="Verdana" pitchFamily="34" charset="0"/>
                <a:ea typeface="Verdana" pitchFamily="34" charset="0"/>
              </a:rPr>
              <a:t>T</a:t>
            </a:r>
            <a:r>
              <a:rPr lang="en-US" sz="4500" dirty="0">
                <a:latin typeface="Verdana" pitchFamily="34" charset="0"/>
                <a:ea typeface="Verdana" pitchFamily="34" charset="0"/>
              </a:rPr>
              <a:t>he images don’t always correspond to the cuts</a:t>
            </a:r>
            <a:endParaRPr lang="sl-SI" sz="4500" dirty="0">
              <a:latin typeface="Verdana" pitchFamily="34" charset="0"/>
              <a:ea typeface="Verdana" pitchFamily="34" charset="0"/>
            </a:endParaRPr>
          </a:p>
          <a:p>
            <a:pPr>
              <a:lnSpc>
                <a:spcPct val="150000"/>
              </a:lnSpc>
            </a:pP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1558685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Editing</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E2U TV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news</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items</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T</a:t>
            </a:r>
            <a:r>
              <a:rPr lang="en-US" sz="4500" dirty="0">
                <a:latin typeface="Verdana" pitchFamily="34" charset="0"/>
                <a:ea typeface="Verdana" pitchFamily="34" charset="0"/>
              </a:rPr>
              <a:t>he editor should edit the video material according to the narration</a:t>
            </a:r>
            <a:r>
              <a:rPr lang="sl-SI" sz="4500" dirty="0">
                <a:latin typeface="Verdana" pitchFamily="34" charset="0"/>
                <a:ea typeface="Verdana" pitchFamily="34" charset="0"/>
              </a:rPr>
              <a:t>.</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The editor should a</a:t>
            </a:r>
            <a:r>
              <a:rPr lang="en-US" sz="4500" dirty="0" err="1">
                <a:latin typeface="Verdana" pitchFamily="34" charset="0"/>
                <a:ea typeface="Verdana" pitchFamily="34" charset="0"/>
              </a:rPr>
              <a:t>llocate</a:t>
            </a:r>
            <a:r>
              <a:rPr lang="en-US" sz="4500" dirty="0">
                <a:latin typeface="Verdana" pitchFamily="34" charset="0"/>
                <a:ea typeface="Verdana" pitchFamily="34" charset="0"/>
              </a:rPr>
              <a:t> the viewer more time to comprehend the moving images.</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2757938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Longer</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cuts</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The </a:t>
            </a:r>
            <a:r>
              <a:rPr lang="en-US" sz="4500" dirty="0">
                <a:latin typeface="Verdana" pitchFamily="34" charset="0"/>
                <a:ea typeface="Verdana" pitchFamily="34" charset="0"/>
              </a:rPr>
              <a:t>edited cuts with E2U AVJ content tend to be longer than the norm. </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297290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Yle</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Uutiset</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Selkosuomeksi</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D</a:t>
            </a:r>
            <a:r>
              <a:rPr lang="en-US" sz="4500" dirty="0" err="1">
                <a:latin typeface="Verdana" pitchFamily="34" charset="0"/>
                <a:ea typeface="Verdana" pitchFamily="34" charset="0"/>
              </a:rPr>
              <a:t>epartment</a:t>
            </a:r>
            <a:r>
              <a:rPr lang="en-US" sz="4500" dirty="0">
                <a:latin typeface="Verdana" pitchFamily="34" charset="0"/>
                <a:ea typeface="Verdana" pitchFamily="34" charset="0"/>
              </a:rPr>
              <a:t> from the Finnish national broadcaster YLE, which produces news in Easy Finnish in both textual, audio and audiovisual format</a:t>
            </a:r>
            <a:r>
              <a:rPr lang="sl-SI" sz="4500" dirty="0">
                <a:latin typeface="Verdana" pitchFamily="34" charset="0"/>
                <a:ea typeface="Verdana" pitchFamily="34" charset="0"/>
              </a:rPr>
              <a:t> (</a:t>
            </a:r>
            <a:r>
              <a:rPr lang="sl-SI" sz="4500" dirty="0">
                <a:latin typeface="Verdana" pitchFamily="34" charset="0"/>
                <a:ea typeface="Verdana" pitchFamily="34" charset="0"/>
                <a:hlinkClick r:id="rId2"/>
              </a:rPr>
              <a:t>http://yle.fi/selkouutiset</a:t>
            </a:r>
            <a:r>
              <a:rPr lang="sl-SI" sz="4500" dirty="0">
                <a:latin typeface="Verdana" pitchFamily="34" charset="0"/>
                <a:ea typeface="Verdana" pitchFamily="34" charset="0"/>
              </a:rPr>
              <a:t>).</a:t>
            </a:r>
          </a:p>
          <a:p>
            <a:pPr>
              <a:lnSpc>
                <a:spcPct val="150000"/>
              </a:lnSpc>
            </a:pP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3443025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Voicing</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a:lnSpc>
                <a:spcPct val="150000"/>
              </a:lnSpc>
            </a:pPr>
            <a:endParaRPr lang="sl-SI" sz="4500" dirty="0">
              <a:latin typeface="Verdana" pitchFamily="34" charset="0"/>
              <a:ea typeface="Verdana" pitchFamily="34" charset="0"/>
            </a:endParaRPr>
          </a:p>
          <a:p>
            <a:pPr>
              <a:lnSpc>
                <a:spcPct val="150000"/>
              </a:lnSpc>
            </a:pPr>
            <a:r>
              <a:rPr lang="en-US" sz="4500" dirty="0">
                <a:latin typeface="Verdana" pitchFamily="34" charset="0"/>
                <a:ea typeface="Verdana" pitchFamily="34" charset="0"/>
              </a:rPr>
              <a:t>In any audiovisual content production, whether it is done for television or radio, voicing plays an important part</a:t>
            </a:r>
            <a:r>
              <a:rPr lang="sl-SI" sz="4500" dirty="0">
                <a:latin typeface="Verdana" pitchFamily="34" charset="0"/>
                <a:ea typeface="Verdana" pitchFamily="34" charset="0"/>
              </a:rPr>
              <a:t>.</a:t>
            </a:r>
          </a:p>
        </p:txBody>
      </p:sp>
    </p:spTree>
    <p:extLst>
      <p:ext uri="{BB962C8B-B14F-4D97-AF65-F5344CB8AC3E}">
        <p14:creationId xmlns:p14="http://schemas.microsoft.com/office/powerpoint/2010/main" val="2934867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Yle</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Uutiset</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Selkosuomeksi</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Edits </a:t>
            </a:r>
            <a:r>
              <a:rPr lang="en-US" sz="4500" dirty="0">
                <a:latin typeface="Verdana" pitchFamily="34" charset="0"/>
                <a:ea typeface="Verdana" pitchFamily="34" charset="0"/>
              </a:rPr>
              <a:t>and cuts tend to be around 6-8 seconds</a:t>
            </a:r>
            <a:r>
              <a:rPr lang="sl-SI" sz="4500" dirty="0">
                <a:latin typeface="Verdana" pitchFamily="34" charset="0"/>
                <a:ea typeface="Verdana" pitchFamily="34" charset="0"/>
              </a:rPr>
              <a:t> long</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T</a:t>
            </a:r>
            <a:r>
              <a:rPr lang="en-US" sz="4500" dirty="0">
                <a:latin typeface="Verdana" pitchFamily="34" charset="0"/>
                <a:ea typeface="Verdana" pitchFamily="34" charset="0"/>
              </a:rPr>
              <a:t>he speed of speech is slower than on the standard news</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4190925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Yle</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Uutiset</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Selkosuomeksi</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They have introduced elements that do not exist in standard language news.</a:t>
            </a:r>
            <a:endParaRPr lang="sl-SI" sz="4500" dirty="0">
              <a:latin typeface="Verdana" pitchFamily="34" charset="0"/>
              <a:ea typeface="Verdana" pitchFamily="34" charset="0"/>
            </a:endParaRPr>
          </a:p>
          <a:p>
            <a:pPr>
              <a:lnSpc>
                <a:spcPct val="150000"/>
              </a:lnSpc>
            </a:pPr>
            <a:r>
              <a:rPr lang="sl-SI" sz="4500" dirty="0">
                <a:latin typeface="Verdana" pitchFamily="34" charset="0"/>
                <a:ea typeface="Verdana" pitchFamily="34" charset="0"/>
              </a:rPr>
              <a:t>For example: t</a:t>
            </a:r>
            <a:r>
              <a:rPr lang="en-US" sz="4500" dirty="0">
                <a:latin typeface="Verdana" pitchFamily="34" charset="0"/>
                <a:ea typeface="Verdana" pitchFamily="34" charset="0"/>
              </a:rPr>
              <a:t>hey use</a:t>
            </a:r>
            <a:r>
              <a:rPr lang="sl-SI" sz="4500" dirty="0">
                <a:latin typeface="Verdana" pitchFamily="34" charset="0"/>
                <a:ea typeface="Verdana" pitchFamily="34" charset="0"/>
              </a:rPr>
              <a:t> </a:t>
            </a:r>
            <a:r>
              <a:rPr lang="en-US" sz="4500" dirty="0">
                <a:latin typeface="Verdana" pitchFamily="34" charset="0"/>
                <a:ea typeface="Verdana" pitchFamily="34" charset="0"/>
              </a:rPr>
              <a:t>a core sentence which is repeated half-way through the news item. </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3071433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Graphical</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elements</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in E2U</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New information</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Additional information</a:t>
            </a:r>
          </a:p>
        </p:txBody>
      </p:sp>
    </p:spTree>
    <p:extLst>
      <p:ext uri="{BB962C8B-B14F-4D97-AF65-F5344CB8AC3E}">
        <p14:creationId xmlns:p14="http://schemas.microsoft.com/office/powerpoint/2010/main" val="12344364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Graphical</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elements</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in E2U</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When producing E2U AVJ news items, we can also encounter certain words or concepts, which need explanation. We can explain these with the help of narration and enrich the explanation with the aid of graphics. </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393832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Graphical</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elements</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in E2U</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Analogous to the explanations in E2U language, the explanations should be distinguished from the core elements of the news item itself. With this, the viewer can distinguish what serves as an explanation and what is the information conveyed by the news item.</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1411235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Audience</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and</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validation</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A </a:t>
            </a:r>
            <a:r>
              <a:rPr lang="en-US" sz="4500" dirty="0">
                <a:latin typeface="Verdana" pitchFamily="34" charset="0"/>
                <a:ea typeface="Verdana" pitchFamily="34" charset="0"/>
              </a:rPr>
              <a:t>journalist should lean on the pre-learned formats, but at the same time adapt these formats according to the audience. When creating E2U AVJ content, this can be most easily done with the help of validation and tests with the audience, making sure it is understandable to them.</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27224845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1" name="TextBox 20">
            <a:extLst>
              <a:ext uri="{FF2B5EF4-FFF2-40B4-BE49-F238E27FC236}">
                <a16:creationId xmlns:a16="http://schemas.microsoft.com/office/drawing/2014/main" id="{8DF475E8-9F94-A34C-B3D0-8D2CD3CD4ECB}"/>
              </a:ext>
            </a:extLst>
          </p:cNvPr>
          <p:cNvSpPr txBox="1"/>
          <p:nvPr/>
        </p:nvSpPr>
        <p:spPr>
          <a:xfrm>
            <a:off x="8751592" y="5046766"/>
            <a:ext cx="8829598" cy="692498"/>
          </a:xfrm>
          <a:prstGeom prst="rect">
            <a:avLst/>
          </a:prstGeom>
          <a:noFill/>
        </p:spPr>
        <p:txBody>
          <a:bodyPr wrap="square" lIns="137141" tIns="68570" rIns="137141" bIns="68570" rtlCol="0">
            <a:spAutoFit/>
          </a:bodyPr>
          <a:lstStyle/>
          <a:p>
            <a:pP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rPr>
              <a:t>Andrej.Tomazin@rtvslo.si</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Title 6">
            <a:extLst>
              <a:ext uri="{FF2B5EF4-FFF2-40B4-BE49-F238E27FC236}">
                <a16:creationId xmlns:a16="http://schemas.microsoft.com/office/drawing/2014/main" id="{07FA4721-2F8F-F642-A4A6-20D0C4515703}"/>
              </a:ext>
            </a:extLst>
          </p:cNvPr>
          <p:cNvSpPr>
            <a:spLocks noGrp="1"/>
          </p:cNvSpPr>
          <p:nvPr>
            <p:ph type="title"/>
          </p:nvPr>
        </p:nvSpPr>
        <p:spPr>
          <a:xfrm>
            <a:off x="8751592" y="4221103"/>
            <a:ext cx="9342870" cy="1062638"/>
          </a:xfrm>
        </p:spPr>
        <p:txBody>
          <a:bodyPr>
            <a:normAutofit/>
          </a:bodyPr>
          <a:lstStyle/>
          <a:p>
            <a:r>
              <a:rPr lang="sl-SI" sz="3600" dirty="0"/>
              <a:t>Andrej Tomažin</a:t>
            </a:r>
            <a:endParaRPr lang="en-ES" sz="3600" dirty="0"/>
          </a:p>
        </p:txBody>
      </p:sp>
      <p:pic>
        <p:nvPicPr>
          <p:cNvPr id="3" name="Picture 2" descr="Logo of RTV Slovenija. Blue texts says Radiotelevizija Slovenija. A figure of a boy with a whistle stands on the left side of the text.">
            <a:extLst>
              <a:ext uri="{FF2B5EF4-FFF2-40B4-BE49-F238E27FC236}">
                <a16:creationId xmlns:a16="http://schemas.microsoft.com/office/drawing/2014/main" id="{D25B7BC9-1C6A-46BF-AEA6-ACDB725B9A84}"/>
              </a:ext>
            </a:extLst>
          </p:cNvPr>
          <p:cNvPicPr>
            <a:picLocks noChangeAspect="1"/>
          </p:cNvPicPr>
          <p:nvPr/>
        </p:nvPicPr>
        <p:blipFill>
          <a:blip r:embed="rId5"/>
          <a:stretch>
            <a:fillRect/>
          </a:stretch>
        </p:blipFill>
        <p:spPr>
          <a:xfrm>
            <a:off x="3627142" y="3879953"/>
            <a:ext cx="5124450" cy="2333625"/>
          </a:xfrm>
          <a:prstGeom prst="rect">
            <a:avLst/>
          </a:prstGeom>
        </p:spPr>
      </p:pic>
    </p:spTree>
    <p:extLst>
      <p:ext uri="{BB962C8B-B14F-4D97-AF65-F5344CB8AC3E}">
        <p14:creationId xmlns:p14="http://schemas.microsoft.com/office/powerpoint/2010/main" val="1358781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25862268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2031624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4200048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Voicing</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part 2</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a:lnSpc>
                <a:spcPct val="150000"/>
              </a:lnSpc>
            </a:pPr>
            <a:endParaRPr lang="sl-SI" sz="4500" dirty="0">
              <a:latin typeface="Verdana" pitchFamily="34" charset="0"/>
              <a:ea typeface="Verdana" pitchFamily="34" charset="0"/>
            </a:endParaRPr>
          </a:p>
          <a:p>
            <a:pPr>
              <a:lnSpc>
                <a:spcPct val="150000"/>
              </a:lnSpc>
            </a:pPr>
            <a:r>
              <a:rPr lang="sl-SI" sz="4500" dirty="0">
                <a:latin typeface="Verdana" pitchFamily="34" charset="0"/>
                <a:ea typeface="Verdana" pitchFamily="34" charset="0"/>
              </a:rPr>
              <a:t>A </a:t>
            </a:r>
            <a:r>
              <a:rPr lang="en-US" sz="4500" dirty="0">
                <a:latin typeface="Verdana" pitchFamily="34" charset="0"/>
                <a:ea typeface="Verdana" pitchFamily="34" charset="0"/>
              </a:rPr>
              <a:t>clearly mediated narration is an essential part of the audiovisual journalistic content. </a:t>
            </a:r>
            <a:endParaRPr lang="sl-SI" sz="4500" dirty="0">
              <a:latin typeface="Verdana" pitchFamily="34" charset="0"/>
              <a:ea typeface="Verdana" pitchFamily="34" charset="0"/>
            </a:endParaRPr>
          </a:p>
        </p:txBody>
      </p:sp>
    </p:spTree>
    <p:extLst>
      <p:ext uri="{BB962C8B-B14F-4D97-AF65-F5344CB8AC3E}">
        <p14:creationId xmlns:p14="http://schemas.microsoft.com/office/powerpoint/2010/main" val="37613005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3280738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Voicing</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part 3</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Broadcast voices are usually:</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rich,</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crisp,</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resonant,</a:t>
            </a:r>
          </a:p>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free from impediments.</a:t>
            </a:r>
          </a:p>
        </p:txBody>
      </p:sp>
    </p:spTree>
    <p:extLst>
      <p:ext uri="{BB962C8B-B14F-4D97-AF65-F5344CB8AC3E}">
        <p14:creationId xmlns:p14="http://schemas.microsoft.com/office/powerpoint/2010/main" val="4094638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Common</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errors</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Common errors with voicing are: </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placing stress or emphasis on the wrong words</a:t>
            </a:r>
            <a:r>
              <a:rPr lang="sl-SI" sz="4500" dirty="0">
                <a:latin typeface="Verdana" pitchFamily="34" charset="0"/>
                <a:ea typeface="Verdana" pitchFamily="34" charset="0"/>
              </a:rPr>
              <a:t>,</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speaking in a ‘sing-song’ voice</a:t>
            </a:r>
            <a:r>
              <a:rPr lang="sl-SI" sz="4500" dirty="0">
                <a:latin typeface="Verdana" pitchFamily="34" charset="0"/>
                <a:ea typeface="Verdana" pitchFamily="34" charset="0"/>
              </a:rPr>
              <a:t>,</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using upward or downward inflections in inappropriate</a:t>
            </a:r>
            <a:r>
              <a:rPr lang="sl-SI" sz="4500" dirty="0">
                <a:latin typeface="Verdana" pitchFamily="34" charset="0"/>
                <a:ea typeface="Verdana" pitchFamily="34" charset="0"/>
              </a:rPr>
              <a:t> </a:t>
            </a:r>
            <a:r>
              <a:rPr lang="en-US" sz="4500" dirty="0">
                <a:latin typeface="Verdana" pitchFamily="34" charset="0"/>
                <a:ea typeface="Verdana" pitchFamily="34" charset="0"/>
              </a:rPr>
              <a:t>places</a:t>
            </a:r>
            <a:r>
              <a:rPr lang="sl-SI" sz="4500" dirty="0">
                <a:latin typeface="Verdana" pitchFamily="34" charset="0"/>
                <a:ea typeface="Verdana" pitchFamily="34" charset="0"/>
              </a:rPr>
              <a:t>.</a:t>
            </a:r>
          </a:p>
        </p:txBody>
      </p:sp>
    </p:spTree>
    <p:extLst>
      <p:ext uri="{BB962C8B-B14F-4D97-AF65-F5344CB8AC3E}">
        <p14:creationId xmlns:p14="http://schemas.microsoft.com/office/powerpoint/2010/main" val="1989340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Common</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errors</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part 2</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U</a:t>
            </a:r>
            <a:r>
              <a:rPr lang="en-US" sz="4500" dirty="0">
                <a:latin typeface="Verdana" pitchFamily="34" charset="0"/>
                <a:ea typeface="Verdana" pitchFamily="34" charset="0"/>
              </a:rPr>
              <a:t>sing a tone of voice that is inappropriate for the story</a:t>
            </a:r>
            <a:r>
              <a:rPr lang="sl-SI" sz="4500" dirty="0">
                <a:latin typeface="Verdana" pitchFamily="34" charset="0"/>
                <a:ea typeface="Verdana" pitchFamily="34" charset="0"/>
              </a:rPr>
              <a:t>,</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speaking in a monotone voice</a:t>
            </a:r>
            <a:r>
              <a:rPr lang="sl-SI" sz="4500" dirty="0">
                <a:latin typeface="Verdana" pitchFamily="34" charset="0"/>
                <a:ea typeface="Verdana" pitchFamily="34" charset="0"/>
              </a:rPr>
              <a:t>,</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speaking too fast or babbling</a:t>
            </a:r>
            <a:r>
              <a:rPr lang="sl-SI" sz="4500" dirty="0">
                <a:latin typeface="Verdana" pitchFamily="34" charset="0"/>
                <a:ea typeface="Verdana" pitchFamily="34" charset="0"/>
              </a:rPr>
              <a:t>,</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slurred speech, where syllables or even words are left out</a:t>
            </a:r>
            <a:r>
              <a:rPr lang="sl-SI" sz="4500" dirty="0">
                <a:latin typeface="Verdana" pitchFamily="34" charset="0"/>
                <a:ea typeface="Verdana" pitchFamily="34" charset="0"/>
              </a:rPr>
              <a:t>.</a:t>
            </a:r>
          </a:p>
        </p:txBody>
      </p:sp>
    </p:spTree>
    <p:extLst>
      <p:ext uri="{BB962C8B-B14F-4D97-AF65-F5344CB8AC3E}">
        <p14:creationId xmlns:p14="http://schemas.microsoft.com/office/powerpoint/2010/main" val="3037047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Common</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errors</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part 3</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pitchFamily="34" charset="0"/>
                <a:ea typeface="Verdana" pitchFamily="34" charset="0"/>
              </a:rPr>
              <a:t>S</a:t>
            </a:r>
            <a:r>
              <a:rPr lang="en-US" sz="4500" dirty="0">
                <a:latin typeface="Verdana" pitchFamily="34" charset="0"/>
                <a:ea typeface="Verdana" pitchFamily="34" charset="0"/>
              </a:rPr>
              <a:t>peaking too slowly</a:t>
            </a:r>
            <a:r>
              <a:rPr lang="sl-SI" sz="4500" dirty="0">
                <a:latin typeface="Verdana" pitchFamily="34" charset="0"/>
                <a:ea typeface="Verdana" pitchFamily="34" charset="0"/>
              </a:rPr>
              <a:t>,</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poor enunciation.</a:t>
            </a:r>
            <a:endParaRPr lang="sl-SI" sz="4500" dirty="0">
              <a:latin typeface="Verdana" pitchFamily="34" charset="0"/>
              <a:ea typeface="Verdana" pitchFamily="34" charset="0"/>
            </a:endParaRPr>
          </a:p>
          <a:p>
            <a:pPr marL="685800" indent="-685800">
              <a:lnSpc>
                <a:spcPct val="150000"/>
              </a:lnSpc>
              <a:buFont typeface="Arial" panose="020B0604020202020204" pitchFamily="34" charset="0"/>
              <a:buChar char="•"/>
            </a:pPr>
            <a:endParaRPr lang="sl-SI" sz="4500" dirty="0">
              <a:latin typeface="Verdana" pitchFamily="34" charset="0"/>
              <a:ea typeface="Verdana" pitchFamily="34" charset="0"/>
            </a:endParaRPr>
          </a:p>
          <a:p>
            <a:pPr>
              <a:lnSpc>
                <a:spcPct val="150000"/>
              </a:lnSpc>
            </a:pPr>
            <a:r>
              <a:rPr lang="sl-SI" sz="4500" dirty="0">
                <a:latin typeface="Verdana" pitchFamily="34" charset="0"/>
                <a:ea typeface="Verdana" pitchFamily="34" charset="0"/>
              </a:rPr>
              <a:t>(Barbara Alysen: The Electronic Reporter)</a:t>
            </a:r>
          </a:p>
        </p:txBody>
      </p:sp>
    </p:spTree>
    <p:extLst>
      <p:ext uri="{BB962C8B-B14F-4D97-AF65-F5344CB8AC3E}">
        <p14:creationId xmlns:p14="http://schemas.microsoft.com/office/powerpoint/2010/main" val="3153900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Conveying</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a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message</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sl-SI" sz="4500" dirty="0">
                <a:latin typeface="Verdana" pitchFamily="34" charset="0"/>
                <a:ea typeface="Verdana" pitchFamily="34" charset="0"/>
              </a:rPr>
              <a:t>T</a:t>
            </a:r>
            <a:r>
              <a:rPr lang="en-US" sz="4500" dirty="0">
                <a:latin typeface="Verdana" pitchFamily="34" charset="0"/>
                <a:ea typeface="Verdana" pitchFamily="34" charset="0"/>
              </a:rPr>
              <a:t>he foremost quality of a voice we hear in audiovisual journalism – regardless of language – is its capability to clearly convey a message</a:t>
            </a:r>
            <a:r>
              <a:rPr lang="sl-SI" sz="4500" dirty="0">
                <a:latin typeface="Verdana" pitchFamily="34" charset="0"/>
                <a:ea typeface="Verdana" pitchFamily="34" charset="0"/>
              </a:rPr>
              <a:t>.</a:t>
            </a:r>
          </a:p>
        </p:txBody>
      </p:sp>
    </p:spTree>
    <p:extLst>
      <p:ext uri="{BB962C8B-B14F-4D97-AF65-F5344CB8AC3E}">
        <p14:creationId xmlns:p14="http://schemas.microsoft.com/office/powerpoint/2010/main" val="2781976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B739F33-38EA-524B-A88D-3F478417BA80}"/>
              </a:ext>
            </a:extLst>
          </p:cNvPr>
          <p:cNvSpPr txBox="1">
            <a:spLocks noGrp="1"/>
          </p:cNvSpPr>
          <p:nvPr>
            <p:ph type="title"/>
          </p:nvPr>
        </p:nvSpPr>
        <p:spPr>
          <a:xfrm>
            <a:off x="317911" y="1927940"/>
            <a:ext cx="12170179" cy="1062638"/>
          </a:xfrm>
          <a:prstGeom prst="rect">
            <a:avLst/>
          </a:prstGeom>
          <a:noFill/>
          <a:ln>
            <a:noFill/>
            <a:prstDash/>
          </a:ln>
          <a:effectLst/>
        </p:spPr>
        <p:txBody>
          <a:bodyPr rot="0" spcFirstLastPara="0" vertOverflow="overflow" horzOverflow="overflow" vert="horz" wrap="square" lIns="137141" tIns="68570" rIns="137141" bIns="68570" numCol="1" spcCol="0" rtlCol="0" fromWordArt="0" anchor="ctr" anchorCtr="0" forceAA="0" compatLnSpc="1">
            <a:prstTxWarp prst="textNoShape">
              <a:avLst/>
            </a:prstTxWarp>
            <a:normAutofit/>
          </a:bodyPr>
          <a:lst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a:lstStyle>
          <a:p>
            <a:pPr marL="0" marR="0" lvl="0" indent="0" algn="l" defTabSz="1371408" rtl="0" eaLnBrk="1" fontAlgn="auto" latinLnBrk="0" hangingPunct="1">
              <a:lnSpc>
                <a:spcPct val="90000"/>
              </a:lnSpc>
              <a:spcBef>
                <a:spcPct val="0"/>
              </a:spcBef>
              <a:spcAft>
                <a:spcPts val="0"/>
              </a:spcAft>
              <a:buClrTx/>
              <a:buSzTx/>
              <a:buFontTx/>
              <a:buNone/>
              <a:tabLst/>
              <a:defRPr/>
            </a:pP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Voicing</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a:t>
            </a:r>
            <a:r>
              <a:rPr kumimoji="0" lang="sl-SI" sz="6000" b="1" i="0" u="none" strike="noStrike" kern="1200" cap="none" spc="0" normalizeH="0" baseline="0" noProof="0" dirty="0" err="1">
                <a:ln>
                  <a:noFill/>
                </a:ln>
                <a:solidFill>
                  <a:schemeClr val="tx1"/>
                </a:solidFill>
                <a:effectLst/>
                <a:uLnTx/>
                <a:uFillTx/>
                <a:latin typeface="Verdana"/>
                <a:ea typeface="Arial" charset="0"/>
                <a:cs typeface="Verdana"/>
              </a:rPr>
              <a:t>for</a:t>
            </a:r>
            <a:r>
              <a:rPr kumimoji="0" lang="sl-SI" sz="6000" b="1" i="0" u="none" strike="noStrike" kern="1200" cap="none" spc="0" normalizeH="0" baseline="0" noProof="0" dirty="0">
                <a:ln>
                  <a:noFill/>
                </a:ln>
                <a:solidFill>
                  <a:schemeClr val="tx1"/>
                </a:solidFill>
                <a:effectLst/>
                <a:uLnTx/>
                <a:uFillTx/>
                <a:latin typeface="Verdana"/>
                <a:ea typeface="Arial" charset="0"/>
                <a:cs typeface="Verdana"/>
              </a:rPr>
              <a:t> E2U AVJ</a:t>
            </a:r>
            <a:endParaRPr kumimoji="0" lang="en-ES" sz="6000" b="1" i="0" u="none" strike="noStrike" kern="1200" cap="none" spc="0" normalizeH="0" baseline="0" noProof="0" dirty="0">
              <a:ln>
                <a:noFill/>
              </a:ln>
              <a:solidFill>
                <a:schemeClr val="tx1"/>
              </a:solidFill>
              <a:effectLst/>
              <a:uLnTx/>
              <a:uFillTx/>
              <a:latin typeface="Verdana"/>
              <a:ea typeface="Arial" charset="0"/>
              <a:cs typeface="Verdana"/>
            </a:endParaRPr>
          </a:p>
        </p:txBody>
      </p:sp>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Voicing for E2U AVJ must make a few adjustments but has to stay true to the standard voicing practices for radio or TV</a:t>
            </a:r>
            <a:r>
              <a:rPr lang="sl-SI" sz="4500" dirty="0">
                <a:latin typeface="Verdana" pitchFamily="34" charset="0"/>
                <a:ea typeface="Verdana" pitchFamily="34" charset="0"/>
              </a:rPr>
              <a:t>.</a:t>
            </a:r>
          </a:p>
        </p:txBody>
      </p:sp>
    </p:spTree>
    <p:extLst>
      <p:ext uri="{BB962C8B-B14F-4D97-AF65-F5344CB8AC3E}">
        <p14:creationId xmlns:p14="http://schemas.microsoft.com/office/powerpoint/2010/main" val="2766931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FC16E295-5761-BA4F-A7A5-CD773ACF28B7}" vid="{04F7000C-F3D4-A54C-934E-B09502CD73C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2572</TotalTime>
  <Words>835</Words>
  <Application>Microsoft Macintosh PowerPoint</Application>
  <PresentationFormat>Custom</PresentationFormat>
  <Paragraphs>93</Paragraphs>
  <Slides>30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Verdana</vt:lpstr>
      <vt:lpstr>Office Theme</vt:lpstr>
      <vt:lpstr>Editing and voicing E2U audiovisual journalistic content</vt:lpstr>
      <vt:lpstr>Voicing</vt:lpstr>
      <vt:lpstr>Voicing, part 2</vt:lpstr>
      <vt:lpstr>Voicing, part 3</vt:lpstr>
      <vt:lpstr>Common errors</vt:lpstr>
      <vt:lpstr>Common errors, part 2</vt:lpstr>
      <vt:lpstr>Common errors, part 3</vt:lpstr>
      <vt:lpstr>Conveying a message</vt:lpstr>
      <vt:lpstr>Voicing for E2U AVJ</vt:lpstr>
      <vt:lpstr>E2U voicing</vt:lpstr>
      <vt:lpstr>Monotone voices</vt:lpstr>
      <vt:lpstr>Principle of proximity</vt:lpstr>
      <vt:lpstr>Familiarity and E2U voicing</vt:lpstr>
      <vt:lpstr>Editing E2U AVJ</vt:lpstr>
      <vt:lpstr>Example: monsoon</vt:lpstr>
      <vt:lpstr>Editing standard TV news</vt:lpstr>
      <vt:lpstr>Editing E2U TV news items</vt:lpstr>
      <vt:lpstr>Longer cuts</vt:lpstr>
      <vt:lpstr>Yle Uutiset Selkosuomeksi</vt:lpstr>
      <vt:lpstr>Yle Uutiset Selkosuomeksi</vt:lpstr>
      <vt:lpstr>Yle Uutiset Selkosuomeksi</vt:lpstr>
      <vt:lpstr>Graphical elements in E2U</vt:lpstr>
      <vt:lpstr>Graphical elements in E2U</vt:lpstr>
      <vt:lpstr>Graphical elements in E2U</vt:lpstr>
      <vt:lpstr>Audience and validation</vt:lpstr>
      <vt:lpstr>Andrej Tomažin</vt:lpstr>
      <vt:lpstr>Acknowledgement</vt:lpstr>
      <vt:lpstr>Disclaimer</vt:lpstr>
      <vt:lpstr>Partners</vt:lpstr>
      <vt:lpstr>EASIT</vt:lpstr>
    </vt:vector>
  </TitlesOfParts>
  <Manager/>
  <Company>RTV Slovenija</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IO5 Slides - Video Lecture</dc:subject>
  <dc:creator>RTV Slovenija</dc:creator>
  <cp:keywords>easy-to-read content; cognitive accessibility; plain language; easy-to-understand content</cp:keywords>
  <dc:description/>
  <cp:lastModifiedBy>Ana Fernández Torné</cp:lastModifiedBy>
  <cp:revision>38</cp:revision>
  <dcterms:modified xsi:type="dcterms:W3CDTF">2021-05-29T06:27:38Z</dcterms:modified>
  <cp:category>Teaching materials</cp:category>
</cp:coreProperties>
</file>