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8"/>
  </p:notesMasterIdLst>
  <p:handoutMasterIdLst>
    <p:handoutMasterId r:id="rId49"/>
  </p:handoutMasterIdLst>
  <p:sldIdLst>
    <p:sldId id="381" r:id="rId2"/>
    <p:sldId id="326" r:id="rId3"/>
    <p:sldId id="360" r:id="rId4"/>
    <p:sldId id="361" r:id="rId5"/>
    <p:sldId id="348" r:id="rId6"/>
    <p:sldId id="349" r:id="rId7"/>
    <p:sldId id="350" r:id="rId8"/>
    <p:sldId id="344" r:id="rId9"/>
    <p:sldId id="378" r:id="rId10"/>
    <p:sldId id="351" r:id="rId11"/>
    <p:sldId id="352" r:id="rId12"/>
    <p:sldId id="331" r:id="rId13"/>
    <p:sldId id="345" r:id="rId14"/>
    <p:sldId id="375" r:id="rId15"/>
    <p:sldId id="379" r:id="rId16"/>
    <p:sldId id="353" r:id="rId17"/>
    <p:sldId id="332" r:id="rId18"/>
    <p:sldId id="333" r:id="rId19"/>
    <p:sldId id="334" r:id="rId20"/>
    <p:sldId id="380" r:id="rId21"/>
    <p:sldId id="335" r:id="rId22"/>
    <p:sldId id="362" r:id="rId23"/>
    <p:sldId id="363" r:id="rId24"/>
    <p:sldId id="347" r:id="rId25"/>
    <p:sldId id="355" r:id="rId26"/>
    <p:sldId id="356" r:id="rId27"/>
    <p:sldId id="336" r:id="rId28"/>
    <p:sldId id="357" r:id="rId29"/>
    <p:sldId id="358" r:id="rId30"/>
    <p:sldId id="359" r:id="rId31"/>
    <p:sldId id="364" r:id="rId32"/>
    <p:sldId id="366" r:id="rId33"/>
    <p:sldId id="382" r:id="rId34"/>
    <p:sldId id="367" r:id="rId35"/>
    <p:sldId id="368" r:id="rId36"/>
    <p:sldId id="369" r:id="rId37"/>
    <p:sldId id="370" r:id="rId38"/>
    <p:sldId id="371" r:id="rId39"/>
    <p:sldId id="372" r:id="rId40"/>
    <p:sldId id="373" r:id="rId41"/>
    <p:sldId id="374" r:id="rId42"/>
    <p:sldId id="314" r:id="rId43"/>
    <p:sldId id="365" r:id="rId44"/>
    <p:sldId id="327" r:id="rId45"/>
    <p:sldId id="383" r:id="rId46"/>
    <p:sldId id="328" r:id="rId47"/>
  </p:sldIdLst>
  <p:sldSz cx="18291175" cy="10287000"/>
  <p:notesSz cx="6858000" cy="9144000"/>
  <p:defaultText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ample slides" id="{3C47D69E-40C3-3D4C-B986-28F3405501F4}">
          <p14:sldIdLst>
            <p14:sldId id="381"/>
            <p14:sldId id="326"/>
            <p14:sldId id="360"/>
            <p14:sldId id="361"/>
            <p14:sldId id="348"/>
            <p14:sldId id="349"/>
            <p14:sldId id="350"/>
            <p14:sldId id="344"/>
            <p14:sldId id="378"/>
            <p14:sldId id="351"/>
            <p14:sldId id="352"/>
            <p14:sldId id="331"/>
            <p14:sldId id="345"/>
            <p14:sldId id="375"/>
            <p14:sldId id="379"/>
            <p14:sldId id="353"/>
            <p14:sldId id="332"/>
            <p14:sldId id="333"/>
            <p14:sldId id="334"/>
            <p14:sldId id="380"/>
            <p14:sldId id="335"/>
            <p14:sldId id="362"/>
            <p14:sldId id="363"/>
            <p14:sldId id="347"/>
            <p14:sldId id="355"/>
            <p14:sldId id="356"/>
            <p14:sldId id="336"/>
            <p14:sldId id="357"/>
            <p14:sldId id="358"/>
            <p14:sldId id="359"/>
            <p14:sldId id="364"/>
            <p14:sldId id="366"/>
            <p14:sldId id="382"/>
            <p14:sldId id="367"/>
            <p14:sldId id="368"/>
            <p14:sldId id="369"/>
            <p14:sldId id="370"/>
            <p14:sldId id="371"/>
            <p14:sldId id="372"/>
            <p14:sldId id="373"/>
            <p14:sldId id="374"/>
            <p14:sldId id="314"/>
            <p14:sldId id="365"/>
            <p14:sldId id="327"/>
            <p14:sldId id="383"/>
            <p14:sldId id="328"/>
          </p14:sldIdLst>
        </p14:section>
      </p14:sectionLst>
    </p:ext>
    <p:ext uri="{EFAFB233-063F-42B5-8137-9DF3F51BA10A}">
      <p15:sldGuideLst xmlns:p15="http://schemas.microsoft.com/office/powerpoint/2012/main">
        <p15:guide id="1" orient="horz" pos="2137" userDrawn="1">
          <p15:clr>
            <a:srgbClr val="A4A3A4"/>
          </p15:clr>
        </p15:guide>
        <p15:guide id="2" pos="3840">
          <p15:clr>
            <a:srgbClr val="A4A3A4"/>
          </p15:clr>
        </p15:guide>
        <p15:guide id="3" orient="horz" pos="3206">
          <p15:clr>
            <a:srgbClr val="A4A3A4"/>
          </p15:clr>
        </p15:guide>
        <p15:guide id="4" pos="5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6"/>
    <a:srgbClr val="9BD8DE"/>
    <a:srgbClr val="FBE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87" autoAdjust="0"/>
    <p:restoredTop sz="86418" autoAdjust="0"/>
  </p:normalViewPr>
  <p:slideViewPr>
    <p:cSldViewPr snapToGrid="0" snapToObjects="1">
      <p:cViewPr varScale="1">
        <p:scale>
          <a:sx n="75" d="100"/>
          <a:sy n="75" d="100"/>
        </p:scale>
        <p:origin x="800" y="160"/>
      </p:cViewPr>
      <p:guideLst>
        <p:guide orient="horz" pos="2137"/>
        <p:guide pos="3840"/>
        <p:guide orient="horz" pos="3206"/>
        <p:guide pos="5762"/>
      </p:guideLst>
    </p:cSldViewPr>
  </p:slideViewPr>
  <p:outlineViewPr>
    <p:cViewPr>
      <p:scale>
        <a:sx n="33" d="100"/>
        <a:sy n="33" d="100"/>
      </p:scale>
      <p:origin x="0" y="-3432"/>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DFB4AC-868C-284C-89A2-0A43E7A6263F}" type="datetime1">
              <a:rPr lang="es-ES" smtClean="0"/>
              <a:t>29/5/21</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614869-3322-FB44-97AD-0B378C3FFEC5}" type="slidenum">
              <a:rPr lang="es-ES" smtClean="0"/>
              <a:t>‹#›</a:t>
            </a:fld>
            <a:endParaRPr lang="es-ES"/>
          </a:p>
        </p:txBody>
      </p:sp>
    </p:spTree>
    <p:extLst>
      <p:ext uri="{BB962C8B-B14F-4D97-AF65-F5344CB8AC3E}">
        <p14:creationId xmlns:p14="http://schemas.microsoft.com/office/powerpoint/2010/main" val="3813482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63FC8-57C2-1C4B-9D80-AE8EF359852D}" type="datetime1">
              <a:rPr lang="es-ES" smtClean="0"/>
              <a:t>29/5/21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C4A5B-8A05-4798-9EDC-A3E8D0546DEC}" type="slidenum">
              <a:rPr lang="es-ES" smtClean="0"/>
              <a:t>‹#›</a:t>
            </a:fld>
            <a:endParaRPr lang="es-ES"/>
          </a:p>
        </p:txBody>
      </p:sp>
    </p:spTree>
    <p:extLst>
      <p:ext uri="{BB962C8B-B14F-4D97-AF65-F5344CB8AC3E}">
        <p14:creationId xmlns:p14="http://schemas.microsoft.com/office/powerpoint/2010/main" val="2678730666"/>
      </p:ext>
    </p:extLst>
  </p:cSld>
  <p:clrMap bg1="lt1" tx1="dk1" bg2="lt2" tx2="dk2" accent1="accent1" accent2="accent2" accent3="accent3" accent4="accent4" accent5="accent5" accent6="accent6" hlink="hlink" folHlink="folHlink"/>
  <p:hf hdr="0" ftr="0" dt="0"/>
  <p:notesStyle>
    <a:lvl1pPr marL="0" algn="l" defTabSz="1371408" rtl="0" eaLnBrk="1" latinLnBrk="0" hangingPunct="1">
      <a:defRPr sz="1800" kern="1200">
        <a:solidFill>
          <a:schemeClr val="tx1"/>
        </a:solidFill>
        <a:latin typeface="+mn-lt"/>
        <a:ea typeface="+mn-ea"/>
        <a:cs typeface="+mn-cs"/>
      </a:defRPr>
    </a:lvl1pPr>
    <a:lvl2pPr marL="685703" algn="l" defTabSz="1371408" rtl="0" eaLnBrk="1" latinLnBrk="0" hangingPunct="1">
      <a:defRPr sz="1800" kern="1200">
        <a:solidFill>
          <a:schemeClr val="tx1"/>
        </a:solidFill>
        <a:latin typeface="+mn-lt"/>
        <a:ea typeface="+mn-ea"/>
        <a:cs typeface="+mn-cs"/>
      </a:defRPr>
    </a:lvl2pPr>
    <a:lvl3pPr marL="1371408" algn="l" defTabSz="1371408" rtl="0" eaLnBrk="1" latinLnBrk="0" hangingPunct="1">
      <a:defRPr sz="1800" kern="1200">
        <a:solidFill>
          <a:schemeClr val="tx1"/>
        </a:solidFill>
        <a:latin typeface="+mn-lt"/>
        <a:ea typeface="+mn-ea"/>
        <a:cs typeface="+mn-cs"/>
      </a:defRPr>
    </a:lvl3pPr>
    <a:lvl4pPr marL="2057111" algn="l" defTabSz="1371408" rtl="0" eaLnBrk="1" latinLnBrk="0" hangingPunct="1">
      <a:defRPr sz="1800" kern="1200">
        <a:solidFill>
          <a:schemeClr val="tx1"/>
        </a:solidFill>
        <a:latin typeface="+mn-lt"/>
        <a:ea typeface="+mn-ea"/>
        <a:cs typeface="+mn-cs"/>
      </a:defRPr>
    </a:lvl4pPr>
    <a:lvl5pPr marL="2742814" algn="l" defTabSz="1371408" rtl="0" eaLnBrk="1" latinLnBrk="0" hangingPunct="1">
      <a:defRPr sz="1800" kern="1200">
        <a:solidFill>
          <a:schemeClr val="tx1"/>
        </a:solidFill>
        <a:latin typeface="+mn-lt"/>
        <a:ea typeface="+mn-ea"/>
        <a:cs typeface="+mn-cs"/>
      </a:defRPr>
    </a:lvl5pPr>
    <a:lvl6pPr marL="3428517" algn="l" defTabSz="1371408" rtl="0" eaLnBrk="1" latinLnBrk="0" hangingPunct="1">
      <a:defRPr sz="1800" kern="1200">
        <a:solidFill>
          <a:schemeClr val="tx1"/>
        </a:solidFill>
        <a:latin typeface="+mn-lt"/>
        <a:ea typeface="+mn-ea"/>
        <a:cs typeface="+mn-cs"/>
      </a:defRPr>
    </a:lvl6pPr>
    <a:lvl7pPr marL="4114222" algn="l" defTabSz="1371408" rtl="0" eaLnBrk="1" latinLnBrk="0" hangingPunct="1">
      <a:defRPr sz="1800" kern="1200">
        <a:solidFill>
          <a:schemeClr val="tx1"/>
        </a:solidFill>
        <a:latin typeface="+mn-lt"/>
        <a:ea typeface="+mn-ea"/>
        <a:cs typeface="+mn-cs"/>
      </a:defRPr>
    </a:lvl7pPr>
    <a:lvl8pPr marL="4799925" algn="l" defTabSz="1371408" rtl="0" eaLnBrk="1" latinLnBrk="0" hangingPunct="1">
      <a:defRPr sz="1800" kern="1200">
        <a:solidFill>
          <a:schemeClr val="tx1"/>
        </a:solidFill>
        <a:latin typeface="+mn-lt"/>
        <a:ea typeface="+mn-ea"/>
        <a:cs typeface="+mn-cs"/>
      </a:defRPr>
    </a:lvl8pPr>
    <a:lvl9pPr marL="5485628" algn="l" defTabSz="1371408"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a:t>
            </a:fld>
            <a:endParaRPr lang="es-ES"/>
          </a:p>
        </p:txBody>
      </p:sp>
    </p:spTree>
    <p:extLst>
      <p:ext uri="{BB962C8B-B14F-4D97-AF65-F5344CB8AC3E}">
        <p14:creationId xmlns:p14="http://schemas.microsoft.com/office/powerpoint/2010/main" val="253748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42</a:t>
            </a:fld>
            <a:endParaRPr lang="es-ES"/>
          </a:p>
        </p:txBody>
      </p:sp>
    </p:spTree>
    <p:extLst>
      <p:ext uri="{BB962C8B-B14F-4D97-AF65-F5344CB8AC3E}">
        <p14:creationId xmlns:p14="http://schemas.microsoft.com/office/powerpoint/2010/main" val="2547727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43</a:t>
            </a:fld>
            <a:endParaRPr lang="es-ES"/>
          </a:p>
        </p:txBody>
      </p:sp>
    </p:spTree>
    <p:extLst>
      <p:ext uri="{BB962C8B-B14F-4D97-AF65-F5344CB8AC3E}">
        <p14:creationId xmlns:p14="http://schemas.microsoft.com/office/powerpoint/2010/main" val="330715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44</a:t>
            </a:fld>
            <a:endParaRPr lang="es-ES"/>
          </a:p>
        </p:txBody>
      </p:sp>
    </p:spTree>
    <p:extLst>
      <p:ext uri="{BB962C8B-B14F-4D97-AF65-F5344CB8AC3E}">
        <p14:creationId xmlns:p14="http://schemas.microsoft.com/office/powerpoint/2010/main" val="3518243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45</a:t>
            </a:fld>
            <a:endParaRPr lang="es-ES"/>
          </a:p>
        </p:txBody>
      </p:sp>
    </p:spTree>
    <p:extLst>
      <p:ext uri="{BB962C8B-B14F-4D97-AF65-F5344CB8AC3E}">
        <p14:creationId xmlns:p14="http://schemas.microsoft.com/office/powerpoint/2010/main" val="2748283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46</a:t>
            </a:fld>
            <a:endParaRPr lang="es-ES"/>
          </a:p>
        </p:txBody>
      </p:sp>
    </p:spTree>
    <p:extLst>
      <p:ext uri="{BB962C8B-B14F-4D97-AF65-F5344CB8AC3E}">
        <p14:creationId xmlns:p14="http://schemas.microsoft.com/office/powerpoint/2010/main" val="29307073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9" name="Segnaposto titolo 1"/>
          <p:cNvSpPr>
            <a:spLocks noGrp="1"/>
          </p:cNvSpPr>
          <p:nvPr>
            <p:ph type="title" hasCustomPrompt="1"/>
          </p:nvPr>
        </p:nvSpPr>
        <p:spPr>
          <a:xfrm>
            <a:off x="2475110" y="6337601"/>
            <a:ext cx="13340957" cy="1062873"/>
          </a:xfrm>
          <a:prstGeom prst="rect">
            <a:avLst/>
          </a:prstGeom>
        </p:spPr>
        <p:txBody>
          <a:bodyPr vert="horz" lIns="137141" tIns="68570" rIns="137141" bIns="68570" rtlCol="0" anchor="ctr">
            <a:noAutofit/>
          </a:bodyPr>
          <a:lstStyle>
            <a:lvl1pPr algn="ctr">
              <a:defRPr sz="6000" b="1">
                <a:latin typeface="Verdana" panose="020B0604030504040204" pitchFamily="34" charset="0"/>
                <a:ea typeface="Verdana" panose="020B0604030504040204" pitchFamily="34" charset="0"/>
                <a:cs typeface="Verdana" panose="020B0604030504040204" pitchFamily="34" charset="0"/>
              </a:defRPr>
            </a:lvl1pPr>
          </a:lstStyle>
          <a:p>
            <a:r>
              <a:rPr lang="it-IT" dirty="0"/>
              <a:t>Title of the slide</a:t>
            </a:r>
            <a:endParaRPr lang="en-GB" dirty="0"/>
          </a:p>
        </p:txBody>
      </p:sp>
      <p:pic>
        <p:nvPicPr>
          <p:cNvPr id="4" name="Picture 3" descr="EASIT logo">
            <a:extLst>
              <a:ext uri="{FF2B5EF4-FFF2-40B4-BE49-F238E27FC236}">
                <a16:creationId xmlns:a16="http://schemas.microsoft.com/office/drawing/2014/main" id="{9E5CEC11-B849-6A46-B6E2-DD4CC92F23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36786" y="1896242"/>
            <a:ext cx="9817605" cy="4106321"/>
          </a:xfrm>
          <a:prstGeom prst="rect">
            <a:avLst/>
          </a:prstGeom>
        </p:spPr>
      </p:pic>
    </p:spTree>
    <p:extLst>
      <p:ext uri="{BB962C8B-B14F-4D97-AF65-F5344CB8AC3E}">
        <p14:creationId xmlns:p14="http://schemas.microsoft.com/office/powerpoint/2010/main" val="1805010515"/>
      </p:ext>
    </p:extLst>
  </p:cSld>
  <p:clrMapOvr>
    <a:masterClrMapping/>
  </p:clrMapOvr>
  <mc:AlternateContent xmlns:mc="http://schemas.openxmlformats.org/markup-compatibility/2006" xmlns:p14="http://schemas.microsoft.com/office/powerpoint/2010/main">
    <mc:Choice Requires="p14">
      <p:transition spd="slow" p14:dur="1500" advClick="0">
        <p:sndAc>
          <p:stSnd>
            <p:snd r:embed="rId1" name="click.wav"/>
          </p:stSnd>
        </p:sndAc>
      </p:transition>
    </mc:Choice>
    <mc:Fallback xmlns="">
      <p:transition xmlns:p14="http://schemas.microsoft.com/office/powerpoint/2010/main" spd="slow" advClick="0">
        <p:sndAc>
          <p:stSnd>
            <p:snd r:embed="rId4"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6DA40C-168F-C74C-9061-D649A26BDBD3}"/>
              </a:ext>
            </a:extLst>
          </p:cNvPr>
          <p:cNvSpPr>
            <a:spLocks noGrp="1"/>
          </p:cNvSpPr>
          <p:nvPr>
            <p:ph type="title"/>
          </p:nvPr>
        </p:nvSpPr>
        <p:spPr>
          <a:xfrm>
            <a:off x="317912" y="1712788"/>
            <a:ext cx="17084400" cy="1062638"/>
          </a:xfrm>
          <a:prstGeom prst="rect">
            <a:avLst/>
          </a:prstGeom>
        </p:spPr>
        <p:txBody>
          <a:bodyPr vert="horz" lIns="137141" tIns="68570" rIns="137141" bIns="68570" rtlCol="0" anchor="ctr">
            <a:noAutofit/>
          </a:bodyPr>
          <a:lstStyle/>
          <a:p>
            <a:r>
              <a:rPr lang="en-GB" noProof="0" dirty="0"/>
              <a:t>Click to edit Master title style</a:t>
            </a:r>
          </a:p>
        </p:txBody>
      </p:sp>
      <p:sp>
        <p:nvSpPr>
          <p:cNvPr id="9" name="Title Placeholder 1">
            <a:extLst>
              <a:ext uri="{FF2B5EF4-FFF2-40B4-BE49-F238E27FC236}">
                <a16:creationId xmlns:a16="http://schemas.microsoft.com/office/drawing/2014/main" id="{A1975CA6-AF75-B14C-A62C-B2B92151D428}"/>
              </a:ext>
            </a:extLst>
          </p:cNvPr>
          <p:cNvSpPr txBox="1">
            <a:spLocks/>
          </p:cNvSpPr>
          <p:nvPr userDrawn="1"/>
        </p:nvSpPr>
        <p:spPr>
          <a:xfrm>
            <a:off x="320599" y="3012764"/>
            <a:ext cx="17084400" cy="5749341"/>
          </a:xfrm>
          <a:prstGeom prst="rect">
            <a:avLst/>
          </a:prstGeom>
        </p:spPr>
        <p:txBody>
          <a:bodyPr vert="horz" lIns="137141" tIns="68570" rIns="137141" bIns="68570" rtlCol="0" anchor="t" anchorCtr="0">
            <a:noAutofit/>
          </a:bodyPr>
          <a:lstStyle>
            <a:lvl1pPr algn="l" defTabSz="914400" rtl="0" eaLnBrk="1" latinLnBrk="0" hangingPunct="1">
              <a:lnSpc>
                <a:spcPct val="90000"/>
              </a:lnSpc>
              <a:spcBef>
                <a:spcPct val="0"/>
              </a:spcBef>
              <a:buNone/>
              <a:defRPr sz="4000" b="1" kern="1200">
                <a:solidFill>
                  <a:schemeClr val="tx1"/>
                </a:solidFill>
                <a:latin typeface="Verdana"/>
                <a:ea typeface="Arial" charset="0"/>
                <a:cs typeface="Verdana"/>
              </a:defRPr>
            </a:lvl1pPr>
          </a:lstStyle>
          <a:p>
            <a:pPr>
              <a:lnSpc>
                <a:spcPct val="150000"/>
              </a:lnSpc>
            </a:pPr>
            <a:endParaRPr lang="en-GB" sz="4500" b="0" dirty="0"/>
          </a:p>
        </p:txBody>
      </p:sp>
      <p:sp>
        <p:nvSpPr>
          <p:cNvPr id="10" name="Text Placeholder 2">
            <a:extLst>
              <a:ext uri="{FF2B5EF4-FFF2-40B4-BE49-F238E27FC236}">
                <a16:creationId xmlns:a16="http://schemas.microsoft.com/office/drawing/2014/main" id="{6D05BC8C-F4BF-304E-A642-BAAA9D738AB4}"/>
              </a:ext>
            </a:extLst>
          </p:cNvPr>
          <p:cNvSpPr>
            <a:spLocks noGrp="1"/>
          </p:cNvSpPr>
          <p:nvPr>
            <p:ph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pic>
        <p:nvPicPr>
          <p:cNvPr id="6" name="Picture 5" descr="EASIT logo">
            <a:extLst>
              <a:ext uri="{FF2B5EF4-FFF2-40B4-BE49-F238E27FC236}">
                <a16:creationId xmlns:a16="http://schemas.microsoft.com/office/drawing/2014/main" id="{DC17F20F-F870-A649-BC60-9A64541E3C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3984" y="176677"/>
            <a:ext cx="3009938" cy="1258940"/>
          </a:xfrm>
          <a:prstGeom prst="rect">
            <a:avLst/>
          </a:prstGeom>
        </p:spPr>
      </p:pic>
      <p:pic>
        <p:nvPicPr>
          <p:cNvPr id="7" name="Picture 4" descr="Co-funded by the Erasmus+ Programme of the European Union logo">
            <a:extLst>
              <a:ext uri="{FF2B5EF4-FFF2-40B4-BE49-F238E27FC236}">
                <a16:creationId xmlns:a16="http://schemas.microsoft.com/office/drawing/2014/main" id="{44885144-9004-9C49-BA04-F2C72EA5D9A1}"/>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3448254" y="293279"/>
            <a:ext cx="4646211" cy="1062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reative Commons License Logo: Attribution-ShareAlike International CC BY-SA">
            <a:extLst>
              <a:ext uri="{FF2B5EF4-FFF2-40B4-BE49-F238E27FC236}">
                <a16:creationId xmlns:a16="http://schemas.microsoft.com/office/drawing/2014/main" id="{3E0B9907-4F7A-1442-8064-1537C060684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317913" y="8999443"/>
            <a:ext cx="2819811" cy="952235"/>
          </a:xfrm>
          <a:prstGeom prst="rect">
            <a:avLst/>
          </a:prstGeom>
        </p:spPr>
      </p:pic>
    </p:spTree>
    <p:extLst>
      <p:ext uri="{BB962C8B-B14F-4D97-AF65-F5344CB8AC3E}">
        <p14:creationId xmlns:p14="http://schemas.microsoft.com/office/powerpoint/2010/main" val="183596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17912" y="1920606"/>
            <a:ext cx="17084400" cy="1062638"/>
          </a:xfrm>
        </p:spPr>
        <p:txBody>
          <a:bodyPr/>
          <a:lstStyle/>
          <a:p>
            <a:r>
              <a:rPr lang="en-GB"/>
              <a:t>Click to edit Master title style</a:t>
            </a:r>
            <a:endParaRPr lang="en-US"/>
          </a:p>
        </p:txBody>
      </p:sp>
    </p:spTree>
    <p:extLst>
      <p:ext uri="{BB962C8B-B14F-4D97-AF65-F5344CB8AC3E}">
        <p14:creationId xmlns:p14="http://schemas.microsoft.com/office/powerpoint/2010/main" val="32966679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7912" y="1712788"/>
            <a:ext cx="17084400" cy="1062638"/>
          </a:xfrm>
          <a:prstGeom prst="rect">
            <a:avLst/>
          </a:prstGeom>
        </p:spPr>
        <p:txBody>
          <a:bodyPr vert="horz" lIns="137141" tIns="68570" rIns="137141" bIns="68570" rtlCol="0" anchor="ctr">
            <a:normAutofit/>
          </a:bodyPr>
          <a:lstStyle/>
          <a:p>
            <a:r>
              <a:rPr lang="en-GB" noProof="0" dirty="0"/>
              <a:t>Click to edit Master title style</a:t>
            </a:r>
          </a:p>
        </p:txBody>
      </p:sp>
      <p:sp>
        <p:nvSpPr>
          <p:cNvPr id="3" name="Text Placeholder 2"/>
          <p:cNvSpPr>
            <a:spLocks noGrp="1"/>
          </p:cNvSpPr>
          <p:nvPr>
            <p:ph type="body"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sp>
        <p:nvSpPr>
          <p:cNvPr id="4" name="Rectangle 3">
            <a:extLst>
              <a:ext uri="{FF2B5EF4-FFF2-40B4-BE49-F238E27FC236}">
                <a16:creationId xmlns:a16="http://schemas.microsoft.com/office/drawing/2014/main" id="{ED46846B-7BA0-9142-AD9E-36BBA8E25624}"/>
              </a:ext>
              <a:ext uri="{C183D7F6-B498-43B3-948B-1728B52AA6E4}">
                <adec:decorative xmlns:adec="http://schemas.microsoft.com/office/drawing/2017/decorative" val="1"/>
              </a:ext>
            </a:extLst>
          </p:cNvPr>
          <p:cNvSpPr/>
          <p:nvPr userDrawn="1"/>
        </p:nvSpPr>
        <p:spPr>
          <a:xfrm rot="16200000">
            <a:off x="8363074" y="38452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5" name="Rectangle 4">
            <a:extLst>
              <a:ext uri="{FF2B5EF4-FFF2-40B4-BE49-F238E27FC236}">
                <a16:creationId xmlns:a16="http://schemas.microsoft.com/office/drawing/2014/main" id="{952AFDC2-9449-3740-9CA7-2DA5957C80C7}"/>
              </a:ext>
              <a:ext uri="{C183D7F6-B498-43B3-948B-1728B52AA6E4}">
                <adec:decorative xmlns:adec="http://schemas.microsoft.com/office/drawing/2017/decorative" val="1"/>
              </a:ext>
            </a:extLst>
          </p:cNvPr>
          <p:cNvSpPr/>
          <p:nvPr userDrawn="1"/>
        </p:nvSpPr>
        <p:spPr>
          <a:xfrm rot="16200000">
            <a:off x="8363074" y="5840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6" name="Rectangle 5">
            <a:extLst>
              <a:ext uri="{FF2B5EF4-FFF2-40B4-BE49-F238E27FC236}">
                <a16:creationId xmlns:a16="http://schemas.microsoft.com/office/drawing/2014/main" id="{64287312-2810-F74B-B62A-3939016A60DD}"/>
              </a:ext>
              <a:ext uri="{C183D7F6-B498-43B3-948B-1728B52AA6E4}">
                <adec:decorative xmlns:adec="http://schemas.microsoft.com/office/drawing/2017/decorative" val="1"/>
              </a:ext>
            </a:extLst>
          </p:cNvPr>
          <p:cNvSpPr/>
          <p:nvPr userDrawn="1"/>
        </p:nvSpPr>
        <p:spPr>
          <a:xfrm rot="16200000">
            <a:off x="8363074" y="-8363071"/>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7" name="Rectangle 6">
            <a:extLst>
              <a:ext uri="{FF2B5EF4-FFF2-40B4-BE49-F238E27FC236}">
                <a16:creationId xmlns:a16="http://schemas.microsoft.com/office/drawing/2014/main" id="{00D85156-8DF5-6746-8362-0BD5A44E3AEF}"/>
              </a:ext>
              <a:ext uri="{C183D7F6-B498-43B3-948B-1728B52AA6E4}">
                <adec:decorative xmlns:adec="http://schemas.microsoft.com/office/drawing/2017/decorative" val="1"/>
              </a:ext>
            </a:extLst>
          </p:cNvPr>
          <p:cNvSpPr/>
          <p:nvPr userDrawn="1"/>
        </p:nvSpPr>
        <p:spPr>
          <a:xfrm rot="16200000">
            <a:off x="8363074" y="-8022774"/>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pic>
        <p:nvPicPr>
          <p:cNvPr id="8" name="Picture 20" descr="EASIT logo">
            <a:extLst>
              <a:ext uri="{FF2B5EF4-FFF2-40B4-BE49-F238E27FC236}">
                <a16:creationId xmlns:a16="http://schemas.microsoft.com/office/drawing/2014/main" id="{BF7FED80-26B6-8A40-80C7-E19EDCDCD0C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9917" y="526113"/>
            <a:ext cx="1927782" cy="806304"/>
          </a:xfrm>
          <a:prstGeom prst="rect">
            <a:avLst/>
          </a:prstGeom>
        </p:spPr>
      </p:pic>
    </p:spTree>
    <p:extLst>
      <p:ext uri="{BB962C8B-B14F-4D97-AF65-F5344CB8AC3E}">
        <p14:creationId xmlns:p14="http://schemas.microsoft.com/office/powerpoint/2010/main" val="1441066693"/>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2" r:id="rId3"/>
  </p:sldLayoutIdLst>
  <p:hf sldNum="0" hdr="0" ftr="0" dt="0"/>
  <p:txStyles>
    <p:title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p:titleStyle>
    <p:bodyStyle>
      <a:lvl1pPr marL="0" indent="0" algn="l" defTabSz="1371408" rtl="0" eaLnBrk="1" latinLnBrk="0" hangingPunct="1">
        <a:lnSpc>
          <a:spcPct val="150000"/>
        </a:lnSpc>
        <a:spcBef>
          <a:spcPts val="1500"/>
        </a:spcBef>
        <a:buFont typeface="Arial"/>
        <a:buNone/>
        <a:defRPr sz="4500" kern="1200">
          <a:solidFill>
            <a:schemeClr val="tx1"/>
          </a:solidFill>
          <a:latin typeface="Verdana"/>
          <a:ea typeface="+mn-ea"/>
          <a:cs typeface="Verdana"/>
        </a:defRPr>
      </a:lvl1pPr>
      <a:lvl2pPr marL="1028555" indent="-342852" algn="l" defTabSz="1371408" rtl="0" eaLnBrk="1" latinLnBrk="0" hangingPunct="1">
        <a:lnSpc>
          <a:spcPct val="90000"/>
        </a:lnSpc>
        <a:spcBef>
          <a:spcPts val="750"/>
        </a:spcBef>
        <a:buFont typeface="Arial"/>
        <a:buChar char="•"/>
        <a:defRPr sz="3600" kern="1200">
          <a:solidFill>
            <a:schemeClr val="tx1"/>
          </a:solidFill>
          <a:latin typeface="+mn-lt"/>
          <a:ea typeface="+mn-ea"/>
          <a:cs typeface="+mn-cs"/>
        </a:defRPr>
      </a:lvl2pPr>
      <a:lvl3pPr marL="1714259" indent="-342852" algn="l" defTabSz="1371408" rtl="0" eaLnBrk="1" latinLnBrk="0" hangingPunct="1">
        <a:lnSpc>
          <a:spcPct val="90000"/>
        </a:lnSpc>
        <a:spcBef>
          <a:spcPts val="750"/>
        </a:spcBef>
        <a:buFont typeface="Arial"/>
        <a:buChar char="•"/>
        <a:defRPr sz="3000" kern="1200">
          <a:solidFill>
            <a:schemeClr val="tx1"/>
          </a:solidFill>
          <a:latin typeface="+mn-lt"/>
          <a:ea typeface="+mn-ea"/>
          <a:cs typeface="+mn-cs"/>
        </a:defRPr>
      </a:lvl3pPr>
      <a:lvl4pPr marL="239996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4pPr>
      <a:lvl5pPr marL="3085666"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5pPr>
      <a:lvl6pPr marL="377137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6pPr>
      <a:lvl7pPr marL="445707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7pPr>
      <a:lvl8pPr marL="5142777"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8pPr>
      <a:lvl9pPr marL="582848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9pPr>
    </p:bodyStyle>
    <p:other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45.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8.JPG"/><Relationship Id="rId12" Type="http://schemas.openxmlformats.org/officeDocument/2006/relationships/image" Target="../media/image15.jp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0.jpg"/><Relationship Id="rId11" Type="http://schemas.openxmlformats.org/officeDocument/2006/relationships/image" Target="../media/image14.png"/><Relationship Id="rId5" Type="http://schemas.openxmlformats.org/officeDocument/2006/relationships/image" Target="../media/image9.emf"/><Relationship Id="rId10" Type="http://schemas.openxmlformats.org/officeDocument/2006/relationships/image" Target="../media/image13.jpg"/><Relationship Id="rId4" Type="http://schemas.openxmlformats.org/officeDocument/2006/relationships/image" Target="../media/image7.png"/><Relationship Id="rId9" Type="http://schemas.openxmlformats.org/officeDocument/2006/relationships/image" Target="../media/image12.svg"/></Relationships>
</file>

<file path=ppt/slides/_rels/slide4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pagines.uab.cat/easit"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7.png"/><Relationship Id="rId5" Type="http://schemas.openxmlformats.org/officeDocument/2006/relationships/hyperlink" Target="http://pagines.uab.cat/easit/" TargetMode="Externa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391B5-7A0E-1548-9C67-0CF616598B12}"/>
              </a:ext>
            </a:extLst>
          </p:cNvPr>
          <p:cNvSpPr>
            <a:spLocks noGrp="1"/>
          </p:cNvSpPr>
          <p:nvPr>
            <p:ph type="title"/>
          </p:nvPr>
        </p:nvSpPr>
        <p:spPr>
          <a:xfrm>
            <a:off x="636828" y="5063207"/>
            <a:ext cx="17457031" cy="1062638"/>
          </a:xfrm>
        </p:spPr>
        <p:txBody>
          <a:bodyPr>
            <a:noAutofit/>
          </a:bodyPr>
          <a:lstStyle/>
          <a:p>
            <a:pPr algn="ctr"/>
            <a:r>
              <a:rPr lang="sl-SI" sz="7000" dirty="0"/>
              <a:t>The process of creation and adaptation of E2U AVJ content</a:t>
            </a:r>
            <a:endParaRPr lang="en-ES" sz="7000" dirty="0"/>
          </a:p>
        </p:txBody>
      </p:sp>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860" y="487145"/>
            <a:ext cx="4644999" cy="10621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2" name="Rectangle 21">
            <a:extLst>
              <a:ext uri="{FF2B5EF4-FFF2-40B4-BE49-F238E27FC236}">
                <a16:creationId xmlns:a16="http://schemas.microsoft.com/office/drawing/2014/main" id="{FC0541CC-A6E2-5E43-B71D-EDB3A9B61793}"/>
              </a:ext>
            </a:extLst>
          </p:cNvPr>
          <p:cNvSpPr/>
          <p:nvPr/>
        </p:nvSpPr>
        <p:spPr>
          <a:xfrm>
            <a:off x="6965448" y="6484980"/>
            <a:ext cx="4355000" cy="1688455"/>
          </a:xfrm>
          <a:prstGeom prst="rect">
            <a:avLst/>
          </a:prstGeom>
        </p:spPr>
        <p:txBody>
          <a:bodyPr wrap="none" lIns="137141" tIns="68570" rIns="137141" bIns="68570">
            <a:spAutoFit/>
          </a:bodyPr>
          <a:lstStyle/>
          <a:p>
            <a:pPr algn="ctr">
              <a:lnSpc>
                <a:spcPct val="150000"/>
              </a:lnSpc>
            </a:pPr>
            <a:r>
              <a:rPr lang="sl-SI" sz="3600" b="1" dirty="0">
                <a:latin typeface="Verdana" panose="020B0604030504040204" pitchFamily="34" charset="0"/>
                <a:ea typeface="Verdana" panose="020B0604030504040204" pitchFamily="34" charset="0"/>
                <a:cs typeface="Verdana" panose="020B0604030504040204" pitchFamily="34" charset="0"/>
              </a:rPr>
              <a:t>Andrej Tomažin</a:t>
            </a:r>
          </a:p>
          <a:p>
            <a:pPr algn="ctr">
              <a:lnSpc>
                <a:spcPct val="150000"/>
              </a:lnSpc>
            </a:pPr>
            <a:r>
              <a:rPr lang="sl-SI" sz="3600" b="1" dirty="0">
                <a:latin typeface="Verdana" panose="020B0604030504040204" pitchFamily="34" charset="0"/>
                <a:ea typeface="Verdana" panose="020B0604030504040204" pitchFamily="34" charset="0"/>
                <a:cs typeface="Verdana" panose="020B0604030504040204" pitchFamily="34" charset="0"/>
              </a:rPr>
              <a:t>RTV Slovenija</a:t>
            </a:r>
            <a:endParaRPr lang="en-GB" sz="3600" b="1" dirty="0">
              <a:latin typeface="Verdana" panose="020B0604030504040204" pitchFamily="34" charset="0"/>
              <a:ea typeface="Verdana" panose="020B0604030504040204" pitchFamily="34" charset="0"/>
              <a:cs typeface="Verdana" panose="020B0604030504040204" pitchFamily="34" charset="0"/>
            </a:endParaRPr>
          </a:p>
        </p:txBody>
      </p:sp>
      <p:sp>
        <p:nvSpPr>
          <p:cNvPr id="16" name="TextBox 15">
            <a:extLst>
              <a:ext uri="{FF2B5EF4-FFF2-40B4-BE49-F238E27FC236}">
                <a16:creationId xmlns:a16="http://schemas.microsoft.com/office/drawing/2014/main" id="{AAC2A4C7-C614-7241-918C-B81ACCA7CF55}"/>
              </a:ext>
            </a:extLst>
          </p:cNvPr>
          <p:cNvSpPr txBox="1"/>
          <p:nvPr/>
        </p:nvSpPr>
        <p:spPr>
          <a:xfrm>
            <a:off x="5327179" y="3722772"/>
            <a:ext cx="7631538" cy="877143"/>
          </a:xfrm>
          <a:prstGeom prst="rect">
            <a:avLst/>
          </a:prstGeom>
          <a:noFill/>
        </p:spPr>
        <p:txBody>
          <a:bodyPr wrap="none" lIns="137141" tIns="68570" rIns="137141" bIns="68570" rtlCol="0">
            <a:spAutoFit/>
          </a:bodyPr>
          <a:lstStyle/>
          <a:p>
            <a:pPr algn="ctr">
              <a:lnSpc>
                <a:spcPct val="100000"/>
              </a:lnSpc>
            </a:pPr>
            <a:r>
              <a:rPr lang="en-US" sz="4800" b="1" dirty="0">
                <a:latin typeface="Verdana" panose="020B0604030504040204" pitchFamily="34" charset="0"/>
                <a:ea typeface="Verdana" panose="020B0604030504040204" pitchFamily="34" charset="0"/>
                <a:cs typeface="Verdana" panose="020B0604030504040204" pitchFamily="34" charset="0"/>
              </a:rPr>
              <a:t>E</a:t>
            </a:r>
            <a:r>
              <a:rPr lang="sl-SI" sz="4800" b="1">
                <a:latin typeface="Verdana" panose="020B0604030504040204" pitchFamily="34" charset="0"/>
                <a:ea typeface="Verdana" panose="020B0604030504040204" pitchFamily="34" charset="0"/>
                <a:cs typeface="Verdana" panose="020B0604030504040204" pitchFamily="34" charset="0"/>
              </a:rPr>
              <a:t>lement 1</a:t>
            </a:r>
            <a:r>
              <a:rPr lang="en-US" sz="4800" b="1">
                <a:latin typeface="Verdana" panose="020B0604030504040204" pitchFamily="34" charset="0"/>
                <a:ea typeface="Verdana" panose="020B0604030504040204" pitchFamily="34" charset="0"/>
                <a:cs typeface="Verdana" panose="020B0604030504040204" pitchFamily="34" charset="0"/>
              </a:rPr>
              <a:t>. </a:t>
            </a:r>
            <a:r>
              <a:rPr lang="sl-SI" sz="4800" b="1" dirty="0">
                <a:latin typeface="Verdana" panose="020B0604030504040204" pitchFamily="34" charset="0"/>
                <a:ea typeface="Verdana" panose="020B0604030504040204" pitchFamily="34" charset="0"/>
                <a:cs typeface="Verdana" panose="020B0604030504040204" pitchFamily="34" charset="0"/>
              </a:rPr>
              <a:t>Processes</a:t>
            </a:r>
            <a:endParaRPr lang="en-US" sz="4800" b="1" dirty="0">
              <a:latin typeface="Verdana" panose="020B0604030504040204" pitchFamily="34" charset="0"/>
              <a:ea typeface="Verdana" panose="020B0604030504040204" pitchFamily="34" charset="0"/>
              <a:cs typeface="Verdana" panose="020B0604030504040204" pitchFamily="34" charset="0"/>
            </a:endParaRPr>
          </a:p>
        </p:txBody>
      </p:sp>
      <p:sp>
        <p:nvSpPr>
          <p:cNvPr id="24" name="TextBox 23">
            <a:extLst>
              <a:ext uri="{FF2B5EF4-FFF2-40B4-BE49-F238E27FC236}">
                <a16:creationId xmlns:a16="http://schemas.microsoft.com/office/drawing/2014/main" id="{9B881F88-A38F-E04E-A92D-8D793AECAFD3}"/>
              </a:ext>
            </a:extLst>
          </p:cNvPr>
          <p:cNvSpPr txBox="1"/>
          <p:nvPr/>
        </p:nvSpPr>
        <p:spPr>
          <a:xfrm>
            <a:off x="1288433" y="2199525"/>
            <a:ext cx="15709069" cy="1615807"/>
          </a:xfrm>
          <a:prstGeom prst="rect">
            <a:avLst/>
          </a:prstGeom>
          <a:noFill/>
        </p:spPr>
        <p:txBody>
          <a:bodyPr wrap="none" lIns="137141" tIns="68570" rIns="137141" bIns="68570" rtlCol="0">
            <a:spAutoFit/>
          </a:bodyPr>
          <a:lstStyle/>
          <a:p>
            <a:pPr algn="ctr">
              <a:lnSpc>
                <a:spcPct val="100000"/>
              </a:lnSpc>
            </a:pPr>
            <a:r>
              <a:rPr lang="en-US" sz="4800" b="1" dirty="0">
                <a:latin typeface="Verdana" panose="020B0604030504040204" pitchFamily="34" charset="0"/>
                <a:ea typeface="Verdana" panose="020B0604030504040204" pitchFamily="34" charset="0"/>
                <a:cs typeface="Verdana" panose="020B0604030504040204" pitchFamily="34" charset="0"/>
              </a:rPr>
              <a:t>Unit </a:t>
            </a:r>
            <a:r>
              <a:rPr lang="sl-SI" sz="4800" b="1" dirty="0">
                <a:latin typeface="Verdana" panose="020B0604030504040204" pitchFamily="34" charset="0"/>
                <a:ea typeface="Verdana" panose="020B0604030504040204" pitchFamily="34" charset="0"/>
                <a:cs typeface="Verdana" panose="020B0604030504040204" pitchFamily="34" charset="0"/>
              </a:rPr>
              <a:t>3C. Easy-to-understand language (E2U)</a:t>
            </a:r>
            <a:br>
              <a:rPr lang="sl-SI" sz="4800" b="1" dirty="0">
                <a:latin typeface="Verdana" panose="020B0604030504040204" pitchFamily="34" charset="0"/>
                <a:ea typeface="Verdana" panose="020B0604030504040204" pitchFamily="34" charset="0"/>
                <a:cs typeface="Verdana" panose="020B0604030504040204" pitchFamily="34" charset="0"/>
              </a:rPr>
            </a:br>
            <a:r>
              <a:rPr lang="sl-SI" sz="4800" b="1" dirty="0">
                <a:latin typeface="Verdana" panose="020B0604030504040204" pitchFamily="34" charset="0"/>
                <a:ea typeface="Verdana" panose="020B0604030504040204" pitchFamily="34" charset="0"/>
                <a:cs typeface="Verdana" panose="020B0604030504040204" pitchFamily="34" charset="0"/>
              </a:rPr>
              <a:t>and audiovisual journalism (AVJ)</a:t>
            </a:r>
            <a:endParaRPr lang="en-US" sz="48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23048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943EFA2-EE16-4450-90BF-45D7C9816D74}"/>
              </a:ext>
            </a:extLst>
          </p:cNvPr>
          <p:cNvSpPr>
            <a:spLocks noGrp="1"/>
          </p:cNvSpPr>
          <p:nvPr>
            <p:ph type="title"/>
          </p:nvPr>
        </p:nvSpPr>
        <p:spPr/>
        <p:txBody>
          <a:bodyPr vert="horz" lIns="137141" tIns="68570" rIns="137141" bIns="68570" rtlCol="0" anchor="ctr">
            <a:normAutofit/>
          </a:bodyPr>
          <a:lstStyle/>
          <a:p>
            <a:r>
              <a:rPr lang="sl-SI" dirty="0"/>
              <a:t>Source of information	</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Foreign news:</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i</a:t>
            </a:r>
            <a:r>
              <a:rPr lang="en-US" sz="4500" dirty="0" err="1">
                <a:latin typeface="Verdana" pitchFamily="34" charset="0"/>
                <a:ea typeface="Verdana" pitchFamily="34" charset="0"/>
              </a:rPr>
              <a:t>nternational</a:t>
            </a:r>
            <a:r>
              <a:rPr lang="en-US" sz="4500" dirty="0">
                <a:latin typeface="Verdana" pitchFamily="34" charset="0"/>
                <a:ea typeface="Verdana" pitchFamily="34" charset="0"/>
              </a:rPr>
              <a:t> news feeds</a:t>
            </a:r>
            <a:r>
              <a:rPr lang="sl-SI" sz="4500" dirty="0">
                <a:latin typeface="Verdana" pitchFamily="34" charset="0"/>
                <a:ea typeface="Verdana" pitchFamily="34" charset="0"/>
              </a:rPr>
              <a:t>;</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foreign correspondents</a:t>
            </a:r>
            <a:r>
              <a:rPr lang="sl-SI" sz="4500" dirty="0">
                <a:latin typeface="Verdana" pitchFamily="34" charset="0"/>
                <a:ea typeface="Verdana" pitchFamily="34" charset="0"/>
              </a:rPr>
              <a:t>.</a:t>
            </a:r>
          </a:p>
          <a:p>
            <a:pPr>
              <a:lnSpc>
                <a:spcPct val="150000"/>
              </a:lnSpc>
            </a:pPr>
            <a:r>
              <a:rPr lang="en-US" sz="4500" dirty="0">
                <a:latin typeface="Verdana" pitchFamily="34" charset="0"/>
                <a:ea typeface="Verdana" pitchFamily="34" charset="0"/>
              </a:rPr>
              <a:t> </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2766931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899C2-E870-49CE-9C3E-62759C9AA0F7}"/>
              </a:ext>
            </a:extLst>
          </p:cNvPr>
          <p:cNvSpPr>
            <a:spLocks noGrp="1"/>
          </p:cNvSpPr>
          <p:nvPr>
            <p:ph type="title"/>
          </p:nvPr>
        </p:nvSpPr>
        <p:spPr/>
        <p:txBody>
          <a:bodyPr vert="horz" lIns="137141" tIns="68570" rIns="137141" bIns="68570" rtlCol="0" anchor="ctr">
            <a:normAutofit/>
          </a:bodyPr>
          <a:lstStyle/>
          <a:p>
            <a:r>
              <a:rPr lang="sl-SI" dirty="0"/>
              <a:t>Domestic news</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L</a:t>
            </a:r>
            <a:r>
              <a:rPr lang="en-US" sz="4500" dirty="0" err="1">
                <a:latin typeface="Verdana" pitchFamily="34" charset="0"/>
                <a:ea typeface="Verdana" pitchFamily="34" charset="0"/>
              </a:rPr>
              <a:t>ocal</a:t>
            </a:r>
            <a:r>
              <a:rPr lang="en-US" sz="4500" dirty="0">
                <a:latin typeface="Verdana" pitchFamily="34" charset="0"/>
                <a:ea typeface="Verdana" pitchFamily="34" charset="0"/>
              </a:rPr>
              <a:t> news agencies</a:t>
            </a:r>
            <a:r>
              <a:rPr lang="sl-SI" sz="4500" dirty="0">
                <a:latin typeface="Verdana" pitchFamily="34" charset="0"/>
                <a:ea typeface="Verdana" pitchFamily="34" charset="0"/>
              </a:rPr>
              <a:t>;</a:t>
            </a:r>
            <a:r>
              <a:rPr lang="en-US" sz="4500" dirty="0">
                <a:latin typeface="Verdana" pitchFamily="34" charset="0"/>
                <a:ea typeface="Verdana" pitchFamily="34" charset="0"/>
              </a:rPr>
              <a:t> </a:t>
            </a:r>
            <a:endParaRPr lang="sl-SI" sz="4500" dirty="0">
              <a:latin typeface="Verdana" pitchFamily="34" charset="0"/>
              <a:ea typeface="Verdana" pitchFamily="34" charset="0"/>
            </a:endParaRP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social media</a:t>
            </a:r>
            <a:r>
              <a:rPr lang="sl-SI" sz="4500" dirty="0">
                <a:latin typeface="Verdana" pitchFamily="34" charset="0"/>
                <a:ea typeface="Verdana" pitchFamily="34" charset="0"/>
              </a:rPr>
              <a:t>;</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news conferences</a:t>
            </a:r>
            <a:r>
              <a:rPr lang="sl-SI" sz="4500" dirty="0">
                <a:latin typeface="Verdana" pitchFamily="34" charset="0"/>
                <a:ea typeface="Verdana" pitchFamily="34" charset="0"/>
              </a:rPr>
              <a:t>;</a:t>
            </a:r>
            <a:r>
              <a:rPr lang="en-US" sz="4500" dirty="0">
                <a:latin typeface="Verdana" pitchFamily="34" charset="0"/>
                <a:ea typeface="Verdana" pitchFamily="34" charset="0"/>
              </a:rPr>
              <a:t> </a:t>
            </a:r>
            <a:endParaRPr lang="sl-SI" sz="4500" dirty="0">
              <a:latin typeface="Verdana" pitchFamily="34" charset="0"/>
              <a:ea typeface="Verdana" pitchFamily="34" charset="0"/>
            </a:endParaRP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media releases</a:t>
            </a:r>
            <a:r>
              <a:rPr lang="sl-SI" sz="4500" dirty="0">
                <a:latin typeface="Verdana" pitchFamily="34" charset="0"/>
                <a:ea typeface="Verdana" pitchFamily="34" charset="0"/>
              </a:rPr>
              <a:t>;</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newspapers or other radio or TV stations. </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3197406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C15D8-9D8E-4B9E-BC8F-1DF5588DD5FF}"/>
              </a:ext>
            </a:extLst>
          </p:cNvPr>
          <p:cNvSpPr>
            <a:spLocks noGrp="1"/>
          </p:cNvSpPr>
          <p:nvPr>
            <p:ph type="title"/>
          </p:nvPr>
        </p:nvSpPr>
        <p:spPr/>
        <p:txBody>
          <a:bodyPr vert="horz" lIns="137141" tIns="68570" rIns="137141" bIns="68570" rtlCol="0" anchor="ctr">
            <a:normAutofit/>
          </a:bodyPr>
          <a:lstStyle/>
          <a:p>
            <a:r>
              <a:rPr lang="sl-SI" dirty="0"/>
              <a:t>Interviews</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The exclusive way of accessing information is by contacting different people who might give you accurate information on the topic.</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1580319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151F61D-7118-4D52-BC84-674543443392}"/>
              </a:ext>
            </a:extLst>
          </p:cNvPr>
          <p:cNvSpPr>
            <a:spLocks noGrp="1"/>
          </p:cNvSpPr>
          <p:nvPr>
            <p:ph type="title"/>
          </p:nvPr>
        </p:nvSpPr>
        <p:spPr/>
        <p:txBody>
          <a:bodyPr vert="horz" lIns="137141" tIns="68570" rIns="137141" bIns="68570" rtlCol="0" anchor="ctr">
            <a:normAutofit/>
          </a:bodyPr>
          <a:lstStyle/>
          <a:p>
            <a:r>
              <a:rPr lang="sl-SI" dirty="0"/>
              <a:t>Authenticity</a:t>
            </a:r>
          </a:p>
        </p:txBody>
      </p:sp>
      <p:sp>
        <p:nvSpPr>
          <p:cNvPr id="2" name="Arrow: Down 1" descr="Arrow facing down.">
            <a:extLst>
              <a:ext uri="{FF2B5EF4-FFF2-40B4-BE49-F238E27FC236}">
                <a16:creationId xmlns:a16="http://schemas.microsoft.com/office/drawing/2014/main" id="{6AB0602A-ABC9-4A2E-9DAA-CF54DC76DBEF}"/>
              </a:ext>
            </a:extLst>
          </p:cNvPr>
          <p:cNvSpPr/>
          <p:nvPr/>
        </p:nvSpPr>
        <p:spPr>
          <a:xfrm>
            <a:off x="1828799" y="4738913"/>
            <a:ext cx="718457" cy="13788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The figure of the interviewee </a:t>
            </a:r>
            <a:endParaRPr lang="sl-SI" sz="4500" dirty="0">
              <a:latin typeface="Verdana" pitchFamily="34" charset="0"/>
              <a:ea typeface="Verdana" pitchFamily="34" charset="0"/>
            </a:endParaRPr>
          </a:p>
          <a:p>
            <a:pPr>
              <a:lnSpc>
                <a:spcPct val="150000"/>
              </a:lnSpc>
            </a:pPr>
            <a:endParaRPr lang="sl-SI" sz="4500" dirty="0">
              <a:latin typeface="Verdana" pitchFamily="34" charset="0"/>
              <a:ea typeface="Verdana" pitchFamily="34" charset="0"/>
            </a:endParaRPr>
          </a:p>
          <a:p>
            <a:pPr>
              <a:lnSpc>
                <a:spcPct val="150000"/>
              </a:lnSpc>
            </a:pPr>
            <a:endParaRPr lang="sl-SI" sz="4500" dirty="0">
              <a:latin typeface="Verdana" pitchFamily="34" charset="0"/>
              <a:ea typeface="Verdana" pitchFamily="34" charset="0"/>
            </a:endParaRPr>
          </a:p>
          <a:p>
            <a:pPr>
              <a:lnSpc>
                <a:spcPct val="150000"/>
              </a:lnSpc>
            </a:pPr>
            <a:r>
              <a:rPr lang="en-US" sz="4500" dirty="0">
                <a:latin typeface="Verdana" pitchFamily="34" charset="0"/>
                <a:ea typeface="Verdana" pitchFamily="34" charset="0"/>
              </a:rPr>
              <a:t>authenticity </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808643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6EA3C-E8D3-4AD0-A88B-E156F6FB7991}"/>
              </a:ext>
            </a:extLst>
          </p:cNvPr>
          <p:cNvSpPr>
            <a:spLocks noGrp="1"/>
          </p:cNvSpPr>
          <p:nvPr>
            <p:ph type="title"/>
          </p:nvPr>
        </p:nvSpPr>
        <p:spPr/>
        <p:txBody>
          <a:bodyPr vert="horz" lIns="137141" tIns="68570" rIns="137141" bIns="68570" rtlCol="0" anchor="ctr">
            <a:normAutofit/>
          </a:bodyPr>
          <a:lstStyle/>
          <a:p>
            <a:r>
              <a:rPr lang="sl-SI" dirty="0"/>
              <a:t>E2U guidelines</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The </a:t>
            </a:r>
            <a:r>
              <a:rPr lang="en-US" sz="4500" dirty="0">
                <a:latin typeface="Verdana" pitchFamily="34" charset="0"/>
                <a:ea typeface="Verdana" pitchFamily="34" charset="0"/>
              </a:rPr>
              <a:t>journalist should make sure that the uttered answers from the interviewee comply with E2U guidelines. </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1552415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A9E7C-4CAD-4C55-B7DB-7100C8F9BB63}"/>
              </a:ext>
            </a:extLst>
          </p:cNvPr>
          <p:cNvSpPr>
            <a:spLocks noGrp="1"/>
          </p:cNvSpPr>
          <p:nvPr>
            <p:ph type="title"/>
          </p:nvPr>
        </p:nvSpPr>
        <p:spPr/>
        <p:txBody>
          <a:bodyPr vert="horz" lIns="137141" tIns="68570" rIns="137141" bIns="68570" rtlCol="0" anchor="ctr">
            <a:normAutofit/>
          </a:bodyPr>
          <a:lstStyle/>
          <a:p>
            <a:r>
              <a:rPr lang="sl-SI" dirty="0"/>
              <a:t>Interviews and E2U AVJ</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It i</a:t>
            </a:r>
            <a:r>
              <a:rPr lang="en-US" sz="4500" dirty="0">
                <a:latin typeface="Verdana" pitchFamily="34" charset="0"/>
                <a:ea typeface="Verdana" pitchFamily="34" charset="0"/>
              </a:rPr>
              <a:t>s not always possible to implement Easy Language in spoken scenarios</a:t>
            </a:r>
            <a:r>
              <a:rPr lang="sl-SI" sz="4500" dirty="0">
                <a:latin typeface="Verdana" pitchFamily="34" charset="0"/>
                <a:ea typeface="Verdana" pitchFamily="34" charset="0"/>
              </a:rPr>
              <a:t>.</a:t>
            </a:r>
          </a:p>
        </p:txBody>
      </p:sp>
    </p:spTree>
    <p:extLst>
      <p:ext uri="{BB962C8B-B14F-4D97-AF65-F5344CB8AC3E}">
        <p14:creationId xmlns:p14="http://schemas.microsoft.com/office/powerpoint/2010/main" val="4286380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E0069-2C20-4FE2-897A-B5B7A2709961}"/>
              </a:ext>
            </a:extLst>
          </p:cNvPr>
          <p:cNvSpPr>
            <a:spLocks noGrp="1"/>
          </p:cNvSpPr>
          <p:nvPr>
            <p:ph type="title"/>
          </p:nvPr>
        </p:nvSpPr>
        <p:spPr/>
        <p:txBody>
          <a:bodyPr vert="horz" lIns="137141" tIns="68570" rIns="137141" bIns="68570" rtlCol="0" anchor="ctr">
            <a:normAutofit/>
          </a:bodyPr>
          <a:lstStyle/>
          <a:p>
            <a:r>
              <a:rPr lang="en-US" dirty="0"/>
              <a:t>Interviews and E2U AVJ (2)</a:t>
            </a:r>
            <a:endParaRPr lang="sl-SI" dirty="0"/>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It could be viewed as patronizing to use Easy Language for comprehensibility purposes. </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1095632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A6156B3-A9DE-400E-A6A2-EAFB1F91C0C3}"/>
              </a:ext>
            </a:extLst>
          </p:cNvPr>
          <p:cNvSpPr>
            <a:spLocks noGrp="1"/>
          </p:cNvSpPr>
          <p:nvPr>
            <p:ph type="title"/>
          </p:nvPr>
        </p:nvSpPr>
        <p:spPr/>
        <p:txBody>
          <a:bodyPr vert="horz" lIns="137141" tIns="68570" rIns="137141" bIns="68570" rtlCol="0" anchor="ctr">
            <a:normAutofit/>
          </a:bodyPr>
          <a:lstStyle/>
          <a:p>
            <a:r>
              <a:rPr lang="sl-SI" dirty="0"/>
              <a:t>Suitability of E2U language</a:t>
            </a:r>
          </a:p>
        </p:txBody>
      </p:sp>
      <p:sp>
        <p:nvSpPr>
          <p:cNvPr id="2" name="Arrow: Down 1" descr="Arrow facing down.">
            <a:extLst>
              <a:ext uri="{FF2B5EF4-FFF2-40B4-BE49-F238E27FC236}">
                <a16:creationId xmlns:a16="http://schemas.microsoft.com/office/drawing/2014/main" id="{389538FC-541C-4087-9A8C-563B766A25F4}"/>
              </a:ext>
            </a:extLst>
          </p:cNvPr>
          <p:cNvSpPr/>
          <p:nvPr/>
        </p:nvSpPr>
        <p:spPr>
          <a:xfrm>
            <a:off x="1364343" y="48387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3" name="Arrow: Down 2" descr="Arrow facing down.">
            <a:extLst>
              <a:ext uri="{FF2B5EF4-FFF2-40B4-BE49-F238E27FC236}">
                <a16:creationId xmlns:a16="http://schemas.microsoft.com/office/drawing/2014/main" id="{3CAE86B7-006D-42DF-B30A-79DF19184DDE}"/>
              </a:ext>
            </a:extLst>
          </p:cNvPr>
          <p:cNvSpPr/>
          <p:nvPr/>
        </p:nvSpPr>
        <p:spPr>
          <a:xfrm>
            <a:off x="2518009" y="48387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4" name="Arrow: Down 3" descr="Arrow facing down.">
            <a:extLst>
              <a:ext uri="{FF2B5EF4-FFF2-40B4-BE49-F238E27FC236}">
                <a16:creationId xmlns:a16="http://schemas.microsoft.com/office/drawing/2014/main" id="{9D04C0D7-A16D-4855-8830-10F20F9F9957}"/>
              </a:ext>
            </a:extLst>
          </p:cNvPr>
          <p:cNvSpPr/>
          <p:nvPr/>
        </p:nvSpPr>
        <p:spPr>
          <a:xfrm>
            <a:off x="3671675" y="48387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P</a:t>
            </a:r>
            <a:r>
              <a:rPr lang="en-US" sz="4500" dirty="0">
                <a:latin typeface="Verdana" pitchFamily="34" charset="0"/>
                <a:ea typeface="Verdana" pitchFamily="34" charset="0"/>
              </a:rPr>
              <a:t>lain </a:t>
            </a:r>
            <a:r>
              <a:rPr lang="sl-SI" sz="4500" dirty="0">
                <a:latin typeface="Verdana" pitchFamily="34" charset="0"/>
                <a:ea typeface="Verdana" pitchFamily="34" charset="0"/>
              </a:rPr>
              <a:t>L</a:t>
            </a:r>
            <a:r>
              <a:rPr lang="en-US" sz="4500" dirty="0" err="1">
                <a:latin typeface="Verdana" pitchFamily="34" charset="0"/>
                <a:ea typeface="Verdana" pitchFamily="34" charset="0"/>
              </a:rPr>
              <a:t>anguage</a:t>
            </a:r>
            <a:r>
              <a:rPr lang="en-US" sz="4500" dirty="0">
                <a:latin typeface="Verdana" pitchFamily="34" charset="0"/>
                <a:ea typeface="Verdana" pitchFamily="34" charset="0"/>
              </a:rPr>
              <a:t> </a:t>
            </a:r>
            <a:endParaRPr lang="sl-SI" sz="4500" dirty="0">
              <a:latin typeface="Verdana" pitchFamily="34" charset="0"/>
              <a:ea typeface="Verdana" pitchFamily="34" charset="0"/>
            </a:endParaRPr>
          </a:p>
          <a:p>
            <a:pPr>
              <a:lnSpc>
                <a:spcPct val="150000"/>
              </a:lnSpc>
            </a:pPr>
            <a:endParaRPr lang="sl-SI" sz="4500" dirty="0">
              <a:latin typeface="Verdana" pitchFamily="34" charset="0"/>
              <a:ea typeface="Verdana" pitchFamily="34" charset="0"/>
            </a:endParaRPr>
          </a:p>
          <a:p>
            <a:pPr>
              <a:lnSpc>
                <a:spcPct val="150000"/>
              </a:lnSpc>
            </a:pPr>
            <a:endParaRPr lang="sl-SI" sz="4500" dirty="0">
              <a:latin typeface="Verdana" pitchFamily="34" charset="0"/>
              <a:ea typeface="Verdana" pitchFamily="34" charset="0"/>
            </a:endParaRPr>
          </a:p>
          <a:p>
            <a:pPr>
              <a:lnSpc>
                <a:spcPct val="150000"/>
              </a:lnSpc>
            </a:pPr>
            <a:r>
              <a:rPr lang="en-US" sz="4500" dirty="0">
                <a:latin typeface="Verdana" pitchFamily="34" charset="0"/>
                <a:ea typeface="Verdana" pitchFamily="34" charset="0"/>
              </a:rPr>
              <a:t>more suitable for spoken scenarios </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1004649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95890-2E6C-47EA-8D9D-E99988D76FBA}"/>
              </a:ext>
            </a:extLst>
          </p:cNvPr>
          <p:cNvSpPr>
            <a:spLocks noGrp="1"/>
          </p:cNvSpPr>
          <p:nvPr>
            <p:ph type="title"/>
          </p:nvPr>
        </p:nvSpPr>
        <p:spPr/>
        <p:txBody>
          <a:bodyPr vert="horz" lIns="137141" tIns="68570" rIns="137141" bIns="68570" rtlCol="0" anchor="ctr">
            <a:normAutofit/>
          </a:bodyPr>
          <a:lstStyle/>
          <a:p>
            <a:r>
              <a:rPr lang="sl-SI" sz="5600" dirty="0"/>
              <a:t>Interviews and E2U language</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The core principles </a:t>
            </a:r>
            <a:r>
              <a:rPr lang="sl-SI" sz="4500" dirty="0">
                <a:latin typeface="Verdana" pitchFamily="34" charset="0"/>
                <a:ea typeface="Verdana" pitchFamily="34" charset="0"/>
              </a:rPr>
              <a:t>for </a:t>
            </a:r>
            <a:r>
              <a:rPr lang="en-US" sz="4500" dirty="0">
                <a:latin typeface="Verdana" pitchFamily="34" charset="0"/>
                <a:ea typeface="Verdana" pitchFamily="34" charset="0"/>
              </a:rPr>
              <a:t>interviewees</a:t>
            </a:r>
            <a:r>
              <a:rPr lang="sl-SI" sz="4500" dirty="0">
                <a:latin typeface="Verdana" pitchFamily="34" charset="0"/>
                <a:ea typeface="Verdana" pitchFamily="34" charset="0"/>
              </a:rPr>
              <a:t>:</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talk slower</a:t>
            </a:r>
            <a:r>
              <a:rPr lang="sl-SI" sz="4500" dirty="0">
                <a:latin typeface="Verdana" pitchFamily="34" charset="0"/>
                <a:ea typeface="Verdana" pitchFamily="34" charset="0"/>
              </a:rPr>
              <a:t>;</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in short sentences</a:t>
            </a:r>
            <a:r>
              <a:rPr lang="sl-SI" sz="4500" dirty="0">
                <a:latin typeface="Verdana" pitchFamily="34" charset="0"/>
                <a:ea typeface="Verdana" pitchFamily="34" charset="0"/>
              </a:rPr>
              <a:t>;</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staying true to the topic</a:t>
            </a:r>
            <a:r>
              <a:rPr lang="sl-SI" sz="4500" dirty="0">
                <a:latin typeface="Verdana" pitchFamily="34" charset="0"/>
                <a:ea typeface="Verdana" pitchFamily="34" charset="0"/>
              </a:rPr>
              <a:t>;</a:t>
            </a:r>
            <a:r>
              <a:rPr lang="en-US" sz="4500" dirty="0">
                <a:latin typeface="Verdana" pitchFamily="34" charset="0"/>
                <a:ea typeface="Verdana" pitchFamily="34" charset="0"/>
              </a:rPr>
              <a:t> </a:t>
            </a:r>
            <a:endParaRPr lang="sl-SI" sz="4500" dirty="0">
              <a:latin typeface="Verdana" pitchFamily="34" charset="0"/>
              <a:ea typeface="Verdana" pitchFamily="34" charset="0"/>
            </a:endParaRP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not describing it as they would describe it for children</a:t>
            </a:r>
            <a:r>
              <a:rPr lang="sl-SI" sz="4500" dirty="0">
                <a:latin typeface="Verdana" pitchFamily="34" charset="0"/>
                <a:ea typeface="Verdana" pitchFamily="34" charset="0"/>
              </a:rPr>
              <a:t>.</a:t>
            </a:r>
          </a:p>
        </p:txBody>
      </p:sp>
    </p:spTree>
    <p:extLst>
      <p:ext uri="{BB962C8B-B14F-4D97-AF65-F5344CB8AC3E}">
        <p14:creationId xmlns:p14="http://schemas.microsoft.com/office/powerpoint/2010/main" val="455683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4943413-719A-4969-831B-9EAD9189256C}"/>
              </a:ext>
            </a:extLst>
          </p:cNvPr>
          <p:cNvSpPr>
            <a:spLocks noGrp="1"/>
          </p:cNvSpPr>
          <p:nvPr>
            <p:ph type="title"/>
          </p:nvPr>
        </p:nvSpPr>
        <p:spPr/>
        <p:txBody>
          <a:bodyPr vert="horz" lIns="137141" tIns="68570" rIns="137141" bIns="68570" rtlCol="0" anchor="ctr">
            <a:normAutofit/>
          </a:bodyPr>
          <a:lstStyle/>
          <a:p>
            <a:r>
              <a:rPr lang="sl-SI" dirty="0"/>
              <a:t>Context and E2U AVJ</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With E2U AVJ content the interviews must be introduced with an adequate degree of context.</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1558685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3EFA24-CB75-425F-B330-9CF787C1D8E7}"/>
              </a:ext>
            </a:extLst>
          </p:cNvPr>
          <p:cNvSpPr>
            <a:spLocks noGrp="1"/>
          </p:cNvSpPr>
          <p:nvPr>
            <p:ph type="title"/>
          </p:nvPr>
        </p:nvSpPr>
        <p:spPr/>
        <p:txBody>
          <a:bodyPr vert="horz" lIns="137141" tIns="68570" rIns="137141" bIns="68570" rtlCol="0" anchor="ctr">
            <a:normAutofit/>
          </a:bodyPr>
          <a:lstStyle/>
          <a:p>
            <a:r>
              <a:rPr lang="sl-SI" dirty="0"/>
              <a:t>Two core principles</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Original creation of E2U AVJ content.</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Adaptation of standard material into E2U content.</a:t>
            </a:r>
          </a:p>
        </p:txBody>
      </p:sp>
    </p:spTree>
    <p:extLst>
      <p:ext uri="{BB962C8B-B14F-4D97-AF65-F5344CB8AC3E}">
        <p14:creationId xmlns:p14="http://schemas.microsoft.com/office/powerpoint/2010/main" val="2934867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789F0-2821-432B-8D04-DE9B41443E63}"/>
              </a:ext>
            </a:extLst>
          </p:cNvPr>
          <p:cNvSpPr>
            <a:spLocks noGrp="1"/>
          </p:cNvSpPr>
          <p:nvPr>
            <p:ph type="title"/>
          </p:nvPr>
        </p:nvSpPr>
        <p:spPr/>
        <p:txBody>
          <a:bodyPr vert="horz" lIns="137141" tIns="68570" rIns="137141" bIns="68570" rtlCol="0" anchor="ctr">
            <a:normAutofit/>
          </a:bodyPr>
          <a:lstStyle/>
          <a:p>
            <a:r>
              <a:rPr lang="sl-SI" dirty="0"/>
              <a:t>Context and E2U AVJ (2)</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The context, the narrative introduction of a certain topic plays a crucial role with the E2U AVJ.</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3985319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06FEE-B9EF-4360-96AB-A05AE79E2A73}"/>
              </a:ext>
            </a:extLst>
          </p:cNvPr>
          <p:cNvSpPr>
            <a:spLocks noGrp="1"/>
          </p:cNvSpPr>
          <p:nvPr>
            <p:ph type="title"/>
          </p:nvPr>
        </p:nvSpPr>
        <p:spPr/>
        <p:txBody>
          <a:bodyPr vert="horz" lIns="137141" tIns="68570" rIns="137141" bIns="68570" rtlCol="0" anchor="ctr">
            <a:normAutofit/>
          </a:bodyPr>
          <a:lstStyle/>
          <a:p>
            <a:r>
              <a:rPr lang="sl-SI" dirty="0"/>
              <a:t>Graphics and E2U AVJ</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Clear;</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not too fast;</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not overabundant with information.</a:t>
            </a:r>
          </a:p>
        </p:txBody>
      </p:sp>
    </p:spTree>
    <p:extLst>
      <p:ext uri="{BB962C8B-B14F-4D97-AF65-F5344CB8AC3E}">
        <p14:creationId xmlns:p14="http://schemas.microsoft.com/office/powerpoint/2010/main" val="297290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96E1E-F633-4220-85CF-2FED7BF59D14}"/>
              </a:ext>
            </a:extLst>
          </p:cNvPr>
          <p:cNvSpPr>
            <a:spLocks noGrp="1"/>
          </p:cNvSpPr>
          <p:nvPr>
            <p:ph type="title"/>
          </p:nvPr>
        </p:nvSpPr>
        <p:spPr/>
        <p:txBody>
          <a:bodyPr vert="horz" lIns="137141" tIns="68570" rIns="137141" bIns="68570" rtlCol="0" anchor="ctr">
            <a:normAutofit/>
          </a:bodyPr>
          <a:lstStyle/>
          <a:p>
            <a:r>
              <a:rPr lang="sl-SI" dirty="0"/>
              <a:t>Incomprehensible graphics</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When speed of the delivered information is too fast, the graphical explanations and statistical information become incomprehensible.</a:t>
            </a:r>
          </a:p>
        </p:txBody>
      </p:sp>
    </p:spTree>
    <p:extLst>
      <p:ext uri="{BB962C8B-B14F-4D97-AF65-F5344CB8AC3E}">
        <p14:creationId xmlns:p14="http://schemas.microsoft.com/office/powerpoint/2010/main" val="1379673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1CF0-56E7-4219-8E0C-8551E2019AF3}"/>
              </a:ext>
            </a:extLst>
          </p:cNvPr>
          <p:cNvSpPr>
            <a:spLocks noGrp="1"/>
          </p:cNvSpPr>
          <p:nvPr>
            <p:ph type="title"/>
          </p:nvPr>
        </p:nvSpPr>
        <p:spPr/>
        <p:txBody>
          <a:bodyPr vert="horz" lIns="137141" tIns="68570" rIns="137141" bIns="68570" rtlCol="0" anchor="ctr">
            <a:normAutofit/>
          </a:bodyPr>
          <a:lstStyle/>
          <a:p>
            <a:r>
              <a:rPr lang="sl-SI" dirty="0"/>
              <a:t>Graphics and E2U AVJ	</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00877"/>
            <a:ext cx="17251790" cy="5192170"/>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Graphics should correspond to the narration;</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graphics should be explained within the narration;</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details should be as minimized as possible;</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graphics should only show information, pertinent to the topic.</a:t>
            </a:r>
          </a:p>
        </p:txBody>
      </p:sp>
    </p:spTree>
    <p:extLst>
      <p:ext uri="{BB962C8B-B14F-4D97-AF65-F5344CB8AC3E}">
        <p14:creationId xmlns:p14="http://schemas.microsoft.com/office/powerpoint/2010/main" val="3059641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82B6A-3294-49BE-93D1-F509B52FBF1F}"/>
              </a:ext>
            </a:extLst>
          </p:cNvPr>
          <p:cNvSpPr>
            <a:spLocks noGrp="1"/>
          </p:cNvSpPr>
          <p:nvPr>
            <p:ph type="title"/>
          </p:nvPr>
        </p:nvSpPr>
        <p:spPr/>
        <p:txBody>
          <a:bodyPr vert="horz" lIns="137141" tIns="68570" rIns="137141" bIns="68570" rtlCol="0" anchor="ctr">
            <a:normAutofit/>
          </a:bodyPr>
          <a:lstStyle/>
          <a:p>
            <a:r>
              <a:rPr lang="sl-SI" dirty="0"/>
              <a:t>Writing clear stories</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„It is </a:t>
            </a:r>
            <a:r>
              <a:rPr lang="en-US" sz="4500" dirty="0">
                <a:latin typeface="Verdana" pitchFamily="34" charset="0"/>
                <a:ea typeface="Verdana" pitchFamily="34" charset="0"/>
              </a:rPr>
              <a:t>harder to write a clear, tight story than to convey the same information in a longer one.” </a:t>
            </a:r>
            <a:endParaRPr lang="sl-SI" sz="4500" dirty="0">
              <a:latin typeface="Verdana" pitchFamily="34" charset="0"/>
              <a:ea typeface="Verdana" pitchFamily="34" charset="0"/>
            </a:endParaRPr>
          </a:p>
          <a:p>
            <a:pPr>
              <a:lnSpc>
                <a:spcPct val="150000"/>
              </a:lnSpc>
            </a:pPr>
            <a:r>
              <a:rPr lang="sl-SI" sz="4500" dirty="0">
                <a:latin typeface="Verdana" pitchFamily="34" charset="0"/>
                <a:ea typeface="Verdana" pitchFamily="34" charset="0"/>
              </a:rPr>
              <a:t>(Barbara Alysen: </a:t>
            </a:r>
            <a:r>
              <a:rPr lang="sl-SI" sz="4500" i="1" dirty="0">
                <a:latin typeface="Verdana" pitchFamily="34" charset="0"/>
                <a:ea typeface="Verdana" pitchFamily="34" charset="0"/>
              </a:rPr>
              <a:t>The Electronic Reporter</a:t>
            </a:r>
            <a:r>
              <a:rPr lang="sl-SI" sz="4500" dirty="0">
                <a:latin typeface="Verdana" pitchFamily="34" charset="0"/>
                <a:ea typeface="Verdana" pitchFamily="34" charset="0"/>
              </a:rPr>
              <a:t>)</a:t>
            </a:r>
          </a:p>
        </p:txBody>
      </p:sp>
    </p:spTree>
    <p:extLst>
      <p:ext uri="{BB962C8B-B14F-4D97-AF65-F5344CB8AC3E}">
        <p14:creationId xmlns:p14="http://schemas.microsoft.com/office/powerpoint/2010/main" val="34430255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5DA3D-5848-49DB-B1B6-CD5F1CBE3987}"/>
              </a:ext>
            </a:extLst>
          </p:cNvPr>
          <p:cNvSpPr>
            <a:spLocks noGrp="1"/>
          </p:cNvSpPr>
          <p:nvPr>
            <p:ph type="title"/>
          </p:nvPr>
        </p:nvSpPr>
        <p:spPr/>
        <p:txBody>
          <a:bodyPr vert="horz" lIns="137141" tIns="68570" rIns="137141" bIns="68570" rtlCol="0" anchor="ctr">
            <a:normAutofit/>
          </a:bodyPr>
          <a:lstStyle/>
          <a:p>
            <a:r>
              <a:rPr lang="en-US" dirty="0"/>
              <a:t>Radio and TV news items</a:t>
            </a:r>
            <a:endParaRPr lang="sl-SI" dirty="0"/>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Shorther than their textual counterparts;</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but as concise and tight.</a:t>
            </a:r>
          </a:p>
        </p:txBody>
      </p:sp>
    </p:spTree>
    <p:extLst>
      <p:ext uri="{BB962C8B-B14F-4D97-AF65-F5344CB8AC3E}">
        <p14:creationId xmlns:p14="http://schemas.microsoft.com/office/powerpoint/2010/main" val="41909259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6F540C-ECE0-4260-B957-2564A8C55693}"/>
              </a:ext>
            </a:extLst>
          </p:cNvPr>
          <p:cNvSpPr>
            <a:spLocks noGrp="1"/>
          </p:cNvSpPr>
          <p:nvPr>
            <p:ph type="title"/>
          </p:nvPr>
        </p:nvSpPr>
        <p:spPr/>
        <p:txBody>
          <a:bodyPr vert="horz" lIns="137141" tIns="68570" rIns="137141" bIns="68570" rtlCol="0" anchor="ctr">
            <a:normAutofit/>
          </a:bodyPr>
          <a:lstStyle/>
          <a:p>
            <a:r>
              <a:rPr lang="sl-SI" dirty="0"/>
              <a:t>Difficulties with narration</a:t>
            </a:r>
          </a:p>
        </p:txBody>
      </p:sp>
      <p:sp>
        <p:nvSpPr>
          <p:cNvPr id="2" name="Arrow: Down 1" descr="Arrow facing down.">
            <a:extLst>
              <a:ext uri="{FF2B5EF4-FFF2-40B4-BE49-F238E27FC236}">
                <a16:creationId xmlns:a16="http://schemas.microsoft.com/office/drawing/2014/main" id="{9330F353-9DDC-46AE-A017-4F77CACC3EA7}"/>
              </a:ext>
            </a:extLst>
          </p:cNvPr>
          <p:cNvSpPr/>
          <p:nvPr/>
        </p:nvSpPr>
        <p:spPr>
          <a:xfrm>
            <a:off x="2212258" y="595834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3" name="Arrow: Down 2" descr="Arrow facing down.">
            <a:extLst>
              <a:ext uri="{FF2B5EF4-FFF2-40B4-BE49-F238E27FC236}">
                <a16:creationId xmlns:a16="http://schemas.microsoft.com/office/drawing/2014/main" id="{C896CD24-EE95-4A9C-AAB8-038199045B03}"/>
              </a:ext>
            </a:extLst>
          </p:cNvPr>
          <p:cNvSpPr/>
          <p:nvPr/>
        </p:nvSpPr>
        <p:spPr>
          <a:xfrm>
            <a:off x="4456155" y="595834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4" name="Arrow: Down 3" descr="Arrow facing down.">
            <a:extLst>
              <a:ext uri="{FF2B5EF4-FFF2-40B4-BE49-F238E27FC236}">
                <a16:creationId xmlns:a16="http://schemas.microsoft.com/office/drawing/2014/main" id="{79A1C07D-2E75-4952-AF3B-BE719B328009}"/>
              </a:ext>
            </a:extLst>
          </p:cNvPr>
          <p:cNvSpPr/>
          <p:nvPr/>
        </p:nvSpPr>
        <p:spPr>
          <a:xfrm>
            <a:off x="6700052" y="595834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Topics with difficult vocabulary (elections, corruption);</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main figures speaking vaguely (politicians etc.)</a:t>
            </a:r>
          </a:p>
          <a:p>
            <a:pPr>
              <a:lnSpc>
                <a:spcPct val="150000"/>
              </a:lnSpc>
            </a:pPr>
            <a:endParaRPr lang="sl-SI" sz="4500" dirty="0">
              <a:latin typeface="Verdana" pitchFamily="34" charset="0"/>
              <a:ea typeface="Verdana" pitchFamily="34" charset="0"/>
            </a:endParaRPr>
          </a:p>
          <a:p>
            <a:pPr>
              <a:lnSpc>
                <a:spcPct val="150000"/>
              </a:lnSpc>
            </a:pPr>
            <a:endParaRPr lang="sl-SI" sz="4500" dirty="0">
              <a:latin typeface="Verdana" pitchFamily="34" charset="0"/>
              <a:ea typeface="Verdana" pitchFamily="34" charset="0"/>
            </a:endParaRPr>
          </a:p>
          <a:p>
            <a:pPr>
              <a:lnSpc>
                <a:spcPct val="150000"/>
              </a:lnSpc>
            </a:pPr>
            <a:r>
              <a:rPr lang="sl-SI" sz="4500" dirty="0">
                <a:latin typeface="Verdana" pitchFamily="34" charset="0"/>
                <a:ea typeface="Verdana" pitchFamily="34" charset="0"/>
              </a:rPr>
              <a:t>Should be addressed in a precise manner</a:t>
            </a:r>
          </a:p>
        </p:txBody>
      </p:sp>
    </p:spTree>
    <p:extLst>
      <p:ext uri="{BB962C8B-B14F-4D97-AF65-F5344CB8AC3E}">
        <p14:creationId xmlns:p14="http://schemas.microsoft.com/office/powerpoint/2010/main" val="3071433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DE1710-6C33-4812-8611-3693EDBADC8C}"/>
              </a:ext>
            </a:extLst>
          </p:cNvPr>
          <p:cNvSpPr>
            <a:spLocks noGrp="1"/>
          </p:cNvSpPr>
          <p:nvPr>
            <p:ph type="title"/>
          </p:nvPr>
        </p:nvSpPr>
        <p:spPr/>
        <p:txBody>
          <a:bodyPr vert="horz" lIns="137141" tIns="68570" rIns="137141" bIns="68570" rtlCol="0" anchor="ctr">
            <a:normAutofit/>
          </a:bodyPr>
          <a:lstStyle/>
          <a:p>
            <a:r>
              <a:rPr lang="sl-SI" dirty="0"/>
              <a:t>Journalism and E2U</a:t>
            </a:r>
          </a:p>
        </p:txBody>
      </p:sp>
      <p:sp>
        <p:nvSpPr>
          <p:cNvPr id="2" name="Arrow: Up-Down 1" descr="Arrow facing up and down.">
            <a:extLst>
              <a:ext uri="{FF2B5EF4-FFF2-40B4-BE49-F238E27FC236}">
                <a16:creationId xmlns:a16="http://schemas.microsoft.com/office/drawing/2014/main" id="{8A105E32-4780-4ABA-9E33-7CB968864072}"/>
              </a:ext>
            </a:extLst>
          </p:cNvPr>
          <p:cNvSpPr/>
          <p:nvPr/>
        </p:nvSpPr>
        <p:spPr>
          <a:xfrm>
            <a:off x="4253877" y="4692959"/>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Journalism / Accuracy</a:t>
            </a:r>
          </a:p>
          <a:p>
            <a:pPr>
              <a:lnSpc>
                <a:spcPct val="150000"/>
              </a:lnSpc>
            </a:pPr>
            <a:endParaRPr lang="sl-SI" sz="4500" dirty="0">
              <a:latin typeface="Verdana" pitchFamily="34" charset="0"/>
              <a:ea typeface="Verdana" pitchFamily="34" charset="0"/>
            </a:endParaRPr>
          </a:p>
          <a:p>
            <a:pPr>
              <a:lnSpc>
                <a:spcPct val="150000"/>
              </a:lnSpc>
            </a:pPr>
            <a:r>
              <a:rPr lang="en-US" sz="4500" dirty="0">
                <a:latin typeface="Verdana" pitchFamily="34" charset="0"/>
                <a:ea typeface="Verdana" pitchFamily="34" charset="0"/>
              </a:rPr>
              <a:t> </a:t>
            </a:r>
            <a:endParaRPr lang="sl-SI" sz="4500" dirty="0">
              <a:latin typeface="Verdana" pitchFamily="34" charset="0"/>
              <a:ea typeface="Verdana" pitchFamily="34" charset="0"/>
            </a:endParaRPr>
          </a:p>
          <a:p>
            <a:pPr>
              <a:lnSpc>
                <a:spcPct val="150000"/>
              </a:lnSpc>
            </a:pPr>
            <a:r>
              <a:rPr lang="en-US" sz="4500" dirty="0">
                <a:latin typeface="Verdana" pitchFamily="34" charset="0"/>
                <a:ea typeface="Verdana" pitchFamily="34" charset="0"/>
              </a:rPr>
              <a:t>E2U </a:t>
            </a:r>
            <a:r>
              <a:rPr lang="sl-SI" sz="4500" dirty="0">
                <a:latin typeface="Verdana" pitchFamily="34" charset="0"/>
                <a:ea typeface="Verdana" pitchFamily="34" charset="0"/>
              </a:rPr>
              <a:t>/ U</a:t>
            </a:r>
            <a:r>
              <a:rPr lang="en-US" sz="4500" dirty="0" err="1">
                <a:latin typeface="Verdana" pitchFamily="34" charset="0"/>
                <a:ea typeface="Verdana" pitchFamily="34" charset="0"/>
              </a:rPr>
              <a:t>nderstandability</a:t>
            </a:r>
            <a:r>
              <a:rPr lang="en-US" sz="4500" dirty="0">
                <a:latin typeface="Verdana" pitchFamily="34" charset="0"/>
                <a:ea typeface="Verdana" pitchFamily="34" charset="0"/>
              </a:rPr>
              <a:t>  </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12344364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A7AC57D-BA6A-43CA-ABBC-AFAF147F6A30}"/>
              </a:ext>
            </a:extLst>
          </p:cNvPr>
          <p:cNvSpPr>
            <a:spLocks noGrp="1"/>
          </p:cNvSpPr>
          <p:nvPr>
            <p:ph type="title"/>
          </p:nvPr>
        </p:nvSpPr>
        <p:spPr/>
        <p:txBody>
          <a:bodyPr vert="horz" lIns="137141" tIns="68570" rIns="137141" bIns="68570" rtlCol="0" anchor="ctr">
            <a:normAutofit/>
          </a:bodyPr>
          <a:lstStyle/>
          <a:p>
            <a:r>
              <a:rPr lang="sl-SI" dirty="0"/>
              <a:t>Plain or Easy Language?</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T</a:t>
            </a:r>
            <a:r>
              <a:rPr lang="en-US" sz="4500" dirty="0">
                <a:latin typeface="Verdana" pitchFamily="34" charset="0"/>
                <a:ea typeface="Verdana" pitchFamily="34" charset="0"/>
              </a:rPr>
              <a:t>he normativity of Easy Language makes it harder for the journalist to adapt or create AVJ content in Easy Language</a:t>
            </a:r>
            <a:r>
              <a:rPr lang="sl-SI" sz="4500" dirty="0">
                <a:latin typeface="Verdana" pitchFamily="34" charset="0"/>
                <a:ea typeface="Verdana" pitchFamily="34" charset="0"/>
              </a:rPr>
              <a:t>.</a:t>
            </a:r>
          </a:p>
        </p:txBody>
      </p:sp>
    </p:spTree>
    <p:extLst>
      <p:ext uri="{BB962C8B-B14F-4D97-AF65-F5344CB8AC3E}">
        <p14:creationId xmlns:p14="http://schemas.microsoft.com/office/powerpoint/2010/main" val="3938327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8CF702F-5390-417F-88F7-08A18E0F4571}"/>
              </a:ext>
            </a:extLst>
          </p:cNvPr>
          <p:cNvSpPr>
            <a:spLocks noGrp="1"/>
          </p:cNvSpPr>
          <p:nvPr>
            <p:ph type="title"/>
          </p:nvPr>
        </p:nvSpPr>
        <p:spPr/>
        <p:txBody>
          <a:bodyPr vert="horz" lIns="137141" tIns="68570" rIns="137141" bIns="68570" rtlCol="0" anchor="ctr">
            <a:normAutofit/>
          </a:bodyPr>
          <a:lstStyle/>
          <a:p>
            <a:r>
              <a:rPr lang="sl-SI" dirty="0"/>
              <a:t>Easy Language and AVJ</a:t>
            </a:r>
          </a:p>
        </p:txBody>
      </p:sp>
      <p:sp>
        <p:nvSpPr>
          <p:cNvPr id="2" name="Arrow: Up-Down 1" descr="Arrow facing up and down.">
            <a:extLst>
              <a:ext uri="{FF2B5EF4-FFF2-40B4-BE49-F238E27FC236}">
                <a16:creationId xmlns:a16="http://schemas.microsoft.com/office/drawing/2014/main" id="{62B2EBAD-7D35-4BD1-AD0C-214585DF4DE6}"/>
              </a:ext>
            </a:extLst>
          </p:cNvPr>
          <p:cNvSpPr/>
          <p:nvPr/>
        </p:nvSpPr>
        <p:spPr>
          <a:xfrm>
            <a:off x="1769806" y="4692959"/>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3" name="Arrow: Up-Down 2" descr="Arrow facing up and down.">
            <a:extLst>
              <a:ext uri="{FF2B5EF4-FFF2-40B4-BE49-F238E27FC236}">
                <a16:creationId xmlns:a16="http://schemas.microsoft.com/office/drawing/2014/main" id="{7F9B3C4E-C262-4F80-834C-E5E032F2F1AB}"/>
              </a:ext>
            </a:extLst>
          </p:cNvPr>
          <p:cNvSpPr/>
          <p:nvPr/>
        </p:nvSpPr>
        <p:spPr>
          <a:xfrm>
            <a:off x="4077996" y="4692959"/>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4" name="Arrow: Up-Down 3" descr="Arrow facing up and down.">
            <a:extLst>
              <a:ext uri="{FF2B5EF4-FFF2-40B4-BE49-F238E27FC236}">
                <a16:creationId xmlns:a16="http://schemas.microsoft.com/office/drawing/2014/main" id="{C8C0EE25-6917-48D9-B2A3-8CFB5D24084B}"/>
              </a:ext>
            </a:extLst>
          </p:cNvPr>
          <p:cNvSpPr/>
          <p:nvPr/>
        </p:nvSpPr>
        <p:spPr>
          <a:xfrm>
            <a:off x="6386186" y="4692959"/>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Principles of simplifying / Easy Language</a:t>
            </a:r>
          </a:p>
          <a:p>
            <a:pPr>
              <a:lnSpc>
                <a:spcPct val="150000"/>
              </a:lnSpc>
            </a:pPr>
            <a:endParaRPr lang="sl-SI" sz="4500" dirty="0">
              <a:latin typeface="Verdana" pitchFamily="34" charset="0"/>
              <a:ea typeface="Verdana" pitchFamily="34" charset="0"/>
            </a:endParaRPr>
          </a:p>
          <a:p>
            <a:pPr>
              <a:lnSpc>
                <a:spcPct val="150000"/>
              </a:lnSpc>
            </a:pPr>
            <a:endParaRPr lang="sl-SI" sz="4500" dirty="0">
              <a:latin typeface="Verdana" pitchFamily="34" charset="0"/>
              <a:ea typeface="Verdana" pitchFamily="34" charset="0"/>
            </a:endParaRPr>
          </a:p>
          <a:p>
            <a:pPr>
              <a:lnSpc>
                <a:spcPct val="150000"/>
              </a:lnSpc>
            </a:pPr>
            <a:r>
              <a:rPr lang="sl-SI" sz="4500" dirty="0">
                <a:latin typeface="Verdana" pitchFamily="34" charset="0"/>
                <a:ea typeface="Verdana" pitchFamily="34" charset="0"/>
              </a:rPr>
              <a:t>Principles of verification and accuracy / Journalism</a:t>
            </a:r>
          </a:p>
        </p:txBody>
      </p:sp>
    </p:spTree>
    <p:extLst>
      <p:ext uri="{BB962C8B-B14F-4D97-AF65-F5344CB8AC3E}">
        <p14:creationId xmlns:p14="http://schemas.microsoft.com/office/powerpoint/2010/main" val="1411235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0936C4-23A9-4F1B-8ECD-A61991C0E19E}"/>
              </a:ext>
            </a:extLst>
          </p:cNvPr>
          <p:cNvSpPr>
            <a:spLocks noGrp="1"/>
          </p:cNvSpPr>
          <p:nvPr>
            <p:ph type="title"/>
          </p:nvPr>
        </p:nvSpPr>
        <p:spPr/>
        <p:txBody>
          <a:bodyPr vert="horz" lIns="137141" tIns="68570" rIns="137141" bIns="68570" rtlCol="0" anchor="ctr">
            <a:normAutofit/>
          </a:bodyPr>
          <a:lstStyle/>
          <a:p>
            <a:r>
              <a:rPr lang="sl-SI" dirty="0"/>
              <a:t>Creating E2U AVJ content</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Creating E2U AVJ content consists of:</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theme and narration;</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organization of shooting and recording;</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informing the interviewees about E2U.</a:t>
            </a:r>
          </a:p>
        </p:txBody>
      </p:sp>
    </p:spTree>
    <p:extLst>
      <p:ext uri="{BB962C8B-B14F-4D97-AF65-F5344CB8AC3E}">
        <p14:creationId xmlns:p14="http://schemas.microsoft.com/office/powerpoint/2010/main" val="37613005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A6867-30F4-4725-A20A-AD854696A949}"/>
              </a:ext>
            </a:extLst>
          </p:cNvPr>
          <p:cNvSpPr>
            <a:spLocks noGrp="1"/>
          </p:cNvSpPr>
          <p:nvPr>
            <p:ph type="title"/>
          </p:nvPr>
        </p:nvSpPr>
        <p:spPr/>
        <p:txBody>
          <a:bodyPr vert="horz" lIns="137141" tIns="68570" rIns="137141" bIns="68570" rtlCol="0" anchor="ctr">
            <a:normAutofit/>
          </a:bodyPr>
          <a:lstStyle/>
          <a:p>
            <a:r>
              <a:rPr lang="sl-SI" dirty="0"/>
              <a:t>On an individual level</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This problem must be always solved on an individual level</a:t>
            </a:r>
            <a:r>
              <a:rPr lang="sl-SI" sz="4500" dirty="0">
                <a:latin typeface="Verdana" pitchFamily="34" charset="0"/>
                <a:ea typeface="Verdana" pitchFamily="34" charset="0"/>
              </a:rPr>
              <a:t>.</a:t>
            </a:r>
            <a:r>
              <a:rPr lang="en-US" sz="4500" dirty="0">
                <a:latin typeface="Verdana" pitchFamily="34" charset="0"/>
                <a:ea typeface="Verdana" pitchFamily="34" charset="0"/>
              </a:rPr>
              <a:t> </a:t>
            </a:r>
            <a:endParaRPr lang="sl-SI" sz="4500" dirty="0">
              <a:latin typeface="Verdana" pitchFamily="34" charset="0"/>
              <a:ea typeface="Verdana" pitchFamily="34" charset="0"/>
            </a:endParaRP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S</a:t>
            </a:r>
            <a:r>
              <a:rPr lang="en-US" sz="4500" dirty="0" err="1">
                <a:latin typeface="Verdana" pitchFamily="34" charset="0"/>
                <a:ea typeface="Verdana" pitchFamily="34" charset="0"/>
              </a:rPr>
              <a:t>ometimes</a:t>
            </a:r>
            <a:r>
              <a:rPr lang="en-US" sz="4500" dirty="0">
                <a:latin typeface="Verdana" pitchFamily="34" charset="0"/>
                <a:ea typeface="Verdana" pitchFamily="34" charset="0"/>
              </a:rPr>
              <a:t> </a:t>
            </a:r>
            <a:r>
              <a:rPr lang="en-US" sz="4500" b="1" dirty="0">
                <a:latin typeface="Verdana" pitchFamily="34" charset="0"/>
                <a:ea typeface="Verdana" pitchFamily="34" charset="0"/>
              </a:rPr>
              <a:t>raising the language difficulty </a:t>
            </a:r>
            <a:r>
              <a:rPr lang="en-US" sz="4500" dirty="0">
                <a:latin typeface="Verdana" pitchFamily="34" charset="0"/>
                <a:ea typeface="Verdana" pitchFamily="34" charset="0"/>
              </a:rPr>
              <a:t>at the expense towards the easiness of the news </a:t>
            </a:r>
            <a:r>
              <a:rPr lang="en-US" sz="4500" dirty="0" err="1">
                <a:latin typeface="Verdana" pitchFamily="34" charset="0"/>
                <a:ea typeface="Verdana" pitchFamily="34" charset="0"/>
              </a:rPr>
              <a:t>ite</a:t>
            </a:r>
            <a:r>
              <a:rPr lang="sl-SI" sz="4500" dirty="0">
                <a:latin typeface="Verdana" pitchFamily="34" charset="0"/>
                <a:ea typeface="Verdana" pitchFamily="34" charset="0"/>
              </a:rPr>
              <a:t>m.</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Sometimes </a:t>
            </a:r>
            <a:r>
              <a:rPr lang="en-US" sz="4500" b="1" dirty="0">
                <a:latin typeface="Verdana" pitchFamily="34" charset="0"/>
                <a:ea typeface="Verdana" pitchFamily="34" charset="0"/>
              </a:rPr>
              <a:t>simplifying the complex concepts </a:t>
            </a:r>
            <a:r>
              <a:rPr lang="en-US" sz="4500" dirty="0">
                <a:latin typeface="Verdana" pitchFamily="34" charset="0"/>
                <a:ea typeface="Verdana" pitchFamily="34" charset="0"/>
              </a:rPr>
              <a:t>to the detriment of detailed description.</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27224845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6EEA9-35B9-48A0-8B94-800EAC24A8F0}"/>
              </a:ext>
            </a:extLst>
          </p:cNvPr>
          <p:cNvSpPr>
            <a:spLocks noGrp="1"/>
          </p:cNvSpPr>
          <p:nvPr>
            <p:ph type="title"/>
          </p:nvPr>
        </p:nvSpPr>
        <p:spPr/>
        <p:txBody>
          <a:bodyPr vert="horz" lIns="137141" tIns="68570" rIns="137141" bIns="68570" rtlCol="0" anchor="ctr">
            <a:normAutofit/>
          </a:bodyPr>
          <a:lstStyle/>
          <a:p>
            <a:r>
              <a:rPr lang="sl-SI" dirty="0"/>
              <a:t>Target groups</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T</a:t>
            </a:r>
            <a:r>
              <a:rPr lang="en-US" sz="4500" dirty="0">
                <a:latin typeface="Verdana" pitchFamily="34" charset="0"/>
                <a:ea typeface="Verdana" pitchFamily="34" charset="0"/>
              </a:rPr>
              <a:t>o whom the news items are intended has a significant weight in deciding as to whether the language is more complex or not.</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4029861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A1A2A-CD5C-460E-BB19-805CA2D32732}"/>
              </a:ext>
            </a:extLst>
          </p:cNvPr>
          <p:cNvSpPr>
            <a:spLocks noGrp="1"/>
          </p:cNvSpPr>
          <p:nvPr>
            <p:ph type="title"/>
          </p:nvPr>
        </p:nvSpPr>
        <p:spPr/>
        <p:txBody>
          <a:bodyPr vert="horz" lIns="137141" tIns="68570" rIns="137141" bIns="68570" rtlCol="0" anchor="ctr">
            <a:normAutofit/>
          </a:bodyPr>
          <a:lstStyle/>
          <a:p>
            <a:r>
              <a:rPr lang="sl-SI" dirty="0"/>
              <a:t>Novel endeavour</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“In audiovisual contexts, Easy Language has not yet been addressed theoretically, even though there is a mounting number of practical examples.” </a:t>
            </a:r>
            <a:endParaRPr lang="sl-SI" sz="4500" dirty="0">
              <a:latin typeface="Verdana" pitchFamily="34" charset="0"/>
              <a:ea typeface="Verdana" pitchFamily="34" charset="0"/>
            </a:endParaRPr>
          </a:p>
          <a:p>
            <a:pPr>
              <a:lnSpc>
                <a:spcPct val="150000"/>
              </a:lnSpc>
            </a:pPr>
            <a:r>
              <a:rPr lang="sl-SI" sz="4500" dirty="0">
                <a:latin typeface="Verdana" pitchFamily="34" charset="0"/>
                <a:ea typeface="Verdana" pitchFamily="34" charset="0"/>
              </a:rPr>
              <a:t>(Maaß and Hernandez: „</a:t>
            </a:r>
            <a:r>
              <a:rPr lang="en-US" sz="4500" dirty="0">
                <a:latin typeface="Verdana" pitchFamily="34" charset="0"/>
                <a:ea typeface="Verdana" pitchFamily="34" charset="0"/>
              </a:rPr>
              <a:t>Easy and Plain Language in Audiovisual Translation</a:t>
            </a:r>
            <a:r>
              <a:rPr lang="sl-SI" sz="4500" dirty="0">
                <a:latin typeface="Verdana" pitchFamily="34" charset="0"/>
                <a:ea typeface="Verdana" pitchFamily="34" charset="0"/>
              </a:rPr>
              <a:t>“)</a:t>
            </a:r>
          </a:p>
        </p:txBody>
      </p:sp>
    </p:spTree>
    <p:extLst>
      <p:ext uri="{BB962C8B-B14F-4D97-AF65-F5344CB8AC3E}">
        <p14:creationId xmlns:p14="http://schemas.microsoft.com/office/powerpoint/2010/main" val="26775696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42F01-4227-4CC2-87B5-090600999E1E}"/>
              </a:ext>
            </a:extLst>
          </p:cNvPr>
          <p:cNvSpPr>
            <a:spLocks noGrp="1"/>
          </p:cNvSpPr>
          <p:nvPr>
            <p:ph type="title"/>
          </p:nvPr>
        </p:nvSpPr>
        <p:spPr/>
        <p:txBody>
          <a:bodyPr vert="horz" lIns="137141" tIns="68570" rIns="137141" bIns="68570" rtlCol="0" anchor="ctr">
            <a:normAutofit/>
          </a:bodyPr>
          <a:lstStyle/>
          <a:p>
            <a:r>
              <a:rPr lang="sl-SI" dirty="0"/>
              <a:t>Validation and E2U</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1037187"/>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Many problems can be solved with the help of validation.</a:t>
            </a:r>
          </a:p>
        </p:txBody>
      </p:sp>
    </p:spTree>
    <p:extLst>
      <p:ext uri="{BB962C8B-B14F-4D97-AF65-F5344CB8AC3E}">
        <p14:creationId xmlns:p14="http://schemas.microsoft.com/office/powerpoint/2010/main" val="2784511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9A20C-C4BC-4613-AB53-017DE5B6D69B}"/>
              </a:ext>
            </a:extLst>
          </p:cNvPr>
          <p:cNvSpPr>
            <a:spLocks noGrp="1"/>
          </p:cNvSpPr>
          <p:nvPr>
            <p:ph type="title"/>
          </p:nvPr>
        </p:nvSpPr>
        <p:spPr/>
        <p:txBody>
          <a:bodyPr vert="horz" lIns="137141" tIns="68570" rIns="137141" bIns="68570" rtlCol="0" anchor="ctr">
            <a:normAutofit/>
          </a:bodyPr>
          <a:lstStyle/>
          <a:p>
            <a:r>
              <a:rPr lang="sl-SI" dirty="0"/>
              <a:t>Validation</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Validation as such is mentioned in the two out of three existing Easy Language guidelines</a:t>
            </a:r>
            <a:r>
              <a:rPr lang="sl-SI" sz="4500" dirty="0">
                <a:latin typeface="Verdana" pitchFamily="34" charset="0"/>
                <a:ea typeface="Verdana" pitchFamily="34" charset="0"/>
              </a:rPr>
              <a:t>.</a:t>
            </a:r>
          </a:p>
          <a:p>
            <a:pPr>
              <a:lnSpc>
                <a:spcPct val="150000"/>
              </a:lnSpc>
            </a:pPr>
            <a:r>
              <a:rPr lang="sl-SI" sz="4500" dirty="0">
                <a:latin typeface="Verdana" pitchFamily="34" charset="0"/>
                <a:ea typeface="Verdana" pitchFamily="34" charset="0"/>
              </a:rPr>
              <a:t>It can </a:t>
            </a:r>
            <a:r>
              <a:rPr lang="en-US" sz="4500" dirty="0">
                <a:latin typeface="Verdana" pitchFamily="34" charset="0"/>
                <a:ea typeface="Verdana" pitchFamily="34" charset="0"/>
              </a:rPr>
              <a:t>serve as a great help for producers of E2U AVJ content</a:t>
            </a:r>
            <a:r>
              <a:rPr lang="sl-SI" sz="4500" dirty="0">
                <a:latin typeface="Verdana" pitchFamily="34" charset="0"/>
                <a:ea typeface="Verdana" pitchFamily="34" charset="0"/>
              </a:rPr>
              <a:t>.</a:t>
            </a:r>
          </a:p>
        </p:txBody>
      </p:sp>
    </p:spTree>
    <p:extLst>
      <p:ext uri="{BB962C8B-B14F-4D97-AF65-F5344CB8AC3E}">
        <p14:creationId xmlns:p14="http://schemas.microsoft.com/office/powerpoint/2010/main" val="20914553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8972C-63A2-405C-9EC9-475E5723FC0D}"/>
              </a:ext>
            </a:extLst>
          </p:cNvPr>
          <p:cNvSpPr>
            <a:spLocks noGrp="1"/>
          </p:cNvSpPr>
          <p:nvPr>
            <p:ph type="title"/>
          </p:nvPr>
        </p:nvSpPr>
        <p:spPr/>
        <p:txBody>
          <a:bodyPr vert="horz" lIns="137141" tIns="68570" rIns="137141" bIns="68570" rtlCol="0" anchor="ctr">
            <a:normAutofit/>
          </a:bodyPr>
          <a:lstStyle/>
          <a:p>
            <a:r>
              <a:rPr lang="sl-SI" dirty="0"/>
              <a:t>Validation process</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In most cases done by external collaborators.</a:t>
            </a:r>
          </a:p>
          <a:p>
            <a:pPr>
              <a:lnSpc>
                <a:spcPct val="150000"/>
              </a:lnSpc>
            </a:pPr>
            <a:r>
              <a:rPr lang="sl-SI" sz="4500" dirty="0">
                <a:latin typeface="Verdana" pitchFamily="34" charset="0"/>
                <a:ea typeface="Verdana" pitchFamily="34" charset="0"/>
              </a:rPr>
              <a:t>External collaborators:</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test the understandibility;</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assess what can be done differently.</a:t>
            </a:r>
          </a:p>
        </p:txBody>
      </p:sp>
    </p:spTree>
    <p:extLst>
      <p:ext uri="{BB962C8B-B14F-4D97-AF65-F5344CB8AC3E}">
        <p14:creationId xmlns:p14="http://schemas.microsoft.com/office/powerpoint/2010/main" val="13879008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F7FC5-5051-4A86-AFD6-BAC21D4FABA7}"/>
              </a:ext>
            </a:extLst>
          </p:cNvPr>
          <p:cNvSpPr>
            <a:spLocks noGrp="1"/>
          </p:cNvSpPr>
          <p:nvPr>
            <p:ph type="title"/>
          </p:nvPr>
        </p:nvSpPr>
        <p:spPr/>
        <p:txBody>
          <a:bodyPr vert="horz" lIns="137141" tIns="68570" rIns="137141" bIns="68570" rtlCol="0" anchor="ctr">
            <a:normAutofit/>
          </a:bodyPr>
          <a:lstStyle/>
          <a:p>
            <a:r>
              <a:rPr lang="sl-SI" dirty="0"/>
              <a:t>Different target groups</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P</a:t>
            </a:r>
            <a:r>
              <a:rPr lang="en-US" sz="4500" dirty="0" err="1">
                <a:latin typeface="Verdana" pitchFamily="34" charset="0"/>
                <a:ea typeface="Verdana" pitchFamily="34" charset="0"/>
              </a:rPr>
              <a:t>eople</a:t>
            </a:r>
            <a:r>
              <a:rPr lang="en-US" sz="4500" dirty="0">
                <a:latin typeface="Verdana" pitchFamily="34" charset="0"/>
                <a:ea typeface="Verdana" pitchFamily="34" charset="0"/>
              </a:rPr>
              <a:t> with cognitive </a:t>
            </a:r>
            <a:r>
              <a:rPr lang="sl-SI" sz="4500" dirty="0">
                <a:latin typeface="Verdana" pitchFamily="34" charset="0"/>
                <a:ea typeface="Verdana" pitchFamily="34" charset="0"/>
              </a:rPr>
              <a:t>disabilities;</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people with</a:t>
            </a:r>
            <a:r>
              <a:rPr lang="en-US" sz="4500" dirty="0">
                <a:latin typeface="Verdana" pitchFamily="34" charset="0"/>
                <a:ea typeface="Verdana" pitchFamily="34" charset="0"/>
              </a:rPr>
              <a:t> reading disabilities</a:t>
            </a:r>
            <a:r>
              <a:rPr lang="sl-SI" sz="4500" dirty="0">
                <a:latin typeface="Verdana" pitchFamily="34" charset="0"/>
                <a:ea typeface="Verdana" pitchFamily="34" charset="0"/>
              </a:rPr>
              <a:t>;</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second language learners</a:t>
            </a:r>
            <a:r>
              <a:rPr lang="sl-SI" sz="4500" dirty="0">
                <a:latin typeface="Verdana" pitchFamily="34" charset="0"/>
                <a:ea typeface="Verdana" pitchFamily="34" charset="0"/>
              </a:rPr>
              <a:t>;</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elderly. </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8348814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6243D-8B50-46E2-B053-B5977C78A629}"/>
              </a:ext>
            </a:extLst>
          </p:cNvPr>
          <p:cNvSpPr>
            <a:spLocks noGrp="1"/>
          </p:cNvSpPr>
          <p:nvPr>
            <p:ph type="title"/>
          </p:nvPr>
        </p:nvSpPr>
        <p:spPr/>
        <p:txBody>
          <a:bodyPr vert="horz" lIns="137141" tIns="68570" rIns="137141" bIns="68570" rtlCol="0" anchor="ctr">
            <a:normAutofit/>
          </a:bodyPr>
          <a:lstStyle/>
          <a:p>
            <a:r>
              <a:rPr lang="en-US" dirty="0"/>
              <a:t>Involving users from the start</a:t>
            </a:r>
            <a:endParaRPr lang="sl-SI" dirty="0"/>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Users know:</a:t>
            </a:r>
            <a:r>
              <a:rPr lang="en-US" sz="4500" dirty="0">
                <a:latin typeface="Verdana" pitchFamily="34" charset="0"/>
                <a:ea typeface="Verdana" pitchFamily="34" charset="0"/>
              </a:rPr>
              <a:t> </a:t>
            </a:r>
            <a:endParaRPr lang="sl-SI" sz="4500" dirty="0">
              <a:latin typeface="Verdana" pitchFamily="34" charset="0"/>
              <a:ea typeface="Verdana" pitchFamily="34" charset="0"/>
            </a:endParaRP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the problems or difficulties they are confronting</a:t>
            </a:r>
            <a:r>
              <a:rPr lang="sl-SI" sz="4500" dirty="0">
                <a:latin typeface="Verdana" pitchFamily="34" charset="0"/>
                <a:ea typeface="Verdana" pitchFamily="34" charset="0"/>
              </a:rPr>
              <a:t>;</a:t>
            </a:r>
            <a:r>
              <a:rPr lang="en-US" sz="4500" dirty="0">
                <a:latin typeface="Verdana" pitchFamily="34" charset="0"/>
                <a:ea typeface="Verdana" pitchFamily="34" charset="0"/>
              </a:rPr>
              <a:t> and </a:t>
            </a:r>
            <a:endParaRPr lang="sl-SI" sz="4500" dirty="0">
              <a:latin typeface="Verdana" pitchFamily="34" charset="0"/>
              <a:ea typeface="Verdana" pitchFamily="34" charset="0"/>
            </a:endParaRP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what will make the content easier to understand. </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23525555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7B681-210F-47C8-9754-E0F0F1ACC298}"/>
              </a:ext>
            </a:extLst>
          </p:cNvPr>
          <p:cNvSpPr>
            <a:spLocks noGrp="1"/>
          </p:cNvSpPr>
          <p:nvPr>
            <p:ph type="title"/>
          </p:nvPr>
        </p:nvSpPr>
        <p:spPr/>
        <p:txBody>
          <a:bodyPr vert="horz" lIns="137141" tIns="68570" rIns="137141" bIns="68570" rtlCol="0" anchor="ctr">
            <a:normAutofit/>
          </a:bodyPr>
          <a:lstStyle/>
          <a:p>
            <a:r>
              <a:rPr lang="sl-SI" dirty="0"/>
              <a:t>Validation (2)</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Validation is necessary to know the wishes and approaches suitable for the target groups and to replicate them in other content.</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30642958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16913-1913-49FF-9030-519C3D1B912B}"/>
              </a:ext>
            </a:extLst>
          </p:cNvPr>
          <p:cNvSpPr>
            <a:spLocks noGrp="1"/>
          </p:cNvSpPr>
          <p:nvPr>
            <p:ph type="title"/>
          </p:nvPr>
        </p:nvSpPr>
        <p:spPr/>
        <p:txBody>
          <a:bodyPr vert="horz" lIns="137141" tIns="68570" rIns="137141" bIns="68570" rtlCol="0" anchor="ctr">
            <a:normAutofit/>
          </a:bodyPr>
          <a:lstStyle/>
          <a:p>
            <a:r>
              <a:rPr lang="sl-SI" dirty="0"/>
              <a:t>Validation and AVJ context</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6230916"/>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„D</a:t>
            </a:r>
            <a:r>
              <a:rPr lang="en-US" sz="4500" dirty="0" err="1">
                <a:latin typeface="Verdana" pitchFamily="34" charset="0"/>
                <a:ea typeface="Verdana" pitchFamily="34" charset="0"/>
              </a:rPr>
              <a:t>ue</a:t>
            </a:r>
            <a:r>
              <a:rPr lang="en-US" sz="4500" dirty="0">
                <a:latin typeface="Verdana" pitchFamily="34" charset="0"/>
                <a:ea typeface="Verdana" pitchFamily="34" charset="0"/>
              </a:rPr>
              <a:t> to the considerable heterogeneity of the primary addressees, the examining item has to be undertaken by a large number of different readers or users, and the question of whether texts checked by individual readers from different groups</a:t>
            </a:r>
            <a:r>
              <a:rPr lang="sl-SI" sz="4500" dirty="0">
                <a:latin typeface="Verdana" pitchFamily="34" charset="0"/>
                <a:ea typeface="Verdana" pitchFamily="34" charset="0"/>
              </a:rPr>
              <a:t> ...</a:t>
            </a:r>
            <a:r>
              <a:rPr lang="en-US" sz="4500" dirty="0">
                <a:latin typeface="Verdana" pitchFamily="34" charset="0"/>
                <a:ea typeface="Verdana" pitchFamily="34" charset="0"/>
              </a:rPr>
              <a:t> </a:t>
            </a:r>
            <a:endParaRPr lang="sl-SI" sz="4500" dirty="0">
              <a:latin typeface="Verdana" pitchFamily="34" charset="0"/>
              <a:ea typeface="Verdana" pitchFamily="34" charset="0"/>
            </a:endParaRPr>
          </a:p>
          <a:p>
            <a:pPr>
              <a:lnSpc>
                <a:spcPct val="150000"/>
              </a:lnSpc>
            </a:pP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2506139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B6F4EA-4A13-4414-A6F6-AAE0B9FD38D7}"/>
              </a:ext>
            </a:extLst>
          </p:cNvPr>
          <p:cNvSpPr>
            <a:spLocks noGrp="1"/>
          </p:cNvSpPr>
          <p:nvPr>
            <p:ph type="title"/>
          </p:nvPr>
        </p:nvSpPr>
        <p:spPr/>
        <p:txBody>
          <a:bodyPr vert="horz" lIns="137141" tIns="68570" rIns="137141" bIns="68570" rtlCol="0" anchor="ctr">
            <a:normAutofit/>
          </a:bodyPr>
          <a:lstStyle/>
          <a:p>
            <a:r>
              <a:rPr lang="sl-SI" dirty="0"/>
              <a:t>Adaptation for E2U AVJ</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Importance of editing process.</a:t>
            </a:r>
          </a:p>
          <a:p>
            <a:pPr>
              <a:lnSpc>
                <a:spcPct val="150000"/>
              </a:lnSpc>
            </a:pPr>
            <a:endParaRPr lang="sl-SI" sz="4500" dirty="0">
              <a:latin typeface="Verdana" pitchFamily="34" charset="0"/>
              <a:ea typeface="Verdana" pitchFamily="34" charset="0"/>
            </a:endParaRPr>
          </a:p>
          <a:p>
            <a:pPr>
              <a:lnSpc>
                <a:spcPct val="150000"/>
              </a:lnSpc>
            </a:pPr>
            <a:r>
              <a:rPr lang="sl-SI" sz="4500" dirty="0">
                <a:latin typeface="Verdana" pitchFamily="34" charset="0"/>
                <a:ea typeface="Verdana" pitchFamily="34" charset="0"/>
              </a:rPr>
              <a:t>See also video lecture „</a:t>
            </a:r>
            <a:r>
              <a:rPr lang="en-US" sz="4500" dirty="0">
                <a:latin typeface="Verdana" pitchFamily="34" charset="0"/>
                <a:ea typeface="Verdana" pitchFamily="34" charset="0"/>
              </a:rPr>
              <a:t>E</a:t>
            </a:r>
            <a:r>
              <a:rPr lang="sl-SI" sz="4500" dirty="0">
                <a:latin typeface="Verdana" pitchFamily="34" charset="0"/>
                <a:ea typeface="Verdana" pitchFamily="34" charset="0"/>
              </a:rPr>
              <a:t>diting and voicing</a:t>
            </a:r>
            <a:r>
              <a:rPr lang="en-US" sz="4500" dirty="0">
                <a:latin typeface="Verdana" pitchFamily="34" charset="0"/>
                <a:ea typeface="Verdana" pitchFamily="34" charset="0"/>
              </a:rPr>
              <a:t> E2U </a:t>
            </a:r>
            <a:r>
              <a:rPr lang="sl-SI" sz="4500" dirty="0">
                <a:latin typeface="Verdana" pitchFamily="34" charset="0"/>
                <a:ea typeface="Verdana" pitchFamily="34" charset="0"/>
              </a:rPr>
              <a:t>audiovisual journalistic content“ from the Unit 3C.</a:t>
            </a:r>
          </a:p>
        </p:txBody>
      </p:sp>
    </p:spTree>
    <p:extLst>
      <p:ext uri="{BB962C8B-B14F-4D97-AF65-F5344CB8AC3E}">
        <p14:creationId xmlns:p14="http://schemas.microsoft.com/office/powerpoint/2010/main" val="31775310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1344B-8348-44F5-B8EE-2EE53121690B}"/>
              </a:ext>
            </a:extLst>
          </p:cNvPr>
          <p:cNvSpPr>
            <a:spLocks noGrp="1"/>
          </p:cNvSpPr>
          <p:nvPr>
            <p:ph type="title"/>
          </p:nvPr>
        </p:nvSpPr>
        <p:spPr/>
        <p:txBody>
          <a:bodyPr vert="horz" lIns="137141" tIns="68570" rIns="137141" bIns="68570" rtlCol="0" anchor="ctr">
            <a:normAutofit/>
          </a:bodyPr>
          <a:lstStyle/>
          <a:p>
            <a:r>
              <a:rPr lang="sl-SI" dirty="0"/>
              <a:t>Validation and AVJ context</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a:t>
            </a:r>
            <a:r>
              <a:rPr lang="en-US" sz="4500" dirty="0">
                <a:latin typeface="Verdana" pitchFamily="34" charset="0"/>
                <a:ea typeface="Verdana" pitchFamily="34" charset="0"/>
              </a:rPr>
              <a:t> guarantee the general comprehensibility of a text would not be answered because of the random selection of the examiners.” </a:t>
            </a:r>
            <a:endParaRPr lang="sl-SI" sz="4500" dirty="0">
              <a:latin typeface="Verdana" pitchFamily="34" charset="0"/>
              <a:ea typeface="Verdana" pitchFamily="34" charset="0"/>
            </a:endParaRPr>
          </a:p>
          <a:p>
            <a:pPr>
              <a:lnSpc>
                <a:spcPct val="150000"/>
              </a:lnSpc>
            </a:pPr>
            <a:r>
              <a:rPr lang="sl-SI" sz="4500" dirty="0">
                <a:latin typeface="Verdana" pitchFamily="34" charset="0"/>
                <a:ea typeface="Verdana" pitchFamily="34" charset="0"/>
              </a:rPr>
              <a:t>(Bredel and Maaß: Leichte Sprache)</a:t>
            </a:r>
          </a:p>
          <a:p>
            <a:pPr>
              <a:lnSpc>
                <a:spcPct val="150000"/>
              </a:lnSpc>
            </a:pP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26957149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EAF84CD-D460-41B3-B819-0E1676EFDD90}"/>
              </a:ext>
            </a:extLst>
          </p:cNvPr>
          <p:cNvSpPr>
            <a:spLocks noGrp="1"/>
          </p:cNvSpPr>
          <p:nvPr>
            <p:ph type="title"/>
          </p:nvPr>
        </p:nvSpPr>
        <p:spPr/>
        <p:txBody>
          <a:bodyPr vert="horz" lIns="137141" tIns="68570" rIns="137141" bIns="68570" rtlCol="0" anchor="ctr">
            <a:normAutofit/>
          </a:bodyPr>
          <a:lstStyle/>
          <a:p>
            <a:r>
              <a:rPr lang="sl-SI" dirty="0"/>
              <a:t>Broadening the scope</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Enforcing adequate quality control;</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acknowledging the complexity;</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not avoiding the involvement of the end-users.</a:t>
            </a:r>
          </a:p>
        </p:txBody>
      </p:sp>
    </p:spTree>
    <p:extLst>
      <p:ext uri="{BB962C8B-B14F-4D97-AF65-F5344CB8AC3E}">
        <p14:creationId xmlns:p14="http://schemas.microsoft.com/office/powerpoint/2010/main" val="2649763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8DF475E8-9F94-A34C-B3D0-8D2CD3CD4ECB}"/>
              </a:ext>
            </a:extLst>
          </p:cNvPr>
          <p:cNvSpPr txBox="1"/>
          <p:nvPr/>
        </p:nvSpPr>
        <p:spPr>
          <a:xfrm>
            <a:off x="8751592" y="5046766"/>
            <a:ext cx="8829598" cy="692498"/>
          </a:xfrm>
          <a:prstGeom prst="rect">
            <a:avLst/>
          </a:prstGeom>
          <a:noFill/>
        </p:spPr>
        <p:txBody>
          <a:bodyPr wrap="square" lIns="137141" tIns="68570" rIns="137141" bIns="68570" rtlCol="0">
            <a:spAutoFit/>
          </a:bodyPr>
          <a:lstStyle/>
          <a:p>
            <a:pP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rPr>
              <a:t>Andrej.Tomazin@rtvslo.si</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Title 6">
            <a:extLst>
              <a:ext uri="{FF2B5EF4-FFF2-40B4-BE49-F238E27FC236}">
                <a16:creationId xmlns:a16="http://schemas.microsoft.com/office/drawing/2014/main" id="{07FA4721-2F8F-F642-A4A6-20D0C4515703}"/>
              </a:ext>
            </a:extLst>
          </p:cNvPr>
          <p:cNvSpPr>
            <a:spLocks noGrp="1"/>
          </p:cNvSpPr>
          <p:nvPr>
            <p:ph type="title"/>
          </p:nvPr>
        </p:nvSpPr>
        <p:spPr>
          <a:xfrm>
            <a:off x="8751592" y="4221103"/>
            <a:ext cx="9342870" cy="1062638"/>
          </a:xfrm>
        </p:spPr>
        <p:txBody>
          <a:bodyPr>
            <a:normAutofit/>
          </a:bodyPr>
          <a:lstStyle/>
          <a:p>
            <a:r>
              <a:rPr lang="sl-SI" sz="3600" dirty="0"/>
              <a:t>Andrej Tomažin</a:t>
            </a:r>
            <a:endParaRPr lang="en-ES" sz="3600" dirty="0"/>
          </a:p>
        </p:txBody>
      </p:sp>
      <p:pic>
        <p:nvPicPr>
          <p:cNvPr id="3" name="Picture 2" descr="Logo of RTV Slovenija. Blue texts says Radiotelevizija Slovenija. A figure of a boy with a whistle stands on the left side of the text.">
            <a:extLst>
              <a:ext uri="{FF2B5EF4-FFF2-40B4-BE49-F238E27FC236}">
                <a16:creationId xmlns:a16="http://schemas.microsoft.com/office/drawing/2014/main" id="{D25B7BC9-1C6A-46BF-AEA6-ACDB725B9A84}"/>
              </a:ext>
            </a:extLst>
          </p:cNvPr>
          <p:cNvPicPr>
            <a:picLocks noChangeAspect="1"/>
          </p:cNvPicPr>
          <p:nvPr/>
        </p:nvPicPr>
        <p:blipFill>
          <a:blip r:embed="rId3"/>
          <a:stretch>
            <a:fillRect/>
          </a:stretch>
        </p:blipFill>
        <p:spPr>
          <a:xfrm>
            <a:off x="3627142" y="3879953"/>
            <a:ext cx="5124450" cy="2333625"/>
          </a:xfrm>
          <a:prstGeom prst="rect">
            <a:avLst/>
          </a:prstGeom>
        </p:spPr>
      </p:pic>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5">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Tree>
    <p:extLst>
      <p:ext uri="{BB962C8B-B14F-4D97-AF65-F5344CB8AC3E}">
        <p14:creationId xmlns:p14="http://schemas.microsoft.com/office/powerpoint/2010/main" val="13587813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2" name="Segnaposto testo 2">
            <a:extLst>
              <a:ext uri="{FF2B5EF4-FFF2-40B4-BE49-F238E27FC236}">
                <a16:creationId xmlns:a16="http://schemas.microsoft.com/office/drawing/2014/main" id="{1C223C67-A04F-254E-AA86-CE328C0912DD}"/>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The project EASIT has received funding from the European Commission under the Erasmus+ Strategic Partnerships for Higher Education </a:t>
            </a:r>
            <a:r>
              <a:rPr lang="en-US" sz="4500" dirty="0" err="1">
                <a:solidFill>
                  <a:schemeClr val="tx1"/>
                </a:solidFill>
                <a:latin typeface="Verdana" panose="020B0604030504040204" pitchFamily="34" charset="0"/>
                <a:ea typeface="Verdana" panose="020B0604030504040204" pitchFamily="34" charset="0"/>
                <a:cs typeface="Verdana" panose="020B0604030504040204" pitchFamily="34" charset="0"/>
              </a:rPr>
              <a:t>programme</a:t>
            </a: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 grant agreement 2018-1-ES01-KA203-05275. </a:t>
            </a:r>
          </a:p>
        </p:txBody>
      </p:sp>
      <p:sp>
        <p:nvSpPr>
          <p:cNvPr id="2" name="Title 1">
            <a:extLst>
              <a:ext uri="{FF2B5EF4-FFF2-40B4-BE49-F238E27FC236}">
                <a16:creationId xmlns:a16="http://schemas.microsoft.com/office/drawing/2014/main" id="{ADDC92CD-49DF-3B48-8B5E-B69F876B9A1B}"/>
              </a:ext>
            </a:extLst>
          </p:cNvPr>
          <p:cNvSpPr>
            <a:spLocks noGrp="1"/>
          </p:cNvSpPr>
          <p:nvPr>
            <p:ph type="title"/>
          </p:nvPr>
        </p:nvSpPr>
        <p:spPr>
          <a:xfrm>
            <a:off x="317912" y="1962169"/>
            <a:ext cx="17084400" cy="1062638"/>
          </a:xfrm>
        </p:spPr>
        <p:txBody>
          <a:bodyPr/>
          <a:lstStyle/>
          <a:p>
            <a:r>
              <a:rPr lang="en-ES" dirty="0"/>
              <a:t>Acknowledgement</a:t>
            </a:r>
          </a:p>
        </p:txBody>
      </p:sp>
    </p:spTree>
    <p:extLst>
      <p:ext uri="{BB962C8B-B14F-4D97-AF65-F5344CB8AC3E}">
        <p14:creationId xmlns:p14="http://schemas.microsoft.com/office/powerpoint/2010/main" val="113345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1" name="Segnaposto testo 2">
            <a:extLst>
              <a:ext uri="{FF2B5EF4-FFF2-40B4-BE49-F238E27FC236}">
                <a16:creationId xmlns:a16="http://schemas.microsoft.com/office/drawing/2014/main" id="{AE111C95-DA2F-4C41-B9C9-99790547A51F}"/>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GB" sz="4500" dirty="0">
                <a:solidFill>
                  <a:schemeClr val="tx1"/>
                </a:solidFill>
                <a:latin typeface="Verdana" panose="020B0604030504040204" pitchFamily="34" charset="0"/>
                <a:ea typeface="Verdana" panose="020B0604030504040204" pitchFamily="34" charset="0"/>
                <a:cs typeface="Verdana" panose="020B0604030504040204" pitchFamily="34" charset="0"/>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Disclaimer</a:t>
            </a:r>
          </a:p>
        </p:txBody>
      </p:sp>
    </p:spTree>
    <p:extLst>
      <p:ext uri="{BB962C8B-B14F-4D97-AF65-F5344CB8AC3E}">
        <p14:creationId xmlns:p14="http://schemas.microsoft.com/office/powerpoint/2010/main" val="2267138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Partners</a:t>
            </a:r>
          </a:p>
        </p:txBody>
      </p:sp>
      <p:pic>
        <p:nvPicPr>
          <p:cNvPr id="23" name="Picture 22" descr="Dyslexiförbundet logo">
            <a:extLst>
              <a:ext uri="{FF2B5EF4-FFF2-40B4-BE49-F238E27FC236}">
                <a16:creationId xmlns:a16="http://schemas.microsoft.com/office/drawing/2014/main" id="{E95D038A-5107-A94E-AD89-995930934F36}"/>
              </a:ext>
            </a:extLst>
          </p:cNvPr>
          <p:cNvPicPr/>
          <p:nvPr/>
        </p:nvPicPr>
        <p:blipFill>
          <a:blip r:embed="rId5"/>
          <a:stretch>
            <a:fillRect/>
          </a:stretch>
        </p:blipFill>
        <p:spPr>
          <a:xfrm>
            <a:off x="837235" y="3258360"/>
            <a:ext cx="2269268" cy="2269268"/>
          </a:xfrm>
          <a:prstGeom prst="rect">
            <a:avLst/>
          </a:prstGeom>
        </p:spPr>
      </p:pic>
      <p:pic>
        <p:nvPicPr>
          <p:cNvPr id="24" name="Picture 23" descr="Risa logo">
            <a:extLst>
              <a:ext uri="{FF2B5EF4-FFF2-40B4-BE49-F238E27FC236}">
                <a16:creationId xmlns:a16="http://schemas.microsoft.com/office/drawing/2014/main" id="{53195402-E4A0-3F4A-81B0-28C6C2959FF3}"/>
              </a:ext>
            </a:extLst>
          </p:cNvPr>
          <p:cNvPicPr/>
          <p:nvPr/>
        </p:nvPicPr>
        <p:blipFill>
          <a:blip r:embed="rId6"/>
          <a:stretch>
            <a:fillRect/>
          </a:stretch>
        </p:blipFill>
        <p:spPr>
          <a:xfrm>
            <a:off x="4316996" y="3390581"/>
            <a:ext cx="1933194" cy="1638300"/>
          </a:xfrm>
          <a:prstGeom prst="rect">
            <a:avLst/>
          </a:prstGeom>
        </p:spPr>
      </p:pic>
      <p:pic>
        <p:nvPicPr>
          <p:cNvPr id="25" name="Picture 24" descr="RTV Slovenija logo">
            <a:extLst>
              <a:ext uri="{FF2B5EF4-FFF2-40B4-BE49-F238E27FC236}">
                <a16:creationId xmlns:a16="http://schemas.microsoft.com/office/drawing/2014/main" id="{1BF0B1E2-FB1F-F046-B484-9F71A70EF2FF}"/>
              </a:ext>
            </a:extLst>
          </p:cNvPr>
          <p:cNvPicPr/>
          <p:nvPr/>
        </p:nvPicPr>
        <p:blipFill>
          <a:blip r:embed="rId7"/>
          <a:stretch>
            <a:fillRect/>
          </a:stretch>
        </p:blipFill>
        <p:spPr>
          <a:xfrm>
            <a:off x="6779620" y="3258360"/>
            <a:ext cx="4160984" cy="1890093"/>
          </a:xfrm>
          <a:prstGeom prst="rect">
            <a:avLst/>
          </a:prstGeom>
        </p:spPr>
      </p:pic>
      <p:pic>
        <p:nvPicPr>
          <p:cNvPr id="26" name="Graphic 4" descr="Stiftung Universität Hildesheim logo">
            <a:extLst>
              <a:ext uri="{FF2B5EF4-FFF2-40B4-BE49-F238E27FC236}">
                <a16:creationId xmlns:a16="http://schemas.microsoft.com/office/drawing/2014/main" id="{92B7F15D-E8A7-9F43-A892-D30A63C8768C}"/>
              </a:ext>
            </a:extLst>
          </p:cNvPr>
          <p:cNvPicPr/>
          <p:nvPr/>
        </p:nvPicPr>
        <p:blipFill>
          <a:blip r:embed="rId8">
            <a:extLst>
              <a:ext uri="{96DAC541-7B7A-43D3-8B79-37D633B846F1}">
                <asvg:svgBlip xmlns:asvg="http://schemas.microsoft.com/office/drawing/2016/SVG/main" r:embed="rId9"/>
              </a:ext>
            </a:extLst>
          </a:blip>
          <a:stretch>
            <a:fillRect/>
          </a:stretch>
        </p:blipFill>
        <p:spPr>
          <a:xfrm>
            <a:off x="11123852" y="2976936"/>
            <a:ext cx="2269269" cy="2269269"/>
          </a:xfrm>
          <a:prstGeom prst="rect">
            <a:avLst/>
          </a:prstGeom>
        </p:spPr>
      </p:pic>
      <p:pic>
        <p:nvPicPr>
          <p:cNvPr id="27" name="Picture 26" descr="SDI Internationale Hochshule - University of Applied Sciences logo">
            <a:extLst>
              <a:ext uri="{FF2B5EF4-FFF2-40B4-BE49-F238E27FC236}">
                <a16:creationId xmlns:a16="http://schemas.microsoft.com/office/drawing/2014/main" id="{FE2DB0E3-D4D5-AC42-B780-92C95D0401A7}"/>
              </a:ext>
            </a:extLst>
          </p:cNvPr>
          <p:cNvPicPr/>
          <p:nvPr/>
        </p:nvPicPr>
        <p:blipFill>
          <a:blip r:embed="rId10"/>
          <a:stretch>
            <a:fillRect/>
          </a:stretch>
        </p:blipFill>
        <p:spPr>
          <a:xfrm>
            <a:off x="14451982" y="3390581"/>
            <a:ext cx="2990937" cy="1359853"/>
          </a:xfrm>
          <a:prstGeom prst="rect">
            <a:avLst/>
          </a:prstGeom>
        </p:spPr>
      </p:pic>
      <p:pic>
        <p:nvPicPr>
          <p:cNvPr id="28" name="Picture 27" descr="Universitat Autònoma de Barcelona logo">
            <a:extLst>
              <a:ext uri="{FF2B5EF4-FFF2-40B4-BE49-F238E27FC236}">
                <a16:creationId xmlns:a16="http://schemas.microsoft.com/office/drawing/2014/main" id="{243273C3-21EA-A845-93D3-CC2A66BE4D5B}"/>
              </a:ext>
            </a:extLst>
          </p:cNvPr>
          <p:cNvPicPr/>
          <p:nvPr/>
        </p:nvPicPr>
        <p:blipFill>
          <a:blip r:embed="rId11"/>
          <a:stretch>
            <a:fillRect/>
          </a:stretch>
        </p:blipFill>
        <p:spPr>
          <a:xfrm>
            <a:off x="2095499" y="5641928"/>
            <a:ext cx="2745725" cy="2058717"/>
          </a:xfrm>
          <a:prstGeom prst="rect">
            <a:avLst/>
          </a:prstGeom>
        </p:spPr>
      </p:pic>
      <p:pic>
        <p:nvPicPr>
          <p:cNvPr id="29" name="Picture 28" descr="Università degli Studi di Trieste logo">
            <a:extLst>
              <a:ext uri="{FF2B5EF4-FFF2-40B4-BE49-F238E27FC236}">
                <a16:creationId xmlns:a16="http://schemas.microsoft.com/office/drawing/2014/main" id="{755EFFAA-DA2A-4146-BAA0-026E89CC96F3}"/>
              </a:ext>
            </a:extLst>
          </p:cNvPr>
          <p:cNvPicPr/>
          <p:nvPr/>
        </p:nvPicPr>
        <p:blipFill>
          <a:blip r:embed="rId12"/>
          <a:stretch>
            <a:fillRect/>
          </a:stretch>
        </p:blipFill>
        <p:spPr>
          <a:xfrm>
            <a:off x="5289550" y="5989931"/>
            <a:ext cx="5249230" cy="1134110"/>
          </a:xfrm>
          <a:prstGeom prst="rect">
            <a:avLst/>
          </a:prstGeom>
        </p:spPr>
      </p:pic>
      <p:pic>
        <p:nvPicPr>
          <p:cNvPr id="30" name="Picture 29" descr="Universidade Vigo logo">
            <a:extLst>
              <a:ext uri="{FF2B5EF4-FFF2-40B4-BE49-F238E27FC236}">
                <a16:creationId xmlns:a16="http://schemas.microsoft.com/office/drawing/2014/main" id="{651A6100-3523-8543-80B8-46CF2E9E4315}"/>
              </a:ext>
            </a:extLst>
          </p:cNvPr>
          <p:cNvPicPr/>
          <p:nvPr/>
        </p:nvPicPr>
        <p:blipFill>
          <a:blip r:embed="rId13"/>
          <a:stretch>
            <a:fillRect/>
          </a:stretch>
        </p:blipFill>
        <p:spPr>
          <a:xfrm>
            <a:off x="10949515" y="6161381"/>
            <a:ext cx="5183614" cy="791210"/>
          </a:xfrm>
          <a:prstGeom prst="rect">
            <a:avLst/>
          </a:prstGeom>
        </p:spPr>
      </p:pic>
    </p:spTree>
    <p:extLst>
      <p:ext uri="{BB962C8B-B14F-4D97-AF65-F5344CB8AC3E}">
        <p14:creationId xmlns:p14="http://schemas.microsoft.com/office/powerpoint/2010/main" val="1080690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2" name="Picture 11" descr="EASIT (Easy Access for Social Inclusion Training) Logo">
            <a:hlinkClick r:id="rId5"/>
            <a:extLst>
              <a:ext uri="{FF2B5EF4-FFF2-40B4-BE49-F238E27FC236}">
                <a16:creationId xmlns:a16="http://schemas.microsoft.com/office/drawing/2014/main" id="{3005C618-9FC3-D746-AE1F-3014D2C542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8484" y="3420566"/>
            <a:ext cx="8014201" cy="3352028"/>
          </a:xfrm>
          <a:prstGeom prst="rect">
            <a:avLst/>
          </a:prstGeom>
        </p:spPr>
      </p:pic>
      <p:sp>
        <p:nvSpPr>
          <p:cNvPr id="16" name="TextBox 15">
            <a:extLst>
              <a:ext uri="{FF2B5EF4-FFF2-40B4-BE49-F238E27FC236}">
                <a16:creationId xmlns:a16="http://schemas.microsoft.com/office/drawing/2014/main" id="{341309FA-535C-3146-A01F-F199B6C5FEF0}"/>
              </a:ext>
            </a:extLst>
          </p:cNvPr>
          <p:cNvSpPr txBox="1"/>
          <p:nvPr/>
        </p:nvSpPr>
        <p:spPr>
          <a:xfrm>
            <a:off x="4730784" y="6855371"/>
            <a:ext cx="8829598" cy="692498"/>
          </a:xfrm>
          <a:prstGeom prst="rect">
            <a:avLst/>
          </a:prstGeom>
          <a:noFill/>
        </p:spPr>
        <p:txBody>
          <a:bodyPr wrap="square" lIns="137169" tIns="68585" rIns="137169" bIns="68585" rtlCol="0">
            <a:spAutoFit/>
          </a:bodyPr>
          <a:lstStyle/>
          <a:p>
            <a:pPr algn="ct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hlinkClick r:id="rId7"/>
              </a:rPr>
              <a:t>pagines.uab.cat/easit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5C5C9300-C79A-654C-B4C1-2D3F2C2184C5}"/>
              </a:ext>
            </a:extLst>
          </p:cNvPr>
          <p:cNvSpPr>
            <a:spLocks noGrp="1"/>
          </p:cNvSpPr>
          <p:nvPr>
            <p:ph type="title"/>
          </p:nvPr>
        </p:nvSpPr>
        <p:spPr/>
        <p:txBody>
          <a:bodyPr/>
          <a:lstStyle/>
          <a:p>
            <a:r>
              <a:rPr lang="en-ES" dirty="0">
                <a:solidFill>
                  <a:schemeClr val="bg1"/>
                </a:solidFill>
              </a:rPr>
              <a:t>EASIT</a:t>
            </a:r>
          </a:p>
        </p:txBody>
      </p:sp>
    </p:spTree>
    <p:extLst>
      <p:ext uri="{BB962C8B-B14F-4D97-AF65-F5344CB8AC3E}">
        <p14:creationId xmlns:p14="http://schemas.microsoft.com/office/powerpoint/2010/main" val="3377343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A515FB-B3A0-484E-9A6B-434112B5C0DD}"/>
              </a:ext>
            </a:extLst>
          </p:cNvPr>
          <p:cNvSpPr>
            <a:spLocks noGrp="1"/>
          </p:cNvSpPr>
          <p:nvPr>
            <p:ph type="title"/>
          </p:nvPr>
        </p:nvSpPr>
        <p:spPr/>
        <p:txBody>
          <a:bodyPr vert="horz" lIns="137141" tIns="68570" rIns="137141" bIns="68570" rtlCol="0" anchor="ctr">
            <a:normAutofit/>
          </a:bodyPr>
          <a:lstStyle/>
          <a:p>
            <a:r>
              <a:rPr lang="sl-SI" dirty="0"/>
              <a:t>Selection of material</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One of the core principles in adapting original content into E2U AVJ content is the choice of news content.</a:t>
            </a:r>
          </a:p>
        </p:txBody>
      </p:sp>
    </p:spTree>
    <p:extLst>
      <p:ext uri="{BB962C8B-B14F-4D97-AF65-F5344CB8AC3E}">
        <p14:creationId xmlns:p14="http://schemas.microsoft.com/office/powerpoint/2010/main" val="1989340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5F1EC-4975-4522-A3ED-808FCBB372AB}"/>
              </a:ext>
            </a:extLst>
          </p:cNvPr>
          <p:cNvSpPr>
            <a:spLocks noGrp="1"/>
          </p:cNvSpPr>
          <p:nvPr>
            <p:ph type="title"/>
          </p:nvPr>
        </p:nvSpPr>
        <p:spPr/>
        <p:txBody>
          <a:bodyPr vert="horz" lIns="137141" tIns="68570" rIns="137141" bIns="68570" rtlCol="0" anchor="ctr">
            <a:normAutofit/>
          </a:bodyPr>
          <a:lstStyle/>
          <a:p>
            <a:r>
              <a:rPr lang="sl-SI" dirty="0"/>
              <a:t>Planning before adaptation</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„P</a:t>
            </a:r>
            <a:r>
              <a:rPr lang="en-US" sz="4500" dirty="0" err="1">
                <a:latin typeface="Verdana" pitchFamily="34" charset="0"/>
                <a:ea typeface="Verdana" pitchFamily="34" charset="0"/>
              </a:rPr>
              <a:t>lanning</a:t>
            </a:r>
            <a:r>
              <a:rPr lang="en-US" sz="4500" dirty="0">
                <a:latin typeface="Verdana" pitchFamily="34" charset="0"/>
                <a:ea typeface="Verdana" pitchFamily="34" charset="0"/>
              </a:rPr>
              <a:t> the integration of accessibility services during the production phase</a:t>
            </a:r>
            <a:r>
              <a:rPr lang="sl-SI" sz="4500" dirty="0">
                <a:latin typeface="Verdana" pitchFamily="34" charset="0"/>
                <a:ea typeface="Verdana" pitchFamily="34" charset="0"/>
              </a:rPr>
              <a:t> </a:t>
            </a:r>
            <a:r>
              <a:rPr lang="en-US" sz="4500" dirty="0">
                <a:latin typeface="Verdana" pitchFamily="34" charset="0"/>
                <a:ea typeface="Verdana" pitchFamily="34" charset="0"/>
              </a:rPr>
              <a:t>leads to a more perceptible and accessible product.</a:t>
            </a:r>
            <a:r>
              <a:rPr lang="sl-SI" sz="4500" dirty="0">
                <a:latin typeface="Verdana" pitchFamily="34" charset="0"/>
                <a:ea typeface="Verdana" pitchFamily="34" charset="0"/>
              </a:rPr>
              <a:t>“ (See Maaß and Hernandez: „</a:t>
            </a:r>
            <a:r>
              <a:rPr lang="en-US" sz="4500" dirty="0">
                <a:latin typeface="Verdana" pitchFamily="34" charset="0"/>
                <a:ea typeface="Verdana" pitchFamily="34" charset="0"/>
              </a:rPr>
              <a:t>Easy and Plain Language in Audiovisual Translation</a:t>
            </a:r>
            <a:r>
              <a:rPr lang="sl-SI" sz="4500" dirty="0">
                <a:latin typeface="Verdana" pitchFamily="34" charset="0"/>
                <a:ea typeface="Verdana" pitchFamily="34" charset="0"/>
              </a:rPr>
              <a:t>“; Romero-Fresco: Accessible Filmmaking)  </a:t>
            </a:r>
          </a:p>
        </p:txBody>
      </p:sp>
    </p:spTree>
    <p:extLst>
      <p:ext uri="{BB962C8B-B14F-4D97-AF65-F5344CB8AC3E}">
        <p14:creationId xmlns:p14="http://schemas.microsoft.com/office/powerpoint/2010/main" val="3037047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81CFF-735E-46FD-8252-188735CC922C}"/>
              </a:ext>
            </a:extLst>
          </p:cNvPr>
          <p:cNvSpPr>
            <a:spLocks noGrp="1"/>
          </p:cNvSpPr>
          <p:nvPr>
            <p:ph type="title"/>
          </p:nvPr>
        </p:nvSpPr>
        <p:spPr/>
        <p:txBody>
          <a:bodyPr vert="horz" lIns="137141" tIns="68570" rIns="137141" bIns="68570" rtlCol="0" anchor="ctr">
            <a:normAutofit/>
          </a:bodyPr>
          <a:lstStyle/>
          <a:p>
            <a:r>
              <a:rPr lang="sl-SI" dirty="0"/>
              <a:t>Raw material</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a:lnSpc>
                <a:spcPct val="150000"/>
              </a:lnSpc>
            </a:pPr>
            <a:r>
              <a:rPr lang="sl-SI" sz="4500">
                <a:latin typeface="Verdana" pitchFamily="34" charset="0"/>
                <a:ea typeface="Verdana" pitchFamily="34" charset="0"/>
              </a:rPr>
              <a:t>Important to make </a:t>
            </a:r>
            <a:r>
              <a:rPr lang="en-US" sz="4500" dirty="0">
                <a:latin typeface="Verdana" pitchFamily="34" charset="0"/>
                <a:ea typeface="Verdana" pitchFamily="34" charset="0"/>
              </a:rPr>
              <a:t>sure there is enough material prepared for the later stage of editing. </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3153900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7E74B-0030-4D4F-BF54-418181F44786}"/>
              </a:ext>
            </a:extLst>
          </p:cNvPr>
          <p:cNvSpPr>
            <a:spLocks noGrp="1"/>
          </p:cNvSpPr>
          <p:nvPr>
            <p:ph type="title"/>
          </p:nvPr>
        </p:nvSpPr>
        <p:spPr/>
        <p:txBody>
          <a:bodyPr vert="horz" lIns="137141" tIns="68570" rIns="137141" bIns="68570" rtlCol="0" anchor="ctr">
            <a:normAutofit/>
          </a:bodyPr>
          <a:lstStyle/>
          <a:p>
            <a:r>
              <a:rPr lang="sl-SI" dirty="0"/>
              <a:t>Recording errors</a:t>
            </a: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Technical errors;</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intrusions into the </a:t>
            </a:r>
            <a:r>
              <a:rPr lang="sl-SI" sz="4500">
                <a:latin typeface="Verdana" pitchFamily="34" charset="0"/>
                <a:ea typeface="Verdana" pitchFamily="34" charset="0"/>
              </a:rPr>
              <a:t>scenery.</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2781976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6349834-842A-43B2-B00D-9F67A53824EF}"/>
              </a:ext>
            </a:extLst>
          </p:cNvPr>
          <p:cNvSpPr>
            <a:spLocks noGrp="1"/>
          </p:cNvSpPr>
          <p:nvPr>
            <p:ph type="title"/>
          </p:nvPr>
        </p:nvSpPr>
        <p:spPr/>
        <p:txBody>
          <a:bodyPr vert="horz" lIns="137141" tIns="68570" rIns="137141" bIns="68570" rtlCol="0" anchor="ctr">
            <a:normAutofit/>
          </a:bodyPr>
          <a:lstStyle/>
          <a:p>
            <a:r>
              <a:rPr lang="sl-SI" dirty="0"/>
              <a:t>Different shots</a:t>
            </a:r>
          </a:p>
        </p:txBody>
      </p:sp>
      <p:sp>
        <p:nvSpPr>
          <p:cNvPr id="2" name="Arrow: Down 1" descr="Arrow facing down.">
            <a:extLst>
              <a:ext uri="{FF2B5EF4-FFF2-40B4-BE49-F238E27FC236}">
                <a16:creationId xmlns:a16="http://schemas.microsoft.com/office/drawing/2014/main" id="{7D917A94-E5E2-4363-9393-A1E620E59DD6}"/>
              </a:ext>
            </a:extLst>
          </p:cNvPr>
          <p:cNvSpPr/>
          <p:nvPr/>
        </p:nvSpPr>
        <p:spPr>
          <a:xfrm>
            <a:off x="2316480" y="492252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3" name="Arrow: Down 2" descr="Arrow facing down.">
            <a:extLst>
              <a:ext uri="{FF2B5EF4-FFF2-40B4-BE49-F238E27FC236}">
                <a16:creationId xmlns:a16="http://schemas.microsoft.com/office/drawing/2014/main" id="{2C2F5F4B-47DD-4ADB-9946-A93A7D3BBBCD}"/>
              </a:ext>
            </a:extLst>
          </p:cNvPr>
          <p:cNvSpPr/>
          <p:nvPr/>
        </p:nvSpPr>
        <p:spPr>
          <a:xfrm>
            <a:off x="4252298" y="492252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4" name="Arrow: Down 3" descr="Arrow facing down.">
            <a:extLst>
              <a:ext uri="{FF2B5EF4-FFF2-40B4-BE49-F238E27FC236}">
                <a16:creationId xmlns:a16="http://schemas.microsoft.com/office/drawing/2014/main" id="{B08AEE92-C246-439E-B506-D5CAFA842176}"/>
              </a:ext>
            </a:extLst>
          </p:cNvPr>
          <p:cNvSpPr/>
          <p:nvPr/>
        </p:nvSpPr>
        <p:spPr>
          <a:xfrm>
            <a:off x="6160684" y="492252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D</a:t>
            </a:r>
            <a:r>
              <a:rPr lang="en-US" sz="4500" dirty="0" err="1">
                <a:latin typeface="Verdana" pitchFamily="34" charset="0"/>
                <a:ea typeface="Verdana" pitchFamily="34" charset="0"/>
              </a:rPr>
              <a:t>ifferent</a:t>
            </a:r>
            <a:r>
              <a:rPr lang="en-US" sz="4500" dirty="0">
                <a:latin typeface="Verdana" pitchFamily="34" charset="0"/>
                <a:ea typeface="Verdana" pitchFamily="34" charset="0"/>
              </a:rPr>
              <a:t> shots of the same scene</a:t>
            </a:r>
            <a:endParaRPr lang="sl-SI" sz="4500" dirty="0">
              <a:latin typeface="Verdana" pitchFamily="34" charset="0"/>
              <a:ea typeface="Verdana" pitchFamily="34" charset="0"/>
            </a:endParaRPr>
          </a:p>
          <a:p>
            <a:pPr>
              <a:lnSpc>
                <a:spcPct val="150000"/>
              </a:lnSpc>
            </a:pPr>
            <a:endParaRPr lang="sl-SI" sz="4500" dirty="0">
              <a:latin typeface="Verdana" pitchFamily="34" charset="0"/>
              <a:ea typeface="Verdana" pitchFamily="34" charset="0"/>
            </a:endParaRPr>
          </a:p>
          <a:p>
            <a:pPr>
              <a:lnSpc>
                <a:spcPct val="150000"/>
              </a:lnSpc>
            </a:pPr>
            <a:endParaRPr lang="sl-SI" sz="4500" dirty="0">
              <a:latin typeface="Verdana" pitchFamily="34" charset="0"/>
              <a:ea typeface="Verdana" pitchFamily="34" charset="0"/>
            </a:endParaRPr>
          </a:p>
          <a:p>
            <a:pPr>
              <a:lnSpc>
                <a:spcPct val="150000"/>
              </a:lnSpc>
            </a:pPr>
            <a:r>
              <a:rPr lang="en-US" sz="4500" dirty="0">
                <a:latin typeface="Verdana" pitchFamily="34" charset="0"/>
                <a:ea typeface="Verdana" pitchFamily="34" charset="0"/>
              </a:rPr>
              <a:t>can be later combined in the correct manner and </a:t>
            </a:r>
            <a:endParaRPr lang="sl-SI" sz="4500" dirty="0">
              <a:latin typeface="Verdana" pitchFamily="34" charset="0"/>
              <a:ea typeface="Verdana" pitchFamily="34" charset="0"/>
            </a:endParaRPr>
          </a:p>
          <a:p>
            <a:pPr>
              <a:lnSpc>
                <a:spcPct val="150000"/>
              </a:lnSpc>
            </a:pPr>
            <a:r>
              <a:rPr lang="en-US" sz="4500" dirty="0">
                <a:latin typeface="Verdana" pitchFamily="34" charset="0"/>
                <a:ea typeface="Verdana" pitchFamily="34" charset="0"/>
              </a:rPr>
              <a:t>used in the proper context</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27072858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FC16E295-5761-BA4F-A7A5-CD773ACF28B7}" vid="{04F7000C-F3D4-A54C-934E-B09502CD73C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3316</TotalTime>
  <Words>1106</Words>
  <Application>Microsoft Macintosh PowerPoint</Application>
  <PresentationFormat>Custom</PresentationFormat>
  <Paragraphs>160</Paragraphs>
  <Slides>46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Calibri</vt:lpstr>
      <vt:lpstr>Verdana</vt:lpstr>
      <vt:lpstr>Office Theme</vt:lpstr>
      <vt:lpstr>The process of creation and adaptation of E2U AVJ content</vt:lpstr>
      <vt:lpstr>Two core principles</vt:lpstr>
      <vt:lpstr>Creating E2U AVJ content</vt:lpstr>
      <vt:lpstr>Adaptation for E2U AVJ</vt:lpstr>
      <vt:lpstr>Selection of material</vt:lpstr>
      <vt:lpstr>Planning before adaptation</vt:lpstr>
      <vt:lpstr>Raw material</vt:lpstr>
      <vt:lpstr>Recording errors</vt:lpstr>
      <vt:lpstr>Different shots</vt:lpstr>
      <vt:lpstr>Source of information </vt:lpstr>
      <vt:lpstr>Domestic news</vt:lpstr>
      <vt:lpstr>Interviews</vt:lpstr>
      <vt:lpstr>Authenticity</vt:lpstr>
      <vt:lpstr>E2U guidelines</vt:lpstr>
      <vt:lpstr>Interviews and E2U AVJ</vt:lpstr>
      <vt:lpstr>Interviews and E2U AVJ (2)</vt:lpstr>
      <vt:lpstr>Suitability of E2U language</vt:lpstr>
      <vt:lpstr>Interviews and E2U language</vt:lpstr>
      <vt:lpstr>Context and E2U AVJ</vt:lpstr>
      <vt:lpstr>Context and E2U AVJ (2)</vt:lpstr>
      <vt:lpstr>Graphics and E2U AVJ</vt:lpstr>
      <vt:lpstr>Incomprehensible graphics</vt:lpstr>
      <vt:lpstr>Graphics and E2U AVJ </vt:lpstr>
      <vt:lpstr>Writing clear stories</vt:lpstr>
      <vt:lpstr>Radio and TV news items</vt:lpstr>
      <vt:lpstr>Difficulties with narration</vt:lpstr>
      <vt:lpstr>Journalism and E2U</vt:lpstr>
      <vt:lpstr>Plain or Easy Language?</vt:lpstr>
      <vt:lpstr>Easy Language and AVJ</vt:lpstr>
      <vt:lpstr>On an individual level</vt:lpstr>
      <vt:lpstr>Target groups</vt:lpstr>
      <vt:lpstr>Novel endeavour</vt:lpstr>
      <vt:lpstr>Validation and E2U</vt:lpstr>
      <vt:lpstr>Validation</vt:lpstr>
      <vt:lpstr>Validation process</vt:lpstr>
      <vt:lpstr>Different target groups</vt:lpstr>
      <vt:lpstr>Involving users from the start</vt:lpstr>
      <vt:lpstr>Validation (2)</vt:lpstr>
      <vt:lpstr>Validation and AVJ context</vt:lpstr>
      <vt:lpstr>Validation and AVJ context</vt:lpstr>
      <vt:lpstr>Broadening the scope</vt:lpstr>
      <vt:lpstr>Andrej Tomažin</vt:lpstr>
      <vt:lpstr>Acknowledgement</vt:lpstr>
      <vt:lpstr>Disclaimer</vt:lpstr>
      <vt:lpstr>Partners</vt:lpstr>
      <vt:lpstr>EASIT</vt:lpstr>
    </vt:vector>
  </TitlesOfParts>
  <Manager/>
  <Company>RTV Slovenija</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EASIT: Easy Access for Social Inclusion Training</dc:title>
  <dc:subject>EASIT IO5 Slides - Video Lecture</dc:subject>
  <dc:creator>RTV Slovenija</dc:creator>
  <cp:keywords>easy-to-read content; cognitive accessibility; plain language; easy-to-understand content</cp:keywords>
  <dc:description/>
  <cp:lastModifiedBy>Ana Fernández Torné</cp:lastModifiedBy>
  <cp:revision>94</cp:revision>
  <dcterms:modified xsi:type="dcterms:W3CDTF">2021-05-29T06:22:39Z</dcterms:modified>
  <cp:category>Teaching materials</cp:category>
</cp:coreProperties>
</file>