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Lst>
  <p:notesMasterIdLst>
    <p:notesMasterId r:id="rId28"/>
  </p:notesMasterIdLst>
  <p:handoutMasterIdLst>
    <p:handoutMasterId r:id="rId29"/>
  </p:handoutMasterIdLst>
  <p:sldIdLst>
    <p:sldId id="326" r:id="rId2"/>
    <p:sldId id="330" r:id="rId3"/>
    <p:sldId id="363" r:id="rId4"/>
    <p:sldId id="358" r:id="rId5"/>
    <p:sldId id="357" r:id="rId6"/>
    <p:sldId id="365" r:id="rId7"/>
    <p:sldId id="366" r:id="rId8"/>
    <p:sldId id="367" r:id="rId9"/>
    <p:sldId id="381" r:id="rId10"/>
    <p:sldId id="380" r:id="rId11"/>
    <p:sldId id="368" r:id="rId12"/>
    <p:sldId id="369" r:id="rId13"/>
    <p:sldId id="370" r:id="rId14"/>
    <p:sldId id="382" r:id="rId15"/>
    <p:sldId id="371" r:id="rId16"/>
    <p:sldId id="373" r:id="rId17"/>
    <p:sldId id="374" r:id="rId18"/>
    <p:sldId id="375" r:id="rId19"/>
    <p:sldId id="376" r:id="rId20"/>
    <p:sldId id="377" r:id="rId21"/>
    <p:sldId id="379" r:id="rId22"/>
    <p:sldId id="354" r:id="rId23"/>
    <p:sldId id="383" r:id="rId24"/>
    <p:sldId id="327" r:id="rId25"/>
    <p:sldId id="331" r:id="rId26"/>
    <p:sldId id="328" r:id="rId27"/>
  </p:sldIdLst>
  <p:sldSz cx="18291175" cy="10287000"/>
  <p:notesSz cx="6858000" cy="9144000"/>
  <p:defaultText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3C47D69E-40C3-3D4C-B986-28F3405501F4}">
          <p14:sldIdLst>
            <p14:sldId id="326"/>
            <p14:sldId id="330"/>
            <p14:sldId id="363"/>
            <p14:sldId id="358"/>
            <p14:sldId id="357"/>
            <p14:sldId id="365"/>
            <p14:sldId id="366"/>
            <p14:sldId id="367"/>
            <p14:sldId id="381"/>
            <p14:sldId id="380"/>
            <p14:sldId id="368"/>
            <p14:sldId id="369"/>
            <p14:sldId id="370"/>
            <p14:sldId id="382"/>
            <p14:sldId id="371"/>
            <p14:sldId id="373"/>
            <p14:sldId id="374"/>
            <p14:sldId id="375"/>
            <p14:sldId id="376"/>
            <p14:sldId id="377"/>
            <p14:sldId id="379"/>
            <p14:sldId id="354"/>
            <p14:sldId id="383"/>
            <p14:sldId id="327"/>
            <p14:sldId id="331"/>
            <p14:sldId id="328"/>
          </p14:sldIdLst>
        </p14:section>
      </p14:sectionLst>
    </p:ext>
    <p:ext uri="{EFAFB233-063F-42B5-8137-9DF3F51BA10A}">
      <p15:sldGuideLst xmlns:p15="http://schemas.microsoft.com/office/powerpoint/2012/main">
        <p15:guide id="1" orient="horz" pos="2137" userDrawn="1">
          <p15:clr>
            <a:srgbClr val="A4A3A4"/>
          </p15:clr>
        </p15:guide>
        <p15:guide id="2" pos="3840">
          <p15:clr>
            <a:srgbClr val="A4A3A4"/>
          </p15:clr>
        </p15:guide>
        <p15:guide id="3" orient="horz" pos="3206">
          <p15:clr>
            <a:srgbClr val="A4A3A4"/>
          </p15:clr>
        </p15:guide>
        <p15:guide id="4" pos="5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26"/>
    <a:srgbClr val="9BD8DE"/>
    <a:srgbClr val="FBE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96327"/>
  </p:normalViewPr>
  <p:slideViewPr>
    <p:cSldViewPr snapToGrid="0" snapToObjects="1">
      <p:cViewPr varScale="1">
        <p:scale>
          <a:sx n="73" d="100"/>
          <a:sy n="73" d="100"/>
        </p:scale>
        <p:origin x="216" y="664"/>
      </p:cViewPr>
      <p:guideLst>
        <p:guide orient="horz" pos="2137"/>
        <p:guide pos="3840"/>
        <p:guide orient="horz" pos="3206"/>
        <p:guide pos="576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DFB4AC-868C-284C-89A2-0A43E7A6263F}" type="datetime1">
              <a:rPr lang="es-ES" smtClean="0"/>
              <a:t>27/09/2021</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614869-3322-FB44-97AD-0B378C3FFEC5}" type="slidenum">
              <a:rPr lang="es-ES" smtClean="0"/>
              <a:t>‹Nº›</a:t>
            </a:fld>
            <a:endParaRPr lang="es-ES"/>
          </a:p>
        </p:txBody>
      </p:sp>
    </p:spTree>
    <p:extLst>
      <p:ext uri="{BB962C8B-B14F-4D97-AF65-F5344CB8AC3E}">
        <p14:creationId xmlns:p14="http://schemas.microsoft.com/office/powerpoint/2010/main" val="3813482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163FC8-57C2-1C4B-9D80-AE8EF359852D}" type="datetime1">
              <a:rPr lang="es-ES" smtClean="0"/>
              <a:t>27/09/2021</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4A5B-8A05-4798-9EDC-A3E8D0546DEC}" type="slidenum">
              <a:rPr lang="es-ES" smtClean="0"/>
              <a:t>‹Nº›</a:t>
            </a:fld>
            <a:endParaRPr lang="es-ES"/>
          </a:p>
        </p:txBody>
      </p:sp>
    </p:spTree>
    <p:extLst>
      <p:ext uri="{BB962C8B-B14F-4D97-AF65-F5344CB8AC3E}">
        <p14:creationId xmlns:p14="http://schemas.microsoft.com/office/powerpoint/2010/main" val="2678730666"/>
      </p:ext>
    </p:extLst>
  </p:cSld>
  <p:clrMap bg1="lt1" tx1="dk1" bg2="lt2" tx2="dk2" accent1="accent1" accent2="accent2" accent3="accent3" accent4="accent4" accent5="accent5" accent6="accent6" hlink="hlink" folHlink="folHlink"/>
  <p:hf hdr="0" ftr="0" dt="0"/>
  <p:notesStyle>
    <a:lvl1pPr marL="0" algn="l" defTabSz="1371408" rtl="0" eaLnBrk="1" latinLnBrk="0" hangingPunct="1">
      <a:defRPr sz="1800" kern="1200">
        <a:solidFill>
          <a:schemeClr val="tx1"/>
        </a:solidFill>
        <a:latin typeface="+mn-lt"/>
        <a:ea typeface="+mn-ea"/>
        <a:cs typeface="+mn-cs"/>
      </a:defRPr>
    </a:lvl1pPr>
    <a:lvl2pPr marL="685703" algn="l" defTabSz="1371408" rtl="0" eaLnBrk="1" latinLnBrk="0" hangingPunct="1">
      <a:defRPr sz="1800" kern="1200">
        <a:solidFill>
          <a:schemeClr val="tx1"/>
        </a:solidFill>
        <a:latin typeface="+mn-lt"/>
        <a:ea typeface="+mn-ea"/>
        <a:cs typeface="+mn-cs"/>
      </a:defRPr>
    </a:lvl2pPr>
    <a:lvl3pPr marL="1371408" algn="l" defTabSz="1371408" rtl="0" eaLnBrk="1" latinLnBrk="0" hangingPunct="1">
      <a:defRPr sz="1800" kern="1200">
        <a:solidFill>
          <a:schemeClr val="tx1"/>
        </a:solidFill>
        <a:latin typeface="+mn-lt"/>
        <a:ea typeface="+mn-ea"/>
        <a:cs typeface="+mn-cs"/>
      </a:defRPr>
    </a:lvl3pPr>
    <a:lvl4pPr marL="2057111" algn="l" defTabSz="1371408" rtl="0" eaLnBrk="1" latinLnBrk="0" hangingPunct="1">
      <a:defRPr sz="1800" kern="1200">
        <a:solidFill>
          <a:schemeClr val="tx1"/>
        </a:solidFill>
        <a:latin typeface="+mn-lt"/>
        <a:ea typeface="+mn-ea"/>
        <a:cs typeface="+mn-cs"/>
      </a:defRPr>
    </a:lvl4pPr>
    <a:lvl5pPr marL="2742814" algn="l" defTabSz="1371408" rtl="0" eaLnBrk="1" latinLnBrk="0" hangingPunct="1">
      <a:defRPr sz="1800" kern="1200">
        <a:solidFill>
          <a:schemeClr val="tx1"/>
        </a:solidFill>
        <a:latin typeface="+mn-lt"/>
        <a:ea typeface="+mn-ea"/>
        <a:cs typeface="+mn-cs"/>
      </a:defRPr>
    </a:lvl5pPr>
    <a:lvl6pPr marL="3428517" algn="l" defTabSz="1371408" rtl="0" eaLnBrk="1" latinLnBrk="0" hangingPunct="1">
      <a:defRPr sz="1800" kern="1200">
        <a:solidFill>
          <a:schemeClr val="tx1"/>
        </a:solidFill>
        <a:latin typeface="+mn-lt"/>
        <a:ea typeface="+mn-ea"/>
        <a:cs typeface="+mn-cs"/>
      </a:defRPr>
    </a:lvl6pPr>
    <a:lvl7pPr marL="4114222" algn="l" defTabSz="1371408" rtl="0" eaLnBrk="1" latinLnBrk="0" hangingPunct="1">
      <a:defRPr sz="1800" kern="1200">
        <a:solidFill>
          <a:schemeClr val="tx1"/>
        </a:solidFill>
        <a:latin typeface="+mn-lt"/>
        <a:ea typeface="+mn-ea"/>
        <a:cs typeface="+mn-cs"/>
      </a:defRPr>
    </a:lvl7pPr>
    <a:lvl8pPr marL="4799925" algn="l" defTabSz="1371408" rtl="0" eaLnBrk="1" latinLnBrk="0" hangingPunct="1">
      <a:defRPr sz="1800" kern="1200">
        <a:solidFill>
          <a:schemeClr val="tx1"/>
        </a:solidFill>
        <a:latin typeface="+mn-lt"/>
        <a:ea typeface="+mn-ea"/>
        <a:cs typeface="+mn-cs"/>
      </a:defRPr>
    </a:lvl8pPr>
    <a:lvl9pPr marL="5485628" algn="l" defTabSz="1371408"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pPr marL="0" marR="0" lvl="0" indent="0" algn="r" defTabSz="1371408" rtl="0" eaLnBrk="1" fontAlgn="auto" latinLnBrk="0" hangingPunct="1">
              <a:lnSpc>
                <a:spcPct val="100000"/>
              </a:lnSpc>
              <a:spcBef>
                <a:spcPts val="0"/>
              </a:spcBef>
              <a:spcAft>
                <a:spcPts val="0"/>
              </a:spcAft>
              <a:buClrTx/>
              <a:buSzTx/>
              <a:buFontTx/>
              <a:buNone/>
              <a:tabLst/>
              <a:defRPr/>
            </a:pPr>
            <a:fld id="{EEAC4A5B-8A05-4798-9EDC-A3E8D0546DE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408"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8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1371408" rtl="0" eaLnBrk="1" fontAlgn="auto" latinLnBrk="0" hangingPunct="1">
              <a:lnSpc>
                <a:spcPct val="100000"/>
              </a:lnSpc>
              <a:spcBef>
                <a:spcPts val="0"/>
              </a:spcBef>
              <a:spcAft>
                <a:spcPts val="0"/>
              </a:spcAft>
              <a:buClrTx/>
              <a:buSzTx/>
              <a:buFontTx/>
              <a:buNone/>
              <a:tabLst/>
              <a:defRPr/>
            </a:pPr>
            <a:fld id="{EEAC4A5B-8A05-4798-9EDC-A3E8D0546DEC}"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71408"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65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23</a:t>
            </a:fld>
            <a:endParaRPr lang="es-ES"/>
          </a:p>
        </p:txBody>
      </p:sp>
    </p:spTree>
    <p:extLst>
      <p:ext uri="{BB962C8B-B14F-4D97-AF65-F5344CB8AC3E}">
        <p14:creationId xmlns:p14="http://schemas.microsoft.com/office/powerpoint/2010/main" val="1202635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24</a:t>
            </a:fld>
            <a:endParaRPr lang="es-ES"/>
          </a:p>
        </p:txBody>
      </p:sp>
    </p:spTree>
    <p:extLst>
      <p:ext uri="{BB962C8B-B14F-4D97-AF65-F5344CB8AC3E}">
        <p14:creationId xmlns:p14="http://schemas.microsoft.com/office/powerpoint/2010/main" val="578408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25</a:t>
            </a:fld>
            <a:endParaRPr lang="es-ES"/>
          </a:p>
        </p:txBody>
      </p:sp>
    </p:spTree>
    <p:extLst>
      <p:ext uri="{BB962C8B-B14F-4D97-AF65-F5344CB8AC3E}">
        <p14:creationId xmlns:p14="http://schemas.microsoft.com/office/powerpoint/2010/main" val="242096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26</a:t>
            </a:fld>
            <a:endParaRPr lang="es-ES"/>
          </a:p>
        </p:txBody>
      </p:sp>
    </p:spTree>
    <p:extLst>
      <p:ext uri="{BB962C8B-B14F-4D97-AF65-F5344CB8AC3E}">
        <p14:creationId xmlns:p14="http://schemas.microsoft.com/office/powerpoint/2010/main" val="3302826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9" name="Segnaposto titolo 1"/>
          <p:cNvSpPr>
            <a:spLocks noGrp="1"/>
          </p:cNvSpPr>
          <p:nvPr>
            <p:ph type="title" hasCustomPrompt="1"/>
          </p:nvPr>
        </p:nvSpPr>
        <p:spPr>
          <a:xfrm>
            <a:off x="2475110" y="6337601"/>
            <a:ext cx="13340957" cy="1062873"/>
          </a:xfrm>
          <a:prstGeom prst="rect">
            <a:avLst/>
          </a:prstGeom>
        </p:spPr>
        <p:txBody>
          <a:bodyPr vert="horz" lIns="137141" tIns="68570" rIns="137141" bIns="68570" rtlCol="0" anchor="ctr">
            <a:noAutofit/>
          </a:bodyPr>
          <a:lstStyle>
            <a:lvl1pPr algn="ctr">
              <a:defRPr sz="6000" b="1">
                <a:latin typeface="Verdana" panose="020B0604030504040204" pitchFamily="34" charset="0"/>
                <a:ea typeface="Verdana" panose="020B0604030504040204" pitchFamily="34" charset="0"/>
                <a:cs typeface="Verdana" panose="020B0604030504040204" pitchFamily="34" charset="0"/>
              </a:defRPr>
            </a:lvl1pPr>
          </a:lstStyle>
          <a:p>
            <a:r>
              <a:rPr lang="it-IT" dirty="0"/>
              <a:t>Title of the slide</a:t>
            </a:r>
            <a:endParaRPr lang="en-GB" dirty="0"/>
          </a:p>
        </p:txBody>
      </p:sp>
      <p:pic>
        <p:nvPicPr>
          <p:cNvPr id="4" name="Picture 3" descr="EASIT logo">
            <a:extLst>
              <a:ext uri="{FF2B5EF4-FFF2-40B4-BE49-F238E27FC236}">
                <a16:creationId xmlns:a16="http://schemas.microsoft.com/office/drawing/2014/main" id="{9E5CEC11-B849-6A46-B6E2-DD4CC92F2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36786" y="1896242"/>
            <a:ext cx="9817605" cy="4106321"/>
          </a:xfrm>
          <a:prstGeom prst="rect">
            <a:avLst/>
          </a:prstGeom>
        </p:spPr>
      </p:pic>
    </p:spTree>
    <p:extLst>
      <p:ext uri="{BB962C8B-B14F-4D97-AF65-F5344CB8AC3E}">
        <p14:creationId xmlns:p14="http://schemas.microsoft.com/office/powerpoint/2010/main" val="3130944231"/>
      </p:ext>
    </p:extLst>
  </p:cSld>
  <p:clrMapOvr>
    <a:masterClrMapping/>
  </p:clrMapOvr>
  <mc:AlternateContent xmlns:mc="http://schemas.openxmlformats.org/markup-compatibility/2006" xmlns:p14="http://schemas.microsoft.com/office/powerpoint/2010/main">
    <mc:Choice Requires="p14">
      <p:transition spd="slow" p14:dur="1500" advClick="0">
        <p:sndAc>
          <p:stSnd>
            <p:snd r:embed="rId1" name="click.wav"/>
          </p:stSnd>
        </p:sndAc>
      </p:transition>
    </mc:Choice>
    <mc:Fallback xmlns="">
      <p:transition xmlns:p14="http://schemas.microsoft.com/office/powerpoint/2010/main" spd="slow" advClick="0">
        <p:sndAc>
          <p:stSnd>
            <p:snd r:embed="rId4"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76DA40C-168F-C74C-9061-D649A26BDBD3}"/>
              </a:ext>
            </a:extLst>
          </p:cNvPr>
          <p:cNvSpPr>
            <a:spLocks noGrp="1"/>
          </p:cNvSpPr>
          <p:nvPr>
            <p:ph type="title"/>
          </p:nvPr>
        </p:nvSpPr>
        <p:spPr>
          <a:xfrm>
            <a:off x="317912" y="1891690"/>
            <a:ext cx="17084400" cy="1062638"/>
          </a:xfrm>
          <a:prstGeom prst="rect">
            <a:avLst/>
          </a:prstGeom>
        </p:spPr>
        <p:txBody>
          <a:bodyPr vert="horz" lIns="137141" tIns="68570" rIns="137141" bIns="68570" rtlCol="0" anchor="ctr">
            <a:noAutofit/>
          </a:bodyPr>
          <a:lstStyle/>
          <a:p>
            <a:r>
              <a:rPr lang="en-GB" noProof="0" dirty="0"/>
              <a:t>Click to edit Master title style</a:t>
            </a:r>
          </a:p>
        </p:txBody>
      </p:sp>
      <p:sp>
        <p:nvSpPr>
          <p:cNvPr id="9" name="Title Placeholder 1">
            <a:extLst>
              <a:ext uri="{FF2B5EF4-FFF2-40B4-BE49-F238E27FC236}">
                <a16:creationId xmlns:a16="http://schemas.microsoft.com/office/drawing/2014/main" id="{A1975CA6-AF75-B14C-A62C-B2B92151D428}"/>
              </a:ext>
            </a:extLst>
          </p:cNvPr>
          <p:cNvSpPr txBox="1">
            <a:spLocks/>
          </p:cNvSpPr>
          <p:nvPr userDrawn="1"/>
        </p:nvSpPr>
        <p:spPr>
          <a:xfrm>
            <a:off x="320599" y="3012764"/>
            <a:ext cx="17084400" cy="5749341"/>
          </a:xfrm>
          <a:prstGeom prst="rect">
            <a:avLst/>
          </a:prstGeom>
        </p:spPr>
        <p:txBody>
          <a:bodyPr vert="horz" lIns="137141" tIns="68570" rIns="137141" bIns="68570" rtlCol="0" anchor="t" anchorCtr="0">
            <a:noAutofit/>
          </a:bodyPr>
          <a:lstStyle>
            <a:lvl1pPr algn="l" defTabSz="914400" rtl="0" eaLnBrk="1" latinLnBrk="0" hangingPunct="1">
              <a:lnSpc>
                <a:spcPct val="90000"/>
              </a:lnSpc>
              <a:spcBef>
                <a:spcPct val="0"/>
              </a:spcBef>
              <a:buNone/>
              <a:defRPr sz="4000" b="1" kern="1200">
                <a:solidFill>
                  <a:schemeClr val="tx1"/>
                </a:solidFill>
                <a:latin typeface="Verdana"/>
                <a:ea typeface="Arial" charset="0"/>
                <a:cs typeface="Verdana"/>
              </a:defRPr>
            </a:lvl1pPr>
          </a:lstStyle>
          <a:p>
            <a:pPr>
              <a:lnSpc>
                <a:spcPct val="150000"/>
              </a:lnSpc>
            </a:pPr>
            <a:endParaRPr lang="en-GB" sz="4500" b="0" dirty="0"/>
          </a:p>
        </p:txBody>
      </p:sp>
      <p:sp>
        <p:nvSpPr>
          <p:cNvPr id="10" name="Text Placeholder 2">
            <a:extLst>
              <a:ext uri="{FF2B5EF4-FFF2-40B4-BE49-F238E27FC236}">
                <a16:creationId xmlns:a16="http://schemas.microsoft.com/office/drawing/2014/main" id="{6D05BC8C-F4BF-304E-A642-BAAA9D738AB4}"/>
              </a:ext>
            </a:extLst>
          </p:cNvPr>
          <p:cNvSpPr>
            <a:spLocks noGrp="1"/>
          </p:cNvSpPr>
          <p:nvPr>
            <p:ph idx="1"/>
          </p:nvPr>
        </p:nvSpPr>
        <p:spPr>
          <a:xfrm>
            <a:off x="317912" y="3012763"/>
            <a:ext cx="17084400" cy="5382547"/>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pic>
        <p:nvPicPr>
          <p:cNvPr id="6" name="Picture 5" descr="EASIT logo">
            <a:extLst>
              <a:ext uri="{FF2B5EF4-FFF2-40B4-BE49-F238E27FC236}">
                <a16:creationId xmlns:a16="http://schemas.microsoft.com/office/drawing/2014/main" id="{DC17F20F-F870-A649-BC60-9A64541E3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984" y="176677"/>
            <a:ext cx="3009938" cy="1258940"/>
          </a:xfrm>
          <a:prstGeom prst="rect">
            <a:avLst/>
          </a:prstGeom>
        </p:spPr>
      </p:pic>
      <p:pic>
        <p:nvPicPr>
          <p:cNvPr id="7" name="Picture 4" descr="Co-funded by the Erasmus+ Programme of the European Union logo">
            <a:extLst>
              <a:ext uri="{FF2B5EF4-FFF2-40B4-BE49-F238E27FC236}">
                <a16:creationId xmlns:a16="http://schemas.microsoft.com/office/drawing/2014/main" id="{44885144-9004-9C49-BA04-F2C72EA5D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448254" y="293279"/>
            <a:ext cx="4646211" cy="106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reative Commons License Logo: Attribution-ShareAlike International CC BY-SA">
            <a:extLst>
              <a:ext uri="{FF2B5EF4-FFF2-40B4-BE49-F238E27FC236}">
                <a16:creationId xmlns:a16="http://schemas.microsoft.com/office/drawing/2014/main" id="{3E0B9907-4F7A-1442-8064-1537C0606849}"/>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317913" y="8999443"/>
            <a:ext cx="2819811" cy="952235"/>
          </a:xfrm>
          <a:prstGeom prst="rect">
            <a:avLst/>
          </a:prstGeom>
        </p:spPr>
      </p:pic>
    </p:spTree>
    <p:extLst>
      <p:ext uri="{BB962C8B-B14F-4D97-AF65-F5344CB8AC3E}">
        <p14:creationId xmlns:p14="http://schemas.microsoft.com/office/powerpoint/2010/main" val="153774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7912" y="1891690"/>
            <a:ext cx="17084400" cy="1062638"/>
          </a:xfrm>
        </p:spPr>
        <p:txBody>
          <a:bodyPr/>
          <a:lstStyle/>
          <a:p>
            <a:r>
              <a:rPr lang="en-GB"/>
              <a:t>Click to edit Master title style</a:t>
            </a:r>
            <a:endParaRPr lang="en-US"/>
          </a:p>
        </p:txBody>
      </p:sp>
    </p:spTree>
    <p:extLst>
      <p:ext uri="{BB962C8B-B14F-4D97-AF65-F5344CB8AC3E}">
        <p14:creationId xmlns:p14="http://schemas.microsoft.com/office/powerpoint/2010/main" val="256268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9" name="Segnaposto titolo 1"/>
          <p:cNvSpPr>
            <a:spLocks noGrp="1"/>
          </p:cNvSpPr>
          <p:nvPr>
            <p:ph type="title" hasCustomPrompt="1"/>
          </p:nvPr>
        </p:nvSpPr>
        <p:spPr>
          <a:xfrm>
            <a:off x="2475110" y="6337601"/>
            <a:ext cx="13340957" cy="1062873"/>
          </a:xfrm>
          <a:prstGeom prst="rect">
            <a:avLst/>
          </a:prstGeom>
        </p:spPr>
        <p:txBody>
          <a:bodyPr vert="horz" lIns="137141" tIns="68570" rIns="137141" bIns="68570" rtlCol="0" anchor="ctr">
            <a:noAutofit/>
          </a:bodyPr>
          <a:lstStyle>
            <a:lvl1pPr algn="ctr">
              <a:defRPr sz="6000" b="1">
                <a:latin typeface="Verdana" panose="020B0604030504040204" pitchFamily="34" charset="0"/>
                <a:ea typeface="Verdana" panose="020B0604030504040204" pitchFamily="34" charset="0"/>
                <a:cs typeface="Verdana" panose="020B0604030504040204" pitchFamily="34" charset="0"/>
              </a:defRPr>
            </a:lvl1pPr>
          </a:lstStyle>
          <a:p>
            <a:r>
              <a:rPr lang="it-IT" dirty="0"/>
              <a:t>Title of the slide</a:t>
            </a:r>
            <a:endParaRPr lang="en-GB" dirty="0"/>
          </a:p>
        </p:txBody>
      </p:sp>
      <p:pic>
        <p:nvPicPr>
          <p:cNvPr id="4" name="Picture 3" descr="EASIT logo">
            <a:extLst>
              <a:ext uri="{FF2B5EF4-FFF2-40B4-BE49-F238E27FC236}">
                <a16:creationId xmlns:a16="http://schemas.microsoft.com/office/drawing/2014/main" id="{9E5CEC11-B849-6A46-B6E2-DD4CC92F2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36786" y="1896242"/>
            <a:ext cx="9817605" cy="4106321"/>
          </a:xfrm>
          <a:prstGeom prst="rect">
            <a:avLst/>
          </a:prstGeom>
        </p:spPr>
      </p:pic>
    </p:spTree>
    <p:extLst>
      <p:ext uri="{BB962C8B-B14F-4D97-AF65-F5344CB8AC3E}">
        <p14:creationId xmlns:p14="http://schemas.microsoft.com/office/powerpoint/2010/main" val="4089522472"/>
      </p:ext>
    </p:extLst>
  </p:cSld>
  <p:clrMapOvr>
    <a:masterClrMapping/>
  </p:clrMapOvr>
  <mc:AlternateContent xmlns:mc="http://schemas.openxmlformats.org/markup-compatibility/2006" xmlns:p14="http://schemas.microsoft.com/office/powerpoint/2010/main">
    <mc:Choice Requires="p14">
      <p:transition spd="slow" p14:dur="1500" advClick="0">
        <p:sndAc>
          <p:stSnd>
            <p:snd r:embed="rId1" name="click.wav"/>
          </p:stSnd>
        </p:sndAc>
      </p:transition>
    </mc:Choice>
    <mc:Fallback xmlns="">
      <p:transition xmlns:p14="http://schemas.microsoft.com/office/powerpoint/2010/main" spd="slow" advClick="0">
        <p:sndAc>
          <p:stSnd>
            <p:snd r:embed="rId4" name="click.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76DA40C-168F-C74C-9061-D649A26BDBD3}"/>
              </a:ext>
            </a:extLst>
          </p:cNvPr>
          <p:cNvSpPr>
            <a:spLocks noGrp="1"/>
          </p:cNvSpPr>
          <p:nvPr>
            <p:ph type="title"/>
          </p:nvPr>
        </p:nvSpPr>
        <p:spPr>
          <a:xfrm>
            <a:off x="317912" y="1712788"/>
            <a:ext cx="17084400" cy="1062638"/>
          </a:xfrm>
          <a:prstGeom prst="rect">
            <a:avLst/>
          </a:prstGeom>
        </p:spPr>
        <p:txBody>
          <a:bodyPr vert="horz" lIns="137141" tIns="68570" rIns="137141" bIns="68570" rtlCol="0" anchor="ctr">
            <a:noAutofit/>
          </a:bodyPr>
          <a:lstStyle/>
          <a:p>
            <a:r>
              <a:rPr lang="en-GB" noProof="0" dirty="0"/>
              <a:t>Click to edit Master title style</a:t>
            </a:r>
          </a:p>
        </p:txBody>
      </p:sp>
      <p:sp>
        <p:nvSpPr>
          <p:cNvPr id="9" name="Title Placeholder 1">
            <a:extLst>
              <a:ext uri="{FF2B5EF4-FFF2-40B4-BE49-F238E27FC236}">
                <a16:creationId xmlns:a16="http://schemas.microsoft.com/office/drawing/2014/main" id="{A1975CA6-AF75-B14C-A62C-B2B92151D428}"/>
              </a:ext>
            </a:extLst>
          </p:cNvPr>
          <p:cNvSpPr txBox="1">
            <a:spLocks/>
          </p:cNvSpPr>
          <p:nvPr userDrawn="1"/>
        </p:nvSpPr>
        <p:spPr>
          <a:xfrm>
            <a:off x="320599" y="3012764"/>
            <a:ext cx="17084400" cy="5749341"/>
          </a:xfrm>
          <a:prstGeom prst="rect">
            <a:avLst/>
          </a:prstGeom>
        </p:spPr>
        <p:txBody>
          <a:bodyPr vert="horz" lIns="137141" tIns="68570" rIns="137141" bIns="68570" rtlCol="0" anchor="t" anchorCtr="0">
            <a:noAutofit/>
          </a:bodyPr>
          <a:lstStyle>
            <a:lvl1pPr algn="l" defTabSz="914400" rtl="0" eaLnBrk="1" latinLnBrk="0" hangingPunct="1">
              <a:lnSpc>
                <a:spcPct val="90000"/>
              </a:lnSpc>
              <a:spcBef>
                <a:spcPct val="0"/>
              </a:spcBef>
              <a:buNone/>
              <a:defRPr sz="4000" b="1" kern="1200">
                <a:solidFill>
                  <a:schemeClr val="tx1"/>
                </a:solidFill>
                <a:latin typeface="Verdana"/>
                <a:ea typeface="Arial" charset="0"/>
                <a:cs typeface="Verdana"/>
              </a:defRPr>
            </a:lvl1pPr>
          </a:lstStyle>
          <a:p>
            <a:pPr>
              <a:lnSpc>
                <a:spcPct val="150000"/>
              </a:lnSpc>
            </a:pPr>
            <a:endParaRPr lang="en-GB" sz="4500" b="0"/>
          </a:p>
        </p:txBody>
      </p:sp>
      <p:sp>
        <p:nvSpPr>
          <p:cNvPr id="10" name="Text Placeholder 2">
            <a:extLst>
              <a:ext uri="{FF2B5EF4-FFF2-40B4-BE49-F238E27FC236}">
                <a16:creationId xmlns:a16="http://schemas.microsoft.com/office/drawing/2014/main" id="{6D05BC8C-F4BF-304E-A642-BAAA9D738AB4}"/>
              </a:ext>
            </a:extLst>
          </p:cNvPr>
          <p:cNvSpPr>
            <a:spLocks noGrp="1"/>
          </p:cNvSpPr>
          <p:nvPr>
            <p:ph idx="1"/>
          </p:nvPr>
        </p:nvSpPr>
        <p:spPr>
          <a:xfrm>
            <a:off x="317912" y="3012763"/>
            <a:ext cx="17084400" cy="5749346"/>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pic>
        <p:nvPicPr>
          <p:cNvPr id="6" name="Picture 5" descr="EASIT logo">
            <a:extLst>
              <a:ext uri="{FF2B5EF4-FFF2-40B4-BE49-F238E27FC236}">
                <a16:creationId xmlns:a16="http://schemas.microsoft.com/office/drawing/2014/main" id="{DC17F20F-F870-A649-BC60-9A64541E3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984" y="176677"/>
            <a:ext cx="3009938" cy="1258940"/>
          </a:xfrm>
          <a:prstGeom prst="rect">
            <a:avLst/>
          </a:prstGeom>
        </p:spPr>
      </p:pic>
      <p:pic>
        <p:nvPicPr>
          <p:cNvPr id="7" name="Picture 4" descr="Co-funded by the Erasmus+ Programme of the European Union logo">
            <a:extLst>
              <a:ext uri="{FF2B5EF4-FFF2-40B4-BE49-F238E27FC236}">
                <a16:creationId xmlns:a16="http://schemas.microsoft.com/office/drawing/2014/main" id="{44885144-9004-9C49-BA04-F2C72EA5D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448254" y="293279"/>
            <a:ext cx="4646211" cy="106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reative Commons License Logo: Attribution-ShareAlike International CC BY-SA">
            <a:extLst>
              <a:ext uri="{FF2B5EF4-FFF2-40B4-BE49-F238E27FC236}">
                <a16:creationId xmlns:a16="http://schemas.microsoft.com/office/drawing/2014/main" id="{3E0B9907-4F7A-1442-8064-1537C0606849}"/>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317913" y="8999443"/>
            <a:ext cx="2819811" cy="952235"/>
          </a:xfrm>
          <a:prstGeom prst="rect">
            <a:avLst/>
          </a:prstGeom>
        </p:spPr>
      </p:pic>
    </p:spTree>
    <p:extLst>
      <p:ext uri="{BB962C8B-B14F-4D97-AF65-F5344CB8AC3E}">
        <p14:creationId xmlns:p14="http://schemas.microsoft.com/office/powerpoint/2010/main" val="27677540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912" y="1931448"/>
            <a:ext cx="17084400" cy="1062638"/>
          </a:xfrm>
          <a:prstGeom prst="rect">
            <a:avLst/>
          </a:prstGeom>
        </p:spPr>
        <p:txBody>
          <a:bodyPr vert="horz" lIns="137141" tIns="68570" rIns="137141" bIns="68570" rtlCol="0" anchor="ctr">
            <a:normAutofit/>
          </a:bodyPr>
          <a:lstStyle/>
          <a:p>
            <a:r>
              <a:rPr lang="en-GB" noProof="0" dirty="0"/>
              <a:t>Click to edit Master title style</a:t>
            </a:r>
          </a:p>
        </p:txBody>
      </p:sp>
      <p:sp>
        <p:nvSpPr>
          <p:cNvPr id="3" name="Text Placeholder 2"/>
          <p:cNvSpPr>
            <a:spLocks noGrp="1"/>
          </p:cNvSpPr>
          <p:nvPr>
            <p:ph type="body" idx="1"/>
          </p:nvPr>
        </p:nvSpPr>
        <p:spPr>
          <a:xfrm>
            <a:off x="317912" y="3012763"/>
            <a:ext cx="17084400" cy="5408715"/>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sp>
        <p:nvSpPr>
          <p:cNvPr id="4" name="Rectangle 3">
            <a:extLst>
              <a:ext uri="{FF2B5EF4-FFF2-40B4-BE49-F238E27FC236}">
                <a16:creationId xmlns:a16="http://schemas.microsoft.com/office/drawing/2014/main" id="{ED46846B-7BA0-9142-AD9E-36BBA8E25624}"/>
              </a:ext>
              <a:ext uri="{C183D7F6-B498-43B3-948B-1728B52AA6E4}">
                <adec:decorative xmlns:adec="http://schemas.microsoft.com/office/drawing/2017/decorative" val="1"/>
              </a:ext>
            </a:extLst>
          </p:cNvPr>
          <p:cNvSpPr/>
          <p:nvPr userDrawn="1"/>
        </p:nvSpPr>
        <p:spPr>
          <a:xfrm rot="16200000">
            <a:off x="8363074" y="38452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5" name="Rectangle 4">
            <a:extLst>
              <a:ext uri="{FF2B5EF4-FFF2-40B4-BE49-F238E27FC236}">
                <a16:creationId xmlns:a16="http://schemas.microsoft.com/office/drawing/2014/main" id="{952AFDC2-9449-3740-9CA7-2DA5957C80C7}"/>
              </a:ext>
              <a:ext uri="{C183D7F6-B498-43B3-948B-1728B52AA6E4}">
                <adec:decorative xmlns:adec="http://schemas.microsoft.com/office/drawing/2017/decorative" val="1"/>
              </a:ext>
            </a:extLst>
          </p:cNvPr>
          <p:cNvSpPr/>
          <p:nvPr userDrawn="1"/>
        </p:nvSpPr>
        <p:spPr>
          <a:xfrm rot="16200000">
            <a:off x="8363074" y="5840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6" name="Rectangle 5">
            <a:extLst>
              <a:ext uri="{FF2B5EF4-FFF2-40B4-BE49-F238E27FC236}">
                <a16:creationId xmlns:a16="http://schemas.microsoft.com/office/drawing/2014/main" id="{64287312-2810-F74B-B62A-3939016A60DD}"/>
              </a:ext>
              <a:ext uri="{C183D7F6-B498-43B3-948B-1728B52AA6E4}">
                <adec:decorative xmlns:adec="http://schemas.microsoft.com/office/drawing/2017/decorative" val="1"/>
              </a:ext>
            </a:extLst>
          </p:cNvPr>
          <p:cNvSpPr/>
          <p:nvPr userDrawn="1"/>
        </p:nvSpPr>
        <p:spPr>
          <a:xfrm rot="16200000">
            <a:off x="8363074" y="-8363071"/>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7" name="Rectangle 6">
            <a:extLst>
              <a:ext uri="{FF2B5EF4-FFF2-40B4-BE49-F238E27FC236}">
                <a16:creationId xmlns:a16="http://schemas.microsoft.com/office/drawing/2014/main" id="{00D85156-8DF5-6746-8362-0BD5A44E3AEF}"/>
              </a:ext>
              <a:ext uri="{C183D7F6-B498-43B3-948B-1728B52AA6E4}">
                <adec:decorative xmlns:adec="http://schemas.microsoft.com/office/drawing/2017/decorative" val="1"/>
              </a:ext>
            </a:extLst>
          </p:cNvPr>
          <p:cNvSpPr/>
          <p:nvPr userDrawn="1"/>
        </p:nvSpPr>
        <p:spPr>
          <a:xfrm rot="16200000">
            <a:off x="8363074" y="-8022774"/>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pic>
        <p:nvPicPr>
          <p:cNvPr id="8" name="Picture 20" descr="EASIT logo">
            <a:extLst>
              <a:ext uri="{FF2B5EF4-FFF2-40B4-BE49-F238E27FC236}">
                <a16:creationId xmlns:a16="http://schemas.microsoft.com/office/drawing/2014/main" id="{BF7FED80-26B6-8A40-80C7-E19EDCDCD0C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9917" y="526113"/>
            <a:ext cx="1927782" cy="806304"/>
          </a:xfrm>
          <a:prstGeom prst="rect">
            <a:avLst/>
          </a:prstGeom>
        </p:spPr>
      </p:pic>
    </p:spTree>
    <p:extLst>
      <p:ext uri="{BB962C8B-B14F-4D97-AF65-F5344CB8AC3E}">
        <p14:creationId xmlns:p14="http://schemas.microsoft.com/office/powerpoint/2010/main" val="173333955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1" r:id="rId4"/>
    <p:sldLayoutId id="2147483672" r:id="rId5"/>
  </p:sldLayoutIdLst>
  <p:hf sldNum="0" hdr="0" ftr="0" dt="0"/>
  <p:txStyles>
    <p:titleStyle>
      <a:lvl1pPr algn="l" defTabSz="1371408" rtl="0" eaLnBrk="1" latinLnBrk="0" hangingPunct="1">
        <a:lnSpc>
          <a:spcPct val="90000"/>
        </a:lnSpc>
        <a:spcBef>
          <a:spcPct val="0"/>
        </a:spcBef>
        <a:buNone/>
        <a:defRPr sz="6000" b="1" kern="1200">
          <a:solidFill>
            <a:schemeClr val="tx1"/>
          </a:solidFill>
          <a:latin typeface="Verdana"/>
          <a:ea typeface="Arial" charset="0"/>
          <a:cs typeface="Verdana"/>
        </a:defRPr>
      </a:lvl1pPr>
    </p:titleStyle>
    <p:bodyStyle>
      <a:lvl1pPr marL="0" indent="0" algn="l" defTabSz="1371408" rtl="0" eaLnBrk="1" latinLnBrk="0" hangingPunct="1">
        <a:lnSpc>
          <a:spcPct val="150000"/>
        </a:lnSpc>
        <a:spcBef>
          <a:spcPts val="1500"/>
        </a:spcBef>
        <a:buFont typeface="Arial"/>
        <a:buNone/>
        <a:defRPr sz="4500" kern="1200">
          <a:solidFill>
            <a:schemeClr val="tx1"/>
          </a:solidFill>
          <a:latin typeface="Verdana"/>
          <a:ea typeface="+mn-ea"/>
          <a:cs typeface="Verdana"/>
        </a:defRPr>
      </a:lvl1pPr>
      <a:lvl2pPr marL="1028555" indent="-342852" algn="l" defTabSz="1371408"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259" indent="-342852" algn="l" defTabSz="1371408"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39996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5666"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37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07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2777"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848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emf"/><Relationship Id="rId10" Type="http://schemas.openxmlformats.org/officeDocument/2006/relationships/image" Target="../media/image20.jpg"/><Relationship Id="rId4" Type="http://schemas.openxmlformats.org/officeDocument/2006/relationships/image" Target="../media/image7.png"/><Relationship Id="rId9"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pagines.uab.cat/easi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pagines.uab.cat/easit/"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91B5-7A0E-1548-9C67-0CF616598B12}"/>
              </a:ext>
            </a:extLst>
          </p:cNvPr>
          <p:cNvSpPr>
            <a:spLocks noGrp="1"/>
          </p:cNvSpPr>
          <p:nvPr>
            <p:ph type="title"/>
          </p:nvPr>
        </p:nvSpPr>
        <p:spPr>
          <a:xfrm>
            <a:off x="289470" y="4797446"/>
            <a:ext cx="17706997" cy="1783642"/>
          </a:xfrm>
        </p:spPr>
        <p:txBody>
          <a:bodyPr>
            <a:noAutofit/>
          </a:bodyPr>
          <a:lstStyle/>
          <a:p>
            <a:pPr algn="ctr"/>
            <a:r>
              <a:rPr lang="en-GB" sz="7500" dirty="0"/>
              <a:t>General and easy-to-understand </a:t>
            </a:r>
            <a:br>
              <a:rPr lang="en-GB" sz="7500" dirty="0"/>
            </a:br>
            <a:r>
              <a:rPr lang="en-GB" sz="7500" dirty="0" err="1"/>
              <a:t>audiovisual</a:t>
            </a:r>
            <a:r>
              <a:rPr lang="en-GB" sz="7500" dirty="0"/>
              <a:t> journalism</a:t>
            </a:r>
            <a:endParaRPr lang="sv-SE" sz="7500" dirty="0"/>
          </a:p>
        </p:txBody>
      </p:sp>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860" y="487145"/>
            <a:ext cx="4644999" cy="10621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6" name="TextBox 15">
            <a:extLst>
              <a:ext uri="{FF2B5EF4-FFF2-40B4-BE49-F238E27FC236}">
                <a16:creationId xmlns:a16="http://schemas.microsoft.com/office/drawing/2014/main" id="{AAC2A4C7-C614-7241-918C-B81ACCA7CF55}"/>
              </a:ext>
            </a:extLst>
          </p:cNvPr>
          <p:cNvSpPr txBox="1"/>
          <p:nvPr/>
        </p:nvSpPr>
        <p:spPr>
          <a:xfrm>
            <a:off x="5327200" y="3683471"/>
            <a:ext cx="7631538" cy="877143"/>
          </a:xfrm>
          <a:prstGeom prst="rect">
            <a:avLst/>
          </a:prstGeom>
          <a:noFill/>
        </p:spPr>
        <p:txBody>
          <a:bodyPr wrap="none" lIns="137141" tIns="68570" rIns="137141" bIns="68570" rtlCol="0">
            <a:spAutoFit/>
          </a:bodyPr>
          <a:lstStyle/>
          <a:p>
            <a:pPr marL="0" marR="0" lvl="0" indent="0" algn="ctr" defTabSz="13714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Element 1. </a:t>
            </a:r>
            <a:r>
              <a:rPr kumimoji="0" lang="sv-SE" sz="4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Processes</a:t>
            </a:r>
            <a:endParaRPr kumimoji="0" lang="en-US"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9B881F88-A38F-E04E-A92D-8D793AECAFD3}"/>
              </a:ext>
            </a:extLst>
          </p:cNvPr>
          <p:cNvSpPr txBox="1"/>
          <p:nvPr/>
        </p:nvSpPr>
        <p:spPr>
          <a:xfrm>
            <a:off x="1042374" y="1935750"/>
            <a:ext cx="16201192" cy="1615807"/>
          </a:xfrm>
          <a:prstGeom prst="rect">
            <a:avLst/>
          </a:prstGeom>
          <a:noFill/>
        </p:spPr>
        <p:txBody>
          <a:bodyPr wrap="none" lIns="137141" tIns="68570" rIns="137141" bIns="68570" rtlCol="0">
            <a:spAutoFit/>
          </a:bodyPr>
          <a:lstStyle/>
          <a:p>
            <a:pPr marL="0" marR="0" lvl="0" indent="0" algn="ctr" defTabSz="13714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Unit </a:t>
            </a:r>
            <a:r>
              <a:rPr kumimoji="0" lang="es-ES"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3c. </a:t>
            </a:r>
            <a:r>
              <a:rPr kumimoji="0" lang="sv-SE" sz="4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Easy</a:t>
            </a:r>
            <a:r>
              <a:rPr lang="sv-SE" sz="4800" b="1" dirty="0">
                <a:solidFill>
                  <a:prstClr val="black"/>
                </a:solidFill>
                <a:latin typeface="Verdana" panose="020B0604030504040204" pitchFamily="34" charset="0"/>
                <a:ea typeface="Verdana" panose="020B0604030504040204" pitchFamily="34" charset="0"/>
                <a:cs typeface="Verdana" panose="020B0604030504040204" pitchFamily="34" charset="0"/>
              </a:rPr>
              <a:t>-to-understand </a:t>
            </a:r>
            <a:r>
              <a:rPr lang="sv-SE" sz="4800" b="1" dirty="0" err="1">
                <a:solidFill>
                  <a:prstClr val="black"/>
                </a:solidFill>
                <a:latin typeface="Verdana" panose="020B0604030504040204" pitchFamily="34" charset="0"/>
                <a:ea typeface="Verdana" panose="020B0604030504040204" pitchFamily="34" charset="0"/>
                <a:cs typeface="Verdana" panose="020B0604030504040204" pitchFamily="34" charset="0"/>
              </a:rPr>
              <a:t>languages</a:t>
            </a:r>
            <a:r>
              <a:rPr lang="sv-SE" sz="4800" b="1" dirty="0">
                <a:solidFill>
                  <a:prstClr val="black"/>
                </a:solidFill>
                <a:latin typeface="Verdana" panose="020B0604030504040204" pitchFamily="34" charset="0"/>
                <a:ea typeface="Verdana" panose="020B0604030504040204" pitchFamily="34" charset="0"/>
                <a:cs typeface="Verdana" panose="020B0604030504040204" pitchFamily="34" charset="0"/>
              </a:rPr>
              <a:t> (E</a:t>
            </a:r>
            <a:r>
              <a:rPr kumimoji="0" lang="sv-SE"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2U) </a:t>
            </a:r>
          </a:p>
          <a:p>
            <a:pPr marL="0" marR="0" lvl="0" indent="0" algn="ctr" defTabSz="1371408"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sv-SE" sz="4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audiovisual</a:t>
            </a:r>
            <a:r>
              <a:rPr kumimoji="0" lang="sv-SE"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journalism (AVJ)</a:t>
            </a:r>
            <a:endParaRPr kumimoji="0" lang="en-US" sz="4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Rectangle 21">
            <a:extLst>
              <a:ext uri="{FF2B5EF4-FFF2-40B4-BE49-F238E27FC236}">
                <a16:creationId xmlns:a16="http://schemas.microsoft.com/office/drawing/2014/main" id="{B314B1D4-5CBD-1944-9C6D-66F33F47B70D}"/>
              </a:ext>
            </a:extLst>
          </p:cNvPr>
          <p:cNvSpPr/>
          <p:nvPr/>
        </p:nvSpPr>
        <p:spPr>
          <a:xfrm>
            <a:off x="3562300" y="6799672"/>
            <a:ext cx="11161351" cy="1688455"/>
          </a:xfrm>
          <a:prstGeom prst="rect">
            <a:avLst/>
          </a:prstGeom>
        </p:spPr>
        <p:txBody>
          <a:bodyPr wrap="none" lIns="137141" tIns="68570" rIns="137141" bIns="68570">
            <a:spAutoFit/>
          </a:bodyPr>
          <a:lstStyle/>
          <a:p>
            <a:pPr algn="ctr">
              <a:lnSpc>
                <a:spcPct val="150000"/>
              </a:lnSpc>
            </a:pPr>
            <a:r>
              <a:rPr lang="sv-SE" sz="3600" b="1" dirty="0">
                <a:latin typeface="Verdana" panose="020B0604030504040204" pitchFamily="34" charset="0"/>
                <a:ea typeface="Verdana" panose="020B0604030504040204" pitchFamily="34" charset="0"/>
                <a:cs typeface="Verdana" panose="020B0604030504040204" pitchFamily="34" charset="0"/>
              </a:rPr>
              <a:t>Ester Hedberg</a:t>
            </a:r>
            <a:endParaRPr lang="sl-SI" sz="3600" b="1"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sv-SE" sz="3600" b="1" dirty="0">
                <a:latin typeface="Verdana" panose="020B0604030504040204" pitchFamily="34" charset="0"/>
                <a:ea typeface="Verdana" panose="020B0604030504040204" pitchFamily="34" charset="0"/>
                <a:cs typeface="Verdana" panose="020B0604030504040204" pitchFamily="34" charset="0"/>
              </a:rPr>
              <a:t>Swedish National Association for </a:t>
            </a:r>
            <a:r>
              <a:rPr lang="sv-SE" sz="3600" b="1" dirty="0" err="1">
                <a:latin typeface="Verdana" panose="020B0604030504040204" pitchFamily="34" charset="0"/>
                <a:ea typeface="Verdana" panose="020B0604030504040204" pitchFamily="34" charset="0"/>
                <a:cs typeface="Verdana" panose="020B0604030504040204" pitchFamily="34" charset="0"/>
              </a:rPr>
              <a:t>Dyslexia</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26072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A6932A-E551-2448-B445-51F7E2D2D948}"/>
              </a:ext>
            </a:extLst>
          </p:cNvPr>
          <p:cNvSpPr>
            <a:spLocks noGrp="1"/>
          </p:cNvSpPr>
          <p:nvPr>
            <p:ph type="title"/>
          </p:nvPr>
        </p:nvSpPr>
        <p:spPr/>
        <p:txBody>
          <a:bodyPr/>
          <a:lstStyle/>
          <a:p>
            <a:r>
              <a:rPr lang="en-GB" dirty="0"/>
              <a:t>Do not avoid</a:t>
            </a:r>
            <a:r>
              <a:rPr lang="sv-SE" dirty="0"/>
              <a:t> </a:t>
            </a:r>
            <a:endParaRPr lang="en-GB" dirty="0"/>
          </a:p>
        </p:txBody>
      </p:sp>
      <p:sp>
        <p:nvSpPr>
          <p:cNvPr id="3" name="Rektangel 2">
            <a:extLst>
              <a:ext uri="{FF2B5EF4-FFF2-40B4-BE49-F238E27FC236}">
                <a16:creationId xmlns:a16="http://schemas.microsoft.com/office/drawing/2014/main" id="{36D531F2-DD05-7343-BFE2-C42CEA605AC8}"/>
              </a:ext>
            </a:extLst>
          </p:cNvPr>
          <p:cNvSpPr/>
          <p:nvPr/>
        </p:nvSpPr>
        <p:spPr>
          <a:xfrm>
            <a:off x="317912" y="4013190"/>
            <a:ext cx="12072792" cy="2260619"/>
          </a:xfrm>
          <a:prstGeom prst="rect">
            <a:avLst/>
          </a:prstGeom>
        </p:spPr>
        <p:txBody>
          <a:bodyPr wrap="none">
            <a:spAutoFit/>
          </a:bodyPr>
          <a:lstStyle/>
          <a:p>
            <a:pPr>
              <a:lnSpc>
                <a:spcPct val="150000"/>
              </a:lnSpc>
              <a:spcBef>
                <a:spcPts val="900"/>
              </a:spcBef>
              <a:spcAft>
                <a:spcPts val="900"/>
              </a:spcAft>
            </a:pPr>
            <a:r>
              <a:rPr lang="sv-SE" sz="4500" dirty="0" err="1">
                <a:latin typeface="Verdana" panose="020B0604030504040204" pitchFamily="34" charset="0"/>
                <a:ea typeface="Verdana" panose="020B0604030504040204" pitchFamily="34" charset="0"/>
                <a:cs typeface="Times New Roman" panose="02020603050405020304" pitchFamily="18" charset="0"/>
              </a:rPr>
              <a:t>Report</a:t>
            </a:r>
            <a:r>
              <a:rPr lang="sv-SE" sz="4500" dirty="0">
                <a:latin typeface="Verdana" panose="020B0604030504040204" pitchFamily="34" charset="0"/>
                <a:ea typeface="Verdana" panose="020B0604030504040204" pitchFamily="34" charset="0"/>
                <a:cs typeface="Times New Roman" panose="02020603050405020304" pitchFamily="18" charset="0"/>
              </a:rPr>
              <a:t> in en </a:t>
            </a:r>
            <a:r>
              <a:rPr lang="sv-SE" sz="4500" dirty="0" err="1">
                <a:latin typeface="Verdana" panose="020B0604030504040204" pitchFamily="34" charset="0"/>
                <a:ea typeface="Verdana" panose="020B0604030504040204" pitchFamily="34" charset="0"/>
                <a:cs typeface="Times New Roman" panose="02020603050405020304" pitchFamily="18" charset="0"/>
              </a:rPr>
              <a:t>easy</a:t>
            </a:r>
            <a:r>
              <a:rPr lang="sv-SE" sz="4500" dirty="0">
                <a:latin typeface="Verdana" panose="020B0604030504040204" pitchFamily="34" charset="0"/>
                <a:ea typeface="Verdana" panose="020B0604030504040204" pitchFamily="34" charset="0"/>
                <a:cs typeface="Times New Roman" panose="02020603050405020304" pitchFamily="18" charset="0"/>
              </a:rPr>
              <a:t>-to-understand </a:t>
            </a:r>
            <a:r>
              <a:rPr lang="sv-SE" sz="4500" dirty="0" err="1">
                <a:latin typeface="Verdana" panose="020B0604030504040204" pitchFamily="34" charset="0"/>
                <a:ea typeface="Verdana" panose="020B0604030504040204" pitchFamily="34" charset="0"/>
                <a:cs typeface="Times New Roman" panose="02020603050405020304" pitchFamily="18" charset="0"/>
              </a:rPr>
              <a:t>manner</a:t>
            </a:r>
            <a:endParaRPr lang="sv-SE" sz="4500" dirty="0">
              <a:latin typeface="Verdana" panose="020B0604030504040204" pitchFamily="34" charset="0"/>
              <a:ea typeface="Verdana" panose="020B0604030504040204" pitchFamily="34" charset="0"/>
              <a:cs typeface="Times New Roman" panose="02020603050405020304" pitchFamily="18" charset="0"/>
            </a:endParaRPr>
          </a:p>
          <a:p>
            <a:pPr>
              <a:lnSpc>
                <a:spcPct val="150000"/>
              </a:lnSpc>
              <a:spcBef>
                <a:spcPts val="900"/>
              </a:spcBef>
              <a:spcAft>
                <a:spcPts val="900"/>
              </a:spcAft>
            </a:pPr>
            <a:r>
              <a:rPr lang="sv-SE" sz="4500" dirty="0" err="1">
                <a:latin typeface="Verdana" panose="020B0604030504040204" pitchFamily="34" charset="0"/>
                <a:ea typeface="Verdana" panose="020B0604030504040204" pitchFamily="34" charset="0"/>
                <a:cs typeface="Times New Roman" panose="02020603050405020304" pitchFamily="18" charset="0"/>
              </a:rPr>
              <a:t>without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avoiding</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what</a:t>
            </a:r>
            <a:r>
              <a:rPr lang="sv-SE" sz="4500" dirty="0">
                <a:latin typeface="Verdana" panose="020B0604030504040204" pitchFamily="34" charset="0"/>
                <a:ea typeface="Verdana" panose="020B0604030504040204" pitchFamily="34" charset="0"/>
                <a:cs typeface="Times New Roman" panose="02020603050405020304" pitchFamily="18" charset="0"/>
              </a:rPr>
              <a:t> is </a:t>
            </a:r>
            <a:r>
              <a:rPr lang="sv-SE" sz="4500" dirty="0" err="1">
                <a:latin typeface="Verdana" panose="020B0604030504040204" pitchFamily="34" charset="0"/>
                <a:ea typeface="Verdana" panose="020B0604030504040204" pitchFamily="34" charset="0"/>
                <a:cs typeface="Times New Roman" panose="02020603050405020304" pitchFamily="18" charset="0"/>
              </a:rPr>
              <a:t>important</a:t>
            </a:r>
            <a:endParaRPr lang="sv-SE" sz="4500"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98742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Truth</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4753344" y="4013222"/>
            <a:ext cx="13537831" cy="2260555"/>
          </a:xfrm>
          <a:prstGeom prst="rect">
            <a:avLst/>
          </a:prstGeom>
        </p:spPr>
        <p:txBody>
          <a:bodyPr wrap="square">
            <a:spAutoFit/>
          </a:bodyPr>
          <a:lstStyle/>
          <a:p>
            <a:pPr>
              <a:lnSpc>
                <a:spcPct val="150000"/>
              </a:lnSpc>
              <a:spcBef>
                <a:spcPts val="900"/>
              </a:spcBef>
              <a:spcAft>
                <a:spcPts val="900"/>
              </a:spcAft>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Journalism’s</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first</a:t>
            </a:r>
            <a:r>
              <a:rPr lang="sv-SE" sz="4500" dirty="0">
                <a:latin typeface="Verdana" panose="020B0604030504040204" pitchFamily="34" charset="0"/>
                <a:ea typeface="Verdana" panose="020B0604030504040204" pitchFamily="34" charset="0"/>
                <a:cs typeface="Times New Roman" panose="02020603050405020304" pitchFamily="18" charset="0"/>
              </a:rPr>
              <a:t> obligation is to the </a:t>
            </a:r>
            <a:r>
              <a:rPr lang="sv-SE" sz="4500" dirty="0" err="1">
                <a:latin typeface="Verdana" panose="020B0604030504040204" pitchFamily="34" charset="0"/>
                <a:ea typeface="Verdana" panose="020B0604030504040204" pitchFamily="34" charset="0"/>
                <a:cs typeface="Times New Roman" panose="02020603050405020304" pitchFamily="18" charset="0"/>
              </a:rPr>
              <a:t>truth</a:t>
            </a:r>
            <a:r>
              <a:rPr lang="sv-SE" sz="4500" dirty="0">
                <a:latin typeface="Verdana" panose="020B0604030504040204" pitchFamily="34" charset="0"/>
                <a:ea typeface="Verdana" panose="020B0604030504040204" pitchFamily="34" charset="0"/>
                <a:cs typeface="Times New Roman" panose="02020603050405020304" pitchFamily="18" charset="0"/>
              </a:rPr>
              <a:t>.” </a:t>
            </a:r>
          </a:p>
          <a:p>
            <a:pPr>
              <a:lnSpc>
                <a:spcPct val="150000"/>
              </a:lnSpc>
              <a:spcBef>
                <a:spcPts val="900"/>
              </a:spcBef>
              <a:spcAft>
                <a:spcPts val="900"/>
              </a:spcAft>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Kovach</a:t>
            </a:r>
            <a:r>
              <a:rPr lang="sv-SE" sz="4500" dirty="0">
                <a:latin typeface="Verdana" panose="020B0604030504040204" pitchFamily="34" charset="0"/>
                <a:ea typeface="Verdana" panose="020B0604030504040204" pitchFamily="34" charset="0"/>
                <a:cs typeface="Times New Roman" panose="02020603050405020304" pitchFamily="18" charset="0"/>
              </a:rPr>
              <a:t> and </a:t>
            </a:r>
            <a:r>
              <a:rPr lang="sv-SE" sz="4500" dirty="0" err="1">
                <a:latin typeface="Verdana" panose="020B0604030504040204" pitchFamily="34" charset="0"/>
                <a:ea typeface="Verdana" panose="020B0604030504040204" pitchFamily="34" charset="0"/>
                <a:cs typeface="Times New Roman" panose="02020603050405020304" pitchFamily="18" charset="0"/>
              </a:rPr>
              <a:t>Rosenstiel</a:t>
            </a:r>
            <a:r>
              <a:rPr lang="sv-SE" sz="4500" dirty="0">
                <a:latin typeface="Verdana" panose="020B0604030504040204" pitchFamily="34" charset="0"/>
                <a:ea typeface="Verdana" panose="020B0604030504040204" pitchFamily="34" charset="0"/>
                <a:cs typeface="Times New Roman" panose="02020603050405020304" pitchFamily="18" charset="0"/>
              </a:rPr>
              <a:t>, 2014, p. 56). </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Bildobjekt 3" descr="A rdemonstration outdoor. A sign with text &quot;I can't belive we're marchin for facts&quot;:">
            <a:extLst>
              <a:ext uri="{FF2B5EF4-FFF2-40B4-BE49-F238E27FC236}">
                <a16:creationId xmlns:a16="http://schemas.microsoft.com/office/drawing/2014/main" id="{02625BDC-C6B8-DF4E-AA85-73DD545B57B9}"/>
              </a:ext>
            </a:extLst>
          </p:cNvPr>
          <p:cNvPicPr>
            <a:picLocks noChangeAspect="1"/>
          </p:cNvPicPr>
          <p:nvPr/>
        </p:nvPicPr>
        <p:blipFill>
          <a:blip r:embed="rId2"/>
          <a:stretch>
            <a:fillRect/>
          </a:stretch>
        </p:blipFill>
        <p:spPr>
          <a:xfrm>
            <a:off x="756363" y="3208631"/>
            <a:ext cx="3216398" cy="4824597"/>
          </a:xfrm>
          <a:prstGeom prst="rect">
            <a:avLst/>
          </a:prstGeom>
        </p:spPr>
      </p:pic>
      <p:sp>
        <p:nvSpPr>
          <p:cNvPr id="5" name="Rektangel 4">
            <a:extLst>
              <a:ext uri="{FF2B5EF4-FFF2-40B4-BE49-F238E27FC236}">
                <a16:creationId xmlns:a16="http://schemas.microsoft.com/office/drawing/2014/main" id="{212D2753-A1DB-8A42-B843-2EF0D7710968}"/>
              </a:ext>
            </a:extLst>
          </p:cNvPr>
          <p:cNvSpPr/>
          <p:nvPr/>
        </p:nvSpPr>
        <p:spPr>
          <a:xfrm>
            <a:off x="660044" y="8077716"/>
            <a:ext cx="4093300" cy="430887"/>
          </a:xfrm>
          <a:prstGeom prst="rect">
            <a:avLst/>
          </a:prstGeom>
        </p:spPr>
        <p:txBody>
          <a:bodyPr wrap="none">
            <a:spAutoFit/>
          </a:bodyPr>
          <a:lstStyle/>
          <a:p>
            <a:r>
              <a:rPr lang="en-GB" sz="2200" dirty="0"/>
              <a:t>Photo: Mika Baumeister, </a:t>
            </a:r>
            <a:r>
              <a:rPr lang="en-GB" sz="2200" dirty="0" err="1"/>
              <a:t>Unsplash</a:t>
            </a:r>
            <a:endParaRPr lang="en-GB" sz="2200" dirty="0"/>
          </a:p>
        </p:txBody>
      </p:sp>
    </p:spTree>
    <p:extLst>
      <p:ext uri="{BB962C8B-B14F-4D97-AF65-F5344CB8AC3E}">
        <p14:creationId xmlns:p14="http://schemas.microsoft.com/office/powerpoint/2010/main" val="151181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Trustworthy</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4152523"/>
            <a:ext cx="14337888" cy="990977"/>
          </a:xfrm>
          <a:prstGeom prst="rect">
            <a:avLst/>
          </a:prstGeom>
        </p:spPr>
        <p:txBody>
          <a:bodyPr wrap="square">
            <a:spAutoFit/>
          </a:bodyPr>
          <a:lstStyle/>
          <a:p>
            <a:pPr>
              <a:lnSpc>
                <a:spcPct val="150000"/>
              </a:lnSpc>
              <a:spcBef>
                <a:spcPts val="900"/>
              </a:spcBef>
              <a:spcAft>
                <a:spcPts val="900"/>
              </a:spcAft>
            </a:pPr>
            <a:r>
              <a:rPr lang="sv-SE" sz="4500" dirty="0" err="1">
                <a:latin typeface="Verdana" panose="020B0604030504040204" pitchFamily="34" charset="0"/>
                <a:ea typeface="Verdana" panose="020B0604030504040204" pitchFamily="34" charset="0"/>
                <a:cs typeface="Times New Roman" panose="02020603050405020304" pitchFamily="18" charset="0"/>
              </a:rPr>
              <a:t>Don’t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let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your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audience</a:t>
            </a:r>
            <a:r>
              <a:rPr lang="sv-SE" sz="4500" dirty="0">
                <a:latin typeface="Verdana" panose="020B0604030504040204" pitchFamily="34" charset="0"/>
                <a:ea typeface="Verdana" panose="020B0604030504040204" pitchFamily="34" charset="0"/>
                <a:cs typeface="Times New Roman" panose="02020603050405020304" pitchFamily="18" charset="0"/>
              </a:rPr>
              <a:t> down</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118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Interesting</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495712" y="3517061"/>
            <a:ext cx="14337888" cy="3299301"/>
          </a:xfrm>
          <a:prstGeom prst="rect">
            <a:avLst/>
          </a:prstGeom>
        </p:spPr>
        <p:txBody>
          <a:bodyPr wrap="square">
            <a:spAutoFit/>
          </a:bodyPr>
          <a:lstStyle/>
          <a:p>
            <a:pPr>
              <a:lnSpc>
                <a:spcPct val="150000"/>
              </a:lnSpc>
              <a:spcBef>
                <a:spcPts val="900"/>
              </a:spcBef>
              <a:spcAft>
                <a:spcPts val="900"/>
              </a:spcAft>
            </a:pPr>
            <a:r>
              <a:rPr lang="sv-SE" sz="4500" dirty="0">
                <a:latin typeface="Verdana" panose="020B0604030504040204" pitchFamily="34" charset="0"/>
                <a:ea typeface="Verdana" panose="020B0604030504040204" pitchFamily="34" charset="0"/>
                <a:cs typeface="Times New Roman" panose="02020603050405020304" pitchFamily="18" charset="0"/>
              </a:rPr>
              <a:t>“Journalism must make the </a:t>
            </a:r>
            <a:r>
              <a:rPr lang="sv-SE" sz="4500" dirty="0" err="1">
                <a:latin typeface="Verdana" panose="020B0604030504040204" pitchFamily="34" charset="0"/>
                <a:ea typeface="Verdana" panose="020B0604030504040204" pitchFamily="34" charset="0"/>
                <a:cs typeface="Times New Roman" panose="02020603050405020304" pitchFamily="18" charset="0"/>
              </a:rPr>
              <a:t>significant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interesting</a:t>
            </a:r>
            <a:r>
              <a:rPr lang="sv-SE" sz="4500" dirty="0">
                <a:latin typeface="Verdana" panose="020B0604030504040204" pitchFamily="34" charset="0"/>
                <a:ea typeface="Verdana" panose="020B0604030504040204" pitchFamily="34" charset="0"/>
                <a:cs typeface="Times New Roman" panose="02020603050405020304" pitchFamily="18" charset="0"/>
              </a:rPr>
              <a:t> and relevant.” </a:t>
            </a:r>
          </a:p>
          <a:p>
            <a:pPr>
              <a:lnSpc>
                <a:spcPct val="150000"/>
              </a:lnSpc>
              <a:spcBef>
                <a:spcPts val="900"/>
              </a:spcBef>
              <a:spcAft>
                <a:spcPts val="900"/>
              </a:spcAft>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Kovach</a:t>
            </a:r>
            <a:r>
              <a:rPr lang="sv-SE" sz="4500" dirty="0">
                <a:latin typeface="Verdana" panose="020B0604030504040204" pitchFamily="34" charset="0"/>
                <a:ea typeface="Verdana" panose="020B0604030504040204" pitchFamily="34" charset="0"/>
                <a:cs typeface="Times New Roman" panose="02020603050405020304" pitchFamily="18" charset="0"/>
              </a:rPr>
              <a:t> and </a:t>
            </a:r>
            <a:r>
              <a:rPr lang="sv-SE" sz="4500" dirty="0" err="1">
                <a:latin typeface="Verdana" panose="020B0604030504040204" pitchFamily="34" charset="0"/>
                <a:ea typeface="Verdana" panose="020B0604030504040204" pitchFamily="34" charset="0"/>
                <a:cs typeface="Times New Roman" panose="02020603050405020304" pitchFamily="18" charset="0"/>
              </a:rPr>
              <a:t>Rosentiel</a:t>
            </a:r>
            <a:r>
              <a:rPr lang="sv-SE" sz="4500" dirty="0">
                <a:latin typeface="Verdana" panose="020B0604030504040204" pitchFamily="34" charset="0"/>
                <a:ea typeface="Verdana" panose="020B0604030504040204" pitchFamily="34" charset="0"/>
                <a:cs typeface="Times New Roman" panose="02020603050405020304" pitchFamily="18" charset="0"/>
              </a:rPr>
              <a:t>, 2014. p.198)</a:t>
            </a:r>
          </a:p>
        </p:txBody>
      </p:sp>
    </p:spTree>
    <p:extLst>
      <p:ext uri="{BB962C8B-B14F-4D97-AF65-F5344CB8AC3E}">
        <p14:creationId xmlns:p14="http://schemas.microsoft.com/office/powerpoint/2010/main" val="3184389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a:t>Boring is hard</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4152459"/>
            <a:ext cx="14337888" cy="991041"/>
          </a:xfrm>
          <a:prstGeom prst="rect">
            <a:avLst/>
          </a:prstGeom>
        </p:spPr>
        <p:txBody>
          <a:bodyPr wrap="square">
            <a:spAutoFit/>
          </a:bodyPr>
          <a:lstStyle/>
          <a:p>
            <a:pPr>
              <a:lnSpc>
                <a:spcPct val="150000"/>
              </a:lnSpc>
              <a:spcBef>
                <a:spcPts val="900"/>
              </a:spcBef>
              <a:spcAft>
                <a:spcPts val="900"/>
              </a:spcAft>
            </a:pPr>
            <a:r>
              <a:rPr lang="sv-SE" sz="4500" dirty="0">
                <a:latin typeface="Verdana" panose="020B0604030504040204" pitchFamily="34" charset="0"/>
                <a:ea typeface="Verdana" panose="020B0604030504040204" pitchFamily="34" charset="0"/>
                <a:cs typeface="Times New Roman" panose="02020603050405020304" pitchFamily="18" charset="0"/>
              </a:rPr>
              <a:t>Make the </a:t>
            </a:r>
            <a:r>
              <a:rPr lang="sv-SE" sz="4500" dirty="0" err="1">
                <a:latin typeface="Verdana" panose="020B0604030504040204" pitchFamily="34" charset="0"/>
                <a:ea typeface="Verdana" panose="020B0604030504040204" pitchFamily="34" charset="0"/>
                <a:cs typeface="Times New Roman" panose="02020603050405020304" pitchFamily="18" charset="0"/>
              </a:rPr>
              <a:t>news</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captivating</a:t>
            </a:r>
            <a:r>
              <a:rPr lang="sv-SE" sz="4500" dirty="0">
                <a:latin typeface="Verdana" panose="020B0604030504040204" pitchFamily="34" charset="0"/>
                <a:ea typeface="Verdana" panose="020B0604030504040204" pitchFamily="34" charset="0"/>
                <a:cs typeface="Times New Roman" panose="02020603050405020304" pitchFamily="18" charset="0"/>
              </a:rPr>
              <a:t> for </a:t>
            </a:r>
            <a:r>
              <a:rPr lang="sv-SE" sz="4500" dirty="0" err="1">
                <a:latin typeface="Verdana" panose="020B0604030504040204" pitchFamily="34" charset="0"/>
                <a:ea typeface="Verdana" panose="020B0604030504040204" pitchFamily="34" charset="0"/>
                <a:cs typeface="Times New Roman" panose="02020603050405020304" pitchFamily="18" charset="0"/>
              </a:rPr>
              <a:t>your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audience</a:t>
            </a:r>
            <a:r>
              <a:rPr lang="sv-SE" sz="4500" dirty="0">
                <a:latin typeface="Verdana" panose="020B0604030504040204" pitchFamily="34" charset="0"/>
                <a:ea typeface="Verdan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492934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How</a:t>
            </a:r>
            <a:r>
              <a:rPr lang="sv-SE" dirty="0"/>
              <a:t>?</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495712" y="3517061"/>
            <a:ext cx="16146368" cy="4107215"/>
          </a:xfrm>
          <a:prstGeom prst="rect">
            <a:avLst/>
          </a:prstGeom>
        </p:spPr>
        <p:txBody>
          <a:bodyPr wrap="square">
            <a:spAutoFit/>
          </a:bodyPr>
          <a:lstStyle/>
          <a:p>
            <a:pPr>
              <a:lnSpc>
                <a:spcPct val="150000"/>
              </a:lnSpc>
              <a:spcBef>
                <a:spcPts val="900"/>
              </a:spcBef>
              <a:spcAft>
                <a:spcPts val="900"/>
              </a:spcAft>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through</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superior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reporting</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thinking</a:t>
            </a:r>
            <a:r>
              <a:rPr lang="sv-SE" sz="4500" dirty="0">
                <a:latin typeface="Verdana" panose="020B0604030504040204" pitchFamily="34" charset="0"/>
                <a:ea typeface="Verdana" panose="020B0604030504040204" pitchFamily="34" charset="0"/>
                <a:cs typeface="Times New Roman" panose="02020603050405020304" pitchFamily="18" charset="0"/>
              </a:rPr>
              <a:t>, narrative, design and presentation </a:t>
            </a:r>
            <a:r>
              <a:rPr lang="sv-SE" sz="4500" dirty="0" err="1">
                <a:latin typeface="Verdana" panose="020B0604030504040204" pitchFamily="34" charset="0"/>
                <a:ea typeface="Verdana" panose="020B0604030504040204" pitchFamily="34" charset="0"/>
                <a:cs typeface="Times New Roman" panose="02020603050405020304" pitchFamily="18" charset="0"/>
              </a:rPr>
              <a:t>of</a:t>
            </a:r>
            <a:r>
              <a:rPr lang="sv-SE" sz="4500" dirty="0">
                <a:latin typeface="Verdana" panose="020B0604030504040204" pitchFamily="34" charset="0"/>
                <a:ea typeface="Verdana" panose="020B0604030504040204" pitchFamily="34" charset="0"/>
                <a:cs typeface="Times New Roman" panose="02020603050405020304" pitchFamily="18" charset="0"/>
              </a:rPr>
              <a:t> data in a </a:t>
            </a:r>
            <a:r>
              <a:rPr lang="sv-SE" sz="4500" dirty="0" err="1">
                <a:latin typeface="Verdana" panose="020B0604030504040204" pitchFamily="34" charset="0"/>
                <a:ea typeface="Verdana" panose="020B0604030504040204" pitchFamily="34" charset="0"/>
                <a:cs typeface="Times New Roman" panose="02020603050405020304" pitchFamily="18" charset="0"/>
              </a:rPr>
              <a:t>way</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that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helps</a:t>
            </a:r>
            <a:r>
              <a:rPr lang="sv-SE" sz="4500" dirty="0">
                <a:latin typeface="Verdana" panose="020B0604030504040204" pitchFamily="34" charset="0"/>
                <a:ea typeface="Verdana" panose="020B0604030504040204" pitchFamily="34" charset="0"/>
                <a:cs typeface="Times New Roman" panose="02020603050405020304" pitchFamily="18" charset="0"/>
              </a:rPr>
              <a:t> the </a:t>
            </a:r>
            <a:r>
              <a:rPr lang="sv-SE" sz="4500" dirty="0" err="1">
                <a:latin typeface="Verdana" panose="020B0604030504040204" pitchFamily="34" charset="0"/>
                <a:ea typeface="Verdana" panose="020B0604030504040204" pitchFamily="34" charset="0"/>
                <a:cs typeface="Times New Roman" panose="02020603050405020304" pitchFamily="18" charset="0"/>
              </a:rPr>
              <a:t>reader</a:t>
            </a:r>
            <a:r>
              <a:rPr lang="sv-SE" sz="4500">
                <a:latin typeface="Verdana" panose="020B0604030504040204" pitchFamily="34" charset="0"/>
                <a:ea typeface="Verdana" panose="020B0604030504040204" pitchFamily="34" charset="0"/>
                <a:cs typeface="Times New Roman" panose="02020603050405020304" pitchFamily="18" charset="0"/>
              </a:rPr>
              <a:t> make </a:t>
            </a:r>
            <a:r>
              <a:rPr lang="sv-SE" sz="4500" dirty="0">
                <a:latin typeface="Verdana" panose="020B0604030504040204" pitchFamily="34" charset="0"/>
                <a:ea typeface="Verdana" panose="020B0604030504040204" pitchFamily="34" charset="0"/>
                <a:cs typeface="Times New Roman" panose="02020603050405020304" pitchFamily="18" charset="0"/>
              </a:rPr>
              <a:t>sense </a:t>
            </a:r>
            <a:r>
              <a:rPr lang="sv-SE" sz="4500" dirty="0" err="1">
                <a:latin typeface="Verdana" panose="020B0604030504040204" pitchFamily="34" charset="0"/>
                <a:ea typeface="Verdana" panose="020B0604030504040204" pitchFamily="34" charset="0"/>
                <a:cs typeface="Times New Roman" panose="02020603050405020304" pitchFamily="18" charset="0"/>
              </a:rPr>
              <a:t>of</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what's</a:t>
            </a:r>
            <a:r>
              <a:rPr lang="sv-SE" sz="4500" dirty="0">
                <a:latin typeface="Verdana" panose="020B0604030504040204" pitchFamily="34" charset="0"/>
                <a:ea typeface="Verdana" panose="020B0604030504040204" pitchFamily="34" charset="0"/>
                <a:cs typeface="Times New Roman" panose="02020603050405020304" pitchFamily="18" charset="0"/>
              </a:rPr>
              <a:t> going on in the </a:t>
            </a:r>
            <a:r>
              <a:rPr lang="sv-SE" sz="4500" dirty="0" err="1">
                <a:latin typeface="Verdana" panose="020B0604030504040204" pitchFamily="34" charset="0"/>
                <a:ea typeface="Verdana" panose="020B0604030504040204" pitchFamily="34" charset="0"/>
                <a:cs typeface="Times New Roman" panose="02020603050405020304" pitchFamily="18" charset="0"/>
              </a:rPr>
              <a:t>world</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Kovach</a:t>
            </a:r>
            <a:r>
              <a:rPr lang="sv-SE" sz="4500" dirty="0">
                <a:latin typeface="Verdana" panose="020B0604030504040204" pitchFamily="34" charset="0"/>
                <a:ea typeface="Verdana" panose="020B0604030504040204" pitchFamily="34" charset="0"/>
                <a:cs typeface="Times New Roman" panose="02020603050405020304" pitchFamily="18" charset="0"/>
              </a:rPr>
              <a:t> and </a:t>
            </a:r>
            <a:r>
              <a:rPr lang="sv-SE" sz="4500" dirty="0" err="1">
                <a:latin typeface="Verdana" panose="020B0604030504040204" pitchFamily="34" charset="0"/>
                <a:ea typeface="Verdana" panose="020B0604030504040204" pitchFamily="34" charset="0"/>
                <a:cs typeface="Times New Roman" panose="02020603050405020304" pitchFamily="18" charset="0"/>
              </a:rPr>
              <a:t>Rosentiel</a:t>
            </a:r>
            <a:r>
              <a:rPr lang="sv-SE" sz="4500" dirty="0">
                <a:latin typeface="Verdana" panose="020B0604030504040204" pitchFamily="34" charset="0"/>
                <a:ea typeface="Verdana" panose="020B0604030504040204" pitchFamily="34" charset="0"/>
                <a:cs typeface="Times New Roman" panose="02020603050405020304" pitchFamily="18" charset="0"/>
              </a:rPr>
              <a:t>, 2014. p.199)</a:t>
            </a:r>
          </a:p>
        </p:txBody>
      </p:sp>
    </p:spTree>
    <p:extLst>
      <p:ext uri="{BB962C8B-B14F-4D97-AF65-F5344CB8AC3E}">
        <p14:creationId xmlns:p14="http://schemas.microsoft.com/office/powerpoint/2010/main" val="226087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a:t>Ask </a:t>
            </a:r>
            <a:r>
              <a:rPr lang="sv-SE" dirty="0" err="1"/>
              <a:t>yourself</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2757022"/>
            <a:ext cx="13533555" cy="5632311"/>
          </a:xfrm>
          <a:prstGeom prst="rect">
            <a:avLst/>
          </a:prstGeom>
        </p:spPr>
        <p:txBody>
          <a:bodyPr wrap="square">
            <a:spAutoFit/>
          </a:bodyPr>
          <a:lstStyle/>
          <a:p>
            <a:pPr marL="914400" lvl="0" indent="-914400">
              <a:lnSpc>
                <a:spcPct val="150000"/>
              </a:lnSpc>
              <a:buFont typeface="+mj-lt"/>
              <a:buAutoNum type="arabicPeriod"/>
            </a:pPr>
            <a:r>
              <a:rPr lang="en-GB" sz="4500" dirty="0">
                <a:latin typeface="Verdana" panose="020B0604030504040204" pitchFamily="34" charset="0"/>
                <a:ea typeface="Verdana" panose="020B0604030504040204" pitchFamily="34" charset="0"/>
                <a:cs typeface="Verdana" panose="020B0604030504040204" pitchFamily="34" charset="0"/>
              </a:rPr>
              <a:t>What is this story really about? </a:t>
            </a:r>
            <a:endParaRPr lang="sv-SE" sz="4500" dirty="0">
              <a:latin typeface="Verdana" panose="020B0604030504040204" pitchFamily="34" charset="0"/>
              <a:ea typeface="Verdana" panose="020B0604030504040204" pitchFamily="34" charset="0"/>
              <a:cs typeface="Verdana" panose="020B0604030504040204" pitchFamily="34" charset="0"/>
            </a:endParaRPr>
          </a:p>
          <a:p>
            <a:pPr marL="914400" lvl="0" indent="-914400">
              <a:lnSpc>
                <a:spcPct val="150000"/>
              </a:lnSpc>
              <a:buFont typeface="+mj-lt"/>
              <a:buAutoNum type="arabicPeriod"/>
            </a:pPr>
            <a:r>
              <a:rPr lang="en-GB" sz="4500" dirty="0">
                <a:latin typeface="Verdana" panose="020B0604030504040204" pitchFamily="34" charset="0"/>
                <a:ea typeface="Verdana" panose="020B0604030504040204" pitchFamily="34" charset="0"/>
                <a:cs typeface="Verdana" panose="020B0604030504040204" pitchFamily="34" charset="0"/>
              </a:rPr>
              <a:t>Who does this story, or these facts, affect?</a:t>
            </a:r>
            <a:endParaRPr lang="sv-SE" sz="4500" dirty="0">
              <a:latin typeface="Verdana" panose="020B0604030504040204" pitchFamily="34" charset="0"/>
              <a:ea typeface="Verdana" panose="020B0604030504040204" pitchFamily="34" charset="0"/>
              <a:cs typeface="Verdana" panose="020B0604030504040204" pitchFamily="34" charset="0"/>
            </a:endParaRPr>
          </a:p>
          <a:p>
            <a:pPr marL="914400" lvl="0" indent="-914400">
              <a:lnSpc>
                <a:spcPct val="150000"/>
              </a:lnSpc>
              <a:buFont typeface="+mj-lt"/>
              <a:buAutoNum type="arabicPeriod"/>
            </a:pPr>
            <a:r>
              <a:rPr lang="en-GB" sz="4500" dirty="0">
                <a:latin typeface="Verdana" panose="020B0604030504040204" pitchFamily="34" charset="0"/>
                <a:ea typeface="Verdana" panose="020B0604030504040204" pitchFamily="34" charset="0"/>
                <a:cs typeface="Verdana" panose="020B0604030504040204" pitchFamily="34" charset="0"/>
              </a:rPr>
              <a:t>Who has the information? </a:t>
            </a:r>
            <a:endParaRPr lang="sv-SE" sz="4500" dirty="0">
              <a:latin typeface="Verdana" panose="020B0604030504040204" pitchFamily="34" charset="0"/>
              <a:ea typeface="Verdana" panose="020B0604030504040204" pitchFamily="34" charset="0"/>
              <a:cs typeface="Verdana" panose="020B0604030504040204" pitchFamily="34" charset="0"/>
            </a:endParaRPr>
          </a:p>
          <a:p>
            <a:pPr marL="914400" lvl="0" indent="-914400">
              <a:lnSpc>
                <a:spcPct val="150000"/>
              </a:lnSpc>
              <a:buFont typeface="+mj-lt"/>
              <a:buAutoNum type="arabicPeriod"/>
            </a:pPr>
            <a:r>
              <a:rPr lang="en-GB" sz="4500" dirty="0">
                <a:latin typeface="Verdana" panose="020B0604030504040204" pitchFamily="34" charset="0"/>
                <a:ea typeface="Verdana" panose="020B0604030504040204" pitchFamily="34" charset="0"/>
                <a:cs typeface="Verdana" panose="020B0604030504040204" pitchFamily="34" charset="0"/>
              </a:rPr>
              <a:t>What's the best way to tell this story? </a:t>
            </a:r>
          </a:p>
          <a:p>
            <a:pPr lvl="0"/>
            <a:endParaRPr lang="en-GB" sz="4500" dirty="0">
              <a:latin typeface="Verdana" panose="020B0604030504040204" pitchFamily="34" charset="0"/>
              <a:ea typeface="Verdana" panose="020B0604030504040204" pitchFamily="34" charset="0"/>
              <a:cs typeface="Times New Roman" panose="02020603050405020304" pitchFamily="18" charset="0"/>
            </a:endParaRPr>
          </a:p>
          <a:p>
            <a:pPr lvl="0"/>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Kovach</a:t>
            </a:r>
            <a:r>
              <a:rPr lang="sv-SE" sz="4500" dirty="0">
                <a:latin typeface="Verdana" panose="020B0604030504040204" pitchFamily="34" charset="0"/>
                <a:ea typeface="Verdana" panose="020B0604030504040204" pitchFamily="34" charset="0"/>
                <a:cs typeface="Times New Roman" panose="02020603050405020304" pitchFamily="18" charset="0"/>
              </a:rPr>
              <a:t> and </a:t>
            </a:r>
            <a:r>
              <a:rPr lang="sv-SE" sz="4500" dirty="0" err="1">
                <a:latin typeface="Verdana" panose="020B0604030504040204" pitchFamily="34" charset="0"/>
                <a:ea typeface="Verdana" panose="020B0604030504040204" pitchFamily="34" charset="0"/>
                <a:cs typeface="Times New Roman" panose="02020603050405020304" pitchFamily="18" charset="0"/>
              </a:rPr>
              <a:t>Rosentiel</a:t>
            </a:r>
            <a:r>
              <a:rPr lang="sv-SE" sz="4500" dirty="0">
                <a:latin typeface="Verdana" panose="020B0604030504040204" pitchFamily="34" charset="0"/>
                <a:ea typeface="Verdana" panose="020B0604030504040204" pitchFamily="34" charset="0"/>
                <a:cs typeface="Times New Roman" panose="02020603050405020304" pitchFamily="18" charset="0"/>
              </a:rPr>
              <a:t>, 2014. p.110)</a:t>
            </a:r>
          </a:p>
        </p:txBody>
      </p:sp>
      <p:pic>
        <p:nvPicPr>
          <p:cNvPr id="8" name="Bildobjekt 7" descr="A thinking young person with his index finger on his forehead.">
            <a:extLst>
              <a:ext uri="{FF2B5EF4-FFF2-40B4-BE49-F238E27FC236}">
                <a16:creationId xmlns:a16="http://schemas.microsoft.com/office/drawing/2014/main" id="{C1D2E236-1FEA-7A4B-AA10-3723C0C2BF6F}"/>
              </a:ext>
            </a:extLst>
          </p:cNvPr>
          <p:cNvPicPr>
            <a:picLocks noChangeAspect="1"/>
          </p:cNvPicPr>
          <p:nvPr/>
        </p:nvPicPr>
        <p:blipFill>
          <a:blip r:embed="rId2"/>
          <a:stretch>
            <a:fillRect/>
          </a:stretch>
        </p:blipFill>
        <p:spPr>
          <a:xfrm rot="1026009">
            <a:off x="13638204" y="4404900"/>
            <a:ext cx="4298249" cy="2994083"/>
          </a:xfrm>
          <a:prstGeom prst="rect">
            <a:avLst/>
          </a:prstGeom>
        </p:spPr>
      </p:pic>
      <p:sp>
        <p:nvSpPr>
          <p:cNvPr id="4" name="Rektangel 3">
            <a:extLst>
              <a:ext uri="{FF2B5EF4-FFF2-40B4-BE49-F238E27FC236}">
                <a16:creationId xmlns:a16="http://schemas.microsoft.com/office/drawing/2014/main" id="{582A6F8D-0AFE-AF4D-89BE-447D01AC50A3}"/>
              </a:ext>
            </a:extLst>
          </p:cNvPr>
          <p:cNvSpPr/>
          <p:nvPr/>
        </p:nvSpPr>
        <p:spPr>
          <a:xfrm rot="951125">
            <a:off x="13847782" y="7397237"/>
            <a:ext cx="3558218" cy="430887"/>
          </a:xfrm>
          <a:prstGeom prst="rect">
            <a:avLst/>
          </a:prstGeom>
        </p:spPr>
        <p:txBody>
          <a:bodyPr wrap="none">
            <a:spAutoFit/>
          </a:bodyPr>
          <a:lstStyle/>
          <a:p>
            <a:r>
              <a:rPr lang="en-GB" sz="2200" dirty="0"/>
              <a:t>Photo: </a:t>
            </a:r>
            <a:r>
              <a:rPr lang="en-GB" sz="2200" dirty="0" err="1"/>
              <a:t>Afif</a:t>
            </a:r>
            <a:r>
              <a:rPr lang="en-GB" sz="2200" dirty="0"/>
              <a:t> Kusuma, </a:t>
            </a:r>
            <a:r>
              <a:rPr lang="en-GB" sz="2200" dirty="0" err="1"/>
              <a:t>Unsplash</a:t>
            </a:r>
            <a:endParaRPr lang="en-GB" sz="2200" dirty="0"/>
          </a:p>
        </p:txBody>
      </p:sp>
    </p:spTree>
    <p:extLst>
      <p:ext uri="{BB962C8B-B14F-4D97-AF65-F5344CB8AC3E}">
        <p14:creationId xmlns:p14="http://schemas.microsoft.com/office/powerpoint/2010/main" val="2559673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Understandable</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20563" y="3297206"/>
            <a:ext cx="17650048" cy="4939814"/>
          </a:xfrm>
          <a:prstGeom prst="rect">
            <a:avLst/>
          </a:prstGeom>
        </p:spPr>
        <p:txBody>
          <a:bodyPr wrap="square">
            <a:spAutoFit/>
          </a:bodyPr>
          <a:lstStyle/>
          <a:p>
            <a:pPr lvl="0">
              <a:lnSpc>
                <a:spcPct val="150000"/>
              </a:lnSpc>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Whatever</a:t>
            </a:r>
            <a:r>
              <a:rPr lang="sv-SE" sz="4500" dirty="0">
                <a:latin typeface="Verdana" panose="020B0604030504040204" pitchFamily="34" charset="0"/>
                <a:ea typeface="Verdana" panose="020B0604030504040204" pitchFamily="34" charset="0"/>
                <a:cs typeface="Times New Roman" panose="02020603050405020304" pitchFamily="18" charset="0"/>
              </a:rPr>
              <a:t> it is, </a:t>
            </a:r>
            <a:r>
              <a:rPr lang="sv-SE" sz="4500" dirty="0" err="1">
                <a:latin typeface="Verdana" panose="020B0604030504040204" pitchFamily="34" charset="0"/>
                <a:ea typeface="Verdana" panose="020B0604030504040204" pitchFamily="34" charset="0"/>
                <a:cs typeface="Times New Roman" panose="02020603050405020304" pitchFamily="18" charset="0"/>
              </a:rPr>
              <a:t>your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first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concern</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should</a:t>
            </a:r>
            <a:r>
              <a:rPr lang="sv-SE" sz="4500" dirty="0">
                <a:latin typeface="Verdana" panose="020B0604030504040204" pitchFamily="34" charset="0"/>
                <a:ea typeface="Verdana" panose="020B0604030504040204" pitchFamily="34" charset="0"/>
                <a:cs typeface="Times New Roman" panose="02020603050405020304" pitchFamily="18" charset="0"/>
              </a:rPr>
              <a:t> be </a:t>
            </a:r>
            <a:r>
              <a:rPr lang="sv-SE" sz="4500" dirty="0" err="1">
                <a:latin typeface="Verdana" panose="020B0604030504040204" pitchFamily="34" charset="0"/>
                <a:ea typeface="Verdana" panose="020B0604030504040204" pitchFamily="34" charset="0"/>
                <a:cs typeface="Times New Roman" panose="02020603050405020304" pitchFamily="18" charset="0"/>
              </a:rPr>
              <a:t>whether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your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method</a:t>
            </a:r>
            <a:r>
              <a:rPr lang="sv-SE" sz="4500" dirty="0">
                <a:latin typeface="Verdana" panose="020B0604030504040204" pitchFamily="34" charset="0"/>
                <a:ea typeface="Verdana" panose="020B0604030504040204" pitchFamily="34" charset="0"/>
                <a:cs typeface="Times New Roman" panose="02020603050405020304" pitchFamily="18" charset="0"/>
              </a:rPr>
              <a:t> for </a:t>
            </a:r>
            <a:r>
              <a:rPr lang="sv-SE" sz="4500" dirty="0" err="1">
                <a:latin typeface="Verdana" panose="020B0604030504040204" pitchFamily="34" charset="0"/>
                <a:ea typeface="Verdana" panose="020B0604030504040204" pitchFamily="34" charset="0"/>
                <a:cs typeface="Times New Roman" panose="02020603050405020304" pitchFamily="18" charset="0"/>
              </a:rPr>
              <a:t>conveying</a:t>
            </a:r>
            <a:r>
              <a:rPr lang="sv-SE" sz="4500" dirty="0">
                <a:latin typeface="Verdana" panose="020B0604030504040204" pitchFamily="34" charset="0"/>
                <a:ea typeface="Verdana" panose="020B0604030504040204" pitchFamily="34" charset="0"/>
                <a:cs typeface="Times New Roman" panose="02020603050405020304" pitchFamily="18" charset="0"/>
              </a:rPr>
              <a:t> the story </a:t>
            </a:r>
            <a:r>
              <a:rPr lang="sv-SE" sz="4500" dirty="0" err="1">
                <a:latin typeface="Verdana" panose="020B0604030504040204" pitchFamily="34" charset="0"/>
                <a:ea typeface="Verdana" panose="020B0604030504040204" pitchFamily="34" charset="0"/>
                <a:cs typeface="Times New Roman" panose="02020603050405020304" pitchFamily="18" charset="0"/>
              </a:rPr>
              <a:t>will</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lead</a:t>
            </a:r>
            <a:r>
              <a:rPr lang="sv-SE" sz="4500" dirty="0">
                <a:latin typeface="Verdana" panose="020B0604030504040204" pitchFamily="34" charset="0"/>
                <a:ea typeface="Verdana" panose="020B0604030504040204" pitchFamily="34" charset="0"/>
                <a:cs typeface="Times New Roman" panose="02020603050405020304" pitchFamily="18" charset="0"/>
              </a:rPr>
              <a:t> the </a:t>
            </a:r>
            <a:r>
              <a:rPr lang="sv-SE" sz="4500" dirty="0" err="1">
                <a:latin typeface="Verdana" panose="020B0604030504040204" pitchFamily="34" charset="0"/>
                <a:ea typeface="Verdana" panose="020B0604030504040204" pitchFamily="34" charset="0"/>
                <a:cs typeface="Times New Roman" panose="02020603050405020304" pitchFamily="18" charset="0"/>
              </a:rPr>
              <a:t>reader</a:t>
            </a:r>
            <a:r>
              <a:rPr lang="sv-SE" sz="4500" dirty="0">
                <a:latin typeface="Verdana" panose="020B0604030504040204" pitchFamily="34" charset="0"/>
                <a:ea typeface="Verdana" panose="020B0604030504040204" pitchFamily="34" charset="0"/>
                <a:cs typeface="Times New Roman" panose="02020603050405020304" pitchFamily="18" charset="0"/>
              </a:rPr>
              <a:t> to </a:t>
            </a:r>
            <a:r>
              <a:rPr lang="sv-SE" sz="4500" dirty="0" err="1">
                <a:latin typeface="Verdana" panose="020B0604030504040204" pitchFamily="34" charset="0"/>
                <a:ea typeface="Verdana" panose="020B0604030504040204" pitchFamily="34" charset="0"/>
                <a:cs typeface="Times New Roman" panose="02020603050405020304" pitchFamily="18" charset="0"/>
              </a:rPr>
              <a:t>greater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understanding</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of</a:t>
            </a:r>
            <a:r>
              <a:rPr lang="sv-SE" sz="4500" dirty="0">
                <a:latin typeface="Verdana" panose="020B0604030504040204" pitchFamily="34" charset="0"/>
                <a:ea typeface="Verdana" panose="020B0604030504040204" pitchFamily="34" charset="0"/>
                <a:cs typeface="Times New Roman" panose="02020603050405020304" pitchFamily="18" charset="0"/>
              </a:rPr>
              <a:t> the </a:t>
            </a:r>
            <a:r>
              <a:rPr lang="sv-SE" sz="4500" dirty="0" err="1">
                <a:latin typeface="Verdana" panose="020B0604030504040204" pitchFamily="34" charset="0"/>
                <a:ea typeface="Verdana" panose="020B0604030504040204" pitchFamily="34" charset="0"/>
                <a:cs typeface="Times New Roman" panose="02020603050405020304" pitchFamily="18" charset="0"/>
              </a:rPr>
              <a:t>issues</a:t>
            </a:r>
            <a:r>
              <a:rPr lang="sv-SE" sz="4500" dirty="0">
                <a:latin typeface="Verdana" panose="020B0604030504040204" pitchFamily="34" charset="0"/>
                <a:ea typeface="Verdana" panose="020B0604030504040204" pitchFamily="34" charset="0"/>
                <a:cs typeface="Times New Roman" panose="02020603050405020304" pitchFamily="18" charset="0"/>
              </a:rPr>
              <a:t> at hand.” </a:t>
            </a:r>
          </a:p>
          <a:p>
            <a:pPr>
              <a:lnSpc>
                <a:spcPct val="150000"/>
              </a:lnSpc>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Kovach</a:t>
            </a:r>
            <a:r>
              <a:rPr lang="sv-SE" sz="4500" dirty="0">
                <a:latin typeface="Verdana" panose="020B0604030504040204" pitchFamily="34" charset="0"/>
                <a:ea typeface="Verdana" panose="020B0604030504040204" pitchFamily="34" charset="0"/>
                <a:cs typeface="Times New Roman" panose="02020603050405020304" pitchFamily="18" charset="0"/>
              </a:rPr>
              <a:t> and </a:t>
            </a:r>
            <a:r>
              <a:rPr lang="sv-SE" sz="4500" dirty="0" err="1">
                <a:latin typeface="Verdana" panose="020B0604030504040204" pitchFamily="34" charset="0"/>
                <a:ea typeface="Verdana" panose="020B0604030504040204" pitchFamily="34" charset="0"/>
                <a:cs typeface="Times New Roman" panose="02020603050405020304" pitchFamily="18" charset="0"/>
              </a:rPr>
              <a:t>Rosentiel</a:t>
            </a:r>
            <a:r>
              <a:rPr lang="sv-SE" sz="4500" dirty="0">
                <a:latin typeface="Verdana" panose="020B0604030504040204" pitchFamily="34" charset="0"/>
                <a:ea typeface="Verdana" panose="020B0604030504040204" pitchFamily="34" charset="0"/>
                <a:cs typeface="Times New Roman" panose="02020603050405020304" pitchFamily="18" charset="0"/>
              </a:rPr>
              <a:t>, 2014, p. 213)</a:t>
            </a:r>
          </a:p>
          <a:p>
            <a:pPr marL="914400" lvl="0" indent="-914400">
              <a:buFont typeface="+mj-lt"/>
              <a:buAutoNum type="arabicPeriod"/>
            </a:pPr>
            <a:endParaRPr lang="sv-SE" sz="4500" dirty="0">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80890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Meet</a:t>
            </a:r>
            <a:r>
              <a:rPr lang="sv-SE" dirty="0"/>
              <a:t> </a:t>
            </a:r>
            <a:r>
              <a:rPr lang="sv-SE" dirty="0" err="1"/>
              <a:t>your</a:t>
            </a:r>
            <a:r>
              <a:rPr lang="sv-SE" dirty="0"/>
              <a:t> </a:t>
            </a:r>
            <a:r>
              <a:rPr lang="sv-SE" dirty="0" err="1"/>
              <a:t>audience</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4152523"/>
            <a:ext cx="17650048" cy="990977"/>
          </a:xfrm>
          <a:prstGeom prst="rect">
            <a:avLst/>
          </a:prstGeom>
        </p:spPr>
        <p:txBody>
          <a:bodyPr wrap="square">
            <a:spAutoFit/>
          </a:bodyPr>
          <a:lstStyle/>
          <a:p>
            <a:pPr lvl="0">
              <a:lnSpc>
                <a:spcPct val="150000"/>
              </a:lnSpc>
            </a:pPr>
            <a:r>
              <a:rPr lang="sv-SE" sz="4500" dirty="0">
                <a:latin typeface="Verdana" panose="020B0604030504040204" pitchFamily="34" charset="0"/>
                <a:ea typeface="Verdana" panose="020B0604030504040204" pitchFamily="34" charset="0"/>
                <a:cs typeface="Times New Roman" panose="02020603050405020304" pitchFamily="18" charset="0"/>
              </a:rPr>
              <a:t>“</a:t>
            </a:r>
            <a:r>
              <a:rPr lang="sv-SE" sz="4500" dirty="0" err="1">
                <a:latin typeface="Verdana" panose="020B0604030504040204" pitchFamily="34" charset="0"/>
                <a:ea typeface="Verdana" panose="020B0604030504040204" pitchFamily="34" charset="0"/>
                <a:cs typeface="Times New Roman" panose="02020603050405020304" pitchFamily="18" charset="0"/>
              </a:rPr>
              <a:t>Nothing</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about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us</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without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us</a:t>
            </a:r>
            <a:r>
              <a:rPr lang="sv-SE" sz="4500" dirty="0">
                <a:latin typeface="Verdana" panose="020B0604030504040204" pitchFamily="34" charset="0"/>
                <a:ea typeface="Verdan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186150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Diversity</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20563" y="3609234"/>
            <a:ext cx="17650048" cy="3068532"/>
          </a:xfrm>
          <a:prstGeom prst="rect">
            <a:avLst/>
          </a:prstGeom>
        </p:spPr>
        <p:txBody>
          <a:bodyPr wrap="square">
            <a:spAutoFit/>
          </a:bodyPr>
          <a:lstStyle/>
          <a:p>
            <a:pPr lvl="0">
              <a:lnSpc>
                <a:spcPct val="150000"/>
              </a:lnSpc>
            </a:pPr>
            <a:r>
              <a:rPr lang="sv-SE" sz="4500" dirty="0" err="1">
                <a:latin typeface="Verdana" panose="020B0604030504040204" pitchFamily="34" charset="0"/>
                <a:ea typeface="Verdana" panose="020B0604030504040204" pitchFamily="34" charset="0"/>
                <a:cs typeface="Times New Roman" panose="02020603050405020304" pitchFamily="18" charset="0"/>
              </a:rPr>
              <a:t>Work</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together</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with</a:t>
            </a:r>
            <a:r>
              <a:rPr lang="sv-SE" sz="4500" dirty="0">
                <a:latin typeface="Verdana" panose="020B0604030504040204" pitchFamily="34" charset="0"/>
                <a:ea typeface="Verdana" panose="020B0604030504040204" pitchFamily="34" charset="0"/>
                <a:cs typeface="Times New Roman" panose="02020603050405020304" pitchFamily="18" charset="0"/>
              </a:rPr>
              <a:t> journalists </a:t>
            </a:r>
          </a:p>
          <a:p>
            <a:pPr lvl="0">
              <a:lnSpc>
                <a:spcPct val="150000"/>
              </a:lnSpc>
            </a:pPr>
            <a:r>
              <a:rPr lang="sv-SE" sz="4500" dirty="0" err="1">
                <a:latin typeface="Verdana" panose="020B0604030504040204" pitchFamily="34" charset="0"/>
                <a:ea typeface="Verdana" panose="020B0604030504040204" pitchFamily="34" charset="0"/>
                <a:cs typeface="Times New Roman" panose="02020603050405020304" pitchFamily="18" charset="0"/>
              </a:rPr>
              <a:t>that</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have</a:t>
            </a:r>
            <a:r>
              <a:rPr lang="sv-SE" sz="4500" dirty="0">
                <a:latin typeface="Verdana" panose="020B0604030504040204" pitchFamily="34" charset="0"/>
                <a:ea typeface="Verdana" panose="020B0604030504040204" pitchFamily="34" charset="0"/>
                <a:cs typeface="Times New Roman" panose="02020603050405020304" pitchFamily="18" charset="0"/>
              </a:rPr>
              <a:t> personal </a:t>
            </a:r>
          </a:p>
          <a:p>
            <a:pPr lvl="0">
              <a:lnSpc>
                <a:spcPct val="150000"/>
              </a:lnSpc>
            </a:pPr>
            <a:r>
              <a:rPr lang="sv-SE" sz="4500" dirty="0" err="1">
                <a:latin typeface="Verdana" panose="020B0604030504040204" pitchFamily="34" charset="0"/>
                <a:ea typeface="Verdana" panose="020B0604030504040204" pitchFamily="34" charset="0"/>
                <a:cs typeface="Times New Roman" panose="02020603050405020304" pitchFamily="18" charset="0"/>
              </a:rPr>
              <a:t>experience</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of</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disabilities</a:t>
            </a:r>
            <a:endParaRPr lang="sv-SE" sz="45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5" name="Bildobjekt 4" descr="People around a table with computers. In the backgroup one person putting up post-it-notes on a white wall.">
            <a:extLst>
              <a:ext uri="{FF2B5EF4-FFF2-40B4-BE49-F238E27FC236}">
                <a16:creationId xmlns:a16="http://schemas.microsoft.com/office/drawing/2014/main" id="{6962312B-CB71-2B4E-B62C-131DD7B3FFFC}"/>
              </a:ext>
            </a:extLst>
          </p:cNvPr>
          <p:cNvPicPr>
            <a:picLocks noChangeAspect="1"/>
          </p:cNvPicPr>
          <p:nvPr/>
        </p:nvPicPr>
        <p:blipFill>
          <a:blip r:embed="rId2"/>
          <a:stretch>
            <a:fillRect/>
          </a:stretch>
        </p:blipFill>
        <p:spPr>
          <a:xfrm>
            <a:off x="10287028" y="3609233"/>
            <a:ext cx="6437951" cy="4291967"/>
          </a:xfrm>
          <a:prstGeom prst="rect">
            <a:avLst/>
          </a:prstGeom>
        </p:spPr>
      </p:pic>
      <p:sp>
        <p:nvSpPr>
          <p:cNvPr id="6" name="Rektangel 5">
            <a:extLst>
              <a:ext uri="{FF2B5EF4-FFF2-40B4-BE49-F238E27FC236}">
                <a16:creationId xmlns:a16="http://schemas.microsoft.com/office/drawing/2014/main" id="{5F44CB35-5BA1-B44E-BA1E-8B9A4B23845A}"/>
              </a:ext>
            </a:extLst>
          </p:cNvPr>
          <p:cNvSpPr/>
          <p:nvPr/>
        </p:nvSpPr>
        <p:spPr>
          <a:xfrm>
            <a:off x="14660408" y="7924667"/>
            <a:ext cx="2741904" cy="430887"/>
          </a:xfrm>
          <a:prstGeom prst="rect">
            <a:avLst/>
          </a:prstGeom>
        </p:spPr>
        <p:txBody>
          <a:bodyPr wrap="none">
            <a:spAutoFit/>
          </a:bodyPr>
          <a:lstStyle/>
          <a:p>
            <a:r>
              <a:rPr lang="en-GB" sz="2200" dirty="0"/>
              <a:t>Photo: Leon, </a:t>
            </a:r>
            <a:r>
              <a:rPr lang="en-GB" sz="2200" dirty="0" err="1"/>
              <a:t>Unsplash</a:t>
            </a:r>
            <a:endParaRPr lang="en-GB" sz="2200" dirty="0"/>
          </a:p>
        </p:txBody>
      </p:sp>
    </p:spTree>
    <p:extLst>
      <p:ext uri="{BB962C8B-B14F-4D97-AF65-F5344CB8AC3E}">
        <p14:creationId xmlns:p14="http://schemas.microsoft.com/office/powerpoint/2010/main" val="230118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en-ES" dirty="0"/>
              <a:t>Overview</a:t>
            </a:r>
          </a:p>
        </p:txBody>
      </p:sp>
      <p:sp>
        <p:nvSpPr>
          <p:cNvPr id="3" name="Rectangle 2">
            <a:extLst>
              <a:ext uri="{FF2B5EF4-FFF2-40B4-BE49-F238E27FC236}">
                <a16:creationId xmlns:a16="http://schemas.microsoft.com/office/drawing/2014/main" id="{B66F9D15-60A8-1C45-B523-E8BEB2748CFB}"/>
              </a:ext>
            </a:extLst>
          </p:cNvPr>
          <p:cNvSpPr>
            <a:spLocks noChangeAspect="1"/>
          </p:cNvSpPr>
          <p:nvPr/>
        </p:nvSpPr>
        <p:spPr>
          <a:xfrm>
            <a:off x="452993" y="3224323"/>
            <a:ext cx="17251790" cy="6230916"/>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Selecting the relevant news</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Time</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Truth</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Making the content interesting</a:t>
            </a:r>
          </a:p>
          <a:p>
            <a:pPr marL="685800" indent="-685800">
              <a:lnSpc>
                <a:spcPct val="150000"/>
              </a:lnSpc>
              <a:buFont typeface="Arial" panose="020B0604020202020204" pitchFamily="34" charset="0"/>
              <a:buChar char="•"/>
            </a:pPr>
            <a:endParaRPr lang="en-GB" sz="4500" dirty="0">
              <a:latin typeface="Verdana" pitchFamily="34" charset="0"/>
              <a:ea typeface="Verdana" pitchFamily="34" charset="0"/>
            </a:endParaRPr>
          </a:p>
          <a:p>
            <a:pPr marL="685800" indent="-685800">
              <a:lnSpc>
                <a:spcPct val="150000"/>
              </a:lnSpc>
              <a:buFont typeface="Arial" panose="020B0604020202020204" pitchFamily="34" charset="0"/>
              <a:buChar char="•"/>
            </a:pPr>
            <a:endParaRPr lang="en-GB" sz="4500" dirty="0">
              <a:latin typeface="Verdana" pitchFamily="34" charset="0"/>
              <a:ea typeface="Verdana" pitchFamily="34" charset="0"/>
            </a:endParaRPr>
          </a:p>
        </p:txBody>
      </p:sp>
    </p:spTree>
    <p:extLst>
      <p:ext uri="{BB962C8B-B14F-4D97-AF65-F5344CB8AC3E}">
        <p14:creationId xmlns:p14="http://schemas.microsoft.com/office/powerpoint/2010/main" val="378835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Summary</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23215" y="2623905"/>
            <a:ext cx="17650048" cy="5778570"/>
          </a:xfrm>
          <a:prstGeom prst="rect">
            <a:avLst/>
          </a:prstGeom>
        </p:spPr>
        <p:txBody>
          <a:bodyPr wrap="square">
            <a:spAutoFit/>
          </a:bodyPr>
          <a:lstStyle/>
          <a:p>
            <a:pPr marL="571500" lvl="0" indent="-571500">
              <a:lnSpc>
                <a:spcPct val="150000"/>
              </a:lnSpc>
              <a:buFont typeface="Arial" panose="020B0604020202020204" pitchFamily="34" charset="0"/>
              <a:buChar char="•"/>
            </a:pPr>
            <a:r>
              <a:rPr lang="en-GB" sz="4200" dirty="0">
                <a:latin typeface="Verdana" panose="020B0604030504040204" pitchFamily="34" charset="0"/>
                <a:ea typeface="Verdana" panose="020B0604030504040204" pitchFamily="34" charset="0"/>
                <a:cs typeface="Times New Roman" panose="02020603050405020304" pitchFamily="18" charset="0"/>
              </a:rPr>
              <a:t>select the right news</a:t>
            </a:r>
          </a:p>
          <a:p>
            <a:pPr marL="571500" lvl="0" indent="-571500">
              <a:lnSpc>
                <a:spcPct val="150000"/>
              </a:lnSpc>
              <a:buFont typeface="Arial" panose="020B0604020202020204" pitchFamily="34" charset="0"/>
              <a:buChar char="•"/>
            </a:pPr>
            <a:r>
              <a:rPr lang="en-GB" sz="4200" dirty="0">
                <a:latin typeface="Verdana" panose="020B0604030504040204" pitchFamily="34" charset="0"/>
                <a:ea typeface="Verdana" panose="020B0604030504040204" pitchFamily="34" charset="0"/>
                <a:cs typeface="Times New Roman" panose="02020603050405020304" pitchFamily="18" charset="0"/>
              </a:rPr>
              <a:t>give time </a:t>
            </a:r>
          </a:p>
          <a:p>
            <a:pPr marL="571500" lvl="0" indent="-571500">
              <a:lnSpc>
                <a:spcPct val="150000"/>
              </a:lnSpc>
              <a:buFont typeface="Arial" panose="020B0604020202020204" pitchFamily="34" charset="0"/>
              <a:buChar char="•"/>
            </a:pPr>
            <a:r>
              <a:rPr lang="en-GB" sz="4200" dirty="0">
                <a:latin typeface="Verdana" panose="020B0604030504040204" pitchFamily="34" charset="0"/>
                <a:ea typeface="Verdana" panose="020B0604030504040204" pitchFamily="34" charset="0"/>
                <a:cs typeface="Times New Roman" panose="02020603050405020304" pitchFamily="18" charset="0"/>
              </a:rPr>
              <a:t>be trustworthy </a:t>
            </a:r>
          </a:p>
          <a:p>
            <a:pPr marL="571500" lvl="0" indent="-571500">
              <a:lnSpc>
                <a:spcPct val="150000"/>
              </a:lnSpc>
              <a:buFont typeface="Arial" panose="020B0604020202020204" pitchFamily="34" charset="0"/>
              <a:buChar char="•"/>
            </a:pPr>
            <a:r>
              <a:rPr lang="en-GB" sz="4200" dirty="0">
                <a:latin typeface="Verdana" panose="020B0604030504040204" pitchFamily="34" charset="0"/>
                <a:ea typeface="Verdana" panose="020B0604030504040204" pitchFamily="34" charset="0"/>
                <a:cs typeface="Times New Roman" panose="02020603050405020304" pitchFamily="18" charset="0"/>
              </a:rPr>
              <a:t>report the relevant in an engaging way</a:t>
            </a:r>
          </a:p>
          <a:p>
            <a:pPr marL="571500" lvl="0" indent="-571500">
              <a:lnSpc>
                <a:spcPct val="150000"/>
              </a:lnSpc>
              <a:buFont typeface="Arial" panose="020B0604020202020204" pitchFamily="34" charset="0"/>
              <a:buChar char="•"/>
            </a:pPr>
            <a:r>
              <a:rPr lang="en-GB" sz="4200" dirty="0">
                <a:latin typeface="Verdana" panose="020B0604030504040204" pitchFamily="34" charset="0"/>
                <a:ea typeface="Verdana" panose="020B0604030504040204" pitchFamily="34" charset="0"/>
                <a:cs typeface="Times New Roman" panose="02020603050405020304" pitchFamily="18" charset="0"/>
              </a:rPr>
              <a:t>meet your audience</a:t>
            </a:r>
          </a:p>
          <a:p>
            <a:pPr marL="571500" lvl="0" indent="-571500">
              <a:lnSpc>
                <a:spcPct val="150000"/>
              </a:lnSpc>
              <a:buFont typeface="Arial" panose="020B0604020202020204" pitchFamily="34" charset="0"/>
              <a:buChar char="•"/>
            </a:pPr>
            <a:r>
              <a:rPr lang="en-GB" sz="4200" dirty="0">
                <a:latin typeface="Verdana" panose="020B0604030504040204" pitchFamily="34" charset="0"/>
                <a:ea typeface="Verdana" panose="020B0604030504040204" pitchFamily="34" charset="0"/>
                <a:cs typeface="Times New Roman" panose="02020603050405020304" pitchFamily="18" charset="0"/>
              </a:rPr>
              <a:t>encourage diversity at your news desk</a:t>
            </a:r>
          </a:p>
        </p:txBody>
      </p:sp>
    </p:spTree>
    <p:extLst>
      <p:ext uri="{BB962C8B-B14F-4D97-AF65-F5344CB8AC3E}">
        <p14:creationId xmlns:p14="http://schemas.microsoft.com/office/powerpoint/2010/main" val="1883676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Thank</a:t>
            </a:r>
            <a:r>
              <a:rPr lang="sv-SE" dirty="0"/>
              <a:t> </a:t>
            </a:r>
            <a:r>
              <a:rPr lang="sv-SE" dirty="0" err="1"/>
              <a:t>you</a:t>
            </a:r>
            <a:r>
              <a:rPr lang="sv-SE" dirty="0"/>
              <a:t>!</a:t>
            </a:r>
            <a:endParaRPr lang="en-ES" dirty="0"/>
          </a:p>
        </p:txBody>
      </p:sp>
    </p:spTree>
    <p:extLst>
      <p:ext uri="{BB962C8B-B14F-4D97-AF65-F5344CB8AC3E}">
        <p14:creationId xmlns:p14="http://schemas.microsoft.com/office/powerpoint/2010/main" val="2536438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7" name="Title 6">
            <a:extLst>
              <a:ext uri="{FF2B5EF4-FFF2-40B4-BE49-F238E27FC236}">
                <a16:creationId xmlns:a16="http://schemas.microsoft.com/office/drawing/2014/main" id="{07FA4721-2F8F-F642-A4A6-20D0C4515703}"/>
              </a:ext>
            </a:extLst>
          </p:cNvPr>
          <p:cNvSpPr>
            <a:spLocks noGrp="1"/>
          </p:cNvSpPr>
          <p:nvPr>
            <p:ph type="title"/>
          </p:nvPr>
        </p:nvSpPr>
        <p:spPr>
          <a:xfrm>
            <a:off x="8751592" y="4221103"/>
            <a:ext cx="9342870" cy="1062638"/>
          </a:xfrm>
        </p:spPr>
        <p:txBody>
          <a:bodyPr>
            <a:normAutofit/>
          </a:bodyPr>
          <a:lstStyle/>
          <a:p>
            <a:r>
              <a:rPr lang="sv-SE" sz="3600" dirty="0"/>
              <a:t>Ester Hedberg</a:t>
            </a:r>
            <a:endParaRPr lang="x-none" sz="3600"/>
          </a:p>
        </p:txBody>
      </p:sp>
      <p:sp>
        <p:nvSpPr>
          <p:cNvPr id="21" name="TextBox 20">
            <a:extLst>
              <a:ext uri="{FF2B5EF4-FFF2-40B4-BE49-F238E27FC236}">
                <a16:creationId xmlns:a16="http://schemas.microsoft.com/office/drawing/2014/main" id="{8DF475E8-9F94-A34C-B3D0-8D2CD3CD4ECB}"/>
              </a:ext>
            </a:extLst>
          </p:cNvPr>
          <p:cNvSpPr txBox="1"/>
          <p:nvPr/>
        </p:nvSpPr>
        <p:spPr>
          <a:xfrm>
            <a:off x="8751592" y="5046766"/>
            <a:ext cx="8829598" cy="692498"/>
          </a:xfrm>
          <a:prstGeom prst="rect">
            <a:avLst/>
          </a:prstGeom>
          <a:noFill/>
        </p:spPr>
        <p:txBody>
          <a:bodyPr wrap="square" lIns="137141" tIns="68570" rIns="137141" bIns="68570" rtlCol="0">
            <a:spAutoFit/>
          </a:bodyPr>
          <a:lstStyle/>
          <a:p>
            <a:pPr marL="0" marR="0" lvl="0" indent="0" algn="l" defTabSz="1371408"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ester.hedberg@dyslexi.org</a:t>
            </a:r>
            <a:endParaRPr kumimoji="0" lang="en-US" sz="3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7" name="Picture 16" descr="The logo of the Swedish National Association for Dyslexia&#10;">
            <a:extLst>
              <a:ext uri="{FF2B5EF4-FFF2-40B4-BE49-F238E27FC236}">
                <a16:creationId xmlns:a16="http://schemas.microsoft.com/office/drawing/2014/main" id="{79B64585-8AE6-F047-B9D0-459ECD9F14A9}"/>
              </a:ext>
            </a:extLst>
          </p:cNvPr>
          <p:cNvPicPr>
            <a:picLocks noChangeAspect="1"/>
          </p:cNvPicPr>
          <p:nvPr/>
        </p:nvPicPr>
        <p:blipFill>
          <a:blip r:embed="rId5"/>
          <a:srcRect/>
          <a:stretch/>
        </p:blipFill>
        <p:spPr>
          <a:xfrm>
            <a:off x="4311922" y="2943569"/>
            <a:ext cx="4439670" cy="4439670"/>
          </a:xfrm>
          <a:prstGeom prst="rect">
            <a:avLst/>
          </a:prstGeom>
        </p:spPr>
      </p:pic>
    </p:spTree>
    <p:extLst>
      <p:ext uri="{BB962C8B-B14F-4D97-AF65-F5344CB8AC3E}">
        <p14:creationId xmlns:p14="http://schemas.microsoft.com/office/powerpoint/2010/main" val="3845368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2" name="Segnaposto testo 2">
            <a:extLst>
              <a:ext uri="{FF2B5EF4-FFF2-40B4-BE49-F238E27FC236}">
                <a16:creationId xmlns:a16="http://schemas.microsoft.com/office/drawing/2014/main" id="{1C223C67-A04F-254E-AA86-CE328C0912DD}"/>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The project EASIT has received funding from the European Commission under the Erasmus+ Strategic Partnerships for Higher Education </a:t>
            </a:r>
            <a:r>
              <a:rPr lang="en-US" sz="4500" dirty="0" err="1">
                <a:solidFill>
                  <a:schemeClr val="tx1"/>
                </a:solidFill>
                <a:latin typeface="Verdana" panose="020B0604030504040204" pitchFamily="34" charset="0"/>
                <a:ea typeface="Verdana" panose="020B0604030504040204" pitchFamily="34" charset="0"/>
                <a:cs typeface="Verdana" panose="020B0604030504040204" pitchFamily="34" charset="0"/>
              </a:rPr>
              <a:t>programme</a:t>
            </a: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 grant agreement 2018-1-ES01-KA203-05275. </a:t>
            </a:r>
          </a:p>
        </p:txBody>
      </p:sp>
      <p:sp>
        <p:nvSpPr>
          <p:cNvPr id="2" name="Title 1">
            <a:extLst>
              <a:ext uri="{FF2B5EF4-FFF2-40B4-BE49-F238E27FC236}">
                <a16:creationId xmlns:a16="http://schemas.microsoft.com/office/drawing/2014/main" id="{ADDC92CD-49DF-3B48-8B5E-B69F876B9A1B}"/>
              </a:ext>
            </a:extLst>
          </p:cNvPr>
          <p:cNvSpPr>
            <a:spLocks noGrp="1"/>
          </p:cNvSpPr>
          <p:nvPr>
            <p:ph type="title"/>
          </p:nvPr>
        </p:nvSpPr>
        <p:spPr>
          <a:xfrm>
            <a:off x="317912" y="1962169"/>
            <a:ext cx="17084400" cy="1062638"/>
          </a:xfrm>
        </p:spPr>
        <p:txBody>
          <a:bodyPr/>
          <a:lstStyle/>
          <a:p>
            <a:r>
              <a:rPr lang="en-ES" dirty="0"/>
              <a:t>Acknowledgement</a:t>
            </a:r>
          </a:p>
        </p:txBody>
      </p:sp>
    </p:spTree>
    <p:extLst>
      <p:ext uri="{BB962C8B-B14F-4D97-AF65-F5344CB8AC3E}">
        <p14:creationId xmlns:p14="http://schemas.microsoft.com/office/powerpoint/2010/main" val="385936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1" name="Segnaposto testo 2">
            <a:extLst>
              <a:ext uri="{FF2B5EF4-FFF2-40B4-BE49-F238E27FC236}">
                <a16:creationId xmlns:a16="http://schemas.microsoft.com/office/drawing/2014/main" id="{AE111C95-DA2F-4C41-B9C9-99790547A51F}"/>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GB" sz="4500" dirty="0">
                <a:solidFill>
                  <a:schemeClr val="tx1"/>
                </a:solidFill>
                <a:latin typeface="Verdana" panose="020B0604030504040204" pitchFamily="34" charset="0"/>
                <a:ea typeface="Verdana" panose="020B0604030504040204" pitchFamily="34" charset="0"/>
                <a:cs typeface="Verdana" panose="020B0604030504040204" pitchFamily="34" charset="0"/>
              </a:rPr>
              <a:t>The European Commission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Disclaimer</a:t>
            </a:r>
          </a:p>
        </p:txBody>
      </p:sp>
    </p:spTree>
    <p:extLst>
      <p:ext uri="{BB962C8B-B14F-4D97-AF65-F5344CB8AC3E}">
        <p14:creationId xmlns:p14="http://schemas.microsoft.com/office/powerpoint/2010/main" val="1581916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Partners</a:t>
            </a:r>
          </a:p>
        </p:txBody>
      </p:sp>
      <p:pic>
        <p:nvPicPr>
          <p:cNvPr id="23" name="Picture 22" descr="Dyslexiförbundet logo">
            <a:extLst>
              <a:ext uri="{FF2B5EF4-FFF2-40B4-BE49-F238E27FC236}">
                <a16:creationId xmlns:a16="http://schemas.microsoft.com/office/drawing/2014/main" id="{E95D038A-5107-A94E-AD89-995930934F36}"/>
              </a:ext>
            </a:extLst>
          </p:cNvPr>
          <p:cNvPicPr/>
          <p:nvPr/>
        </p:nvPicPr>
        <p:blipFill>
          <a:blip r:embed="rId5"/>
          <a:stretch>
            <a:fillRect/>
          </a:stretch>
        </p:blipFill>
        <p:spPr>
          <a:xfrm>
            <a:off x="837235" y="3258360"/>
            <a:ext cx="2269268" cy="2269268"/>
          </a:xfrm>
          <a:prstGeom prst="rect">
            <a:avLst/>
          </a:prstGeom>
        </p:spPr>
      </p:pic>
      <p:pic>
        <p:nvPicPr>
          <p:cNvPr id="24" name="Picture 23" descr="Risa logo">
            <a:extLst>
              <a:ext uri="{FF2B5EF4-FFF2-40B4-BE49-F238E27FC236}">
                <a16:creationId xmlns:a16="http://schemas.microsoft.com/office/drawing/2014/main" id="{53195402-E4A0-3F4A-81B0-28C6C2959FF3}"/>
              </a:ext>
            </a:extLst>
          </p:cNvPr>
          <p:cNvPicPr/>
          <p:nvPr/>
        </p:nvPicPr>
        <p:blipFill>
          <a:blip r:embed="rId6"/>
          <a:stretch>
            <a:fillRect/>
          </a:stretch>
        </p:blipFill>
        <p:spPr>
          <a:xfrm>
            <a:off x="4316996" y="3390581"/>
            <a:ext cx="1933194" cy="1638300"/>
          </a:xfrm>
          <a:prstGeom prst="rect">
            <a:avLst/>
          </a:prstGeom>
        </p:spPr>
      </p:pic>
      <p:pic>
        <p:nvPicPr>
          <p:cNvPr id="25" name="Picture 24" descr="RTV Slovenija logo">
            <a:extLst>
              <a:ext uri="{FF2B5EF4-FFF2-40B4-BE49-F238E27FC236}">
                <a16:creationId xmlns:a16="http://schemas.microsoft.com/office/drawing/2014/main" id="{1BF0B1E2-FB1F-F046-B484-9F71A70EF2FF}"/>
              </a:ext>
            </a:extLst>
          </p:cNvPr>
          <p:cNvPicPr/>
          <p:nvPr/>
        </p:nvPicPr>
        <p:blipFill>
          <a:blip r:embed="rId7"/>
          <a:stretch>
            <a:fillRect/>
          </a:stretch>
        </p:blipFill>
        <p:spPr>
          <a:xfrm>
            <a:off x="6779620" y="3258360"/>
            <a:ext cx="4160984" cy="1890093"/>
          </a:xfrm>
          <a:prstGeom prst="rect">
            <a:avLst/>
          </a:prstGeom>
        </p:spPr>
      </p:pic>
      <p:pic>
        <p:nvPicPr>
          <p:cNvPr id="26" name="Graphic 4" descr="Stiftung Universität Hildesheim logo">
            <a:extLst>
              <a:ext uri="{FF2B5EF4-FFF2-40B4-BE49-F238E27FC236}">
                <a16:creationId xmlns:a16="http://schemas.microsoft.com/office/drawing/2014/main" id="{92B7F15D-E8A7-9F43-A892-D30A63C8768C}"/>
              </a:ext>
            </a:extLst>
          </p:cNvPr>
          <p:cNvPicPr/>
          <p:nvPr/>
        </p:nvPicPr>
        <p:blipFill>
          <a:blip r:embed="rId8">
            <a:extLst>
              <a:ext uri="{96DAC541-7B7A-43D3-8B79-37D633B846F1}">
                <asvg:svgBlip xmlns:asvg="http://schemas.microsoft.com/office/drawing/2016/SVG/main" r:embed="rId9"/>
              </a:ext>
            </a:extLst>
          </a:blip>
          <a:stretch>
            <a:fillRect/>
          </a:stretch>
        </p:blipFill>
        <p:spPr>
          <a:xfrm>
            <a:off x="11123852" y="2976936"/>
            <a:ext cx="2269269" cy="2269269"/>
          </a:xfrm>
          <a:prstGeom prst="rect">
            <a:avLst/>
          </a:prstGeom>
        </p:spPr>
      </p:pic>
      <p:pic>
        <p:nvPicPr>
          <p:cNvPr id="27" name="Picture 26" descr="SDI Internationale Hochshule - University of Applied Sciences logo">
            <a:extLst>
              <a:ext uri="{FF2B5EF4-FFF2-40B4-BE49-F238E27FC236}">
                <a16:creationId xmlns:a16="http://schemas.microsoft.com/office/drawing/2014/main" id="{FE2DB0E3-D4D5-AC42-B780-92C95D0401A7}"/>
              </a:ext>
            </a:extLst>
          </p:cNvPr>
          <p:cNvPicPr/>
          <p:nvPr/>
        </p:nvPicPr>
        <p:blipFill>
          <a:blip r:embed="rId10"/>
          <a:stretch>
            <a:fillRect/>
          </a:stretch>
        </p:blipFill>
        <p:spPr>
          <a:xfrm>
            <a:off x="14451982" y="3390581"/>
            <a:ext cx="2990937" cy="1359853"/>
          </a:xfrm>
          <a:prstGeom prst="rect">
            <a:avLst/>
          </a:prstGeom>
        </p:spPr>
      </p:pic>
      <p:pic>
        <p:nvPicPr>
          <p:cNvPr id="28" name="Picture 27" descr="Universitat Autònoma de Barcelona logo">
            <a:extLst>
              <a:ext uri="{FF2B5EF4-FFF2-40B4-BE49-F238E27FC236}">
                <a16:creationId xmlns:a16="http://schemas.microsoft.com/office/drawing/2014/main" id="{243273C3-21EA-A845-93D3-CC2A66BE4D5B}"/>
              </a:ext>
            </a:extLst>
          </p:cNvPr>
          <p:cNvPicPr/>
          <p:nvPr/>
        </p:nvPicPr>
        <p:blipFill>
          <a:blip r:embed="rId11"/>
          <a:stretch>
            <a:fillRect/>
          </a:stretch>
        </p:blipFill>
        <p:spPr>
          <a:xfrm>
            <a:off x="2095499" y="5641928"/>
            <a:ext cx="2745725" cy="2058717"/>
          </a:xfrm>
          <a:prstGeom prst="rect">
            <a:avLst/>
          </a:prstGeom>
        </p:spPr>
      </p:pic>
      <p:pic>
        <p:nvPicPr>
          <p:cNvPr id="29" name="Picture 28" descr="Università degli Studi di Trieste logo">
            <a:extLst>
              <a:ext uri="{FF2B5EF4-FFF2-40B4-BE49-F238E27FC236}">
                <a16:creationId xmlns:a16="http://schemas.microsoft.com/office/drawing/2014/main" id="{755EFFAA-DA2A-4146-BAA0-026E89CC96F3}"/>
              </a:ext>
            </a:extLst>
          </p:cNvPr>
          <p:cNvPicPr/>
          <p:nvPr/>
        </p:nvPicPr>
        <p:blipFill>
          <a:blip r:embed="rId12"/>
          <a:stretch>
            <a:fillRect/>
          </a:stretch>
        </p:blipFill>
        <p:spPr>
          <a:xfrm>
            <a:off x="5289550" y="5989931"/>
            <a:ext cx="5249230" cy="1134110"/>
          </a:xfrm>
          <a:prstGeom prst="rect">
            <a:avLst/>
          </a:prstGeom>
        </p:spPr>
      </p:pic>
      <p:pic>
        <p:nvPicPr>
          <p:cNvPr id="30" name="Picture 29" descr="Universidade Vigo logo">
            <a:extLst>
              <a:ext uri="{FF2B5EF4-FFF2-40B4-BE49-F238E27FC236}">
                <a16:creationId xmlns:a16="http://schemas.microsoft.com/office/drawing/2014/main" id="{651A6100-3523-8543-80B8-46CF2E9E4315}"/>
              </a:ext>
            </a:extLst>
          </p:cNvPr>
          <p:cNvPicPr/>
          <p:nvPr/>
        </p:nvPicPr>
        <p:blipFill>
          <a:blip r:embed="rId13"/>
          <a:stretch>
            <a:fillRect/>
          </a:stretch>
        </p:blipFill>
        <p:spPr>
          <a:xfrm>
            <a:off x="10949515" y="6161381"/>
            <a:ext cx="5183614" cy="791210"/>
          </a:xfrm>
          <a:prstGeom prst="rect">
            <a:avLst/>
          </a:prstGeom>
        </p:spPr>
      </p:pic>
    </p:spTree>
    <p:extLst>
      <p:ext uri="{BB962C8B-B14F-4D97-AF65-F5344CB8AC3E}">
        <p14:creationId xmlns:p14="http://schemas.microsoft.com/office/powerpoint/2010/main" val="43181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pic>
        <p:nvPicPr>
          <p:cNvPr id="12" name="Picture 11" descr="EASIT (Easy Access for Social Inclusion Training) Logo">
            <a:hlinkClick r:id="rId5"/>
            <a:extLst>
              <a:ext uri="{FF2B5EF4-FFF2-40B4-BE49-F238E27FC236}">
                <a16:creationId xmlns:a16="http://schemas.microsoft.com/office/drawing/2014/main" id="{3005C618-9FC3-D746-AE1F-3014D2C54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484" y="3420566"/>
            <a:ext cx="8014201" cy="3352028"/>
          </a:xfrm>
          <a:prstGeom prst="rect">
            <a:avLst/>
          </a:prstGeom>
        </p:spPr>
      </p:pic>
      <p:sp>
        <p:nvSpPr>
          <p:cNvPr id="16" name="TextBox 15">
            <a:extLst>
              <a:ext uri="{FF2B5EF4-FFF2-40B4-BE49-F238E27FC236}">
                <a16:creationId xmlns:a16="http://schemas.microsoft.com/office/drawing/2014/main" id="{341309FA-535C-3146-A01F-F199B6C5FEF0}"/>
              </a:ext>
            </a:extLst>
          </p:cNvPr>
          <p:cNvSpPr txBox="1"/>
          <p:nvPr/>
        </p:nvSpPr>
        <p:spPr>
          <a:xfrm>
            <a:off x="4730784" y="6855371"/>
            <a:ext cx="8829598" cy="692498"/>
          </a:xfrm>
          <a:prstGeom prst="rect">
            <a:avLst/>
          </a:prstGeom>
          <a:noFill/>
        </p:spPr>
        <p:txBody>
          <a:bodyPr wrap="square" lIns="137169" tIns="68585" rIns="137169" bIns="68585" rtlCol="0">
            <a:spAutoFit/>
          </a:bodyPr>
          <a:lstStyle/>
          <a:p>
            <a:pPr algn="ctr">
              <a:lnSpc>
                <a:spcPct val="100000"/>
              </a:lnSpc>
            </a:pPr>
            <a:r>
              <a:rPr lang="sl-SI" sz="3600" b="1" dirty="0">
                <a:latin typeface="Verdana" panose="020B0604030504040204" pitchFamily="34" charset="0"/>
                <a:ea typeface="Verdana" panose="020B0604030504040204" pitchFamily="34" charset="0"/>
                <a:cs typeface="Verdana" panose="020B0604030504040204" pitchFamily="34" charset="0"/>
                <a:hlinkClick r:id="rId7"/>
              </a:rPr>
              <a:t>pagines.uab.cat/easit</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5C5C9300-C79A-654C-B4C1-2D3F2C2184C5}"/>
              </a:ext>
            </a:extLst>
          </p:cNvPr>
          <p:cNvSpPr>
            <a:spLocks noGrp="1"/>
          </p:cNvSpPr>
          <p:nvPr>
            <p:ph type="title"/>
          </p:nvPr>
        </p:nvSpPr>
        <p:spPr/>
        <p:txBody>
          <a:bodyPr/>
          <a:lstStyle/>
          <a:p>
            <a:r>
              <a:rPr lang="en-ES" dirty="0">
                <a:solidFill>
                  <a:schemeClr val="bg1"/>
                </a:solidFill>
              </a:rPr>
              <a:t>EASIT</a:t>
            </a:r>
          </a:p>
        </p:txBody>
      </p:sp>
    </p:spTree>
    <p:extLst>
      <p:ext uri="{BB962C8B-B14F-4D97-AF65-F5344CB8AC3E}">
        <p14:creationId xmlns:p14="http://schemas.microsoft.com/office/powerpoint/2010/main" val="142977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en-GB" dirty="0"/>
              <a:t>Accessible </a:t>
            </a:r>
            <a:r>
              <a:rPr lang="sv-SE" dirty="0"/>
              <a:t>journalism</a:t>
            </a:r>
            <a:endParaRPr lang="en-ES" dirty="0"/>
          </a:p>
        </p:txBody>
      </p:sp>
      <p:sp>
        <p:nvSpPr>
          <p:cNvPr id="3" name="Rectangle 2">
            <a:extLst>
              <a:ext uri="{FF2B5EF4-FFF2-40B4-BE49-F238E27FC236}">
                <a16:creationId xmlns:a16="http://schemas.microsoft.com/office/drawing/2014/main" id="{B66F9D15-60A8-1C45-B523-E8BEB2748CFB}"/>
              </a:ext>
            </a:extLst>
          </p:cNvPr>
          <p:cNvSpPr>
            <a:spLocks noChangeAspect="1"/>
          </p:cNvSpPr>
          <p:nvPr/>
        </p:nvSpPr>
        <p:spPr>
          <a:xfrm>
            <a:off x="452993" y="3224323"/>
            <a:ext cx="17251790" cy="5192170"/>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Through accessibility services as AD and AST in standard and simplified format</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Written news as audio</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Making the content easier</a:t>
            </a:r>
          </a:p>
          <a:p>
            <a:pPr marL="685800" indent="-685800">
              <a:lnSpc>
                <a:spcPct val="150000"/>
              </a:lnSpc>
              <a:buFont typeface="Arial" panose="020B0604020202020204" pitchFamily="34" charset="0"/>
              <a:buChar char="•"/>
            </a:pPr>
            <a:endParaRPr lang="en-GB" sz="4500" dirty="0">
              <a:latin typeface="Verdana" pitchFamily="34" charset="0"/>
              <a:ea typeface="Verdana" pitchFamily="34" charset="0"/>
            </a:endParaRPr>
          </a:p>
        </p:txBody>
      </p:sp>
    </p:spTree>
    <p:extLst>
      <p:ext uri="{BB962C8B-B14F-4D97-AF65-F5344CB8AC3E}">
        <p14:creationId xmlns:p14="http://schemas.microsoft.com/office/powerpoint/2010/main" val="2280955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Democracy</a:t>
            </a:r>
            <a:endParaRPr lang="en-ES" dirty="0"/>
          </a:p>
        </p:txBody>
      </p:sp>
      <p:sp>
        <p:nvSpPr>
          <p:cNvPr id="4" name="textruta 3">
            <a:extLst>
              <a:ext uri="{FF2B5EF4-FFF2-40B4-BE49-F238E27FC236}">
                <a16:creationId xmlns:a16="http://schemas.microsoft.com/office/drawing/2014/main" id="{3C9EED60-EB80-BB45-96F2-3D6FD2B149F7}"/>
              </a:ext>
            </a:extLst>
          </p:cNvPr>
          <p:cNvSpPr txBox="1"/>
          <p:nvPr/>
        </p:nvSpPr>
        <p:spPr>
          <a:xfrm>
            <a:off x="6493717" y="3069492"/>
            <a:ext cx="10585939" cy="5286062"/>
          </a:xfrm>
          <a:prstGeom prst="rect">
            <a:avLst/>
          </a:prstGeom>
          <a:noFill/>
        </p:spPr>
        <p:txBody>
          <a:bodyPr wrap="square" rtlCol="0">
            <a:spAutoFit/>
          </a:bodyPr>
          <a:lstStyle/>
          <a:p>
            <a:pPr>
              <a:lnSpc>
                <a:spcPct val="150000"/>
              </a:lnSpc>
            </a:pPr>
            <a:r>
              <a:rPr lang="en-GB" sz="4500" dirty="0"/>
              <a:t>“The quality of our democratic life depends, in short, on the public having the facts and being able to make sense of them”</a:t>
            </a:r>
          </a:p>
          <a:p>
            <a:endParaRPr lang="en-GB" sz="4500" dirty="0"/>
          </a:p>
          <a:p>
            <a:r>
              <a:rPr lang="en-GB" sz="4500" dirty="0"/>
              <a:t>Kovach and Rosenstiel </a:t>
            </a:r>
            <a:br>
              <a:rPr lang="en-GB" sz="4500" dirty="0"/>
            </a:br>
            <a:r>
              <a:rPr lang="en-GB" sz="4500" dirty="0"/>
              <a:t>(The elements of journalism, 2014, p. 21)</a:t>
            </a:r>
            <a:r>
              <a:rPr lang="sv-SE" sz="4500" dirty="0"/>
              <a:t> </a:t>
            </a:r>
            <a:endParaRPr lang="en-GB" sz="4500" dirty="0"/>
          </a:p>
        </p:txBody>
      </p:sp>
      <p:pic>
        <p:nvPicPr>
          <p:cNvPr id="8" name="Bildobjekt 7" descr="A person reading a newspaper outdoor.&#10;&#10;&#10;">
            <a:extLst>
              <a:ext uri="{FF2B5EF4-FFF2-40B4-BE49-F238E27FC236}">
                <a16:creationId xmlns:a16="http://schemas.microsoft.com/office/drawing/2014/main" id="{2DF42EEE-86C4-7240-8EEA-FE1D1F23C83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rot="20790779">
            <a:off x="611316" y="3959093"/>
            <a:ext cx="4607171" cy="3075532"/>
          </a:xfrm>
          <a:prstGeom prst="rect">
            <a:avLst/>
          </a:prstGeom>
        </p:spPr>
      </p:pic>
      <p:sp>
        <p:nvSpPr>
          <p:cNvPr id="11" name="textruta 10">
            <a:extLst>
              <a:ext uri="{FF2B5EF4-FFF2-40B4-BE49-F238E27FC236}">
                <a16:creationId xmlns:a16="http://schemas.microsoft.com/office/drawing/2014/main" id="{5329D6D0-1162-E849-AFE3-001B97DDDF52}"/>
              </a:ext>
            </a:extLst>
          </p:cNvPr>
          <p:cNvSpPr txBox="1"/>
          <p:nvPr/>
        </p:nvSpPr>
        <p:spPr>
          <a:xfrm rot="20813965">
            <a:off x="1022429" y="7016108"/>
            <a:ext cx="4681710" cy="430887"/>
          </a:xfrm>
          <a:prstGeom prst="rect">
            <a:avLst/>
          </a:prstGeom>
          <a:noFill/>
        </p:spPr>
        <p:txBody>
          <a:bodyPr wrap="square" rtlCol="0">
            <a:spAutoFit/>
          </a:bodyPr>
          <a:lstStyle/>
          <a:p>
            <a:r>
              <a:rPr lang="en-GB" sz="2200" dirty="0"/>
              <a:t>Photo: Roman Kraft, </a:t>
            </a:r>
            <a:r>
              <a:rPr lang="en-GB" sz="2200" dirty="0" err="1"/>
              <a:t>Unsplash</a:t>
            </a:r>
            <a:endParaRPr lang="en-GB" sz="2200" dirty="0"/>
          </a:p>
        </p:txBody>
      </p:sp>
    </p:spTree>
    <p:extLst>
      <p:ext uri="{BB962C8B-B14F-4D97-AF65-F5344CB8AC3E}">
        <p14:creationId xmlns:p14="http://schemas.microsoft.com/office/powerpoint/2010/main" val="79415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Purpose</a:t>
            </a:r>
            <a:endParaRPr lang="en-ES" dirty="0"/>
          </a:p>
        </p:txBody>
      </p:sp>
      <p:sp>
        <p:nvSpPr>
          <p:cNvPr id="3" name="Rektangel 2">
            <a:extLst>
              <a:ext uri="{FF2B5EF4-FFF2-40B4-BE49-F238E27FC236}">
                <a16:creationId xmlns:a16="http://schemas.microsoft.com/office/drawing/2014/main" id="{21AB37EC-7B73-6F4A-9F0D-704DBBD03967}"/>
              </a:ext>
            </a:extLst>
          </p:cNvPr>
          <p:cNvSpPr/>
          <p:nvPr/>
        </p:nvSpPr>
        <p:spPr>
          <a:xfrm>
            <a:off x="317912" y="2994084"/>
            <a:ext cx="13121641" cy="4799712"/>
          </a:xfrm>
          <a:prstGeom prst="rect">
            <a:avLst/>
          </a:prstGeom>
        </p:spPr>
        <p:txBody>
          <a:bodyPr wrap="square">
            <a:spAutoFit/>
          </a:bodyPr>
          <a:lstStyle/>
          <a:p>
            <a:pPr>
              <a:lnSpc>
                <a:spcPct val="150000"/>
              </a:lnSpc>
              <a:spcBef>
                <a:spcPts val="900"/>
              </a:spcBef>
              <a:spcAft>
                <a:spcPts val="900"/>
              </a:spcAft>
            </a:pPr>
            <a:r>
              <a:rPr lang="en-GB" sz="4500" dirty="0">
                <a:latin typeface="Verdana" panose="020B0604030504040204" pitchFamily="34" charset="0"/>
                <a:ea typeface="Verdana" panose="020B0604030504040204" pitchFamily="34" charset="0"/>
                <a:cs typeface="Times New Roman" panose="02020603050405020304" pitchFamily="18" charset="0"/>
              </a:rPr>
              <a:t>“The primary purpose of journalism </a:t>
            </a:r>
          </a:p>
          <a:p>
            <a:pPr>
              <a:lnSpc>
                <a:spcPct val="150000"/>
              </a:lnSpc>
              <a:spcBef>
                <a:spcPts val="900"/>
              </a:spcBef>
              <a:spcAft>
                <a:spcPts val="900"/>
              </a:spcAft>
            </a:pPr>
            <a:r>
              <a:rPr lang="en-GB" sz="4500" dirty="0">
                <a:latin typeface="Verdana" panose="020B0604030504040204" pitchFamily="34" charset="0"/>
                <a:ea typeface="Verdana" panose="020B0604030504040204" pitchFamily="34" charset="0"/>
                <a:cs typeface="Times New Roman" panose="02020603050405020304" pitchFamily="18" charset="0"/>
              </a:rPr>
              <a:t>is to provide citizens with </a:t>
            </a:r>
          </a:p>
          <a:p>
            <a:pPr>
              <a:lnSpc>
                <a:spcPct val="150000"/>
              </a:lnSpc>
              <a:spcBef>
                <a:spcPts val="900"/>
              </a:spcBef>
              <a:spcAft>
                <a:spcPts val="900"/>
              </a:spcAft>
            </a:pPr>
            <a:r>
              <a:rPr lang="en-GB" sz="4500" dirty="0">
                <a:latin typeface="Verdana" panose="020B0604030504040204" pitchFamily="34" charset="0"/>
                <a:ea typeface="Verdana" panose="020B0604030504040204" pitchFamily="34" charset="0"/>
                <a:cs typeface="Times New Roman" panose="02020603050405020304" pitchFamily="18" charset="0"/>
              </a:rPr>
              <a:t>the information they need </a:t>
            </a:r>
          </a:p>
          <a:p>
            <a:pPr>
              <a:lnSpc>
                <a:spcPct val="150000"/>
              </a:lnSpc>
              <a:spcBef>
                <a:spcPts val="900"/>
              </a:spcBef>
              <a:spcAft>
                <a:spcPts val="900"/>
              </a:spcAft>
            </a:pPr>
            <a:r>
              <a:rPr lang="en-GB" sz="4500" dirty="0">
                <a:latin typeface="Verdana" panose="020B0604030504040204" pitchFamily="34" charset="0"/>
                <a:ea typeface="Verdana" panose="020B0604030504040204" pitchFamily="34" charset="0"/>
                <a:cs typeface="Times New Roman" panose="02020603050405020304" pitchFamily="18" charset="0"/>
              </a:rPr>
              <a:t>to be free and self-governing” (2014, p. 28)</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8" name="Bildobjekt 7" descr="Outdoor. A red sign points to the right and and a green one to the left. On both signs it is written &quot;choice&quot;.">
            <a:extLst>
              <a:ext uri="{FF2B5EF4-FFF2-40B4-BE49-F238E27FC236}">
                <a16:creationId xmlns:a16="http://schemas.microsoft.com/office/drawing/2014/main" id="{01BC6B12-E5DD-0840-9291-D3DF97355EF4}"/>
              </a:ext>
            </a:extLst>
          </p:cNvPr>
          <p:cNvPicPr>
            <a:picLocks noChangeAspect="1"/>
          </p:cNvPicPr>
          <p:nvPr/>
        </p:nvPicPr>
        <p:blipFill>
          <a:blip r:embed="rId2"/>
          <a:stretch>
            <a:fillRect/>
          </a:stretch>
        </p:blipFill>
        <p:spPr>
          <a:xfrm>
            <a:off x="11265784" y="3629273"/>
            <a:ext cx="7778670" cy="2880539"/>
          </a:xfrm>
          <a:prstGeom prst="rect">
            <a:avLst/>
          </a:prstGeom>
        </p:spPr>
      </p:pic>
      <p:sp>
        <p:nvSpPr>
          <p:cNvPr id="6" name="textruta 5">
            <a:extLst>
              <a:ext uri="{FF2B5EF4-FFF2-40B4-BE49-F238E27FC236}">
                <a16:creationId xmlns:a16="http://schemas.microsoft.com/office/drawing/2014/main" id="{3C6E967C-A676-DC47-B1D7-FEFD541BBBB9}"/>
              </a:ext>
            </a:extLst>
          </p:cNvPr>
          <p:cNvSpPr txBox="1"/>
          <p:nvPr/>
        </p:nvSpPr>
        <p:spPr>
          <a:xfrm>
            <a:off x="14464111" y="6509812"/>
            <a:ext cx="4681710" cy="430887"/>
          </a:xfrm>
          <a:prstGeom prst="rect">
            <a:avLst/>
          </a:prstGeom>
          <a:noFill/>
        </p:spPr>
        <p:txBody>
          <a:bodyPr wrap="square" rtlCol="0">
            <a:spAutoFit/>
          </a:bodyPr>
          <a:lstStyle/>
          <a:p>
            <a:r>
              <a:rPr lang="en-GB" sz="2200" dirty="0"/>
              <a:t>Photo: Gerd Altmann, </a:t>
            </a:r>
            <a:r>
              <a:rPr lang="en-GB" sz="2200" dirty="0" err="1"/>
              <a:t>Pixabay</a:t>
            </a:r>
            <a:endParaRPr lang="en-GB" sz="2200" dirty="0"/>
          </a:p>
        </p:txBody>
      </p:sp>
    </p:spTree>
    <p:extLst>
      <p:ext uri="{BB962C8B-B14F-4D97-AF65-F5344CB8AC3E}">
        <p14:creationId xmlns:p14="http://schemas.microsoft.com/office/powerpoint/2010/main" val="2354061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Selection</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2994084"/>
            <a:ext cx="14673995" cy="5310364"/>
          </a:xfrm>
          <a:prstGeom prst="rect">
            <a:avLst/>
          </a:prstGeom>
        </p:spPr>
        <p:txBody>
          <a:bodyPr wrap="square">
            <a:spAutoFit/>
          </a:bodyPr>
          <a:lstStyle/>
          <a:p>
            <a:pPr>
              <a:lnSpc>
                <a:spcPct val="150000"/>
              </a:lnSpc>
              <a:spcBef>
                <a:spcPts val="900"/>
              </a:spcBef>
              <a:spcAft>
                <a:spcPts val="900"/>
              </a:spcAft>
            </a:pPr>
            <a:r>
              <a:rPr lang="en-GB" sz="4400" dirty="0">
                <a:latin typeface="Verdana" panose="020B0604030504040204" pitchFamily="34" charset="0"/>
                <a:ea typeface="Verdana" panose="020B0604030504040204" pitchFamily="34" charset="0"/>
                <a:cs typeface="Times New Roman" panose="02020603050405020304" pitchFamily="18" charset="0"/>
              </a:rPr>
              <a:t>“The items that make up the news agenda are not randomly assembled, nor are they the outcome of a natural and unchanging order. Rather, journalism is a matter of selection.”</a:t>
            </a:r>
          </a:p>
          <a:p>
            <a:pPr>
              <a:lnSpc>
                <a:spcPct val="150000"/>
              </a:lnSpc>
              <a:spcBef>
                <a:spcPts val="900"/>
              </a:spcBef>
              <a:spcAft>
                <a:spcPts val="900"/>
              </a:spcAft>
            </a:pPr>
            <a:r>
              <a:rPr lang="sv-SE" sz="4500" dirty="0"/>
              <a:t>Smith and Higgins  (The </a:t>
            </a:r>
            <a:r>
              <a:rPr lang="sv-SE" sz="4500" dirty="0" err="1"/>
              <a:t>Language</a:t>
            </a:r>
            <a:r>
              <a:rPr lang="sv-SE" sz="4500" dirty="0"/>
              <a:t> </a:t>
            </a:r>
            <a:r>
              <a:rPr lang="sv-SE" sz="4500" dirty="0" err="1"/>
              <a:t>of</a:t>
            </a:r>
            <a:r>
              <a:rPr lang="sv-SE" sz="4500" dirty="0"/>
              <a:t> Journalism, 2020, p. 1) </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95490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Relevance</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7165280" y="3826687"/>
            <a:ext cx="9272655" cy="3530134"/>
          </a:xfrm>
          <a:prstGeom prst="rect">
            <a:avLst/>
          </a:prstGeom>
        </p:spPr>
        <p:txBody>
          <a:bodyPr wrap="square">
            <a:spAutoFit/>
          </a:bodyPr>
          <a:lstStyle/>
          <a:p>
            <a:pPr>
              <a:lnSpc>
                <a:spcPct val="150000"/>
              </a:lnSpc>
              <a:spcBef>
                <a:spcPts val="900"/>
              </a:spcBef>
              <a:spcAft>
                <a:spcPts val="900"/>
              </a:spcAft>
            </a:pPr>
            <a:r>
              <a:rPr lang="sv-SE" sz="4500" dirty="0" err="1">
                <a:effectLst/>
                <a:latin typeface="Verdana" panose="020B0604030504040204" pitchFamily="34" charset="0"/>
                <a:ea typeface="Verdana" panose="020B0604030504040204" pitchFamily="34" charset="0"/>
                <a:cs typeface="Times New Roman" panose="02020603050405020304" pitchFamily="18" charset="0"/>
              </a:rPr>
              <a:t>What</a:t>
            </a:r>
            <a:r>
              <a:rPr lang="sv-SE" sz="4500" dirty="0">
                <a:effectLst/>
                <a:latin typeface="Verdana" panose="020B0604030504040204" pitchFamily="34" charset="0"/>
                <a:ea typeface="Verdana" panose="020B0604030504040204" pitchFamily="34" charset="0"/>
                <a:cs typeface="Times New Roman" panose="02020603050405020304" pitchFamily="18" charset="0"/>
              </a:rPr>
              <a:t> is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newsworthy</a:t>
            </a:r>
            <a:r>
              <a:rPr lang="sv-SE" sz="4500" dirty="0">
                <a:latin typeface="Verdana" panose="020B0604030504040204" pitchFamily="34" charset="0"/>
                <a:ea typeface="Verdana" panose="020B0604030504040204" pitchFamily="34" charset="0"/>
                <a:cs typeface="Times New Roman" panose="02020603050405020304" pitchFamily="18" charset="0"/>
              </a:rPr>
              <a:t>?</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50000"/>
              </a:lnSpc>
              <a:spcBef>
                <a:spcPts val="900"/>
              </a:spcBef>
              <a:spcAft>
                <a:spcPts val="900"/>
              </a:spcAft>
            </a:pPr>
            <a:r>
              <a:rPr lang="sv-SE" sz="4500" dirty="0">
                <a:effectLst/>
                <a:latin typeface="Verdana" panose="020B0604030504040204" pitchFamily="34" charset="0"/>
                <a:ea typeface="Verdana" panose="020B0604030504040204" pitchFamily="34" charset="0"/>
                <a:cs typeface="Times New Roman" panose="02020603050405020304" pitchFamily="18" charset="0"/>
              </a:rPr>
              <a:t>The general or t</a:t>
            </a:r>
            <a:r>
              <a:rPr lang="sv-SE" sz="4500" dirty="0">
                <a:latin typeface="Verdana" panose="020B0604030504040204" pitchFamily="34" charset="0"/>
                <a:ea typeface="Verdana" panose="020B0604030504040204" pitchFamily="34" charset="0"/>
                <a:cs typeface="Times New Roman" panose="02020603050405020304" pitchFamily="18" charset="0"/>
              </a:rPr>
              <a:t>he </a:t>
            </a:r>
            <a:r>
              <a:rPr lang="sv-SE" sz="4500" dirty="0" err="1">
                <a:latin typeface="Verdana" panose="020B0604030504040204" pitchFamily="34" charset="0"/>
                <a:ea typeface="Verdana" panose="020B0604030504040204" pitchFamily="34" charset="0"/>
                <a:cs typeface="Times New Roman" panose="02020603050405020304" pitchFamily="18" charset="0"/>
              </a:rPr>
              <a:t>specific</a:t>
            </a:r>
            <a:r>
              <a:rPr lang="sv-SE" sz="4500" dirty="0">
                <a:latin typeface="Verdana" panose="020B0604030504040204" pitchFamily="34" charset="0"/>
                <a:ea typeface="Verdana" panose="020B0604030504040204" pitchFamily="34" charset="0"/>
                <a:cs typeface="Times New Roman" panose="02020603050405020304" pitchFamily="18" charset="0"/>
              </a:rPr>
              <a:t>?</a:t>
            </a:r>
          </a:p>
          <a:p>
            <a:pPr>
              <a:lnSpc>
                <a:spcPct val="150000"/>
              </a:lnSpc>
              <a:spcBef>
                <a:spcPts val="900"/>
              </a:spcBef>
              <a:spcAft>
                <a:spcPts val="900"/>
              </a:spcAft>
            </a:pPr>
            <a:r>
              <a:rPr lang="sv-SE" sz="4500" dirty="0" err="1">
                <a:effectLst/>
                <a:latin typeface="Verdana" panose="020B0604030504040204" pitchFamily="34" charset="0"/>
                <a:ea typeface="Verdana" panose="020B0604030504040204" pitchFamily="34" charset="0"/>
                <a:cs typeface="Times New Roman" panose="02020603050405020304" pitchFamily="18" charset="0"/>
              </a:rPr>
              <a:t>Know</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your</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audience</a:t>
            </a:r>
            <a:r>
              <a:rPr lang="sv-SE" sz="4500" dirty="0">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4" name="Bildobjekt 3" descr="The back of a persons head watching a red TV-screen. ">
            <a:extLst>
              <a:ext uri="{FF2B5EF4-FFF2-40B4-BE49-F238E27FC236}">
                <a16:creationId xmlns:a16="http://schemas.microsoft.com/office/drawing/2014/main" id="{C87792A0-C9A7-7E47-A2C9-7E52E5D2AEFA}"/>
              </a:ext>
            </a:extLst>
          </p:cNvPr>
          <p:cNvPicPr>
            <a:picLocks noChangeAspect="1"/>
          </p:cNvPicPr>
          <p:nvPr/>
        </p:nvPicPr>
        <p:blipFill>
          <a:blip r:embed="rId2"/>
          <a:stretch>
            <a:fillRect/>
          </a:stretch>
        </p:blipFill>
        <p:spPr>
          <a:xfrm>
            <a:off x="339177" y="3737219"/>
            <a:ext cx="5968647" cy="3964251"/>
          </a:xfrm>
          <a:prstGeom prst="rect">
            <a:avLst/>
          </a:prstGeom>
        </p:spPr>
      </p:pic>
      <p:sp>
        <p:nvSpPr>
          <p:cNvPr id="5" name="Rektangel 4">
            <a:extLst>
              <a:ext uri="{FF2B5EF4-FFF2-40B4-BE49-F238E27FC236}">
                <a16:creationId xmlns:a16="http://schemas.microsoft.com/office/drawing/2014/main" id="{DDA934F3-459B-F442-B94F-AB8D54CBFC4E}"/>
              </a:ext>
            </a:extLst>
          </p:cNvPr>
          <p:cNvSpPr/>
          <p:nvPr/>
        </p:nvSpPr>
        <p:spPr>
          <a:xfrm>
            <a:off x="317912" y="7758538"/>
            <a:ext cx="3908891" cy="430887"/>
          </a:xfrm>
          <a:prstGeom prst="rect">
            <a:avLst/>
          </a:prstGeom>
        </p:spPr>
        <p:txBody>
          <a:bodyPr wrap="none">
            <a:spAutoFit/>
          </a:bodyPr>
          <a:lstStyle/>
          <a:p>
            <a:r>
              <a:rPr lang="en-GB" sz="2200" dirty="0"/>
              <a:t>Photo: </a:t>
            </a:r>
            <a:r>
              <a:rPr lang="en-GB" sz="2200" dirty="0" err="1"/>
              <a:t>Amanna</a:t>
            </a:r>
            <a:r>
              <a:rPr lang="en-GB" sz="2200" dirty="0"/>
              <a:t> </a:t>
            </a:r>
            <a:r>
              <a:rPr lang="en-GB" sz="2200" dirty="0" err="1"/>
              <a:t>Avena</a:t>
            </a:r>
            <a:r>
              <a:rPr lang="en-GB" sz="2200" dirty="0"/>
              <a:t>, </a:t>
            </a:r>
            <a:r>
              <a:rPr lang="en-GB" sz="2200" dirty="0" err="1"/>
              <a:t>Unsplash</a:t>
            </a:r>
            <a:endParaRPr lang="en-GB" sz="2200" dirty="0"/>
          </a:p>
        </p:txBody>
      </p:sp>
    </p:spTree>
    <p:extLst>
      <p:ext uri="{BB962C8B-B14F-4D97-AF65-F5344CB8AC3E}">
        <p14:creationId xmlns:p14="http://schemas.microsoft.com/office/powerpoint/2010/main" val="421611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en-GB" dirty="0"/>
              <a:t>Needs of the audience</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4152459"/>
            <a:ext cx="13804488" cy="990977"/>
          </a:xfrm>
          <a:prstGeom prst="rect">
            <a:avLst/>
          </a:prstGeom>
        </p:spPr>
        <p:txBody>
          <a:bodyPr wrap="square">
            <a:spAutoFit/>
          </a:bodyPr>
          <a:lstStyle/>
          <a:p>
            <a:pPr>
              <a:lnSpc>
                <a:spcPct val="150000"/>
              </a:lnSpc>
              <a:spcBef>
                <a:spcPts val="900"/>
              </a:spcBef>
              <a:spcAft>
                <a:spcPts val="900"/>
              </a:spcAft>
            </a:pPr>
            <a:r>
              <a:rPr lang="sv-SE" sz="4500" dirty="0">
                <a:effectLst/>
                <a:latin typeface="Verdana" panose="020B0604030504040204" pitchFamily="34" charset="0"/>
                <a:ea typeface="Verdana" panose="020B0604030504040204" pitchFamily="34" charset="0"/>
                <a:cs typeface="Times New Roman" panose="02020603050405020304" pitchFamily="18" charset="0"/>
              </a:rPr>
              <a:t>Different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users</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might</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mean</a:t>
            </a:r>
            <a:r>
              <a:rPr lang="sv-SE" sz="4500" dirty="0">
                <a:effectLst/>
                <a:latin typeface="Verdana" panose="020B0604030504040204" pitchFamily="34" charset="0"/>
                <a:ea typeface="Verdana" panose="020B0604030504040204" pitchFamily="34" charset="0"/>
                <a:cs typeface="Times New Roman" panose="02020603050405020304" pitchFamily="18" charset="0"/>
              </a:rPr>
              <a:t> different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needs</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426693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sv-SE" dirty="0" err="1"/>
              <a:t>Time</a:t>
            </a:r>
            <a:r>
              <a:rPr lang="sv-SE" dirty="0"/>
              <a:t> </a:t>
            </a:r>
            <a:endParaRPr lang="en-ES" dirty="0"/>
          </a:p>
        </p:txBody>
      </p:sp>
      <p:sp>
        <p:nvSpPr>
          <p:cNvPr id="3" name="Rektangel 2">
            <a:extLst>
              <a:ext uri="{FF2B5EF4-FFF2-40B4-BE49-F238E27FC236}">
                <a16:creationId xmlns:a16="http://schemas.microsoft.com/office/drawing/2014/main" id="{E96D0C6A-EC9A-2347-93AD-9100B5598A81}"/>
              </a:ext>
            </a:extLst>
          </p:cNvPr>
          <p:cNvSpPr/>
          <p:nvPr/>
        </p:nvSpPr>
        <p:spPr>
          <a:xfrm>
            <a:off x="317912" y="2994084"/>
            <a:ext cx="12432888" cy="3530197"/>
          </a:xfrm>
          <a:prstGeom prst="rect">
            <a:avLst/>
          </a:prstGeom>
        </p:spPr>
        <p:txBody>
          <a:bodyPr wrap="square">
            <a:spAutoFit/>
          </a:bodyPr>
          <a:lstStyle/>
          <a:p>
            <a:pPr marL="685800" indent="-685800">
              <a:lnSpc>
                <a:spcPct val="150000"/>
              </a:lnSpc>
              <a:spcBef>
                <a:spcPts val="900"/>
              </a:spcBef>
              <a:spcAft>
                <a:spcPts val="900"/>
              </a:spcAft>
              <a:buFont typeface="Arial" panose="020B0604020202020204" pitchFamily="34" charset="0"/>
              <a:buChar char="•"/>
            </a:pPr>
            <a:r>
              <a:rPr lang="sv-SE" sz="4500" dirty="0" err="1">
                <a:effectLst/>
                <a:latin typeface="Verdana" panose="020B0604030504040204" pitchFamily="34" charset="0"/>
                <a:ea typeface="Verdana" panose="020B0604030504040204" pitchFamily="34" charset="0"/>
                <a:cs typeface="Times New Roman" panose="02020603050405020304" pitchFamily="18" charset="0"/>
              </a:rPr>
              <a:t>Slower</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pace</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a:p>
            <a:pPr marL="685800" indent="-685800">
              <a:lnSpc>
                <a:spcPct val="150000"/>
              </a:lnSpc>
              <a:spcBef>
                <a:spcPts val="900"/>
              </a:spcBef>
              <a:spcAft>
                <a:spcPts val="900"/>
              </a:spcAft>
              <a:buFont typeface="Arial" panose="020B0604020202020204" pitchFamily="34" charset="0"/>
              <a:buChar char="•"/>
            </a:pPr>
            <a:r>
              <a:rPr lang="sv-SE" sz="4500" dirty="0">
                <a:latin typeface="Verdana" panose="020B0604030504040204" pitchFamily="34" charset="0"/>
                <a:ea typeface="Verdana" panose="020B0604030504040204" pitchFamily="34" charset="0"/>
                <a:cs typeface="Times New Roman" panose="02020603050405020304" pitchFamily="18" charset="0"/>
              </a:rPr>
              <a:t>Gaps </a:t>
            </a:r>
            <a:r>
              <a:rPr lang="sv-SE" sz="4500" dirty="0" err="1">
                <a:latin typeface="Verdana" panose="020B0604030504040204" pitchFamily="34" charset="0"/>
                <a:ea typeface="Verdana" panose="020B0604030504040204" pitchFamily="34" charset="0"/>
                <a:cs typeface="Times New Roman" panose="02020603050405020304" pitchFamily="18" charset="0"/>
              </a:rPr>
              <a:t>between</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news</a:t>
            </a:r>
            <a:r>
              <a:rPr lang="sv-SE" sz="4500" dirty="0">
                <a:latin typeface="Verdana" panose="020B0604030504040204" pitchFamily="34" charset="0"/>
                <a:ea typeface="Verdana" panose="020B0604030504040204" pitchFamily="34" charset="0"/>
                <a:cs typeface="Times New Roman" panose="02020603050405020304" pitchFamily="18" charset="0"/>
              </a:rPr>
              <a:t> </a:t>
            </a:r>
            <a:r>
              <a:rPr lang="sv-SE" sz="4500" dirty="0" err="1">
                <a:latin typeface="Verdana" panose="020B0604030504040204" pitchFamily="34" charset="0"/>
                <a:ea typeface="Verdana" panose="020B0604030504040204" pitchFamily="34" charset="0"/>
                <a:cs typeface="Times New Roman" panose="02020603050405020304" pitchFamily="18" charset="0"/>
              </a:rPr>
              <a:t>items</a:t>
            </a:r>
            <a:endParaRPr lang="sv-SE" sz="4500" dirty="0">
              <a:latin typeface="Verdana" panose="020B0604030504040204" pitchFamily="34" charset="0"/>
              <a:ea typeface="Verdana" panose="020B0604030504040204" pitchFamily="34" charset="0"/>
              <a:cs typeface="Times New Roman" panose="02020603050405020304" pitchFamily="18" charset="0"/>
            </a:endParaRPr>
          </a:p>
          <a:p>
            <a:pPr marL="685800" indent="-685800">
              <a:lnSpc>
                <a:spcPct val="150000"/>
              </a:lnSpc>
              <a:spcBef>
                <a:spcPts val="900"/>
              </a:spcBef>
              <a:spcAft>
                <a:spcPts val="900"/>
              </a:spcAft>
              <a:buFont typeface="Arial" panose="020B0604020202020204" pitchFamily="34" charset="0"/>
              <a:buChar char="•"/>
            </a:pPr>
            <a:r>
              <a:rPr lang="sv-SE" sz="4500" dirty="0" err="1">
                <a:effectLst/>
                <a:latin typeface="Verdana" panose="020B0604030504040204" pitchFamily="34" charset="0"/>
                <a:ea typeface="Verdana" panose="020B0604030504040204" pitchFamily="34" charset="0"/>
                <a:cs typeface="Times New Roman" panose="02020603050405020304" pitchFamily="18" charset="0"/>
              </a:rPr>
              <a:t>Better</a:t>
            </a:r>
            <a:r>
              <a:rPr lang="sv-SE" sz="4500" dirty="0">
                <a:effectLst/>
                <a:latin typeface="Verdana" panose="020B0604030504040204" pitchFamily="34" charset="0"/>
                <a:ea typeface="Verdana" panose="020B0604030504040204" pitchFamily="34" charset="0"/>
                <a:cs typeface="Times New Roman" panose="02020603050405020304" pitchFamily="18" charset="0"/>
              </a:rPr>
              <a:t> </a:t>
            </a:r>
            <a:r>
              <a:rPr lang="sv-SE" sz="4500" dirty="0" err="1">
                <a:effectLst/>
                <a:latin typeface="Verdana" panose="020B0604030504040204" pitchFamily="34" charset="0"/>
                <a:ea typeface="Verdana" panose="020B0604030504040204" pitchFamily="34" charset="0"/>
                <a:cs typeface="Times New Roman" panose="02020603050405020304" pitchFamily="18" charset="0"/>
              </a:rPr>
              <a:t>explanations</a:t>
            </a:r>
            <a:endParaRPr lang="sv-SE" sz="45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4093178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C16E295-5761-BA4F-A7A5-CD773ACF28B7}" vid="{04F7000C-F3D4-A54C-934E-B09502CD73C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5665</TotalTime>
  <Words>610</Words>
  <Application>Microsoft Office PowerPoint</Application>
  <PresentationFormat>Personalizado</PresentationFormat>
  <Paragraphs>97</Paragraphs>
  <Slides>26</Slides>
  <Notes>6</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1_Office Theme</vt:lpstr>
      <vt:lpstr>General and easy-to-understand  audiovisual journalism</vt:lpstr>
      <vt:lpstr>Overview</vt:lpstr>
      <vt:lpstr>Accessible journalism</vt:lpstr>
      <vt:lpstr>Democracy</vt:lpstr>
      <vt:lpstr>Purpose</vt:lpstr>
      <vt:lpstr>Selection</vt:lpstr>
      <vt:lpstr>Relevance</vt:lpstr>
      <vt:lpstr>Needs of the audience</vt:lpstr>
      <vt:lpstr>Time </vt:lpstr>
      <vt:lpstr>Do not avoid </vt:lpstr>
      <vt:lpstr>Truth</vt:lpstr>
      <vt:lpstr>Trustworthy</vt:lpstr>
      <vt:lpstr>Interesting</vt:lpstr>
      <vt:lpstr>Boring is hard</vt:lpstr>
      <vt:lpstr>How?</vt:lpstr>
      <vt:lpstr>Ask yourself</vt:lpstr>
      <vt:lpstr>Understandable</vt:lpstr>
      <vt:lpstr>Meet your audience</vt:lpstr>
      <vt:lpstr>Diversity</vt:lpstr>
      <vt:lpstr>Summary</vt:lpstr>
      <vt:lpstr>Thank you!</vt:lpstr>
      <vt:lpstr>Ester Hedberg</vt:lpstr>
      <vt:lpstr>Acknowledgement</vt:lpstr>
      <vt:lpstr>Disclaimer</vt:lpstr>
      <vt:lpstr>Partners</vt:lpstr>
      <vt:lpstr>EASIT</vt:lpstr>
    </vt:vector>
  </TitlesOfParts>
  <Manager/>
  <Company>Dyslexiförbundet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EASIT: Easy Access for Social Inclusion Training</dc:title>
  <dc:subject>EASIT IO5 Video Lecture slide presentation</dc:subject>
  <dc:creator>Ester Hedberg</dc:creator>
  <cp:keywords>easy-to-read content; cognitive accessibility; plain language; easy-to-understand content</cp:keywords>
  <dc:description/>
  <cp:lastModifiedBy>Ana Fernández Torné</cp:lastModifiedBy>
  <cp:revision>51</cp:revision>
  <dcterms:modified xsi:type="dcterms:W3CDTF">2021-09-27T15:50:27Z</dcterms:modified>
  <cp:category>Teaching Material</cp:category>
</cp:coreProperties>
</file>