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65" r:id="rId2"/>
    <p:sldId id="330" r:id="rId3"/>
    <p:sldId id="326" r:id="rId4"/>
    <p:sldId id="327" r:id="rId5"/>
    <p:sldId id="331" r:id="rId6"/>
    <p:sldId id="329" r:id="rId7"/>
    <p:sldId id="335" r:id="rId8"/>
    <p:sldId id="334" r:id="rId9"/>
    <p:sldId id="333" r:id="rId10"/>
    <p:sldId id="332" r:id="rId11"/>
    <p:sldId id="340" r:id="rId12"/>
    <p:sldId id="339" r:id="rId13"/>
    <p:sldId id="338" r:id="rId14"/>
    <p:sldId id="337" r:id="rId15"/>
    <p:sldId id="336" r:id="rId16"/>
    <p:sldId id="342" r:id="rId17"/>
    <p:sldId id="365" r:id="rId18"/>
    <p:sldId id="366" r:id="rId19"/>
    <p:sldId id="367" r:id="rId20"/>
    <p:sldId id="328" r:id="rId21"/>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27"/>
            <p14:sldId id="331"/>
            <p14:sldId id="329"/>
            <p14:sldId id="335"/>
            <p14:sldId id="334"/>
            <p14:sldId id="333"/>
            <p14:sldId id="332"/>
            <p14:sldId id="340"/>
            <p14:sldId id="339"/>
            <p14:sldId id="338"/>
            <p14:sldId id="337"/>
            <p14:sldId id="336"/>
            <p14:sldId id="342"/>
            <p14:sldId id="365"/>
            <p14:sldId id="366"/>
            <p14:sldId id="367"/>
            <p14:sldId id="328"/>
          </p14:sldIdLst>
        </p14:section>
      </p14:sectionLst>
    </p:ext>
    <p:ext uri="{EFAFB233-063F-42B5-8137-9DF3F51BA10A}">
      <p15:sldGuideLst xmlns:p15="http://schemas.microsoft.com/office/powerpoint/2012/main">
        <p15:guide id="1" orient="horz" pos="2151" userDrawn="1">
          <p15:clr>
            <a:srgbClr val="A4A3A4"/>
          </p15:clr>
        </p15:guide>
        <p15:guide id="2" pos="3840">
          <p15:clr>
            <a:srgbClr val="A4A3A4"/>
          </p15:clr>
        </p15:guide>
        <p15:guide id="3" orient="horz" pos="3217" userDrawn="1">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ED4A4F-F18A-4444-944F-462B6570CFFA}" v="31" dt="2020-09-29T13:25:36.2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86418"/>
  </p:normalViewPr>
  <p:slideViewPr>
    <p:cSldViewPr snapToGrid="0" snapToObjects="1">
      <p:cViewPr varScale="1">
        <p:scale>
          <a:sx n="73" d="100"/>
          <a:sy n="73" d="100"/>
        </p:scale>
        <p:origin x="216" y="256"/>
      </p:cViewPr>
      <p:guideLst>
        <p:guide orient="horz" pos="2151"/>
        <p:guide pos="3840"/>
        <p:guide orient="horz" pos="3217"/>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28/5/21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28/5/21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3</a:t>
            </a:fld>
            <a:endParaRPr lang="es-ES"/>
          </a:p>
        </p:txBody>
      </p:sp>
    </p:spTree>
    <p:extLst>
      <p:ext uri="{BB962C8B-B14F-4D97-AF65-F5344CB8AC3E}">
        <p14:creationId xmlns:p14="http://schemas.microsoft.com/office/powerpoint/2010/main" val="3078968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4</a:t>
            </a:fld>
            <a:endParaRPr lang="es-ES"/>
          </a:p>
        </p:txBody>
      </p:sp>
    </p:spTree>
    <p:extLst>
      <p:ext uri="{BB962C8B-B14F-4D97-AF65-F5344CB8AC3E}">
        <p14:creationId xmlns:p14="http://schemas.microsoft.com/office/powerpoint/2010/main" val="2815333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5</a:t>
            </a:fld>
            <a:endParaRPr lang="es-ES"/>
          </a:p>
        </p:txBody>
      </p:sp>
    </p:spTree>
    <p:extLst>
      <p:ext uri="{BB962C8B-B14F-4D97-AF65-F5344CB8AC3E}">
        <p14:creationId xmlns:p14="http://schemas.microsoft.com/office/powerpoint/2010/main" val="3969070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16</a:t>
            </a:fld>
            <a:endParaRPr lang="es-ES"/>
          </a:p>
        </p:txBody>
      </p:sp>
    </p:spTree>
    <p:extLst>
      <p:ext uri="{BB962C8B-B14F-4D97-AF65-F5344CB8AC3E}">
        <p14:creationId xmlns:p14="http://schemas.microsoft.com/office/powerpoint/2010/main" val="2390392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518759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1819411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438579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38421832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891690"/>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382547"/>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7912" y="1891690"/>
            <a:ext cx="17084400" cy="1062638"/>
          </a:xfrm>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93144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408715"/>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mailto:pereira@uvigo.es" TargetMode="External"/><Relationship Id="rId5" Type="http://schemas.openxmlformats.org/officeDocument/2006/relationships/hyperlink" Target="mailto:llorenzo@uvigo.es" TargetMode="Externa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6.png"/><Relationship Id="rId7" Type="http://schemas.openxmlformats.org/officeDocument/2006/relationships/image" Target="../media/image13.JPG"/><Relationship Id="rId12" Type="http://schemas.openxmlformats.org/officeDocument/2006/relationships/image" Target="../media/image18.jp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2.jpg"/><Relationship Id="rId11" Type="http://schemas.openxmlformats.org/officeDocument/2006/relationships/image" Target="../media/image17.png"/><Relationship Id="rId5" Type="http://schemas.openxmlformats.org/officeDocument/2006/relationships/image" Target="../media/image11.emf"/><Relationship Id="rId10" Type="http://schemas.openxmlformats.org/officeDocument/2006/relationships/image" Target="../media/image16.jpg"/><Relationship Id="rId4" Type="http://schemas.openxmlformats.org/officeDocument/2006/relationships/image" Target="../media/image7.png"/><Relationship Id="rId9" Type="http://schemas.openxmlformats.org/officeDocument/2006/relationships/image" Target="../media/image15.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414443" y="5425037"/>
            <a:ext cx="17457031" cy="1062638"/>
          </a:xfrm>
        </p:spPr>
        <p:txBody>
          <a:bodyPr>
            <a:noAutofit/>
          </a:bodyPr>
          <a:lstStyle/>
          <a:p>
            <a:pPr algn="ctr"/>
            <a:r>
              <a:rPr lang="en-GB" sz="7500" dirty="0"/>
              <a:t>Voicing</a:t>
            </a:r>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5920301" y="6715372"/>
            <a:ext cx="6445316" cy="1800473"/>
          </a:xfrm>
          <a:prstGeom prst="rect">
            <a:avLst/>
          </a:prstGeom>
        </p:spPr>
        <p:txBody>
          <a:bodyPr wrap="none" lIns="137141" tIns="68570" rIns="137141" bIns="68570">
            <a:spAutoFit/>
          </a:bodyPr>
          <a:lstStyle/>
          <a:p>
            <a:pPr algn="ctr">
              <a:lnSpc>
                <a:spcPct val="150000"/>
              </a:lnSpc>
            </a:pPr>
            <a:r>
              <a:rPr lang="es-ES" sz="3600" b="1" dirty="0">
                <a:latin typeface="Verdana" panose="020B0604030504040204" pitchFamily="34" charset="0"/>
                <a:ea typeface="Verdana" panose="020B0604030504040204" pitchFamily="34" charset="0"/>
                <a:cs typeface="Verdana" panose="020B0604030504040204" pitchFamily="34" charset="0"/>
              </a:rPr>
              <a:t>Lourdes Lorenzo-García</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gl-ES" sz="3600" b="1" dirty="0">
                <a:latin typeface="Verdana" panose="020B0604030504040204" pitchFamily="34" charset="0"/>
                <a:ea typeface="Verdana" panose="020B0604030504040204" pitchFamily="34" charset="0"/>
                <a:cs typeface="Verdana" panose="020B0604030504040204" pitchFamily="34" charset="0"/>
              </a:rPr>
              <a:t>Universidade de Vigo</a:t>
            </a:r>
          </a:p>
        </p:txBody>
      </p:sp>
      <p:sp>
        <p:nvSpPr>
          <p:cNvPr id="16" name="TextBox 15">
            <a:extLst>
              <a:ext uri="{FF2B5EF4-FFF2-40B4-BE49-F238E27FC236}">
                <a16:creationId xmlns:a16="http://schemas.microsoft.com/office/drawing/2014/main" id="{AAC2A4C7-C614-7241-918C-B81ACCA7CF55}"/>
              </a:ext>
            </a:extLst>
          </p:cNvPr>
          <p:cNvSpPr txBox="1"/>
          <p:nvPr/>
        </p:nvSpPr>
        <p:spPr>
          <a:xfrm>
            <a:off x="4005514" y="4000826"/>
            <a:ext cx="10274890"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Element 3. </a:t>
            </a:r>
            <a:r>
              <a:rPr lang="en-GB" sz="4800" b="1" dirty="0">
                <a:latin typeface="Verdana" panose="020B0604030504040204" pitchFamily="34" charset="0"/>
                <a:ea typeface="Verdana" panose="020B0604030504040204" pitchFamily="34" charset="0"/>
                <a:cs typeface="Verdana" panose="020B0604030504040204" pitchFamily="34" charset="0"/>
              </a:rPr>
              <a:t>Technical aspects</a:t>
            </a:r>
          </a:p>
        </p:txBody>
      </p:sp>
      <p:sp>
        <p:nvSpPr>
          <p:cNvPr id="24" name="TextBox 23">
            <a:extLst>
              <a:ext uri="{FF2B5EF4-FFF2-40B4-BE49-F238E27FC236}">
                <a16:creationId xmlns:a16="http://schemas.microsoft.com/office/drawing/2014/main" id="{9B881F88-A38F-E04E-A92D-8D793AECAFD3}"/>
              </a:ext>
            </a:extLst>
          </p:cNvPr>
          <p:cNvSpPr txBox="1"/>
          <p:nvPr/>
        </p:nvSpPr>
        <p:spPr>
          <a:xfrm>
            <a:off x="2985208" y="2199525"/>
            <a:ext cx="12315514" cy="1615807"/>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Unit </a:t>
            </a:r>
            <a:r>
              <a:rPr lang="es-ES" sz="4800" b="1" dirty="0">
                <a:latin typeface="Verdana" panose="020B0604030504040204" pitchFamily="34" charset="0"/>
                <a:ea typeface="Verdana" panose="020B0604030504040204" pitchFamily="34" charset="0"/>
                <a:cs typeface="Verdana" panose="020B0604030504040204" pitchFamily="34" charset="0"/>
              </a:rPr>
              <a:t>3B. </a:t>
            </a:r>
            <a:r>
              <a:rPr lang="en-GB" sz="4800" b="1" dirty="0">
                <a:latin typeface="Verdana" panose="020B0604030504040204" pitchFamily="34" charset="0"/>
                <a:ea typeface="Verdana" panose="020B0604030504040204" pitchFamily="34" charset="0"/>
                <a:cs typeface="Verdana" panose="020B0604030504040204" pitchFamily="34" charset="0"/>
              </a:rPr>
              <a:t>Easy-to-understand (E2U)</a:t>
            </a:r>
            <a:br>
              <a:rPr lang="en-GB" sz="4800" b="1" dirty="0">
                <a:latin typeface="Verdana" panose="020B0604030504040204" pitchFamily="34" charset="0"/>
                <a:ea typeface="Verdana" panose="020B0604030504040204" pitchFamily="34" charset="0"/>
                <a:cs typeface="Verdana" panose="020B0604030504040204" pitchFamily="34" charset="0"/>
              </a:rPr>
            </a:br>
            <a:r>
              <a:rPr lang="en-GB" sz="4800" b="1" dirty="0">
                <a:latin typeface="Verdana" panose="020B0604030504040204" pitchFamily="34" charset="0"/>
                <a:ea typeface="Verdana" panose="020B0604030504040204" pitchFamily="34" charset="0"/>
                <a:cs typeface="Verdana" panose="020B0604030504040204" pitchFamily="34" charset="0"/>
              </a:rPr>
              <a:t>and audio description (AD)</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Download formats</a:t>
            </a:r>
            <a:endParaRPr lang="en-GB"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459918" y="2645950"/>
            <a:ext cx="18010962" cy="596007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200" dirty="0">
                <a:latin typeface="Verdana"/>
                <a:ea typeface="Verdana"/>
                <a:cs typeface="Verdana"/>
              </a:rPr>
              <a:t>Text-based formats:</a:t>
            </a:r>
          </a:p>
          <a:p>
            <a:pPr marL="1371503" lvl="1" indent="-685800">
              <a:lnSpc>
                <a:spcPct val="150000"/>
              </a:lnSpc>
              <a:buFont typeface="Arial" panose="020B0604020202020204" pitchFamily="34" charset="0"/>
              <a:buChar char="•"/>
            </a:pPr>
            <a:r>
              <a:rPr lang="sl-SI" sz="4200" dirty="0">
                <a:latin typeface="Verdana"/>
                <a:ea typeface="Verdana"/>
                <a:cs typeface="Verdana"/>
              </a:rPr>
              <a:t>WebVTT, TXT, DOC, Merged TXT, Merged DOC, Stamped Doc, Merged Doc (Stamped).</a:t>
            </a:r>
          </a:p>
          <a:p>
            <a:pPr marL="685800" indent="-685800">
              <a:lnSpc>
                <a:spcPct val="150000"/>
              </a:lnSpc>
              <a:buFont typeface="Arial" panose="020B0604020202020204" pitchFamily="34" charset="0"/>
              <a:buChar char="•"/>
            </a:pPr>
            <a:r>
              <a:rPr lang="sl-SI" sz="4200" dirty="0">
                <a:latin typeface="Verdana"/>
                <a:ea typeface="Verdana"/>
                <a:cs typeface="Verdana"/>
              </a:rPr>
              <a:t>Media-based formats:</a:t>
            </a:r>
          </a:p>
          <a:p>
            <a:pPr marL="1371503" lvl="1" indent="-685800">
              <a:lnSpc>
                <a:spcPct val="150000"/>
              </a:lnSpc>
              <a:buFont typeface="Arial" panose="020B0604020202020204" pitchFamily="34" charset="0"/>
              <a:buChar char="•"/>
            </a:pPr>
            <a:r>
              <a:rPr lang="sl-SI" sz="4200" dirty="0">
                <a:latin typeface="Verdana"/>
                <a:ea typeface="Verdana"/>
                <a:cs typeface="Verdana"/>
              </a:rPr>
              <a:t>AD alone: MP3, OGG or WAV.</a:t>
            </a:r>
          </a:p>
          <a:p>
            <a:pPr marL="1371503" lvl="1" indent="-685800">
              <a:lnSpc>
                <a:spcPct val="150000"/>
              </a:lnSpc>
              <a:buFont typeface="Arial" panose="020B0604020202020204" pitchFamily="34" charset="0"/>
              <a:buChar char="•"/>
            </a:pPr>
            <a:r>
              <a:rPr lang="sl-SI" sz="4200" dirty="0">
                <a:latin typeface="Verdana"/>
                <a:ea typeface="Verdana"/>
                <a:cs typeface="Verdana"/>
              </a:rPr>
              <a:t>AD + source media + captions: MP4, MP3, OGG or WAV.</a:t>
            </a:r>
          </a:p>
        </p:txBody>
      </p:sp>
    </p:spTree>
    <p:extLst>
      <p:ext uri="{BB962C8B-B14F-4D97-AF65-F5344CB8AC3E}">
        <p14:creationId xmlns:p14="http://schemas.microsoft.com/office/powerpoint/2010/main" val="334647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3Play Plugin (I)</a:t>
            </a:r>
            <a:endParaRPr lang="en-GB"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337402" y="4069053"/>
            <a:ext cx="17619546" cy="207586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a:ea typeface="Verdana"/>
                <a:cs typeface="Verdana"/>
              </a:rPr>
              <a:t>The plugin references the video and plays the secondary audio description track along with it.</a:t>
            </a:r>
          </a:p>
        </p:txBody>
      </p:sp>
    </p:spTree>
    <p:extLst>
      <p:ext uri="{BB962C8B-B14F-4D97-AF65-F5344CB8AC3E}">
        <p14:creationId xmlns:p14="http://schemas.microsoft.com/office/powerpoint/2010/main" val="4183462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3Play Plugin (II)</a:t>
            </a:r>
            <a:endParaRPr lang="en-GB"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337402" y="3186010"/>
            <a:ext cx="17619546" cy="521679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a:ea typeface="Verdana"/>
                <a:cs typeface="Verdana"/>
              </a:rPr>
              <a:t>Free tool.</a:t>
            </a:r>
          </a:p>
          <a:p>
            <a:pPr marL="685800" indent="-685800">
              <a:lnSpc>
                <a:spcPct val="150000"/>
              </a:lnSpc>
              <a:buFont typeface="Arial" panose="020B0604020202020204" pitchFamily="34" charset="0"/>
              <a:buChar char="•"/>
            </a:pPr>
            <a:r>
              <a:rPr lang="sl-SI" sz="4500" dirty="0">
                <a:latin typeface="Verdana"/>
                <a:ea typeface="Verdana"/>
                <a:cs typeface="Verdana"/>
              </a:rPr>
              <a:t>Compatible with most video players and publishing platforms.</a:t>
            </a:r>
          </a:p>
          <a:p>
            <a:pPr marL="685800" indent="-685800">
              <a:lnSpc>
                <a:spcPct val="150000"/>
              </a:lnSpc>
              <a:buFont typeface="Arial" panose="020B0604020202020204" pitchFamily="34" charset="0"/>
              <a:buChar char="•"/>
            </a:pPr>
            <a:r>
              <a:rPr lang="sl-SI" sz="4500" dirty="0">
                <a:latin typeface="Verdana"/>
                <a:ea typeface="Verdana"/>
                <a:cs typeface="Verdana"/>
              </a:rPr>
              <a:t>It enables to add captions and audio description.</a:t>
            </a:r>
            <a:endParaRPr lang="gl-ES" sz="4500" dirty="0">
              <a:latin typeface="Verdana"/>
              <a:ea typeface="Verdana"/>
              <a:cs typeface="Verdana"/>
            </a:endParaRPr>
          </a:p>
          <a:p>
            <a:pPr>
              <a:lnSpc>
                <a:spcPct val="150000"/>
              </a:lnSpc>
            </a:pPr>
            <a:r>
              <a:rPr lang="sl-SI" sz="4000" dirty="0">
                <a:latin typeface="Verdana"/>
                <a:ea typeface="Verdana"/>
                <a:cs typeface="Verdana"/>
              </a:rPr>
              <a:t>www.3playmedia.com/services/features/plugins/3play-plugin/</a:t>
            </a:r>
          </a:p>
        </p:txBody>
      </p:sp>
    </p:spTree>
    <p:extLst>
      <p:ext uri="{BB962C8B-B14F-4D97-AF65-F5344CB8AC3E}">
        <p14:creationId xmlns:p14="http://schemas.microsoft.com/office/powerpoint/2010/main" val="163146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Editing (I)</a:t>
            </a:r>
            <a:endParaRPr lang="en-GB"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337402" y="3586192"/>
            <a:ext cx="17619546" cy="311461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a:ea typeface="Verdana"/>
                <a:cs typeface="Verdana"/>
              </a:rPr>
              <a:t>The audio must be carefully edited.</a:t>
            </a:r>
          </a:p>
          <a:p>
            <a:pPr marL="1371503" lvl="1" indent="-685800">
              <a:lnSpc>
                <a:spcPct val="150000"/>
              </a:lnSpc>
              <a:buFont typeface="Arial" panose="020B0604020202020204" pitchFamily="34" charset="0"/>
              <a:buChar char="•"/>
            </a:pPr>
            <a:r>
              <a:rPr lang="sl-SI" sz="4500" dirty="0">
                <a:latin typeface="Verdana"/>
                <a:ea typeface="Verdana"/>
                <a:cs typeface="Verdana"/>
              </a:rPr>
              <a:t>Undesirable noises.</a:t>
            </a:r>
          </a:p>
          <a:p>
            <a:pPr marL="1371503" lvl="1" indent="-685800">
              <a:lnSpc>
                <a:spcPct val="150000"/>
              </a:lnSpc>
              <a:buFont typeface="Arial" panose="020B0604020202020204" pitchFamily="34" charset="0"/>
              <a:buChar char="•"/>
            </a:pPr>
            <a:r>
              <a:rPr lang="sl-SI" sz="4500" dirty="0">
                <a:latin typeface="Verdana"/>
                <a:ea typeface="Verdana"/>
                <a:cs typeface="Verdana"/>
              </a:rPr>
              <a:t>Quality of the sound.</a:t>
            </a:r>
          </a:p>
        </p:txBody>
      </p:sp>
    </p:spTree>
    <p:extLst>
      <p:ext uri="{BB962C8B-B14F-4D97-AF65-F5344CB8AC3E}">
        <p14:creationId xmlns:p14="http://schemas.microsoft.com/office/powerpoint/2010/main" val="1028159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Editing (II)</a:t>
            </a:r>
            <a:endParaRPr lang="en-GB"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337402" y="4069053"/>
            <a:ext cx="17619546" cy="207586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a:ea typeface="Verdana"/>
                <a:cs typeface="Verdana"/>
              </a:rPr>
              <a:t>File types and audio quality must be taken into account and selected according to type of media.</a:t>
            </a:r>
          </a:p>
        </p:txBody>
      </p:sp>
    </p:spTree>
    <p:extLst>
      <p:ext uri="{BB962C8B-B14F-4D97-AF65-F5344CB8AC3E}">
        <p14:creationId xmlns:p14="http://schemas.microsoft.com/office/powerpoint/2010/main" val="1026129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More information</a:t>
            </a:r>
            <a:endParaRPr lang="en-GB"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459918" y="3158014"/>
            <a:ext cx="17619546" cy="533220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a:ea typeface="Verdana"/>
                <a:cs typeface="Verdana"/>
              </a:rPr>
              <a:t>“The creation, adaptation and validation of E2U AD </a:t>
            </a:r>
            <a:r>
              <a:rPr lang="en-GB" sz="4500">
                <a:latin typeface="Verdana"/>
                <a:ea typeface="Verdana"/>
                <a:cs typeface="Verdana"/>
              </a:rPr>
              <a:t>and AST</a:t>
            </a:r>
            <a:r>
              <a:rPr lang="en-GB" sz="4500" dirty="0">
                <a:latin typeface="Verdana"/>
                <a:ea typeface="Verdana"/>
                <a:cs typeface="Verdana"/>
              </a:rPr>
              <a:t>.”</a:t>
            </a:r>
          </a:p>
          <a:p>
            <a:pPr marL="685800" indent="-685800">
              <a:lnSpc>
                <a:spcPct val="150000"/>
              </a:lnSpc>
              <a:buFont typeface="Arial" panose="020B0604020202020204" pitchFamily="34" charset="0"/>
              <a:buChar char="•"/>
            </a:pPr>
            <a:r>
              <a:rPr lang="en-GB" sz="4500" dirty="0">
                <a:latin typeface="Verdana"/>
                <a:ea typeface="Verdana"/>
                <a:cs typeface="Verdana"/>
              </a:rPr>
              <a:t>“AD and AST Users voice on AD AST Camilla.”</a:t>
            </a:r>
          </a:p>
          <a:p>
            <a:pPr marL="685800" indent="-685800">
              <a:lnSpc>
                <a:spcPct val="150000"/>
              </a:lnSpc>
              <a:buFont typeface="Arial" panose="020B0604020202020204" pitchFamily="34" charset="0"/>
              <a:buChar char="•"/>
            </a:pPr>
            <a:r>
              <a:rPr lang="en-GB" sz="4500" dirty="0">
                <a:latin typeface="Verdana"/>
                <a:ea typeface="Verdana"/>
                <a:cs typeface="Verdana"/>
              </a:rPr>
              <a:t>“AD and AST Users voice on AD AST Anna.”</a:t>
            </a:r>
          </a:p>
          <a:p>
            <a:pPr marL="685800" indent="-685800">
              <a:lnSpc>
                <a:spcPct val="150000"/>
              </a:lnSpc>
              <a:buFont typeface="Arial" panose="020B0604020202020204" pitchFamily="34" charset="0"/>
              <a:buChar char="•"/>
            </a:pPr>
            <a:r>
              <a:rPr lang="en-GB" sz="4500" dirty="0">
                <a:latin typeface="Verdana"/>
                <a:ea typeface="Verdana"/>
                <a:cs typeface="Verdana"/>
              </a:rPr>
              <a:t>Audio description guidelines (</a:t>
            </a:r>
            <a:r>
              <a:rPr lang="en-GB" sz="4500" dirty="0" err="1">
                <a:latin typeface="Verdana"/>
                <a:ea typeface="Verdana"/>
                <a:cs typeface="Verdana"/>
              </a:rPr>
              <a:t>www.adlabproject.eu</a:t>
            </a:r>
            <a:r>
              <a:rPr lang="en-GB" sz="4500" dirty="0">
                <a:latin typeface="Verdana"/>
                <a:ea typeface="Verdana"/>
                <a:cs typeface="Verdana"/>
              </a:rPr>
              <a:t>).</a:t>
            </a:r>
          </a:p>
        </p:txBody>
      </p:sp>
    </p:spTree>
    <p:extLst>
      <p:ext uri="{BB962C8B-B14F-4D97-AF65-F5344CB8AC3E}">
        <p14:creationId xmlns:p14="http://schemas.microsoft.com/office/powerpoint/2010/main" val="3225015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4918277"/>
            <a:ext cx="8829598" cy="692477"/>
          </a:xfrm>
          <a:prstGeom prst="rect">
            <a:avLst/>
          </a:prstGeom>
          <a:noFill/>
        </p:spPr>
        <p:txBody>
          <a:bodyPr wrap="square" lIns="137141" tIns="68570" rIns="137141" bIns="68570" rtlCol="0">
            <a:spAutoFit/>
          </a:bodyPr>
          <a:lstStyle/>
          <a:p>
            <a:r>
              <a:rPr lang="sl-SI" sz="3600" b="1" dirty="0">
                <a:latin typeface="Verdana" panose="020B0604030504040204" pitchFamily="34" charset="0"/>
                <a:ea typeface="Verdana" panose="020B0604030504040204" pitchFamily="34" charset="0"/>
                <a:cs typeface="Verdana" panose="020B0604030504040204" pitchFamily="34" charset="0"/>
                <a:hlinkClick r:id="rId5"/>
              </a:rPr>
              <a:t>llorenzo@uvigo.es</a:t>
            </a:r>
            <a:endParaRPr lang="sl-SI" sz="3600" b="1" dirty="0">
              <a:latin typeface="Verdana" panose="020B0604030504040204" pitchFamily="34" charset="0"/>
              <a:ea typeface="Verdana" panose="020B0604030504040204" pitchFamily="34" charset="0"/>
              <a:cs typeface="Verdana" panose="020B0604030504040204" pitchFamily="34" charset="0"/>
              <a:hlinkClick r:id="rId6"/>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092614"/>
            <a:ext cx="9342870" cy="1062638"/>
          </a:xfrm>
        </p:spPr>
        <p:txBody>
          <a:bodyPr>
            <a:normAutofit/>
          </a:bodyPr>
          <a:lstStyle/>
          <a:p>
            <a:r>
              <a:rPr lang="es-ES" sz="3600" dirty="0"/>
              <a:t>Lourdes Lorenzo-García</a:t>
            </a:r>
            <a:endParaRPr lang="en-ES" sz="3600" dirty="0"/>
          </a:p>
        </p:txBody>
      </p:sp>
      <p:pic>
        <p:nvPicPr>
          <p:cNvPr id="17" name="Picture 16" descr="Logo of Universidade de Vigo">
            <a:extLst>
              <a:ext uri="{FF2B5EF4-FFF2-40B4-BE49-F238E27FC236}">
                <a16:creationId xmlns:a16="http://schemas.microsoft.com/office/drawing/2014/main" id="{79B64585-8AE6-F047-B9D0-459ECD9F14A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42077" y="4535690"/>
            <a:ext cx="5789386" cy="1028570"/>
          </a:xfrm>
          <a:prstGeom prst="rect">
            <a:avLst/>
          </a:prstGeom>
        </p:spPr>
      </p:pic>
    </p:spTree>
    <p:extLst>
      <p:ext uri="{BB962C8B-B14F-4D97-AF65-F5344CB8AC3E}">
        <p14:creationId xmlns:p14="http://schemas.microsoft.com/office/powerpoint/2010/main" val="1868312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611296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887179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836650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519692" y="4624938"/>
            <a:ext cx="17251790" cy="103712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Quick overview of the software used to prepare voicing.</a:t>
            </a:r>
          </a:p>
        </p:txBody>
      </p:sp>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505269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521280" y="4105565"/>
            <a:ext cx="17251790" cy="2075869"/>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Importance of voicing for AD.</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Blind people with some cognitive disability.</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Voicing and AD</a:t>
            </a:r>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Voicing software: types</a:t>
            </a:r>
            <a:endParaRPr lang="en-GB"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317912" y="2829341"/>
            <a:ext cx="17973264" cy="5689294"/>
          </a:xfrm>
          <a:prstGeom prst="rect">
            <a:avLst/>
          </a:prstGeom>
        </p:spPr>
        <p:txBody>
          <a:bodyPr wrap="square" lIns="137141" tIns="68570" rIns="137141" bIns="68570">
            <a:spAutoFit/>
          </a:bodyPr>
          <a:lstStyle/>
          <a:p>
            <a:pPr marL="571500" indent="-571500">
              <a:lnSpc>
                <a:spcPct val="150000"/>
              </a:lnSpc>
              <a:buFont typeface="Arial" panose="020B0604020202020204" pitchFamily="34" charset="0"/>
              <a:buChar char="•"/>
            </a:pPr>
            <a:r>
              <a:rPr lang="en-US" sz="4100" dirty="0">
                <a:latin typeface="Verdana" pitchFamily="34" charset="0"/>
                <a:ea typeface="Verdana" pitchFamily="34" charset="0"/>
              </a:rPr>
              <a:t>Professional: Pro Tools, Logic Pro, </a:t>
            </a:r>
            <a:r>
              <a:rPr lang="en-US" sz="4100" dirty="0" err="1">
                <a:latin typeface="Verdana" pitchFamily="34" charset="0"/>
                <a:ea typeface="Verdana" pitchFamily="34" charset="0"/>
              </a:rPr>
              <a:t>Cockos</a:t>
            </a:r>
            <a:r>
              <a:rPr lang="en-US" sz="4100" dirty="0">
                <a:latin typeface="Verdana" pitchFamily="34" charset="0"/>
                <a:ea typeface="Verdana" pitchFamily="34" charset="0"/>
              </a:rPr>
              <a:t> Reaper, Adobe Audition, </a:t>
            </a:r>
            <a:r>
              <a:rPr lang="en-US" sz="4100" dirty="0" err="1">
                <a:latin typeface="Verdana" pitchFamily="34" charset="0"/>
                <a:ea typeface="Verdana" pitchFamily="34" charset="0"/>
              </a:rPr>
              <a:t>WavePad</a:t>
            </a:r>
            <a:r>
              <a:rPr lang="en-US" sz="4100" dirty="0">
                <a:latin typeface="Verdana" pitchFamily="34" charset="0"/>
                <a:ea typeface="Verdana" pitchFamily="34" charset="0"/>
              </a:rPr>
              <a:t>, FL Studio, Source Forge Audio, </a:t>
            </a:r>
            <a:r>
              <a:rPr lang="en-US" sz="4100" dirty="0" err="1">
                <a:latin typeface="Verdana" pitchFamily="34" charset="0"/>
                <a:ea typeface="Verdana" pitchFamily="34" charset="0"/>
              </a:rPr>
              <a:t>Noblurway</a:t>
            </a:r>
            <a:r>
              <a:rPr lang="en-US" sz="4100" dirty="0">
                <a:latin typeface="Verdana" pitchFamily="34" charset="0"/>
                <a:ea typeface="Verdana" pitchFamily="34" charset="0"/>
              </a:rPr>
              <a:t> Mosaic.</a:t>
            </a:r>
          </a:p>
          <a:p>
            <a:pPr marL="571500" indent="-571500">
              <a:lnSpc>
                <a:spcPct val="150000"/>
              </a:lnSpc>
              <a:buFont typeface="Arial" panose="020B0604020202020204" pitchFamily="34" charset="0"/>
              <a:buChar char="•"/>
            </a:pPr>
            <a:r>
              <a:rPr lang="en-GB" sz="4100" dirty="0">
                <a:latin typeface="Verdana" pitchFamily="34" charset="0"/>
                <a:ea typeface="Verdana" pitchFamily="34" charset="0"/>
              </a:rPr>
              <a:t>Free: </a:t>
            </a:r>
            <a:r>
              <a:rPr lang="es-ES" sz="4100" dirty="0" err="1">
                <a:latin typeface="Verdana" pitchFamily="34" charset="0"/>
                <a:ea typeface="Verdana" pitchFamily="34" charset="0"/>
              </a:rPr>
              <a:t>Audacity</a:t>
            </a:r>
            <a:r>
              <a:rPr lang="es-ES" sz="4100" dirty="0">
                <a:latin typeface="Verdana" pitchFamily="34" charset="0"/>
                <a:ea typeface="Verdana" pitchFamily="34" charset="0"/>
              </a:rPr>
              <a:t>, </a:t>
            </a:r>
            <a:r>
              <a:rPr lang="es-ES" sz="4100" dirty="0" err="1">
                <a:latin typeface="Verdana" pitchFamily="34" charset="0"/>
                <a:ea typeface="Verdana" pitchFamily="34" charset="0"/>
              </a:rPr>
              <a:t>Ardour</a:t>
            </a:r>
            <a:r>
              <a:rPr lang="es-ES" sz="4100" dirty="0">
                <a:latin typeface="Verdana" pitchFamily="34" charset="0"/>
                <a:ea typeface="Verdana" pitchFamily="34" charset="0"/>
              </a:rPr>
              <a:t>, Free </a:t>
            </a:r>
            <a:r>
              <a:rPr lang="es-ES" sz="4100" dirty="0" err="1">
                <a:latin typeface="Verdana" pitchFamily="34" charset="0"/>
                <a:ea typeface="Verdana" pitchFamily="34" charset="0"/>
              </a:rPr>
              <a:t>Sound</a:t>
            </a:r>
            <a:r>
              <a:rPr lang="es-ES" sz="4100" dirty="0">
                <a:latin typeface="Verdana" pitchFamily="34" charset="0"/>
                <a:ea typeface="Verdana" pitchFamily="34" charset="0"/>
              </a:rPr>
              <a:t> </a:t>
            </a:r>
            <a:r>
              <a:rPr lang="es-ES" sz="4100" dirty="0" err="1">
                <a:latin typeface="Verdana" pitchFamily="34" charset="0"/>
                <a:ea typeface="Verdana" pitchFamily="34" charset="0"/>
              </a:rPr>
              <a:t>Recorder</a:t>
            </a:r>
            <a:r>
              <a:rPr lang="es-ES" sz="4100" dirty="0">
                <a:latin typeface="Verdana" pitchFamily="34" charset="0"/>
                <a:ea typeface="Verdana" pitchFamily="34" charset="0"/>
              </a:rPr>
              <a:t>, AVS Audio </a:t>
            </a:r>
            <a:r>
              <a:rPr lang="es-ES" sz="4100" dirty="0" err="1">
                <a:latin typeface="Verdana" pitchFamily="34" charset="0"/>
                <a:ea typeface="Verdana" pitchFamily="34" charset="0"/>
              </a:rPr>
              <a:t>Recorder</a:t>
            </a:r>
            <a:r>
              <a:rPr lang="es-ES" sz="4100" dirty="0">
                <a:latin typeface="Verdana" pitchFamily="34" charset="0"/>
                <a:ea typeface="Verdana" pitchFamily="34" charset="0"/>
              </a:rPr>
              <a:t> (PC) </a:t>
            </a:r>
            <a:r>
              <a:rPr lang="es-ES" sz="4100" dirty="0" err="1">
                <a:latin typeface="Verdana" pitchFamily="34" charset="0"/>
                <a:ea typeface="Verdana" pitchFamily="34" charset="0"/>
              </a:rPr>
              <a:t>or</a:t>
            </a:r>
            <a:r>
              <a:rPr lang="es-ES" sz="4100" dirty="0">
                <a:latin typeface="Verdana" pitchFamily="34" charset="0"/>
                <a:ea typeface="Verdana" pitchFamily="34" charset="0"/>
              </a:rPr>
              <a:t> </a:t>
            </a:r>
            <a:r>
              <a:rPr lang="es-ES" sz="4100" dirty="0" err="1">
                <a:latin typeface="Verdana" pitchFamily="34" charset="0"/>
                <a:ea typeface="Verdana" pitchFamily="34" charset="0"/>
              </a:rPr>
              <a:t>Garage</a:t>
            </a:r>
            <a:r>
              <a:rPr lang="es-ES" sz="4100" dirty="0">
                <a:latin typeface="Verdana" pitchFamily="34" charset="0"/>
                <a:ea typeface="Verdana" pitchFamily="34" charset="0"/>
              </a:rPr>
              <a:t> Band, Quick Time </a:t>
            </a:r>
            <a:r>
              <a:rPr lang="es-ES" sz="4100" dirty="0" err="1">
                <a:latin typeface="Verdana" pitchFamily="34" charset="0"/>
                <a:ea typeface="Verdana" pitchFamily="34" charset="0"/>
              </a:rPr>
              <a:t>or</a:t>
            </a:r>
            <a:r>
              <a:rPr lang="es-ES" sz="4100" dirty="0">
                <a:latin typeface="Verdana" pitchFamily="34" charset="0"/>
                <a:ea typeface="Verdana" pitchFamily="34" charset="0"/>
              </a:rPr>
              <a:t> </a:t>
            </a:r>
            <a:r>
              <a:rPr lang="es-ES" sz="4100" dirty="0" err="1">
                <a:latin typeface="Verdana" pitchFamily="34" charset="0"/>
                <a:ea typeface="Verdana" pitchFamily="34" charset="0"/>
              </a:rPr>
              <a:t>Ocean</a:t>
            </a:r>
            <a:r>
              <a:rPr lang="es-ES" sz="4100" dirty="0">
                <a:latin typeface="Verdana" pitchFamily="34" charset="0"/>
                <a:ea typeface="Verdana" pitchFamily="34" charset="0"/>
              </a:rPr>
              <a:t> Audio (Mac).</a:t>
            </a:r>
            <a:endParaRPr lang="en-US" sz="4100" dirty="0">
              <a:latin typeface="Verdana" pitchFamily="34" charset="0"/>
              <a:ea typeface="Verdana" pitchFamily="34" charset="0"/>
            </a:endParaRPr>
          </a:p>
        </p:txBody>
      </p:sp>
    </p:spTree>
    <p:extLst>
      <p:ext uri="{BB962C8B-B14F-4D97-AF65-F5344CB8AC3E}">
        <p14:creationId xmlns:p14="http://schemas.microsoft.com/office/powerpoint/2010/main" val="81003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521280" y="3095065"/>
            <a:ext cx="17251790" cy="5192107"/>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err="1">
                <a:latin typeface="Verdana" pitchFamily="34" charset="0"/>
                <a:ea typeface="Verdana" pitchFamily="34" charset="0"/>
              </a:rPr>
              <a:t>AudescMobile</a:t>
            </a:r>
            <a:r>
              <a:rPr lang="en-GB" sz="4500" dirty="0">
                <a:latin typeface="Verdana" pitchFamily="34" charset="0"/>
                <a:ea typeface="Verdana" pitchFamily="34" charset="0"/>
              </a:rPr>
              <a:t>:</a:t>
            </a:r>
          </a:p>
          <a:p>
            <a:pPr marL="1457120" lvl="1" indent="-771417">
              <a:lnSpc>
                <a:spcPct val="150000"/>
              </a:lnSpc>
              <a:buFont typeface="Arial" panose="020B0604020202020204" pitchFamily="34" charset="0"/>
              <a:buChar char="•"/>
            </a:pPr>
            <a:r>
              <a:rPr lang="en-GB" sz="4500" dirty="0">
                <a:latin typeface="Verdana" pitchFamily="34" charset="0"/>
                <a:ea typeface="Verdana" pitchFamily="34" charset="0"/>
              </a:rPr>
              <a:t>iOS and Android-system tablets.</a:t>
            </a:r>
          </a:p>
          <a:p>
            <a:pPr marL="1457120" lvl="1" indent="-771417">
              <a:lnSpc>
                <a:spcPct val="150000"/>
              </a:lnSpc>
              <a:buFont typeface="Arial" panose="020B0604020202020204" pitchFamily="34" charset="0"/>
              <a:buChar char="•"/>
            </a:pPr>
            <a:r>
              <a:rPr lang="en-GB" sz="4500" dirty="0">
                <a:latin typeface="Verdana" pitchFamily="34" charset="0"/>
                <a:ea typeface="Verdana" pitchFamily="34" charset="0"/>
              </a:rPr>
              <a:t>Access to audio-described films and TV-series.</a:t>
            </a:r>
          </a:p>
          <a:p>
            <a:pPr marL="685800" indent="-685800">
              <a:lnSpc>
                <a:spcPct val="150000"/>
              </a:lnSpc>
              <a:buFont typeface="Arial" panose="020B0604020202020204" pitchFamily="34" charset="0"/>
              <a:buChar char="•"/>
            </a:pPr>
            <a:r>
              <a:rPr lang="en-GB" sz="4500" dirty="0" err="1">
                <a:latin typeface="Verdana" pitchFamily="34" charset="0"/>
                <a:ea typeface="Verdana" pitchFamily="34" charset="0"/>
              </a:rPr>
              <a:t>TrAD</a:t>
            </a:r>
            <a:r>
              <a:rPr lang="en-GB" sz="4500" dirty="0">
                <a:latin typeface="Verdana" pitchFamily="34" charset="0"/>
                <a:ea typeface="Verdana" pitchFamily="34" charset="0"/>
              </a:rPr>
              <a:t>-Software:</a:t>
            </a:r>
          </a:p>
          <a:p>
            <a:pPr marL="1371503" lvl="1" indent="-685800">
              <a:lnSpc>
                <a:spcPct val="150000"/>
              </a:lnSpc>
              <a:buFont typeface="Arial" panose="020B0604020202020204" pitchFamily="34" charset="0"/>
              <a:buChar char="•"/>
            </a:pPr>
            <a:r>
              <a:rPr lang="en-GB" sz="4500" dirty="0">
                <a:latin typeface="Verdana" pitchFamily="34" charset="0"/>
                <a:ea typeface="Verdana" pitchFamily="34" charset="0"/>
              </a:rPr>
              <a:t>Write and record the audio-descriptor’s voice.</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s-ES" dirty="0"/>
              <a:t>Free software</a:t>
            </a:r>
            <a:endParaRPr lang="en-ES" dirty="0"/>
          </a:p>
        </p:txBody>
      </p:sp>
    </p:spTree>
    <p:extLst>
      <p:ext uri="{BB962C8B-B14F-4D97-AF65-F5344CB8AC3E}">
        <p14:creationId xmlns:p14="http://schemas.microsoft.com/office/powerpoint/2010/main" val="215228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err="1"/>
              <a:t>Noblurway</a:t>
            </a:r>
            <a:r>
              <a:rPr lang="en-GB" dirty="0"/>
              <a:t> Mosaic (I)</a:t>
            </a:r>
            <a:endParaRPr lang="en-GB" dirty="0">
              <a:effectLst/>
            </a:endParaRPr>
          </a:p>
        </p:txBody>
      </p:sp>
      <p:pic>
        <p:nvPicPr>
          <p:cNvPr id="6" name="Imagen 5" descr="Interfaz del Módulo de audiodescripción de Noblurway Mosaic">
            <a:extLst>
              <a:ext uri="{FF2B5EF4-FFF2-40B4-BE49-F238E27FC236}">
                <a16:creationId xmlns:a16="http://schemas.microsoft.com/office/drawing/2014/main" id="{63DA6171-A90E-8447-B7AF-B2F34C8CFC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92289" y="3392488"/>
            <a:ext cx="8595803" cy="4981505"/>
          </a:xfrm>
          <a:prstGeom prst="rect">
            <a:avLst/>
          </a:prstGeom>
          <a:noFill/>
          <a:ln>
            <a:noFill/>
          </a:ln>
        </p:spPr>
      </p:pic>
    </p:spTree>
    <p:extLst>
      <p:ext uri="{BB962C8B-B14F-4D97-AF65-F5344CB8AC3E}">
        <p14:creationId xmlns:p14="http://schemas.microsoft.com/office/powerpoint/2010/main" val="3352760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err="1"/>
              <a:t>Noblurway</a:t>
            </a:r>
            <a:r>
              <a:rPr lang="en-GB" dirty="0"/>
              <a:t> Mosaic (II)</a:t>
            </a:r>
            <a:endParaRPr lang="en-GB"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337402" y="3392488"/>
            <a:ext cx="17619546" cy="207586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a:ea typeface="Verdana"/>
                <a:cs typeface="Verdana"/>
              </a:rPr>
              <a:t>Audio description lines.</a:t>
            </a:r>
          </a:p>
          <a:p>
            <a:pPr marL="685800" indent="-685800">
              <a:lnSpc>
                <a:spcPct val="150000"/>
              </a:lnSpc>
              <a:buFont typeface="Arial" panose="020B0604020202020204" pitchFamily="34" charset="0"/>
              <a:buChar char="•"/>
            </a:pPr>
            <a:r>
              <a:rPr lang="sl-SI" sz="4500" dirty="0">
                <a:latin typeface="Verdana"/>
                <a:ea typeface="Verdana"/>
                <a:cs typeface="Verdana"/>
              </a:rPr>
              <a:t>Notes.</a:t>
            </a:r>
          </a:p>
        </p:txBody>
      </p:sp>
      <p:pic>
        <p:nvPicPr>
          <p:cNvPr id="6" name="Imagen 5" descr="Writing of audio-description in Noblurway Mosaic">
            <a:extLst>
              <a:ext uri="{FF2B5EF4-FFF2-40B4-BE49-F238E27FC236}">
                <a16:creationId xmlns:a16="http://schemas.microsoft.com/office/drawing/2014/main" id="{3827CB5E-22E7-2D4C-BF7F-AEF42977E5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56379" y="5468357"/>
            <a:ext cx="13178415" cy="2905636"/>
          </a:xfrm>
          <a:prstGeom prst="rect">
            <a:avLst/>
          </a:prstGeom>
          <a:noFill/>
          <a:ln>
            <a:noFill/>
          </a:ln>
        </p:spPr>
      </p:pic>
    </p:spTree>
    <p:extLst>
      <p:ext uri="{BB962C8B-B14F-4D97-AF65-F5344CB8AC3E}">
        <p14:creationId xmlns:p14="http://schemas.microsoft.com/office/powerpoint/2010/main" val="153871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err="1"/>
              <a:t>Noblurway</a:t>
            </a:r>
            <a:r>
              <a:rPr lang="en-GB" dirty="0"/>
              <a:t> Mosaic (III)</a:t>
            </a:r>
            <a:endParaRPr lang="en-GB"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337402" y="4196741"/>
            <a:ext cx="17619546" cy="311461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a:ea typeface="Verdana"/>
                <a:cs typeface="Verdana"/>
              </a:rPr>
              <a:t>Audio description lines can be stretched.</a:t>
            </a:r>
          </a:p>
          <a:p>
            <a:pPr marL="685800" indent="-685800">
              <a:lnSpc>
                <a:spcPct val="150000"/>
              </a:lnSpc>
              <a:buFont typeface="Arial" panose="020B0604020202020204" pitchFamily="34" charset="0"/>
              <a:buChar char="•"/>
            </a:pPr>
            <a:r>
              <a:rPr lang="sl-SI" sz="4500" dirty="0">
                <a:latin typeface="Verdana"/>
                <a:ea typeface="Verdana"/>
                <a:cs typeface="Verdana"/>
              </a:rPr>
              <a:t>Timecodes are automatically assigned when entering the text.</a:t>
            </a:r>
          </a:p>
        </p:txBody>
      </p:sp>
    </p:spTree>
    <p:extLst>
      <p:ext uri="{BB962C8B-B14F-4D97-AF65-F5344CB8AC3E}">
        <p14:creationId xmlns:p14="http://schemas.microsoft.com/office/powerpoint/2010/main" val="2215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err="1"/>
              <a:t>Noblurway</a:t>
            </a:r>
            <a:r>
              <a:rPr lang="en-GB" dirty="0"/>
              <a:t> Mosaic (IV)</a:t>
            </a:r>
            <a:endParaRPr lang="en-GB"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337402" y="4105565"/>
            <a:ext cx="17619546" cy="207586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a:ea typeface="Verdana"/>
                <a:cs typeface="Verdana"/>
              </a:rPr>
              <a:t>Audio description lines can be exported in a document </a:t>
            </a:r>
            <a:r>
              <a:rPr lang="sl-SI" sz="4500">
                <a:latin typeface="Verdana"/>
                <a:ea typeface="Verdana"/>
                <a:cs typeface="Verdana"/>
              </a:rPr>
              <a:t>with timecodes </a:t>
            </a:r>
            <a:r>
              <a:rPr lang="sl-SI" sz="4500" dirty="0">
                <a:latin typeface="Verdana"/>
                <a:ea typeface="Verdana"/>
                <a:cs typeface="Verdana"/>
              </a:rPr>
              <a:t>and notes of writing.</a:t>
            </a:r>
          </a:p>
        </p:txBody>
      </p:sp>
    </p:spTree>
    <p:extLst>
      <p:ext uri="{BB962C8B-B14F-4D97-AF65-F5344CB8AC3E}">
        <p14:creationId xmlns:p14="http://schemas.microsoft.com/office/powerpoint/2010/main" val="2813527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2390</TotalTime>
  <Words>494</Words>
  <Application>Microsoft Macintosh PowerPoint</Application>
  <PresentationFormat>Custom</PresentationFormat>
  <Paragraphs>70</Paragraphs>
  <Slides>20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Verdana</vt:lpstr>
      <vt:lpstr>Office Theme</vt:lpstr>
      <vt:lpstr>Voicing</vt:lpstr>
      <vt:lpstr>Overview</vt:lpstr>
      <vt:lpstr>Voicing and AD</vt:lpstr>
      <vt:lpstr>Voicing software: types</vt:lpstr>
      <vt:lpstr>Free software</vt:lpstr>
      <vt:lpstr>Noblurway Mosaic (I)</vt:lpstr>
      <vt:lpstr>Noblurway Mosaic (II)</vt:lpstr>
      <vt:lpstr>Noblurway Mosaic (III)</vt:lpstr>
      <vt:lpstr>Noblurway Mosaic (IV)</vt:lpstr>
      <vt:lpstr>Download formats</vt:lpstr>
      <vt:lpstr>3Play Plugin (I)</vt:lpstr>
      <vt:lpstr>3Play Plugin (II)</vt:lpstr>
      <vt:lpstr>Editing (I)</vt:lpstr>
      <vt:lpstr>Editing (II)</vt:lpstr>
      <vt:lpstr>More information</vt:lpstr>
      <vt:lpstr>Lourdes Lorenzo-García</vt:lpstr>
      <vt:lpstr>Acknowledgement</vt:lpstr>
      <vt:lpstr>Disclaimer</vt:lpstr>
      <vt:lpstr>Partners</vt:lpstr>
      <vt:lpstr>EASIT</vt:lpstr>
    </vt:vector>
  </TitlesOfParts>
  <Manager>Anna Matamala</Manager>
  <Company>Universidade de Vigo</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IO5 Slides - Video Lecture</dc:subject>
  <dc:creator>Jesús Meiriño</dc:creator>
  <cp:keywords>easy-to-read content; cognitive accessibility; plain language; easy-to-understand content</cp:keywords>
  <dc:description/>
  <cp:lastModifiedBy>Ana Fernández Torné</cp:lastModifiedBy>
  <cp:revision>26</cp:revision>
  <dcterms:modified xsi:type="dcterms:W3CDTF">2021-05-28T15:36:02Z</dcterms:modified>
  <cp:category>Teaching materials</cp:category>
</cp:coreProperties>
</file>