
<file path=[Content_Types].xml><?xml version="1.0" encoding="utf-8"?>
<Types xmlns="http://schemas.openxmlformats.org/package/2006/content-types">
  <Default Extension="png" ContentType="image/png"/>
  <Default Extension="svg" ContentType="image/svg+xml"/>
  <Default Extension="emf" ContentType="image/x-emf"/>
  <Default Extension="rels" ContentType="application/vnd.openxmlformats-package.relationships+xml"/>
  <Default Extension="xml" ContentType="application/xml"/>
  <Default Extension="wav" ContentType="audio/x-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handoutMasterIdLst>
    <p:handoutMasterId r:id="rId33"/>
  </p:handoutMasterIdLst>
  <p:sldIdLst>
    <p:sldId id="345" r:id="rId2"/>
    <p:sldId id="330" r:id="rId3"/>
    <p:sldId id="360" r:id="rId4"/>
    <p:sldId id="346" r:id="rId5"/>
    <p:sldId id="358" r:id="rId6"/>
    <p:sldId id="348" r:id="rId7"/>
    <p:sldId id="331" r:id="rId8"/>
    <p:sldId id="332" r:id="rId9"/>
    <p:sldId id="333" r:id="rId10"/>
    <p:sldId id="335" r:id="rId11"/>
    <p:sldId id="336" r:id="rId12"/>
    <p:sldId id="349" r:id="rId13"/>
    <p:sldId id="350" r:id="rId14"/>
    <p:sldId id="351" r:id="rId15"/>
    <p:sldId id="352" r:id="rId16"/>
    <p:sldId id="353" r:id="rId17"/>
    <p:sldId id="354" r:id="rId18"/>
    <p:sldId id="355" r:id="rId19"/>
    <p:sldId id="340" r:id="rId20"/>
    <p:sldId id="356" r:id="rId21"/>
    <p:sldId id="342" r:id="rId22"/>
    <p:sldId id="357" r:id="rId23"/>
    <p:sldId id="344" r:id="rId24"/>
    <p:sldId id="359" r:id="rId25"/>
    <p:sldId id="269" r:id="rId26"/>
    <p:sldId id="314" r:id="rId27"/>
    <p:sldId id="365" r:id="rId28"/>
    <p:sldId id="327" r:id="rId29"/>
    <p:sldId id="366" r:id="rId30"/>
    <p:sldId id="328" r:id="rId31"/>
  </p:sldIdLst>
  <p:sldSz cx="18291175" cy="10287000"/>
  <p:notesSz cx="6858000" cy="9144000"/>
  <p:defaultText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defaultTextStyle>
  <p:extLst>
    <p:ext uri="{521415D9-36F7-43E2-AB2F-B90AF26B5E84}">
      <p14:sectionLst xmlns:p14="http://schemas.microsoft.com/office/powerpoint/2010/main">
        <p14:section name="Sample slides" id="{3C47D69E-40C3-3D4C-B986-28F3405501F4}">
          <p14:sldIdLst>
            <p14:sldId id="345"/>
            <p14:sldId id="330"/>
            <p14:sldId id="360"/>
            <p14:sldId id="346"/>
            <p14:sldId id="358"/>
            <p14:sldId id="348"/>
            <p14:sldId id="331"/>
            <p14:sldId id="332"/>
            <p14:sldId id="333"/>
            <p14:sldId id="335"/>
            <p14:sldId id="336"/>
            <p14:sldId id="349"/>
            <p14:sldId id="350"/>
            <p14:sldId id="351"/>
            <p14:sldId id="352"/>
            <p14:sldId id="353"/>
            <p14:sldId id="354"/>
            <p14:sldId id="355"/>
            <p14:sldId id="340"/>
            <p14:sldId id="356"/>
            <p14:sldId id="342"/>
            <p14:sldId id="357"/>
            <p14:sldId id="344"/>
            <p14:sldId id="359"/>
            <p14:sldId id="269"/>
            <p14:sldId id="314"/>
            <p14:sldId id="365"/>
            <p14:sldId id="327"/>
            <p14:sldId id="366"/>
            <p14:sldId id="328"/>
          </p14:sldIdLst>
        </p14:section>
      </p14:sectionLst>
    </p:ext>
    <p:ext uri="{EFAFB233-063F-42B5-8137-9DF3F51BA10A}">
      <p15:sldGuideLst xmlns:p15="http://schemas.microsoft.com/office/powerpoint/2012/main">
        <p15:guide id="1" orient="horz" pos="2137" userDrawn="1">
          <p15:clr>
            <a:srgbClr val="A4A3A4"/>
          </p15:clr>
        </p15:guide>
        <p15:guide id="2" pos="3840">
          <p15:clr>
            <a:srgbClr val="A4A3A4"/>
          </p15:clr>
        </p15:guide>
        <p15:guide id="3" orient="horz" pos="3206">
          <p15:clr>
            <a:srgbClr val="A4A3A4"/>
          </p15:clr>
        </p15:guide>
        <p15:guide id="4" pos="576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E8F6"/>
    <a:srgbClr val="BBD6EE"/>
    <a:srgbClr val="EC2226"/>
    <a:srgbClr val="9BD8DE"/>
    <a:srgbClr val="FBEE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autoAdjust="0"/>
    <p:restoredTop sz="95606" autoAdjust="0"/>
  </p:normalViewPr>
  <p:slideViewPr>
    <p:cSldViewPr snapToGrid="0" snapToObjects="1">
      <p:cViewPr varScale="1">
        <p:scale>
          <a:sx n="73" d="100"/>
          <a:sy n="73" d="100"/>
        </p:scale>
        <p:origin x="216" y="536"/>
      </p:cViewPr>
      <p:guideLst>
        <p:guide orient="horz" pos="2137"/>
        <p:guide pos="3840"/>
        <p:guide orient="horz" pos="3206"/>
        <p:guide pos="5762"/>
      </p:guideLst>
    </p:cSldViewPr>
  </p:slideViewPr>
  <p:outlineViewPr>
    <p:cViewPr>
      <p:scale>
        <a:sx n="33" d="100"/>
        <a:sy n="33" d="100"/>
      </p:scale>
      <p:origin x="0" y="-4928"/>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1DFB4AC-868C-284C-89A2-0A43E7A6263F}" type="datetime1">
              <a:rPr lang="es-ES" smtClean="0"/>
              <a:t>28/5/21</a:t>
            </a:fld>
            <a:endParaRPr lang="es-ES"/>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7614869-3322-FB44-97AD-0B378C3FFEC5}" type="slidenum">
              <a:rPr lang="es-ES" smtClean="0"/>
              <a:t>‹#›</a:t>
            </a:fld>
            <a:endParaRPr lang="es-ES"/>
          </a:p>
        </p:txBody>
      </p:sp>
    </p:spTree>
    <p:extLst>
      <p:ext uri="{BB962C8B-B14F-4D97-AF65-F5344CB8AC3E}">
        <p14:creationId xmlns:p14="http://schemas.microsoft.com/office/powerpoint/2010/main" val="38134820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163FC8-57C2-1C4B-9D80-AE8EF359852D}" type="datetime1">
              <a:rPr lang="es-ES" smtClean="0"/>
              <a:t>28/5/21</a:t>
            </a:fld>
            <a:endParaRPr lang="es-ES"/>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AC4A5B-8A05-4798-9EDC-A3E8D0546DEC}" type="slidenum">
              <a:rPr lang="es-ES" smtClean="0"/>
              <a:t>‹#›</a:t>
            </a:fld>
            <a:endParaRPr lang="es-ES"/>
          </a:p>
        </p:txBody>
      </p:sp>
    </p:spTree>
    <p:extLst>
      <p:ext uri="{BB962C8B-B14F-4D97-AF65-F5344CB8AC3E}">
        <p14:creationId xmlns:p14="http://schemas.microsoft.com/office/powerpoint/2010/main" val="2678730666"/>
      </p:ext>
    </p:extLst>
  </p:cSld>
  <p:clrMap bg1="lt1" tx1="dk1" bg2="lt2" tx2="dk2" accent1="accent1" accent2="accent2" accent3="accent3" accent4="accent4" accent5="accent5" accent6="accent6" hlink="hlink" folHlink="folHlink"/>
  <p:hf hdr="0" ftr="0" dt="0"/>
  <p:notesStyle>
    <a:lvl1pPr marL="0" algn="l" defTabSz="1371408" rtl="0" eaLnBrk="1" latinLnBrk="0" hangingPunct="1">
      <a:defRPr sz="1800" kern="1200">
        <a:solidFill>
          <a:schemeClr val="tx1"/>
        </a:solidFill>
        <a:latin typeface="+mn-lt"/>
        <a:ea typeface="+mn-ea"/>
        <a:cs typeface="+mn-cs"/>
      </a:defRPr>
    </a:lvl1pPr>
    <a:lvl2pPr marL="685703" algn="l" defTabSz="1371408" rtl="0" eaLnBrk="1" latinLnBrk="0" hangingPunct="1">
      <a:defRPr sz="1800" kern="1200">
        <a:solidFill>
          <a:schemeClr val="tx1"/>
        </a:solidFill>
        <a:latin typeface="+mn-lt"/>
        <a:ea typeface="+mn-ea"/>
        <a:cs typeface="+mn-cs"/>
      </a:defRPr>
    </a:lvl2pPr>
    <a:lvl3pPr marL="1371408" algn="l" defTabSz="1371408" rtl="0" eaLnBrk="1" latinLnBrk="0" hangingPunct="1">
      <a:defRPr sz="1800" kern="1200">
        <a:solidFill>
          <a:schemeClr val="tx1"/>
        </a:solidFill>
        <a:latin typeface="+mn-lt"/>
        <a:ea typeface="+mn-ea"/>
        <a:cs typeface="+mn-cs"/>
      </a:defRPr>
    </a:lvl3pPr>
    <a:lvl4pPr marL="2057111" algn="l" defTabSz="1371408" rtl="0" eaLnBrk="1" latinLnBrk="0" hangingPunct="1">
      <a:defRPr sz="1800" kern="1200">
        <a:solidFill>
          <a:schemeClr val="tx1"/>
        </a:solidFill>
        <a:latin typeface="+mn-lt"/>
        <a:ea typeface="+mn-ea"/>
        <a:cs typeface="+mn-cs"/>
      </a:defRPr>
    </a:lvl4pPr>
    <a:lvl5pPr marL="2742814" algn="l" defTabSz="1371408" rtl="0" eaLnBrk="1" latinLnBrk="0" hangingPunct="1">
      <a:defRPr sz="1800" kern="1200">
        <a:solidFill>
          <a:schemeClr val="tx1"/>
        </a:solidFill>
        <a:latin typeface="+mn-lt"/>
        <a:ea typeface="+mn-ea"/>
        <a:cs typeface="+mn-cs"/>
      </a:defRPr>
    </a:lvl5pPr>
    <a:lvl6pPr marL="3428517" algn="l" defTabSz="1371408" rtl="0" eaLnBrk="1" latinLnBrk="0" hangingPunct="1">
      <a:defRPr sz="1800" kern="1200">
        <a:solidFill>
          <a:schemeClr val="tx1"/>
        </a:solidFill>
        <a:latin typeface="+mn-lt"/>
        <a:ea typeface="+mn-ea"/>
        <a:cs typeface="+mn-cs"/>
      </a:defRPr>
    </a:lvl6pPr>
    <a:lvl7pPr marL="4114222" algn="l" defTabSz="1371408" rtl="0" eaLnBrk="1" latinLnBrk="0" hangingPunct="1">
      <a:defRPr sz="1800" kern="1200">
        <a:solidFill>
          <a:schemeClr val="tx1"/>
        </a:solidFill>
        <a:latin typeface="+mn-lt"/>
        <a:ea typeface="+mn-ea"/>
        <a:cs typeface="+mn-cs"/>
      </a:defRPr>
    </a:lvl7pPr>
    <a:lvl8pPr marL="4799925" algn="l" defTabSz="1371408" rtl="0" eaLnBrk="1" latinLnBrk="0" hangingPunct="1">
      <a:defRPr sz="1800" kern="1200">
        <a:solidFill>
          <a:schemeClr val="tx1"/>
        </a:solidFill>
        <a:latin typeface="+mn-lt"/>
        <a:ea typeface="+mn-ea"/>
        <a:cs typeface="+mn-cs"/>
      </a:defRPr>
    </a:lvl8pPr>
    <a:lvl9pPr marL="5485628" algn="l" defTabSz="1371408"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a:t>
            </a:fld>
            <a:endParaRPr lang="es-ES"/>
          </a:p>
        </p:txBody>
      </p:sp>
    </p:spTree>
    <p:extLst>
      <p:ext uri="{BB962C8B-B14F-4D97-AF65-F5344CB8AC3E}">
        <p14:creationId xmlns:p14="http://schemas.microsoft.com/office/powerpoint/2010/main" val="16411377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AC4A5B-8A05-4798-9EDC-A3E8D0546DEC}" type="slidenum">
              <a:rPr lang="es-ES" smtClean="0"/>
              <a:t>11</a:t>
            </a:fld>
            <a:endParaRPr lang="es-ES"/>
          </a:p>
        </p:txBody>
      </p:sp>
    </p:spTree>
    <p:extLst>
      <p:ext uri="{BB962C8B-B14F-4D97-AF65-F5344CB8AC3E}">
        <p14:creationId xmlns:p14="http://schemas.microsoft.com/office/powerpoint/2010/main" val="105146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AC4A5B-8A05-4798-9EDC-A3E8D0546DEC}" type="slidenum">
              <a:rPr lang="es-ES" smtClean="0"/>
              <a:t>12</a:t>
            </a:fld>
            <a:endParaRPr lang="es-ES"/>
          </a:p>
        </p:txBody>
      </p:sp>
    </p:spTree>
    <p:extLst>
      <p:ext uri="{BB962C8B-B14F-4D97-AF65-F5344CB8AC3E}">
        <p14:creationId xmlns:p14="http://schemas.microsoft.com/office/powerpoint/2010/main" val="11402258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273A0113-BB7F-884A-9317-120BFADCEBB3}" type="slidenum">
              <a:rPr lang="en-ES" smtClean="0"/>
              <a:t>25</a:t>
            </a:fld>
            <a:endParaRPr lang="en-ES"/>
          </a:p>
        </p:txBody>
      </p:sp>
    </p:spTree>
    <p:extLst>
      <p:ext uri="{BB962C8B-B14F-4D97-AF65-F5344CB8AC3E}">
        <p14:creationId xmlns:p14="http://schemas.microsoft.com/office/powerpoint/2010/main" val="1035982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26</a:t>
            </a:fld>
            <a:endParaRPr lang="es-ES"/>
          </a:p>
        </p:txBody>
      </p:sp>
    </p:spTree>
    <p:extLst>
      <p:ext uri="{BB962C8B-B14F-4D97-AF65-F5344CB8AC3E}">
        <p14:creationId xmlns:p14="http://schemas.microsoft.com/office/powerpoint/2010/main" val="25477271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27</a:t>
            </a:fld>
            <a:endParaRPr lang="es-ES"/>
          </a:p>
        </p:txBody>
      </p:sp>
    </p:spTree>
    <p:extLst>
      <p:ext uri="{BB962C8B-B14F-4D97-AF65-F5344CB8AC3E}">
        <p14:creationId xmlns:p14="http://schemas.microsoft.com/office/powerpoint/2010/main" val="4333510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28</a:t>
            </a:fld>
            <a:endParaRPr lang="es-ES"/>
          </a:p>
        </p:txBody>
      </p:sp>
    </p:spTree>
    <p:extLst>
      <p:ext uri="{BB962C8B-B14F-4D97-AF65-F5344CB8AC3E}">
        <p14:creationId xmlns:p14="http://schemas.microsoft.com/office/powerpoint/2010/main" val="7502382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29</a:t>
            </a:fld>
            <a:endParaRPr lang="es-ES"/>
          </a:p>
        </p:txBody>
      </p:sp>
    </p:spTree>
    <p:extLst>
      <p:ext uri="{BB962C8B-B14F-4D97-AF65-F5344CB8AC3E}">
        <p14:creationId xmlns:p14="http://schemas.microsoft.com/office/powerpoint/2010/main" val="3093030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30</a:t>
            </a:fld>
            <a:endParaRPr lang="es-ES"/>
          </a:p>
        </p:txBody>
      </p:sp>
    </p:spTree>
    <p:extLst>
      <p:ext uri="{BB962C8B-B14F-4D97-AF65-F5344CB8AC3E}">
        <p14:creationId xmlns:p14="http://schemas.microsoft.com/office/powerpoint/2010/main" val="22667052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olo e contenuto">
    <p:spTree>
      <p:nvGrpSpPr>
        <p:cNvPr id="1" name=""/>
        <p:cNvGrpSpPr/>
        <p:nvPr/>
      </p:nvGrpSpPr>
      <p:grpSpPr>
        <a:xfrm>
          <a:off x="0" y="0"/>
          <a:ext cx="0" cy="0"/>
          <a:chOff x="0" y="0"/>
          <a:chExt cx="0" cy="0"/>
        </a:xfrm>
      </p:grpSpPr>
      <p:sp>
        <p:nvSpPr>
          <p:cNvPr id="9" name="Segnaposto titolo 1"/>
          <p:cNvSpPr>
            <a:spLocks noGrp="1"/>
          </p:cNvSpPr>
          <p:nvPr>
            <p:ph type="title" hasCustomPrompt="1"/>
          </p:nvPr>
        </p:nvSpPr>
        <p:spPr>
          <a:xfrm>
            <a:off x="2475110" y="6337601"/>
            <a:ext cx="13340957" cy="1062873"/>
          </a:xfrm>
          <a:prstGeom prst="rect">
            <a:avLst/>
          </a:prstGeom>
        </p:spPr>
        <p:txBody>
          <a:bodyPr vert="horz" lIns="137141" tIns="68570" rIns="137141" bIns="68570" rtlCol="0" anchor="ctr">
            <a:noAutofit/>
          </a:bodyPr>
          <a:lstStyle>
            <a:lvl1pPr algn="ctr">
              <a:defRPr sz="6000" b="1">
                <a:latin typeface="Verdana" panose="020B0604030504040204" pitchFamily="34" charset="0"/>
                <a:ea typeface="Verdana" panose="020B0604030504040204" pitchFamily="34" charset="0"/>
                <a:cs typeface="Verdana" panose="020B0604030504040204" pitchFamily="34" charset="0"/>
              </a:defRPr>
            </a:lvl1pPr>
          </a:lstStyle>
          <a:p>
            <a:r>
              <a:rPr lang="it-IT" dirty="0"/>
              <a:t>Title of the slide</a:t>
            </a:r>
            <a:endParaRPr lang="en-GB" dirty="0"/>
          </a:p>
        </p:txBody>
      </p:sp>
      <p:pic>
        <p:nvPicPr>
          <p:cNvPr id="4" name="Picture 3" descr="EASIT logo">
            <a:extLst>
              <a:ext uri="{FF2B5EF4-FFF2-40B4-BE49-F238E27FC236}">
                <a16:creationId xmlns:a16="http://schemas.microsoft.com/office/drawing/2014/main" id="{9E5CEC11-B849-6A46-B6E2-DD4CC92F233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236786" y="1896242"/>
            <a:ext cx="9817605" cy="4106321"/>
          </a:xfrm>
          <a:prstGeom prst="rect">
            <a:avLst/>
          </a:prstGeom>
        </p:spPr>
      </p:pic>
    </p:spTree>
    <p:extLst>
      <p:ext uri="{BB962C8B-B14F-4D97-AF65-F5344CB8AC3E}">
        <p14:creationId xmlns:p14="http://schemas.microsoft.com/office/powerpoint/2010/main" val="1805010515"/>
      </p:ext>
    </p:extLst>
  </p:cSld>
  <p:clrMapOvr>
    <a:masterClrMapping/>
  </p:clrMapOvr>
  <mc:AlternateContent xmlns:mc="http://schemas.openxmlformats.org/markup-compatibility/2006" xmlns:p14="http://schemas.microsoft.com/office/powerpoint/2010/main">
    <mc:Choice Requires="p14">
      <p:transition spd="slow" p14:dur="1500" advClick="0">
        <p:sndAc>
          <p:stSnd>
            <p:snd r:embed="rId1" name="click.wav"/>
          </p:stSnd>
        </p:sndAc>
      </p:transition>
    </mc:Choice>
    <mc:Fallback xmlns="">
      <p:transition xmlns:p14="http://schemas.microsoft.com/office/powerpoint/2010/main" spd="slow" advClick="0">
        <p:sndAc>
          <p:stSnd>
            <p:snd r:embed="rId4" name="click.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F76DA40C-168F-C74C-9061-D649A26BDBD3}"/>
              </a:ext>
            </a:extLst>
          </p:cNvPr>
          <p:cNvSpPr>
            <a:spLocks noGrp="1"/>
          </p:cNvSpPr>
          <p:nvPr>
            <p:ph type="title"/>
          </p:nvPr>
        </p:nvSpPr>
        <p:spPr>
          <a:xfrm>
            <a:off x="317912" y="1712788"/>
            <a:ext cx="17084400" cy="1062638"/>
          </a:xfrm>
          <a:prstGeom prst="rect">
            <a:avLst/>
          </a:prstGeom>
        </p:spPr>
        <p:txBody>
          <a:bodyPr vert="horz" lIns="137141" tIns="68570" rIns="137141" bIns="68570" rtlCol="0" anchor="ctr">
            <a:noAutofit/>
          </a:bodyPr>
          <a:lstStyle/>
          <a:p>
            <a:r>
              <a:rPr lang="en-GB" noProof="0" dirty="0"/>
              <a:t>Click to edit Master title style</a:t>
            </a:r>
          </a:p>
        </p:txBody>
      </p:sp>
      <p:sp>
        <p:nvSpPr>
          <p:cNvPr id="9" name="Title Placeholder 1">
            <a:extLst>
              <a:ext uri="{FF2B5EF4-FFF2-40B4-BE49-F238E27FC236}">
                <a16:creationId xmlns:a16="http://schemas.microsoft.com/office/drawing/2014/main" id="{A1975CA6-AF75-B14C-A62C-B2B92151D428}"/>
              </a:ext>
            </a:extLst>
          </p:cNvPr>
          <p:cNvSpPr txBox="1">
            <a:spLocks/>
          </p:cNvSpPr>
          <p:nvPr userDrawn="1"/>
        </p:nvSpPr>
        <p:spPr>
          <a:xfrm>
            <a:off x="320599" y="3012764"/>
            <a:ext cx="17084400" cy="5749341"/>
          </a:xfrm>
          <a:prstGeom prst="rect">
            <a:avLst/>
          </a:prstGeom>
        </p:spPr>
        <p:txBody>
          <a:bodyPr vert="horz" lIns="137141" tIns="68570" rIns="137141" bIns="68570" rtlCol="0" anchor="t" anchorCtr="0">
            <a:noAutofit/>
          </a:bodyPr>
          <a:lstStyle>
            <a:lvl1pPr algn="l" defTabSz="914400" rtl="0" eaLnBrk="1" latinLnBrk="0" hangingPunct="1">
              <a:lnSpc>
                <a:spcPct val="90000"/>
              </a:lnSpc>
              <a:spcBef>
                <a:spcPct val="0"/>
              </a:spcBef>
              <a:buNone/>
              <a:defRPr sz="4000" b="1" kern="1200">
                <a:solidFill>
                  <a:schemeClr val="tx1"/>
                </a:solidFill>
                <a:latin typeface="Verdana"/>
                <a:ea typeface="Arial" charset="0"/>
                <a:cs typeface="Verdana"/>
              </a:defRPr>
            </a:lvl1pPr>
          </a:lstStyle>
          <a:p>
            <a:pPr>
              <a:lnSpc>
                <a:spcPct val="150000"/>
              </a:lnSpc>
            </a:pPr>
            <a:endParaRPr lang="en-GB" sz="4500" b="0" dirty="0"/>
          </a:p>
        </p:txBody>
      </p:sp>
      <p:sp>
        <p:nvSpPr>
          <p:cNvPr id="10" name="Text Placeholder 2">
            <a:extLst>
              <a:ext uri="{FF2B5EF4-FFF2-40B4-BE49-F238E27FC236}">
                <a16:creationId xmlns:a16="http://schemas.microsoft.com/office/drawing/2014/main" id="{6D05BC8C-F4BF-304E-A642-BAAA9D738AB4}"/>
              </a:ext>
            </a:extLst>
          </p:cNvPr>
          <p:cNvSpPr>
            <a:spLocks noGrp="1"/>
          </p:cNvSpPr>
          <p:nvPr>
            <p:ph idx="1"/>
          </p:nvPr>
        </p:nvSpPr>
        <p:spPr>
          <a:xfrm>
            <a:off x="317912" y="3012763"/>
            <a:ext cx="17084400" cy="5749346"/>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pic>
        <p:nvPicPr>
          <p:cNvPr id="6" name="Picture 5" descr="EASIT logo">
            <a:extLst>
              <a:ext uri="{FF2B5EF4-FFF2-40B4-BE49-F238E27FC236}">
                <a16:creationId xmlns:a16="http://schemas.microsoft.com/office/drawing/2014/main" id="{DC17F20F-F870-A649-BC60-9A64541E3C0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303984" y="176677"/>
            <a:ext cx="3009938" cy="1258940"/>
          </a:xfrm>
          <a:prstGeom prst="rect">
            <a:avLst/>
          </a:prstGeom>
        </p:spPr>
      </p:pic>
      <p:pic>
        <p:nvPicPr>
          <p:cNvPr id="7" name="Picture 4" descr="Co-funded by the Erasmus+ Programme of the European Union logo">
            <a:extLst>
              <a:ext uri="{FF2B5EF4-FFF2-40B4-BE49-F238E27FC236}">
                <a16:creationId xmlns:a16="http://schemas.microsoft.com/office/drawing/2014/main" id="{44885144-9004-9C49-BA04-F2C72EA5D9A1}"/>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3448254" y="293279"/>
            <a:ext cx="4646211" cy="106263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Creative Commons License Logo: Attribution-ShareAlike International CC BY-SA">
            <a:extLst>
              <a:ext uri="{FF2B5EF4-FFF2-40B4-BE49-F238E27FC236}">
                <a16:creationId xmlns:a16="http://schemas.microsoft.com/office/drawing/2014/main" id="{3E0B9907-4F7A-1442-8064-1537C0606849}"/>
              </a:ext>
            </a:extLst>
          </p:cNvPr>
          <p:cNvPicPr/>
          <p:nvPr userDrawn="1"/>
        </p:nvPicPr>
        <p:blipFill>
          <a:blip r:embed="rId4" cstate="email">
            <a:extLst>
              <a:ext uri="{28A0092B-C50C-407E-A947-70E740481C1C}">
                <a14:useLocalDpi xmlns:a14="http://schemas.microsoft.com/office/drawing/2010/main"/>
              </a:ext>
            </a:extLst>
          </a:blip>
          <a:stretch>
            <a:fillRect/>
          </a:stretch>
        </p:blipFill>
        <p:spPr>
          <a:xfrm>
            <a:off x="317913" y="8999443"/>
            <a:ext cx="2819811" cy="952235"/>
          </a:xfrm>
          <a:prstGeom prst="rect">
            <a:avLst/>
          </a:prstGeom>
        </p:spPr>
      </p:pic>
    </p:spTree>
    <p:extLst>
      <p:ext uri="{BB962C8B-B14F-4D97-AF65-F5344CB8AC3E}">
        <p14:creationId xmlns:p14="http://schemas.microsoft.com/office/powerpoint/2010/main" val="1835967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Tree>
    <p:extLst>
      <p:ext uri="{BB962C8B-B14F-4D97-AF65-F5344CB8AC3E}">
        <p14:creationId xmlns:p14="http://schemas.microsoft.com/office/powerpoint/2010/main" val="32966679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7912" y="1712788"/>
            <a:ext cx="17084400" cy="1062638"/>
          </a:xfrm>
          <a:prstGeom prst="rect">
            <a:avLst/>
          </a:prstGeom>
        </p:spPr>
        <p:txBody>
          <a:bodyPr vert="horz" lIns="137141" tIns="68570" rIns="137141" bIns="68570" rtlCol="0" anchor="ctr">
            <a:normAutofit/>
          </a:bodyPr>
          <a:lstStyle/>
          <a:p>
            <a:r>
              <a:rPr lang="en-GB" noProof="0" dirty="0"/>
              <a:t>Click to edit Master title style</a:t>
            </a:r>
          </a:p>
        </p:txBody>
      </p:sp>
      <p:sp>
        <p:nvSpPr>
          <p:cNvPr id="3" name="Text Placeholder 2"/>
          <p:cNvSpPr>
            <a:spLocks noGrp="1"/>
          </p:cNvSpPr>
          <p:nvPr>
            <p:ph type="body" idx="1"/>
          </p:nvPr>
        </p:nvSpPr>
        <p:spPr>
          <a:xfrm>
            <a:off x="317912" y="3012763"/>
            <a:ext cx="17084400" cy="5749346"/>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sp>
        <p:nvSpPr>
          <p:cNvPr id="4" name="Rectangle 3">
            <a:extLst>
              <a:ext uri="{FF2B5EF4-FFF2-40B4-BE49-F238E27FC236}">
                <a16:creationId xmlns:a16="http://schemas.microsoft.com/office/drawing/2014/main" id="{ED46846B-7BA0-9142-AD9E-36BBA8E25624}"/>
              </a:ext>
              <a:ext uri="{C183D7F6-B498-43B3-948B-1728B52AA6E4}">
                <adec:decorative xmlns:adec="http://schemas.microsoft.com/office/drawing/2017/decorative" val="1"/>
              </a:ext>
            </a:extLst>
          </p:cNvPr>
          <p:cNvSpPr/>
          <p:nvPr userDrawn="1"/>
        </p:nvSpPr>
        <p:spPr>
          <a:xfrm rot="16200000">
            <a:off x="8363074" y="38452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5" name="Rectangle 4">
            <a:extLst>
              <a:ext uri="{FF2B5EF4-FFF2-40B4-BE49-F238E27FC236}">
                <a16:creationId xmlns:a16="http://schemas.microsoft.com/office/drawing/2014/main" id="{952AFDC2-9449-3740-9CA7-2DA5957C80C7}"/>
              </a:ext>
              <a:ext uri="{C183D7F6-B498-43B3-948B-1728B52AA6E4}">
                <adec:decorative xmlns:adec="http://schemas.microsoft.com/office/drawing/2017/decorative" val="1"/>
              </a:ext>
            </a:extLst>
          </p:cNvPr>
          <p:cNvSpPr/>
          <p:nvPr userDrawn="1"/>
        </p:nvSpPr>
        <p:spPr>
          <a:xfrm rot="16200000">
            <a:off x="8363074" y="5840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6" name="Rectangle 5">
            <a:extLst>
              <a:ext uri="{FF2B5EF4-FFF2-40B4-BE49-F238E27FC236}">
                <a16:creationId xmlns:a16="http://schemas.microsoft.com/office/drawing/2014/main" id="{64287312-2810-F74B-B62A-3939016A60DD}"/>
              </a:ext>
              <a:ext uri="{C183D7F6-B498-43B3-948B-1728B52AA6E4}">
                <adec:decorative xmlns:adec="http://schemas.microsoft.com/office/drawing/2017/decorative" val="1"/>
              </a:ext>
            </a:extLst>
          </p:cNvPr>
          <p:cNvSpPr/>
          <p:nvPr userDrawn="1"/>
        </p:nvSpPr>
        <p:spPr>
          <a:xfrm rot="16200000">
            <a:off x="8363074" y="-8363071"/>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7" name="Rectangle 6">
            <a:extLst>
              <a:ext uri="{FF2B5EF4-FFF2-40B4-BE49-F238E27FC236}">
                <a16:creationId xmlns:a16="http://schemas.microsoft.com/office/drawing/2014/main" id="{00D85156-8DF5-6746-8362-0BD5A44E3AEF}"/>
              </a:ext>
              <a:ext uri="{C183D7F6-B498-43B3-948B-1728B52AA6E4}">
                <adec:decorative xmlns:adec="http://schemas.microsoft.com/office/drawing/2017/decorative" val="1"/>
              </a:ext>
            </a:extLst>
          </p:cNvPr>
          <p:cNvSpPr/>
          <p:nvPr userDrawn="1"/>
        </p:nvSpPr>
        <p:spPr>
          <a:xfrm rot="16200000">
            <a:off x="8363074" y="-8022774"/>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pic>
        <p:nvPicPr>
          <p:cNvPr id="8" name="Picture 20" descr="EASIT logo">
            <a:extLst>
              <a:ext uri="{FF2B5EF4-FFF2-40B4-BE49-F238E27FC236}">
                <a16:creationId xmlns:a16="http://schemas.microsoft.com/office/drawing/2014/main" id="{BF7FED80-26B6-8A40-80C7-E19EDCDCD0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59917" y="526113"/>
            <a:ext cx="1927782" cy="806304"/>
          </a:xfrm>
          <a:prstGeom prst="rect">
            <a:avLst/>
          </a:prstGeom>
        </p:spPr>
      </p:pic>
    </p:spTree>
    <p:extLst>
      <p:ext uri="{BB962C8B-B14F-4D97-AF65-F5344CB8AC3E}">
        <p14:creationId xmlns:p14="http://schemas.microsoft.com/office/powerpoint/2010/main" val="1441066693"/>
      </p:ext>
    </p:extLst>
  </p:cSld>
  <p:clrMap bg1="lt1" tx1="dk1" bg2="lt2" tx2="dk2" accent1="accent1" accent2="accent2" accent3="accent3" accent4="accent4" accent5="accent5" accent6="accent6" hlink="hlink" folHlink="folHlink"/>
  <p:sldLayoutIdLst>
    <p:sldLayoutId id="2147483661" r:id="rId1"/>
    <p:sldLayoutId id="2147483650" r:id="rId2"/>
    <p:sldLayoutId id="2147483662" r:id="rId3"/>
  </p:sldLayoutIdLst>
  <p:hf sldNum="0" hdr="0" ftr="0" dt="0"/>
  <p:txStyles>
    <p:titleStyle>
      <a:lvl1pPr algn="l" defTabSz="1371408" rtl="0" eaLnBrk="1" latinLnBrk="0" hangingPunct="1">
        <a:lnSpc>
          <a:spcPct val="90000"/>
        </a:lnSpc>
        <a:spcBef>
          <a:spcPct val="0"/>
        </a:spcBef>
        <a:buNone/>
        <a:defRPr sz="6000" b="1" kern="1200">
          <a:solidFill>
            <a:schemeClr val="tx1"/>
          </a:solidFill>
          <a:latin typeface="Verdana"/>
          <a:ea typeface="Arial" charset="0"/>
          <a:cs typeface="Verdana"/>
        </a:defRPr>
      </a:lvl1pPr>
    </p:titleStyle>
    <p:bodyStyle>
      <a:lvl1pPr marL="0" indent="0" algn="l" defTabSz="1371408" rtl="0" eaLnBrk="1" latinLnBrk="0" hangingPunct="1">
        <a:lnSpc>
          <a:spcPct val="150000"/>
        </a:lnSpc>
        <a:spcBef>
          <a:spcPts val="1500"/>
        </a:spcBef>
        <a:buFont typeface="Arial"/>
        <a:buNone/>
        <a:defRPr sz="4500" kern="1200">
          <a:solidFill>
            <a:schemeClr val="tx1"/>
          </a:solidFill>
          <a:latin typeface="Verdana"/>
          <a:ea typeface="+mn-ea"/>
          <a:cs typeface="Verdana"/>
        </a:defRPr>
      </a:lvl1pPr>
      <a:lvl2pPr marL="1028555" indent="-342852" algn="l" defTabSz="1371408" rtl="0" eaLnBrk="1" latinLnBrk="0" hangingPunct="1">
        <a:lnSpc>
          <a:spcPct val="90000"/>
        </a:lnSpc>
        <a:spcBef>
          <a:spcPts val="750"/>
        </a:spcBef>
        <a:buFont typeface="Arial"/>
        <a:buChar char="•"/>
        <a:defRPr sz="3600" kern="1200">
          <a:solidFill>
            <a:schemeClr val="tx1"/>
          </a:solidFill>
          <a:latin typeface="+mn-lt"/>
          <a:ea typeface="+mn-ea"/>
          <a:cs typeface="+mn-cs"/>
        </a:defRPr>
      </a:lvl2pPr>
      <a:lvl3pPr marL="1714259" indent="-342852" algn="l" defTabSz="1371408" rtl="0" eaLnBrk="1" latinLnBrk="0" hangingPunct="1">
        <a:lnSpc>
          <a:spcPct val="90000"/>
        </a:lnSpc>
        <a:spcBef>
          <a:spcPts val="750"/>
        </a:spcBef>
        <a:buFont typeface="Arial"/>
        <a:buChar char="•"/>
        <a:defRPr sz="3000" kern="1200">
          <a:solidFill>
            <a:schemeClr val="tx1"/>
          </a:solidFill>
          <a:latin typeface="+mn-lt"/>
          <a:ea typeface="+mn-ea"/>
          <a:cs typeface="+mn-cs"/>
        </a:defRPr>
      </a:lvl3pPr>
      <a:lvl4pPr marL="239996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4pPr>
      <a:lvl5pPr marL="3085666"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5pPr>
      <a:lvl6pPr marL="377137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6pPr>
      <a:lvl7pPr marL="445707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7pPr>
      <a:lvl8pPr marL="5142777"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8pPr>
      <a:lvl9pPr marL="582848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9pPr>
    </p:bodyStyle>
    <p:other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hyperlink" Target="https://creativecommons.org/publicdomain/zero/1.0/" TargetMode="External"/><Relationship Id="rId2" Type="http://schemas.openxmlformats.org/officeDocument/2006/relationships/hyperlink" Target="https://publicdomainvectors.org/" TargetMode="Externa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12.jpg"/></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29.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20.png"/><Relationship Id="rId3" Type="http://schemas.openxmlformats.org/officeDocument/2006/relationships/image" Target="../media/image6.png"/><Relationship Id="rId7" Type="http://schemas.openxmlformats.org/officeDocument/2006/relationships/image" Target="../media/image15.JPG"/><Relationship Id="rId12" Type="http://schemas.openxmlformats.org/officeDocument/2006/relationships/image" Target="../media/image12.jpg"/><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image" Target="../media/image14.jpg"/><Relationship Id="rId11" Type="http://schemas.openxmlformats.org/officeDocument/2006/relationships/image" Target="../media/image19.png"/><Relationship Id="rId5" Type="http://schemas.openxmlformats.org/officeDocument/2006/relationships/image" Target="../media/image13.emf"/><Relationship Id="rId10" Type="http://schemas.openxmlformats.org/officeDocument/2006/relationships/image" Target="../media/image18.jpg"/><Relationship Id="rId4" Type="http://schemas.openxmlformats.org/officeDocument/2006/relationships/image" Target="../media/image7.png"/><Relationship Id="rId9" Type="http://schemas.openxmlformats.org/officeDocument/2006/relationships/image" Target="../media/image17.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hyperlink" Target="http://pagines.uab.cat/easit"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21.png"/><Relationship Id="rId5" Type="http://schemas.openxmlformats.org/officeDocument/2006/relationships/hyperlink" Target="http://pagines.uab.cat/easit/" TargetMode="Externa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391B5-7A0E-1548-9C67-0CF616598B12}"/>
              </a:ext>
            </a:extLst>
          </p:cNvPr>
          <p:cNvSpPr>
            <a:spLocks noGrp="1"/>
          </p:cNvSpPr>
          <p:nvPr>
            <p:ph type="title"/>
          </p:nvPr>
        </p:nvSpPr>
        <p:spPr>
          <a:xfrm>
            <a:off x="636828" y="5093433"/>
            <a:ext cx="17457031" cy="1062638"/>
          </a:xfrm>
        </p:spPr>
        <p:txBody>
          <a:bodyPr>
            <a:noAutofit/>
          </a:bodyPr>
          <a:lstStyle/>
          <a:p>
            <a:pPr algn="ctr"/>
            <a:r>
              <a:rPr lang="it-IT" sz="7500" dirty="0" err="1"/>
              <a:t>What</a:t>
            </a:r>
            <a:r>
              <a:rPr lang="it-IT" sz="7500" dirty="0"/>
              <a:t> are E2U audio </a:t>
            </a:r>
            <a:r>
              <a:rPr lang="it-IT" sz="7500" dirty="0" err="1"/>
              <a:t>subtitles</a:t>
            </a:r>
            <a:r>
              <a:rPr lang="it-IT" sz="7500"/>
              <a:t>?</a:t>
            </a:r>
            <a:endParaRPr lang="en-ES" sz="7500" dirty="0"/>
          </a:p>
        </p:txBody>
      </p:sp>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860" y="487145"/>
            <a:ext cx="4644999" cy="1062186"/>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2" name="Rectangle 21">
            <a:extLst>
              <a:ext uri="{FF2B5EF4-FFF2-40B4-BE49-F238E27FC236}">
                <a16:creationId xmlns:a16="http://schemas.microsoft.com/office/drawing/2014/main" id="{FC0541CC-A6E2-5E43-B71D-EDB3A9B61793}"/>
              </a:ext>
            </a:extLst>
          </p:cNvPr>
          <p:cNvSpPr/>
          <p:nvPr/>
        </p:nvSpPr>
        <p:spPr>
          <a:xfrm>
            <a:off x="4924027" y="6175287"/>
            <a:ext cx="8437849" cy="1688455"/>
          </a:xfrm>
          <a:prstGeom prst="rect">
            <a:avLst/>
          </a:prstGeom>
        </p:spPr>
        <p:txBody>
          <a:bodyPr wrap="none" lIns="137141" tIns="68570" rIns="137141" bIns="68570">
            <a:spAutoFit/>
          </a:bodyPr>
          <a:lstStyle/>
          <a:p>
            <a:pPr algn="ctr">
              <a:lnSpc>
                <a:spcPct val="150000"/>
              </a:lnSpc>
            </a:pPr>
            <a:r>
              <a:rPr lang="it-IT" sz="3600" b="1" dirty="0">
                <a:latin typeface="Verdana" panose="020B0604030504040204" pitchFamily="34" charset="0"/>
                <a:ea typeface="Verdana" panose="020B0604030504040204" pitchFamily="34" charset="0"/>
                <a:cs typeface="Verdana" panose="020B0604030504040204" pitchFamily="34" charset="0"/>
              </a:rPr>
              <a:t>Elisa Perego</a:t>
            </a:r>
            <a:endParaRPr lang="sl-SI" sz="3600" b="1" dirty="0">
              <a:latin typeface="Verdana" panose="020B0604030504040204" pitchFamily="34" charset="0"/>
              <a:ea typeface="Verdana" panose="020B0604030504040204" pitchFamily="34" charset="0"/>
              <a:cs typeface="Verdana" panose="020B0604030504040204" pitchFamily="34" charset="0"/>
            </a:endParaRPr>
          </a:p>
          <a:p>
            <a:pPr algn="ctr">
              <a:lnSpc>
                <a:spcPct val="150000"/>
              </a:lnSpc>
            </a:pPr>
            <a:r>
              <a:rPr lang="it-IT" sz="3600" b="1" dirty="0">
                <a:latin typeface="Verdana" panose="020B0604030504040204" pitchFamily="34" charset="0"/>
                <a:ea typeface="Verdana" panose="020B0604030504040204" pitchFamily="34" charset="0"/>
                <a:cs typeface="Verdana" panose="020B0604030504040204" pitchFamily="34" charset="0"/>
              </a:rPr>
              <a:t>Università degli Studi di Trieste</a:t>
            </a:r>
            <a:endParaRPr lang="en-GB" sz="3600" b="1" dirty="0">
              <a:latin typeface="Verdana" panose="020B0604030504040204" pitchFamily="34" charset="0"/>
              <a:ea typeface="Verdana" panose="020B0604030504040204" pitchFamily="34" charset="0"/>
              <a:cs typeface="Verdana" panose="020B0604030504040204" pitchFamily="34" charset="0"/>
            </a:endParaRPr>
          </a:p>
        </p:txBody>
      </p:sp>
      <p:sp>
        <p:nvSpPr>
          <p:cNvPr id="16" name="TextBox 15">
            <a:extLst>
              <a:ext uri="{FF2B5EF4-FFF2-40B4-BE49-F238E27FC236}">
                <a16:creationId xmlns:a16="http://schemas.microsoft.com/office/drawing/2014/main" id="{AAC2A4C7-C614-7241-918C-B81ACCA7CF55}"/>
              </a:ext>
            </a:extLst>
          </p:cNvPr>
          <p:cNvSpPr txBox="1"/>
          <p:nvPr/>
        </p:nvSpPr>
        <p:spPr>
          <a:xfrm>
            <a:off x="5327182" y="4026954"/>
            <a:ext cx="7631538" cy="877143"/>
          </a:xfrm>
          <a:prstGeom prst="rect">
            <a:avLst/>
          </a:prstGeom>
          <a:noFill/>
        </p:spPr>
        <p:txBody>
          <a:bodyPr wrap="none" lIns="137141" tIns="68570" rIns="137141" bIns="68570" rtlCol="0">
            <a:spAutoFit/>
          </a:bodyPr>
          <a:lstStyle/>
          <a:p>
            <a:pPr algn="ctr">
              <a:lnSpc>
                <a:spcPct val="100000"/>
              </a:lnSpc>
            </a:pPr>
            <a:r>
              <a:rPr lang="en-US" sz="4800" b="1" dirty="0">
                <a:latin typeface="Verdana" panose="020B0604030504040204" pitchFamily="34" charset="0"/>
                <a:ea typeface="Verdana" panose="020B0604030504040204" pitchFamily="34" charset="0"/>
                <a:cs typeface="Verdana" panose="020B0604030504040204" pitchFamily="34" charset="0"/>
              </a:rPr>
              <a:t>Element 1. </a:t>
            </a:r>
            <a:r>
              <a:rPr lang="it-IT" sz="4800" b="1" dirty="0" err="1">
                <a:latin typeface="Verdana" panose="020B0604030504040204" pitchFamily="34" charset="0"/>
                <a:ea typeface="Verdana" panose="020B0604030504040204" pitchFamily="34" charset="0"/>
                <a:cs typeface="Verdana" panose="020B0604030504040204" pitchFamily="34" charset="0"/>
              </a:rPr>
              <a:t>Processes</a:t>
            </a:r>
            <a:endParaRPr lang="en-US" sz="4800" b="1" dirty="0">
              <a:latin typeface="Verdana" panose="020B0604030504040204" pitchFamily="34" charset="0"/>
              <a:ea typeface="Verdana" panose="020B0604030504040204" pitchFamily="34" charset="0"/>
              <a:cs typeface="Verdana" panose="020B0604030504040204" pitchFamily="34" charset="0"/>
            </a:endParaRPr>
          </a:p>
        </p:txBody>
      </p:sp>
      <p:sp>
        <p:nvSpPr>
          <p:cNvPr id="24" name="TextBox 23">
            <a:extLst>
              <a:ext uri="{FF2B5EF4-FFF2-40B4-BE49-F238E27FC236}">
                <a16:creationId xmlns:a16="http://schemas.microsoft.com/office/drawing/2014/main" id="{9B881F88-A38F-E04E-A92D-8D793AECAFD3}"/>
              </a:ext>
            </a:extLst>
          </p:cNvPr>
          <p:cNvSpPr txBox="1"/>
          <p:nvPr/>
        </p:nvSpPr>
        <p:spPr>
          <a:xfrm>
            <a:off x="2953154" y="2199525"/>
            <a:ext cx="12379633" cy="1615807"/>
          </a:xfrm>
          <a:prstGeom prst="rect">
            <a:avLst/>
          </a:prstGeom>
          <a:noFill/>
        </p:spPr>
        <p:txBody>
          <a:bodyPr wrap="none" lIns="137141" tIns="68570" rIns="137141" bIns="68570" rtlCol="0">
            <a:spAutoFit/>
          </a:bodyPr>
          <a:lstStyle/>
          <a:p>
            <a:pPr algn="ctr">
              <a:lnSpc>
                <a:spcPct val="100000"/>
              </a:lnSpc>
            </a:pPr>
            <a:r>
              <a:rPr lang="en-US" sz="4800" b="1" dirty="0">
                <a:latin typeface="Verdana" panose="020B0604030504040204" pitchFamily="34" charset="0"/>
                <a:ea typeface="Verdana" panose="020B0604030504040204" pitchFamily="34" charset="0"/>
                <a:cs typeface="Verdana" panose="020B0604030504040204" pitchFamily="34" charset="0"/>
              </a:rPr>
              <a:t>Unit 3</a:t>
            </a:r>
            <a:r>
              <a:rPr lang="es-ES" sz="4800" b="1" dirty="0">
                <a:latin typeface="Verdana" panose="020B0604030504040204" pitchFamily="34" charset="0"/>
                <a:ea typeface="Verdana" panose="020B0604030504040204" pitchFamily="34" charset="0"/>
                <a:cs typeface="Verdana" panose="020B0604030504040204" pitchFamily="34" charset="0"/>
              </a:rPr>
              <a:t>B. Easy to </a:t>
            </a:r>
            <a:r>
              <a:rPr lang="es-ES" sz="4800" b="1" dirty="0" err="1">
                <a:latin typeface="Verdana" panose="020B0604030504040204" pitchFamily="34" charset="0"/>
                <a:ea typeface="Verdana" panose="020B0604030504040204" pitchFamily="34" charset="0"/>
                <a:cs typeface="Verdana" panose="020B0604030504040204" pitchFamily="34" charset="0"/>
              </a:rPr>
              <a:t>understand</a:t>
            </a:r>
            <a:r>
              <a:rPr lang="es-ES" sz="4800" b="1" dirty="0">
                <a:latin typeface="Verdana" panose="020B0604030504040204" pitchFamily="34" charset="0"/>
                <a:ea typeface="Verdana" panose="020B0604030504040204" pitchFamily="34" charset="0"/>
                <a:cs typeface="Verdana" panose="020B0604030504040204" pitchFamily="34" charset="0"/>
              </a:rPr>
              <a:t> (E2U) </a:t>
            </a:r>
          </a:p>
          <a:p>
            <a:pPr algn="ctr">
              <a:lnSpc>
                <a:spcPct val="100000"/>
              </a:lnSpc>
            </a:pPr>
            <a:r>
              <a:rPr lang="es-ES" sz="4800" b="1" dirty="0">
                <a:latin typeface="Verdana" panose="020B0604030504040204" pitchFamily="34" charset="0"/>
                <a:ea typeface="Verdana" panose="020B0604030504040204" pitchFamily="34" charset="0"/>
                <a:cs typeface="Verdana" panose="020B0604030504040204" pitchFamily="34" charset="0"/>
              </a:rPr>
              <a:t>and audio </a:t>
            </a:r>
            <a:r>
              <a:rPr lang="es-ES" sz="4800" b="1" dirty="0" err="1">
                <a:latin typeface="Verdana" panose="020B0604030504040204" pitchFamily="34" charset="0"/>
                <a:ea typeface="Verdana" panose="020B0604030504040204" pitchFamily="34" charset="0"/>
                <a:cs typeface="Verdana" panose="020B0604030504040204" pitchFamily="34" charset="0"/>
              </a:rPr>
              <a:t>description</a:t>
            </a:r>
            <a:r>
              <a:rPr lang="es-ES" sz="4800" b="1" dirty="0">
                <a:latin typeface="Verdana" panose="020B0604030504040204" pitchFamily="34" charset="0"/>
                <a:ea typeface="Verdana" panose="020B0604030504040204" pitchFamily="34" charset="0"/>
                <a:cs typeface="Verdana" panose="020B0604030504040204" pitchFamily="34" charset="0"/>
              </a:rPr>
              <a:t> (AD)</a:t>
            </a:r>
            <a:endParaRPr lang="en-US" sz="48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890585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fontScale="90000"/>
          </a:bodyPr>
          <a:lstStyle/>
          <a:p>
            <a:pPr lvl="0">
              <a:defRPr/>
            </a:pPr>
            <a:r>
              <a:rPr lang="it-IT" dirty="0" err="1"/>
              <a:t>Enhancing</a:t>
            </a:r>
            <a:r>
              <a:rPr lang="it-IT" dirty="0"/>
              <a:t> </a:t>
            </a:r>
            <a:r>
              <a:rPr lang="it-IT" dirty="0" err="1"/>
              <a:t>comprehensibility</a:t>
            </a:r>
            <a:endParaRPr lang="en-ES" dirty="0">
              <a:effectLst/>
            </a:endParaRPr>
          </a:p>
        </p:txBody>
      </p:sp>
      <p:sp>
        <p:nvSpPr>
          <p:cNvPr id="6" name="Rectangle 5">
            <a:extLst>
              <a:ext uri="{FF2B5EF4-FFF2-40B4-BE49-F238E27FC236}">
                <a16:creationId xmlns:a16="http://schemas.microsoft.com/office/drawing/2014/main" id="{AA89CF32-AEAA-5D4E-8107-6D019FF3EEC7}"/>
              </a:ext>
            </a:extLst>
          </p:cNvPr>
          <p:cNvSpPr/>
          <p:nvPr/>
        </p:nvSpPr>
        <p:spPr>
          <a:xfrm>
            <a:off x="2838385" y="5026619"/>
            <a:ext cx="11911285" cy="2215971"/>
          </a:xfrm>
          <a:prstGeom prst="rect">
            <a:avLst/>
          </a:prstGeom>
          <a:solidFill>
            <a:schemeClr val="accent1">
              <a:lumMod val="40000"/>
              <a:lumOff val="60000"/>
            </a:schemeClr>
          </a:solidFill>
        </p:spPr>
        <p:txBody>
          <a:bodyPr wrap="square" lIns="137141" tIns="68570" rIns="137141" bIns="68570">
            <a:spAutoFit/>
          </a:bodyPr>
          <a:lstStyle/>
          <a:p>
            <a:pPr>
              <a:lnSpc>
                <a:spcPct val="150000"/>
              </a:lnSpc>
            </a:pPr>
            <a:r>
              <a:rPr lang="es-ES" sz="4500" dirty="0" err="1">
                <a:latin typeface="Verdana" pitchFamily="34" charset="0"/>
                <a:ea typeface="Verdana" pitchFamily="34" charset="0"/>
              </a:rPr>
              <a:t>This</a:t>
            </a:r>
            <a:r>
              <a:rPr lang="es-ES" sz="4500" dirty="0">
                <a:latin typeface="Verdana" pitchFamily="34" charset="0"/>
                <a:ea typeface="Verdana" pitchFamily="34" charset="0"/>
              </a:rPr>
              <a:t> film </a:t>
            </a:r>
            <a:r>
              <a:rPr lang="es-ES" sz="4500" dirty="0" err="1">
                <a:latin typeface="Verdana" pitchFamily="34" charset="0"/>
                <a:ea typeface="Verdana" pitchFamily="34" charset="0"/>
              </a:rPr>
              <a:t>includes</a:t>
            </a:r>
            <a:r>
              <a:rPr lang="es-ES" sz="4500" dirty="0">
                <a:latin typeface="Verdana" pitchFamily="34" charset="0"/>
                <a:ea typeface="Verdana" pitchFamily="34" charset="0"/>
              </a:rPr>
              <a:t> audio </a:t>
            </a:r>
            <a:r>
              <a:rPr lang="es-ES" sz="4500" dirty="0" err="1">
                <a:latin typeface="Verdana" pitchFamily="34" charset="0"/>
                <a:ea typeface="Verdana" pitchFamily="34" charset="0"/>
              </a:rPr>
              <a:t>subtitles</a:t>
            </a:r>
            <a:r>
              <a:rPr lang="es-ES" sz="4500" dirty="0">
                <a:latin typeface="Verdana" pitchFamily="34" charset="0"/>
                <a:ea typeface="Verdana" pitchFamily="34" charset="0"/>
              </a:rPr>
              <a:t>.</a:t>
            </a:r>
          </a:p>
          <a:p>
            <a:pPr>
              <a:lnSpc>
                <a:spcPct val="150000"/>
              </a:lnSpc>
            </a:pPr>
            <a:r>
              <a:rPr lang="es-ES" sz="4500" dirty="0">
                <a:latin typeface="Verdana" pitchFamily="34" charset="0"/>
                <a:ea typeface="Verdana" pitchFamily="34" charset="0"/>
              </a:rPr>
              <a:t>Audio </a:t>
            </a:r>
            <a:r>
              <a:rPr lang="es-ES" sz="4500" dirty="0" err="1">
                <a:latin typeface="Verdana" pitchFamily="34" charset="0"/>
                <a:ea typeface="Verdana" pitchFamily="34" charset="0"/>
              </a:rPr>
              <a:t>subtitles</a:t>
            </a:r>
            <a:r>
              <a:rPr lang="es-ES" sz="4500" dirty="0">
                <a:latin typeface="Verdana" pitchFamily="34" charset="0"/>
                <a:ea typeface="Verdana" pitchFamily="34" charset="0"/>
              </a:rPr>
              <a:t> are </a:t>
            </a:r>
            <a:r>
              <a:rPr lang="es-ES" sz="4500" dirty="0" err="1">
                <a:latin typeface="Verdana" pitchFamily="34" charset="0"/>
                <a:ea typeface="Verdana" pitchFamily="34" charset="0"/>
              </a:rPr>
              <a:t>subtitles</a:t>
            </a:r>
            <a:r>
              <a:rPr lang="es-ES" sz="4500" dirty="0">
                <a:latin typeface="Verdana" pitchFamily="34" charset="0"/>
                <a:ea typeface="Verdana" pitchFamily="34" charset="0"/>
              </a:rPr>
              <a:t> </a:t>
            </a:r>
            <a:r>
              <a:rPr lang="es-ES" sz="4500" dirty="0" err="1">
                <a:latin typeface="Verdana" pitchFamily="34" charset="0"/>
                <a:ea typeface="Verdana" pitchFamily="34" charset="0"/>
              </a:rPr>
              <a:t>read</a:t>
            </a:r>
            <a:r>
              <a:rPr lang="es-ES" sz="4500" dirty="0">
                <a:latin typeface="Verdana" pitchFamily="34" charset="0"/>
                <a:ea typeface="Verdana" pitchFamily="34" charset="0"/>
              </a:rPr>
              <a:t> </a:t>
            </a:r>
            <a:r>
              <a:rPr lang="es-ES" sz="4500" dirty="0" err="1">
                <a:latin typeface="Verdana" pitchFamily="34" charset="0"/>
                <a:ea typeface="Verdana" pitchFamily="34" charset="0"/>
              </a:rPr>
              <a:t>aloud</a:t>
            </a:r>
            <a:r>
              <a:rPr lang="es-ES" sz="4500" dirty="0">
                <a:latin typeface="Verdana" pitchFamily="34" charset="0"/>
                <a:ea typeface="Verdana" pitchFamily="34" charset="0"/>
              </a:rPr>
              <a:t>.</a:t>
            </a:r>
          </a:p>
        </p:txBody>
      </p:sp>
    </p:spTree>
    <p:extLst>
      <p:ext uri="{BB962C8B-B14F-4D97-AF65-F5344CB8AC3E}">
        <p14:creationId xmlns:p14="http://schemas.microsoft.com/office/powerpoint/2010/main" val="3791691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s-ES" dirty="0" err="1"/>
              <a:t>The</a:t>
            </a:r>
            <a:r>
              <a:rPr lang="es-ES" dirty="0"/>
              <a:t> </a:t>
            </a:r>
            <a:r>
              <a:rPr lang="es-ES" dirty="0" err="1"/>
              <a:t>importance</a:t>
            </a:r>
            <a:r>
              <a:rPr lang="es-ES" dirty="0"/>
              <a:t> of </a:t>
            </a:r>
            <a:r>
              <a:rPr lang="es-ES" dirty="0" err="1"/>
              <a:t>voices</a:t>
            </a:r>
            <a:endParaRPr lang="en-ES" dirty="0">
              <a:effectLst/>
            </a:endParaRPr>
          </a:p>
        </p:txBody>
      </p:sp>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4293463"/>
          </a:xfrm>
          <a:prstGeom prst="rect">
            <a:avLst/>
          </a:prstGeom>
        </p:spPr>
        <p:txBody>
          <a:bodyPr wrap="square" lIns="137141" tIns="68570" rIns="137141" bIns="68570">
            <a:spAutoFit/>
          </a:bodyPr>
          <a:lstStyle/>
          <a:p>
            <a:pPr>
              <a:lnSpc>
                <a:spcPct val="150000"/>
              </a:lnSpc>
            </a:pPr>
            <a:r>
              <a:rPr lang="en-US" sz="4500" dirty="0">
                <a:latin typeface="Verdana" pitchFamily="34" charset="0"/>
                <a:ea typeface="Verdana" pitchFamily="34" charset="0"/>
              </a:rPr>
              <a:t>Multiple, acted voices.</a:t>
            </a:r>
          </a:p>
          <a:p>
            <a:pPr marL="685800" indent="-685800">
              <a:lnSpc>
                <a:spcPct val="150000"/>
              </a:lnSpc>
              <a:buFont typeface="Arial" panose="020B0604020202020204" pitchFamily="34" charset="0"/>
              <a:buChar char="•"/>
            </a:pPr>
            <a:r>
              <a:rPr lang="en-US" sz="4500" dirty="0">
                <a:latin typeface="Verdana" pitchFamily="34" charset="0"/>
                <a:ea typeface="Verdana" pitchFamily="34" charset="0"/>
              </a:rPr>
              <a:t>To enjoy.</a:t>
            </a:r>
          </a:p>
          <a:p>
            <a:pPr marL="685800" indent="-685800">
              <a:lnSpc>
                <a:spcPct val="150000"/>
              </a:lnSpc>
              <a:buFont typeface="Arial" panose="020B0604020202020204" pitchFamily="34" charset="0"/>
              <a:buChar char="•"/>
            </a:pPr>
            <a:r>
              <a:rPr lang="en-US" sz="4500" dirty="0">
                <a:latin typeface="Verdana" pitchFamily="34" charset="0"/>
                <a:ea typeface="Verdana" pitchFamily="34" charset="0"/>
              </a:rPr>
              <a:t>To understand.</a:t>
            </a:r>
          </a:p>
          <a:p>
            <a:pPr marL="685800" indent="-685800">
              <a:lnSpc>
                <a:spcPct val="150000"/>
              </a:lnSpc>
              <a:buFont typeface="Arial" panose="020B0604020202020204" pitchFamily="34" charset="0"/>
              <a:buChar char="•"/>
            </a:pPr>
            <a:r>
              <a:rPr lang="en-US" sz="4500" dirty="0">
                <a:latin typeface="Verdana" pitchFamily="34" charset="0"/>
                <a:ea typeface="Verdana" pitchFamily="34" charset="0"/>
              </a:rPr>
              <a:t>To remember.</a:t>
            </a:r>
            <a:endParaRPr lang="es-ES" sz="4500" dirty="0">
              <a:latin typeface="Verdana" pitchFamily="34" charset="0"/>
              <a:ea typeface="Verdana" pitchFamily="34" charset="0"/>
            </a:endParaRPr>
          </a:p>
        </p:txBody>
      </p:sp>
      <p:sp>
        <p:nvSpPr>
          <p:cNvPr id="2" name="Rectangle 1">
            <a:extLst>
              <a:ext uri="{FF2B5EF4-FFF2-40B4-BE49-F238E27FC236}">
                <a16:creationId xmlns:a16="http://schemas.microsoft.com/office/drawing/2014/main" id="{9114D525-2366-AF40-B314-606CDEE60647}"/>
              </a:ext>
              <a:ext uri="{C183D7F6-B498-43B3-948B-1728B52AA6E4}">
                <adec:decorative xmlns:adec="http://schemas.microsoft.com/office/drawing/2017/decorative" val="1"/>
              </a:ext>
            </a:extLst>
          </p:cNvPr>
          <p:cNvSpPr/>
          <p:nvPr/>
        </p:nvSpPr>
        <p:spPr>
          <a:xfrm>
            <a:off x="12488092" y="323850"/>
            <a:ext cx="5803083" cy="1238250"/>
          </a:xfrm>
          <a:prstGeom prst="rect">
            <a:avLst/>
          </a:prstGeom>
          <a:solidFill>
            <a:srgbClr val="BBD6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E620DE14-F58C-C742-A00C-A9CE57AE1324}"/>
              </a:ext>
              <a:ext uri="{C183D7F6-B498-43B3-948B-1728B52AA6E4}">
                <adec:decorative xmlns:adec="http://schemas.microsoft.com/office/drawing/2017/decorative" val="1"/>
              </a:ext>
            </a:extLst>
          </p:cNvPr>
          <p:cNvSpPr/>
          <p:nvPr/>
        </p:nvSpPr>
        <p:spPr>
          <a:xfrm>
            <a:off x="12268200" y="1562100"/>
            <a:ext cx="5436583" cy="350907"/>
          </a:xfrm>
          <a:prstGeom prst="rect">
            <a:avLst/>
          </a:prstGeom>
          <a:solidFill>
            <a:srgbClr val="D8E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FE4C28D6-A80D-E246-980E-49BA1E3C3F24}"/>
              </a:ext>
              <a:ext uri="{C183D7F6-B498-43B3-948B-1728B52AA6E4}">
                <adec:decorative xmlns:adec="http://schemas.microsoft.com/office/drawing/2017/decorative" val="1"/>
              </a:ext>
            </a:extLst>
          </p:cNvPr>
          <p:cNvSpPr/>
          <p:nvPr/>
        </p:nvSpPr>
        <p:spPr>
          <a:xfrm>
            <a:off x="12268200" y="1913007"/>
            <a:ext cx="5569982" cy="20684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79774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s-ES" dirty="0" err="1"/>
              <a:t>The</a:t>
            </a:r>
            <a:r>
              <a:rPr lang="es-ES" dirty="0"/>
              <a:t> </a:t>
            </a:r>
            <a:r>
              <a:rPr lang="es-ES" dirty="0" err="1"/>
              <a:t>importance</a:t>
            </a:r>
            <a:r>
              <a:rPr lang="es-ES" dirty="0"/>
              <a:t> of </a:t>
            </a:r>
            <a:r>
              <a:rPr lang="es-ES" dirty="0" err="1"/>
              <a:t>voices</a:t>
            </a:r>
            <a:endParaRPr lang="en-ES" dirty="0">
              <a:effectLst/>
            </a:endParaRPr>
          </a:p>
        </p:txBody>
      </p:sp>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1037187"/>
          </a:xfrm>
          <a:prstGeom prst="rect">
            <a:avLst/>
          </a:prstGeom>
        </p:spPr>
        <p:txBody>
          <a:bodyPr wrap="square" lIns="137141" tIns="68570" rIns="137141" bIns="68570">
            <a:spAutoFit/>
          </a:bodyPr>
          <a:lstStyle/>
          <a:p>
            <a:pPr>
              <a:lnSpc>
                <a:spcPct val="150000"/>
              </a:lnSpc>
            </a:pPr>
            <a:r>
              <a:rPr lang="en-US" sz="4500" dirty="0">
                <a:latin typeface="Verdana" pitchFamily="34" charset="0"/>
                <a:ea typeface="Verdana" pitchFamily="34" charset="0"/>
              </a:rPr>
              <a:t>Human voice = </a:t>
            </a:r>
            <a:endParaRPr lang="es-ES" sz="4500" dirty="0">
              <a:latin typeface="Verdana" pitchFamily="34" charset="0"/>
              <a:ea typeface="Verdana" pitchFamily="34" charset="0"/>
            </a:endParaRPr>
          </a:p>
        </p:txBody>
      </p:sp>
      <p:sp>
        <p:nvSpPr>
          <p:cNvPr id="2" name="Cuore 1" descr="heart"/>
          <p:cNvSpPr/>
          <p:nvPr/>
        </p:nvSpPr>
        <p:spPr>
          <a:xfrm>
            <a:off x="5130793" y="3377411"/>
            <a:ext cx="914400" cy="914400"/>
          </a:xfrm>
          <a:prstGeom prst="heart">
            <a:avLst/>
          </a:prstGeom>
          <a:solidFill>
            <a:srgbClr val="EC222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7" name="Immagine 6" descr="woman with a headset">
            <a:extLst>
              <a:ext uri="{FF2B5EF4-FFF2-40B4-BE49-F238E27FC236}">
                <a16:creationId xmlns:a16="http://schemas.microsoft.com/office/drawing/2014/main" id="{89C1A8F2-2DED-4328-B210-BD4B5ECAF916}"/>
              </a:ext>
            </a:extLst>
          </p:cNvPr>
          <p:cNvPicPr>
            <a:picLocks noChangeAspect="1"/>
          </p:cNvPicPr>
          <p:nvPr/>
        </p:nvPicPr>
        <p:blipFill>
          <a:blip r:embed="rId3"/>
          <a:stretch>
            <a:fillRect/>
          </a:stretch>
        </p:blipFill>
        <p:spPr>
          <a:xfrm>
            <a:off x="7535934" y="3224323"/>
            <a:ext cx="3219305" cy="4679227"/>
          </a:xfrm>
          <a:prstGeom prst="rect">
            <a:avLst/>
          </a:prstGeom>
        </p:spPr>
      </p:pic>
      <p:sp>
        <p:nvSpPr>
          <p:cNvPr id="4" name="Rectangle 3">
            <a:extLst>
              <a:ext uri="{FF2B5EF4-FFF2-40B4-BE49-F238E27FC236}">
                <a16:creationId xmlns:a16="http://schemas.microsoft.com/office/drawing/2014/main" id="{1385C640-A9C3-CB45-AF40-942D310CCB2D}"/>
              </a:ext>
              <a:ext uri="{C183D7F6-B498-43B3-948B-1728B52AA6E4}">
                <adec:decorative xmlns:adec="http://schemas.microsoft.com/office/drawing/2017/decorative" val="1"/>
              </a:ext>
            </a:extLst>
          </p:cNvPr>
          <p:cNvSpPr/>
          <p:nvPr/>
        </p:nvSpPr>
        <p:spPr>
          <a:xfrm>
            <a:off x="12344400" y="313239"/>
            <a:ext cx="5772150" cy="1257300"/>
          </a:xfrm>
          <a:prstGeom prst="rect">
            <a:avLst/>
          </a:prstGeom>
          <a:solidFill>
            <a:srgbClr val="BBD6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FECAAC9-BD1D-5B4E-8E55-0B6F51E9359C}"/>
              </a:ext>
              <a:ext uri="{C183D7F6-B498-43B3-948B-1728B52AA6E4}">
                <adec:decorative xmlns:adec="http://schemas.microsoft.com/office/drawing/2017/decorative" val="1"/>
              </a:ext>
            </a:extLst>
          </p:cNvPr>
          <p:cNvSpPr/>
          <p:nvPr/>
        </p:nvSpPr>
        <p:spPr>
          <a:xfrm>
            <a:off x="12550486" y="1576555"/>
            <a:ext cx="5740689" cy="350907"/>
          </a:xfrm>
          <a:prstGeom prst="rect">
            <a:avLst/>
          </a:prstGeom>
          <a:solidFill>
            <a:srgbClr val="D8E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F8B0C2AB-FC62-9D45-9F21-037C91510661}"/>
              </a:ext>
              <a:ext uri="{C183D7F6-B498-43B3-948B-1728B52AA6E4}">
                <adec:decorative xmlns:adec="http://schemas.microsoft.com/office/drawing/2017/decorative" val="1"/>
              </a:ext>
            </a:extLst>
          </p:cNvPr>
          <p:cNvSpPr/>
          <p:nvPr/>
        </p:nvSpPr>
        <p:spPr>
          <a:xfrm>
            <a:off x="12077700" y="1927462"/>
            <a:ext cx="6038850" cy="14499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76188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fontScale="90000"/>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it-IT" dirty="0" err="1">
                <a:effectLst/>
              </a:rPr>
              <a:t>Enhancing</a:t>
            </a:r>
            <a:r>
              <a:rPr lang="it-IT" dirty="0">
                <a:effectLst/>
              </a:rPr>
              <a:t> </a:t>
            </a:r>
            <a:r>
              <a:rPr lang="it-IT" dirty="0" err="1">
                <a:effectLst/>
              </a:rPr>
              <a:t>comprehensibility</a:t>
            </a:r>
            <a:endParaRPr lang="en-ES" dirty="0">
              <a:effectLst/>
            </a:endParaRPr>
          </a:p>
        </p:txBody>
      </p:sp>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5332209"/>
          </a:xfrm>
          <a:prstGeom prst="rect">
            <a:avLst/>
          </a:prstGeom>
        </p:spPr>
        <p:txBody>
          <a:bodyPr wrap="square" lIns="137141" tIns="68570" rIns="137141" bIns="68570">
            <a:spAutoFit/>
          </a:bodyPr>
          <a:lstStyle/>
          <a:p>
            <a:pPr>
              <a:lnSpc>
                <a:spcPct val="150000"/>
              </a:lnSpc>
            </a:pPr>
            <a:r>
              <a:rPr lang="it-IT" sz="4500" dirty="0" err="1">
                <a:latin typeface="Verdana" pitchFamily="34" charset="0"/>
                <a:ea typeface="Verdana" pitchFamily="34" charset="0"/>
              </a:rPr>
              <a:t>Adapting</a:t>
            </a:r>
            <a:r>
              <a:rPr lang="it-IT" sz="4500" dirty="0">
                <a:latin typeface="Verdana" pitchFamily="34" charset="0"/>
                <a:ea typeface="Verdana" pitchFamily="34" charset="0"/>
              </a:rPr>
              <a:t> </a:t>
            </a:r>
            <a:r>
              <a:rPr lang="it-IT" sz="4500" dirty="0" err="1">
                <a:latin typeface="Verdana" pitchFamily="34" charset="0"/>
                <a:ea typeface="Verdana" pitchFamily="34" charset="0"/>
              </a:rPr>
              <a:t>subtitle</a:t>
            </a:r>
            <a:r>
              <a:rPr lang="it-IT" sz="4500" dirty="0">
                <a:latin typeface="Verdana" pitchFamily="34" charset="0"/>
                <a:ea typeface="Verdana" pitchFamily="34" charset="0"/>
              </a:rPr>
              <a:t> </a:t>
            </a:r>
            <a:r>
              <a:rPr lang="it-IT" sz="4500" dirty="0" err="1">
                <a:latin typeface="Verdana" pitchFamily="34" charset="0"/>
                <a:ea typeface="Verdana" pitchFamily="34" charset="0"/>
              </a:rPr>
              <a:t>formulation</a:t>
            </a:r>
            <a:r>
              <a:rPr lang="en-US" sz="4500" dirty="0">
                <a:latin typeface="Verdana" pitchFamily="34" charset="0"/>
                <a:ea typeface="Verdana" pitchFamily="34" charset="0"/>
              </a:rPr>
              <a:t>.</a:t>
            </a:r>
          </a:p>
          <a:p>
            <a:pPr>
              <a:lnSpc>
                <a:spcPct val="150000"/>
              </a:lnSpc>
            </a:pPr>
            <a:r>
              <a:rPr lang="en-US" sz="4500" dirty="0">
                <a:latin typeface="Verdana" pitchFamily="34" charset="0"/>
                <a:ea typeface="Verdana" pitchFamily="34" charset="0"/>
              </a:rPr>
              <a:t>&gt; </a:t>
            </a:r>
            <a:r>
              <a:rPr lang="en-US" sz="4500" b="1" dirty="0">
                <a:latin typeface="Verdana" pitchFamily="34" charset="0"/>
                <a:ea typeface="Verdana" pitchFamily="34" charset="0"/>
              </a:rPr>
              <a:t>SDH</a:t>
            </a:r>
            <a:r>
              <a:rPr lang="en-US" sz="4500" dirty="0">
                <a:latin typeface="Verdana" pitchFamily="34" charset="0"/>
                <a:ea typeface="Verdana" pitchFamily="34" charset="0"/>
              </a:rPr>
              <a:t> strategies + </a:t>
            </a:r>
            <a:r>
              <a:rPr lang="en-US" sz="4500" b="1" dirty="0">
                <a:latin typeface="Verdana" pitchFamily="34" charset="0"/>
                <a:ea typeface="Verdana" pitchFamily="34" charset="0"/>
              </a:rPr>
              <a:t>E2U</a:t>
            </a:r>
            <a:r>
              <a:rPr lang="en-US" sz="4500" dirty="0">
                <a:latin typeface="Verdana" pitchFamily="34" charset="0"/>
                <a:ea typeface="Verdana" pitchFamily="34" charset="0"/>
              </a:rPr>
              <a:t> principles.</a:t>
            </a:r>
          </a:p>
          <a:p>
            <a:pPr marL="712788">
              <a:lnSpc>
                <a:spcPct val="150000"/>
              </a:lnSpc>
            </a:pPr>
            <a:r>
              <a:rPr lang="es-ES" sz="4500" dirty="0">
                <a:latin typeface="Verdana" pitchFamily="34" charset="0"/>
                <a:ea typeface="Verdana" pitchFamily="34" charset="0"/>
              </a:rPr>
              <a:t>ꜜ                        ꜜ</a:t>
            </a:r>
          </a:p>
          <a:p>
            <a:pPr marL="712788"/>
            <a:r>
              <a:rPr lang="es-ES" sz="4500" dirty="0" err="1">
                <a:latin typeface="Verdana" pitchFamily="34" charset="0"/>
                <a:ea typeface="Verdana" pitchFamily="34" charset="0"/>
              </a:rPr>
              <a:t>Subtitling</a:t>
            </a:r>
            <a:r>
              <a:rPr lang="es-ES" sz="4500" dirty="0">
                <a:latin typeface="Verdana" pitchFamily="34" charset="0"/>
                <a:ea typeface="Verdana" pitchFamily="34" charset="0"/>
              </a:rPr>
              <a:t>             Easy </a:t>
            </a:r>
            <a:r>
              <a:rPr lang="es-ES" sz="4500" dirty="0" err="1">
                <a:latin typeface="Verdana" pitchFamily="34" charset="0"/>
                <a:ea typeface="Verdana" pitchFamily="34" charset="0"/>
              </a:rPr>
              <a:t>to</a:t>
            </a:r>
            <a:r>
              <a:rPr lang="es-ES" sz="4500" dirty="0">
                <a:latin typeface="Verdana" pitchFamily="34" charset="0"/>
                <a:ea typeface="Verdana" pitchFamily="34" charset="0"/>
              </a:rPr>
              <a:t> </a:t>
            </a:r>
            <a:r>
              <a:rPr lang="es-ES" sz="4500" dirty="0" err="1">
                <a:latin typeface="Verdana" pitchFamily="34" charset="0"/>
                <a:ea typeface="Verdana" pitchFamily="34" charset="0"/>
              </a:rPr>
              <a:t>understand</a:t>
            </a:r>
            <a:endParaRPr lang="es-ES" sz="4500" dirty="0">
              <a:latin typeface="Verdana" pitchFamily="34" charset="0"/>
              <a:ea typeface="Verdana" pitchFamily="34" charset="0"/>
            </a:endParaRPr>
          </a:p>
          <a:p>
            <a:pPr marL="712788"/>
            <a:r>
              <a:rPr lang="es-ES" sz="4500" dirty="0" err="1">
                <a:latin typeface="Verdana" pitchFamily="34" charset="0"/>
                <a:ea typeface="Verdana" pitchFamily="34" charset="0"/>
              </a:rPr>
              <a:t>for</a:t>
            </a:r>
            <a:r>
              <a:rPr lang="es-ES" sz="4500" dirty="0">
                <a:latin typeface="Verdana" pitchFamily="34" charset="0"/>
                <a:ea typeface="Verdana" pitchFamily="34" charset="0"/>
              </a:rPr>
              <a:t> </a:t>
            </a:r>
            <a:r>
              <a:rPr lang="es-ES" sz="4500" dirty="0" err="1">
                <a:latin typeface="Verdana" pitchFamily="34" charset="0"/>
                <a:ea typeface="Verdana" pitchFamily="34" charset="0"/>
              </a:rPr>
              <a:t>the</a:t>
            </a:r>
            <a:r>
              <a:rPr lang="es-ES" sz="4500" dirty="0">
                <a:latin typeface="Verdana" pitchFamily="34" charset="0"/>
                <a:ea typeface="Verdana" pitchFamily="34" charset="0"/>
              </a:rPr>
              <a:t> </a:t>
            </a:r>
            <a:r>
              <a:rPr lang="es-ES" sz="4500" dirty="0" err="1">
                <a:latin typeface="Verdana" pitchFamily="34" charset="0"/>
                <a:ea typeface="Verdana" pitchFamily="34" charset="0"/>
              </a:rPr>
              <a:t>deaf</a:t>
            </a:r>
            <a:r>
              <a:rPr lang="es-ES" sz="4500" dirty="0">
                <a:latin typeface="Verdana" pitchFamily="34" charset="0"/>
                <a:ea typeface="Verdana" pitchFamily="34" charset="0"/>
              </a:rPr>
              <a:t> and</a:t>
            </a:r>
          </a:p>
          <a:p>
            <a:pPr marL="712788"/>
            <a:r>
              <a:rPr lang="es-ES" sz="4500" dirty="0" err="1">
                <a:latin typeface="Verdana" pitchFamily="34" charset="0"/>
                <a:ea typeface="Verdana" pitchFamily="34" charset="0"/>
              </a:rPr>
              <a:t>hard</a:t>
            </a:r>
            <a:r>
              <a:rPr lang="es-ES" sz="4500" dirty="0">
                <a:latin typeface="Verdana" pitchFamily="34" charset="0"/>
                <a:ea typeface="Verdana" pitchFamily="34" charset="0"/>
              </a:rPr>
              <a:t> </a:t>
            </a:r>
            <a:r>
              <a:rPr lang="es-ES" sz="4500" dirty="0" err="1">
                <a:latin typeface="Verdana" pitchFamily="34" charset="0"/>
                <a:ea typeface="Verdana" pitchFamily="34" charset="0"/>
              </a:rPr>
              <a:t>of</a:t>
            </a:r>
            <a:r>
              <a:rPr lang="es-ES" sz="4500" dirty="0">
                <a:latin typeface="Verdana" pitchFamily="34" charset="0"/>
                <a:ea typeface="Verdana" pitchFamily="34" charset="0"/>
              </a:rPr>
              <a:t> </a:t>
            </a:r>
            <a:r>
              <a:rPr lang="es-ES" sz="4500" dirty="0" err="1">
                <a:latin typeface="Verdana" pitchFamily="34" charset="0"/>
                <a:ea typeface="Verdana" pitchFamily="34" charset="0"/>
              </a:rPr>
              <a:t>hearing</a:t>
            </a:r>
            <a:endParaRPr lang="es-ES" sz="4500" dirty="0">
              <a:latin typeface="Verdana" pitchFamily="34" charset="0"/>
              <a:ea typeface="Verdana" pitchFamily="34" charset="0"/>
            </a:endParaRPr>
          </a:p>
        </p:txBody>
      </p:sp>
    </p:spTree>
    <p:extLst>
      <p:ext uri="{BB962C8B-B14F-4D97-AF65-F5344CB8AC3E}">
        <p14:creationId xmlns:p14="http://schemas.microsoft.com/office/powerpoint/2010/main" val="15979809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it-IT" dirty="0">
                <a:effectLst/>
              </a:rPr>
              <a:t>«I, </a:t>
            </a:r>
            <a:r>
              <a:rPr lang="it-IT" dirty="0" err="1">
                <a:effectLst/>
              </a:rPr>
              <a:t>Tonya</a:t>
            </a:r>
            <a:r>
              <a:rPr lang="it-IT" dirty="0">
                <a:effectLst/>
              </a:rPr>
              <a:t>»</a:t>
            </a:r>
            <a:endParaRPr lang="en-ES" dirty="0">
              <a:effectLst/>
            </a:endParaRPr>
          </a:p>
        </p:txBody>
      </p:sp>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5332209"/>
          </a:xfrm>
          <a:prstGeom prst="rect">
            <a:avLst/>
          </a:prstGeom>
        </p:spPr>
        <p:txBody>
          <a:bodyPr wrap="square" lIns="137141" tIns="68570" rIns="137141" bIns="68570">
            <a:spAutoFit/>
          </a:bodyPr>
          <a:lstStyle/>
          <a:p>
            <a:pPr>
              <a:lnSpc>
                <a:spcPct val="150000"/>
              </a:lnSpc>
            </a:pPr>
            <a:r>
              <a:rPr lang="it-IT" sz="4500" dirty="0">
                <a:latin typeface="Verdana" pitchFamily="34" charset="0"/>
                <a:ea typeface="Verdana" pitchFamily="34" charset="0"/>
              </a:rPr>
              <a:t>I </a:t>
            </a:r>
            <a:r>
              <a:rPr lang="it-IT" sz="4500" dirty="0" err="1">
                <a:latin typeface="Verdana" pitchFamily="34" charset="0"/>
                <a:ea typeface="Verdana" pitchFamily="34" charset="0"/>
              </a:rPr>
              <a:t>am</a:t>
            </a:r>
            <a:r>
              <a:rPr lang="it-IT" sz="4500" dirty="0">
                <a:latin typeface="Verdana" pitchFamily="34" charset="0"/>
                <a:ea typeface="Verdana" pitchFamily="34" charset="0"/>
              </a:rPr>
              <a:t> so </a:t>
            </a:r>
            <a:r>
              <a:rPr lang="it-IT" sz="4500" dirty="0" err="1">
                <a:latin typeface="Verdana" pitchFamily="34" charset="0"/>
                <a:ea typeface="Verdana" pitchFamily="34" charset="0"/>
              </a:rPr>
              <a:t>sorry</a:t>
            </a:r>
            <a:r>
              <a:rPr lang="it-IT" sz="4500" dirty="0">
                <a:latin typeface="Verdana" pitchFamily="34" charset="0"/>
                <a:ea typeface="Verdana" pitchFamily="34" charset="0"/>
              </a:rPr>
              <a:t>,</a:t>
            </a:r>
          </a:p>
          <a:p>
            <a:pPr>
              <a:lnSpc>
                <a:spcPct val="150000"/>
              </a:lnSpc>
            </a:pPr>
            <a:r>
              <a:rPr lang="it-IT" sz="4500" dirty="0" err="1">
                <a:latin typeface="Verdana" pitchFamily="34" charset="0"/>
                <a:ea typeface="Verdana" pitchFamily="34" charset="0"/>
              </a:rPr>
              <a:t>but</a:t>
            </a:r>
            <a:r>
              <a:rPr lang="it-IT" sz="4500" dirty="0">
                <a:latin typeface="Verdana" pitchFamily="34" charset="0"/>
                <a:ea typeface="Verdana" pitchFamily="34" charset="0"/>
              </a:rPr>
              <a:t> </a:t>
            </a:r>
            <a:r>
              <a:rPr lang="it-IT" sz="4500" dirty="0" err="1">
                <a:latin typeface="Verdana" pitchFamily="34" charset="0"/>
                <a:ea typeface="Verdana" pitchFamily="34" charset="0"/>
              </a:rPr>
              <a:t>there</a:t>
            </a:r>
            <a:r>
              <a:rPr lang="it-IT" sz="4500" dirty="0">
                <a:latin typeface="Verdana" pitchFamily="34" charset="0"/>
                <a:ea typeface="Verdana" pitchFamily="34" charset="0"/>
              </a:rPr>
              <a:t> </a:t>
            </a:r>
            <a:r>
              <a:rPr lang="it-IT" sz="4500" dirty="0" err="1">
                <a:latin typeface="Verdana" pitchFamily="34" charset="0"/>
                <a:ea typeface="Verdana" pitchFamily="34" charset="0"/>
              </a:rPr>
              <a:t>is</a:t>
            </a:r>
            <a:r>
              <a:rPr lang="it-IT" sz="4500" dirty="0">
                <a:latin typeface="Verdana" pitchFamily="34" charset="0"/>
                <a:ea typeface="Verdana" pitchFamily="34" charset="0"/>
              </a:rPr>
              <a:t> no smoking on the </a:t>
            </a:r>
            <a:r>
              <a:rPr lang="it-IT" sz="4500" dirty="0" err="1">
                <a:latin typeface="Verdana" pitchFamily="34" charset="0"/>
                <a:ea typeface="Verdana" pitchFamily="34" charset="0"/>
              </a:rPr>
              <a:t>ice</a:t>
            </a:r>
            <a:r>
              <a:rPr lang="it-IT" sz="4500" dirty="0">
                <a:latin typeface="Verdana" pitchFamily="34" charset="0"/>
                <a:ea typeface="Verdana" pitchFamily="34" charset="0"/>
              </a:rPr>
              <a:t>.</a:t>
            </a:r>
          </a:p>
          <a:p>
            <a:pPr>
              <a:lnSpc>
                <a:spcPct val="150000"/>
              </a:lnSpc>
            </a:pPr>
            <a:endParaRPr lang="en-US" sz="4500" dirty="0">
              <a:latin typeface="Verdana" pitchFamily="34" charset="0"/>
              <a:ea typeface="Verdana" pitchFamily="34" charset="0"/>
            </a:endParaRPr>
          </a:p>
          <a:p>
            <a:pPr>
              <a:lnSpc>
                <a:spcPct val="150000"/>
              </a:lnSpc>
            </a:pPr>
            <a:r>
              <a:rPr lang="en-US" sz="4500" dirty="0">
                <a:latin typeface="Verdana" pitchFamily="34" charset="0"/>
                <a:ea typeface="Verdana" pitchFamily="34" charset="0"/>
              </a:rPr>
              <a:t>The teacher kindly asks </a:t>
            </a:r>
            <a:r>
              <a:rPr lang="en-US" sz="4500" dirty="0" err="1">
                <a:latin typeface="Verdana" pitchFamily="34" charset="0"/>
                <a:ea typeface="Verdana" pitchFamily="34" charset="0"/>
              </a:rPr>
              <a:t>LaVona</a:t>
            </a:r>
            <a:endParaRPr lang="en-US" sz="4500" dirty="0">
              <a:latin typeface="Verdana" pitchFamily="34" charset="0"/>
              <a:ea typeface="Verdana" pitchFamily="34" charset="0"/>
            </a:endParaRPr>
          </a:p>
          <a:p>
            <a:pPr>
              <a:lnSpc>
                <a:spcPct val="150000"/>
              </a:lnSpc>
            </a:pPr>
            <a:r>
              <a:rPr lang="en-US" sz="4500" dirty="0">
                <a:latin typeface="Verdana" pitchFamily="34" charset="0"/>
                <a:ea typeface="Verdana" pitchFamily="34" charset="0"/>
              </a:rPr>
              <a:t>not to smoke on the ice rink.</a:t>
            </a:r>
          </a:p>
        </p:txBody>
      </p:sp>
      <p:pic>
        <p:nvPicPr>
          <p:cNvPr id="3" name="Immagine 2" descr="woman ice-skating">
            <a:extLst>
              <a:ext uri="{FF2B5EF4-FFF2-40B4-BE49-F238E27FC236}">
                <a16:creationId xmlns:a16="http://schemas.microsoft.com/office/drawing/2014/main" id="{6CE8429D-EF14-4C0F-A058-9C03B0163A25}"/>
              </a:ext>
            </a:extLst>
          </p:cNvPr>
          <p:cNvPicPr>
            <a:picLocks noChangeAspect="1"/>
          </p:cNvPicPr>
          <p:nvPr/>
        </p:nvPicPr>
        <p:blipFill>
          <a:blip r:embed="rId2"/>
          <a:stretch>
            <a:fillRect/>
          </a:stretch>
        </p:blipFill>
        <p:spPr>
          <a:xfrm>
            <a:off x="12604063" y="3878575"/>
            <a:ext cx="4131111" cy="4023703"/>
          </a:xfrm>
          <a:prstGeom prst="rect">
            <a:avLst/>
          </a:prstGeom>
        </p:spPr>
      </p:pic>
    </p:spTree>
    <p:extLst>
      <p:ext uri="{BB962C8B-B14F-4D97-AF65-F5344CB8AC3E}">
        <p14:creationId xmlns:p14="http://schemas.microsoft.com/office/powerpoint/2010/main" val="41459140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it-IT" dirty="0">
                <a:effectLst/>
              </a:rPr>
              <a:t>«I, </a:t>
            </a:r>
            <a:r>
              <a:rPr lang="it-IT" dirty="0" err="1">
                <a:effectLst/>
              </a:rPr>
              <a:t>Tonya</a:t>
            </a:r>
            <a:r>
              <a:rPr lang="it-IT" dirty="0">
                <a:effectLst/>
              </a:rPr>
              <a:t>»</a:t>
            </a:r>
            <a:endParaRPr lang="en-ES" dirty="0">
              <a:effectLst/>
            </a:endParaRPr>
          </a:p>
        </p:txBody>
      </p:sp>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5332209"/>
          </a:xfrm>
          <a:prstGeom prst="rect">
            <a:avLst/>
          </a:prstGeom>
        </p:spPr>
        <p:txBody>
          <a:bodyPr wrap="square" lIns="137141" tIns="68570" rIns="137141" bIns="68570">
            <a:spAutoFit/>
          </a:bodyPr>
          <a:lstStyle/>
          <a:p>
            <a:pPr>
              <a:lnSpc>
                <a:spcPct val="150000"/>
              </a:lnSpc>
            </a:pPr>
            <a:r>
              <a:rPr lang="it-IT" sz="4500" b="1" dirty="0">
                <a:latin typeface="Verdana" pitchFamily="34" charset="0"/>
                <a:ea typeface="Verdana" pitchFamily="34" charset="0"/>
              </a:rPr>
              <a:t>I </a:t>
            </a:r>
            <a:r>
              <a:rPr lang="it-IT" sz="4500" b="1" dirty="0" err="1">
                <a:latin typeface="Verdana" pitchFamily="34" charset="0"/>
                <a:ea typeface="Verdana" pitchFamily="34" charset="0"/>
              </a:rPr>
              <a:t>am</a:t>
            </a:r>
            <a:r>
              <a:rPr lang="it-IT" sz="4500" b="1" dirty="0">
                <a:latin typeface="Verdana" pitchFamily="34" charset="0"/>
                <a:ea typeface="Verdana" pitchFamily="34" charset="0"/>
              </a:rPr>
              <a:t> so </a:t>
            </a:r>
            <a:r>
              <a:rPr lang="it-IT" sz="4500" b="1" dirty="0" err="1">
                <a:latin typeface="Verdana" pitchFamily="34" charset="0"/>
                <a:ea typeface="Verdana" pitchFamily="34" charset="0"/>
              </a:rPr>
              <a:t>sorry</a:t>
            </a:r>
            <a:r>
              <a:rPr lang="it-IT" sz="4500" dirty="0">
                <a:latin typeface="Verdana" pitchFamily="34" charset="0"/>
                <a:ea typeface="Verdana" pitchFamily="34" charset="0"/>
              </a:rPr>
              <a:t>,</a:t>
            </a:r>
          </a:p>
          <a:p>
            <a:pPr>
              <a:lnSpc>
                <a:spcPct val="150000"/>
              </a:lnSpc>
            </a:pPr>
            <a:r>
              <a:rPr lang="it-IT" sz="4500" dirty="0" err="1">
                <a:latin typeface="Verdana" pitchFamily="34" charset="0"/>
                <a:ea typeface="Verdana" pitchFamily="34" charset="0"/>
              </a:rPr>
              <a:t>but</a:t>
            </a:r>
            <a:r>
              <a:rPr lang="it-IT" sz="4500" dirty="0">
                <a:latin typeface="Verdana" pitchFamily="34" charset="0"/>
                <a:ea typeface="Verdana" pitchFamily="34" charset="0"/>
              </a:rPr>
              <a:t> </a:t>
            </a:r>
            <a:r>
              <a:rPr lang="it-IT" sz="4500" dirty="0" err="1">
                <a:latin typeface="Verdana" pitchFamily="34" charset="0"/>
                <a:ea typeface="Verdana" pitchFamily="34" charset="0"/>
              </a:rPr>
              <a:t>there</a:t>
            </a:r>
            <a:r>
              <a:rPr lang="it-IT" sz="4500" dirty="0">
                <a:latin typeface="Verdana" pitchFamily="34" charset="0"/>
                <a:ea typeface="Verdana" pitchFamily="34" charset="0"/>
              </a:rPr>
              <a:t> </a:t>
            </a:r>
            <a:r>
              <a:rPr lang="it-IT" sz="4500" dirty="0" err="1">
                <a:latin typeface="Verdana" pitchFamily="34" charset="0"/>
                <a:ea typeface="Verdana" pitchFamily="34" charset="0"/>
              </a:rPr>
              <a:t>is</a:t>
            </a:r>
            <a:r>
              <a:rPr lang="it-IT" sz="4500" dirty="0">
                <a:latin typeface="Verdana" pitchFamily="34" charset="0"/>
                <a:ea typeface="Verdana" pitchFamily="34" charset="0"/>
              </a:rPr>
              <a:t> no smoking on the </a:t>
            </a:r>
            <a:r>
              <a:rPr lang="it-IT" sz="4500" dirty="0" err="1">
                <a:latin typeface="Verdana" pitchFamily="34" charset="0"/>
                <a:ea typeface="Verdana" pitchFamily="34" charset="0"/>
              </a:rPr>
              <a:t>ice</a:t>
            </a:r>
            <a:r>
              <a:rPr lang="it-IT" sz="4500" dirty="0">
                <a:latin typeface="Verdana" pitchFamily="34" charset="0"/>
                <a:ea typeface="Verdana" pitchFamily="34" charset="0"/>
              </a:rPr>
              <a:t>.</a:t>
            </a:r>
          </a:p>
          <a:p>
            <a:pPr>
              <a:lnSpc>
                <a:spcPct val="150000"/>
              </a:lnSpc>
            </a:pPr>
            <a:endParaRPr lang="en-US" sz="4500" dirty="0">
              <a:latin typeface="Verdana" pitchFamily="34" charset="0"/>
              <a:ea typeface="Verdana" pitchFamily="34" charset="0"/>
            </a:endParaRPr>
          </a:p>
          <a:p>
            <a:pPr>
              <a:lnSpc>
                <a:spcPct val="150000"/>
              </a:lnSpc>
            </a:pPr>
            <a:r>
              <a:rPr lang="en-US" sz="4500" dirty="0">
                <a:latin typeface="Verdana" pitchFamily="34" charset="0"/>
                <a:ea typeface="Verdana" pitchFamily="34" charset="0"/>
              </a:rPr>
              <a:t>The teacher </a:t>
            </a:r>
            <a:r>
              <a:rPr lang="en-US" sz="4500" b="1" dirty="0">
                <a:latin typeface="Verdana" pitchFamily="34" charset="0"/>
                <a:ea typeface="Verdana" pitchFamily="34" charset="0"/>
              </a:rPr>
              <a:t>kindly</a:t>
            </a:r>
            <a:r>
              <a:rPr lang="en-US" sz="4500" dirty="0">
                <a:latin typeface="Verdana" pitchFamily="34" charset="0"/>
                <a:ea typeface="Verdana" pitchFamily="34" charset="0"/>
              </a:rPr>
              <a:t> asks </a:t>
            </a:r>
            <a:r>
              <a:rPr lang="en-US" sz="4500" dirty="0" err="1">
                <a:latin typeface="Verdana" pitchFamily="34" charset="0"/>
                <a:ea typeface="Verdana" pitchFamily="34" charset="0"/>
              </a:rPr>
              <a:t>LaVona</a:t>
            </a:r>
            <a:endParaRPr lang="en-US" sz="4500" dirty="0">
              <a:latin typeface="Verdana" pitchFamily="34" charset="0"/>
              <a:ea typeface="Verdana" pitchFamily="34" charset="0"/>
            </a:endParaRPr>
          </a:p>
          <a:p>
            <a:pPr>
              <a:lnSpc>
                <a:spcPct val="150000"/>
              </a:lnSpc>
            </a:pPr>
            <a:r>
              <a:rPr lang="en-US" sz="4500" dirty="0">
                <a:latin typeface="Verdana" pitchFamily="34" charset="0"/>
                <a:ea typeface="Verdana" pitchFamily="34" charset="0"/>
              </a:rPr>
              <a:t>not to smoke on the ice rink.</a:t>
            </a:r>
          </a:p>
        </p:txBody>
      </p:sp>
      <p:pic>
        <p:nvPicPr>
          <p:cNvPr id="2" name="Immagine 1" descr="woman ice-skating">
            <a:extLst>
              <a:ext uri="{FF2B5EF4-FFF2-40B4-BE49-F238E27FC236}">
                <a16:creationId xmlns:a16="http://schemas.microsoft.com/office/drawing/2014/main" id="{925CB145-6B79-4197-A59E-8ACF725508D1}"/>
              </a:ext>
            </a:extLst>
          </p:cNvPr>
          <p:cNvPicPr>
            <a:picLocks noChangeAspect="1"/>
          </p:cNvPicPr>
          <p:nvPr/>
        </p:nvPicPr>
        <p:blipFill>
          <a:blip r:embed="rId2"/>
          <a:stretch>
            <a:fillRect/>
          </a:stretch>
        </p:blipFill>
        <p:spPr>
          <a:xfrm>
            <a:off x="12604063" y="3878575"/>
            <a:ext cx="4131111" cy="4023703"/>
          </a:xfrm>
          <a:prstGeom prst="rect">
            <a:avLst/>
          </a:prstGeom>
        </p:spPr>
      </p:pic>
    </p:spTree>
    <p:extLst>
      <p:ext uri="{BB962C8B-B14F-4D97-AF65-F5344CB8AC3E}">
        <p14:creationId xmlns:p14="http://schemas.microsoft.com/office/powerpoint/2010/main" val="9055862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it-IT" dirty="0">
                <a:effectLst/>
              </a:rPr>
              <a:t>«I, </a:t>
            </a:r>
            <a:r>
              <a:rPr lang="it-IT" dirty="0" err="1">
                <a:effectLst/>
              </a:rPr>
              <a:t>Tonya</a:t>
            </a:r>
            <a:r>
              <a:rPr lang="it-IT" dirty="0">
                <a:effectLst/>
              </a:rPr>
              <a:t>»</a:t>
            </a:r>
            <a:endParaRPr lang="en-ES" dirty="0">
              <a:effectLst/>
            </a:endParaRPr>
          </a:p>
        </p:txBody>
      </p:sp>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5332209"/>
          </a:xfrm>
          <a:prstGeom prst="rect">
            <a:avLst/>
          </a:prstGeom>
        </p:spPr>
        <p:txBody>
          <a:bodyPr wrap="square" lIns="137141" tIns="68570" rIns="137141" bIns="68570">
            <a:spAutoFit/>
          </a:bodyPr>
          <a:lstStyle/>
          <a:p>
            <a:pPr>
              <a:lnSpc>
                <a:spcPct val="150000"/>
              </a:lnSpc>
            </a:pPr>
            <a:r>
              <a:rPr lang="it-IT" sz="4500" dirty="0">
                <a:latin typeface="Verdana" pitchFamily="34" charset="0"/>
                <a:ea typeface="Verdana" pitchFamily="34" charset="0"/>
              </a:rPr>
              <a:t>I </a:t>
            </a:r>
            <a:r>
              <a:rPr lang="it-IT" sz="4500" dirty="0" err="1">
                <a:latin typeface="Verdana" pitchFamily="34" charset="0"/>
                <a:ea typeface="Verdana" pitchFamily="34" charset="0"/>
              </a:rPr>
              <a:t>am</a:t>
            </a:r>
            <a:r>
              <a:rPr lang="it-IT" sz="4500" dirty="0">
                <a:latin typeface="Verdana" pitchFamily="34" charset="0"/>
                <a:ea typeface="Verdana" pitchFamily="34" charset="0"/>
              </a:rPr>
              <a:t> so </a:t>
            </a:r>
            <a:r>
              <a:rPr lang="it-IT" sz="4500" dirty="0" err="1">
                <a:latin typeface="Verdana" pitchFamily="34" charset="0"/>
                <a:ea typeface="Verdana" pitchFamily="34" charset="0"/>
              </a:rPr>
              <a:t>sorry</a:t>
            </a:r>
            <a:r>
              <a:rPr lang="it-IT" sz="4500" dirty="0">
                <a:latin typeface="Verdana" pitchFamily="34" charset="0"/>
                <a:ea typeface="Verdana" pitchFamily="34" charset="0"/>
              </a:rPr>
              <a:t>,</a:t>
            </a:r>
          </a:p>
          <a:p>
            <a:pPr>
              <a:lnSpc>
                <a:spcPct val="150000"/>
              </a:lnSpc>
            </a:pPr>
            <a:r>
              <a:rPr lang="it-IT" sz="4500" dirty="0" err="1">
                <a:latin typeface="Verdana" pitchFamily="34" charset="0"/>
                <a:ea typeface="Verdana" pitchFamily="34" charset="0"/>
              </a:rPr>
              <a:t>but</a:t>
            </a:r>
            <a:r>
              <a:rPr lang="it-IT" sz="4500" dirty="0">
                <a:latin typeface="Verdana" pitchFamily="34" charset="0"/>
                <a:ea typeface="Verdana" pitchFamily="34" charset="0"/>
              </a:rPr>
              <a:t> </a:t>
            </a:r>
            <a:r>
              <a:rPr lang="it-IT" sz="4500" dirty="0" err="1">
                <a:latin typeface="Verdana" pitchFamily="34" charset="0"/>
                <a:ea typeface="Verdana" pitchFamily="34" charset="0"/>
              </a:rPr>
              <a:t>there</a:t>
            </a:r>
            <a:r>
              <a:rPr lang="it-IT" sz="4500" dirty="0">
                <a:latin typeface="Verdana" pitchFamily="34" charset="0"/>
                <a:ea typeface="Verdana" pitchFamily="34" charset="0"/>
              </a:rPr>
              <a:t> </a:t>
            </a:r>
            <a:r>
              <a:rPr lang="it-IT" sz="4500" dirty="0" err="1">
                <a:latin typeface="Verdana" pitchFamily="34" charset="0"/>
                <a:ea typeface="Verdana" pitchFamily="34" charset="0"/>
              </a:rPr>
              <a:t>is</a:t>
            </a:r>
            <a:r>
              <a:rPr lang="it-IT" sz="4500" dirty="0">
                <a:latin typeface="Verdana" pitchFamily="34" charset="0"/>
                <a:ea typeface="Verdana" pitchFamily="34" charset="0"/>
              </a:rPr>
              <a:t> no smoking </a:t>
            </a:r>
            <a:r>
              <a:rPr lang="it-IT" sz="4500" b="1" dirty="0">
                <a:latin typeface="Verdana" pitchFamily="34" charset="0"/>
                <a:ea typeface="Verdana" pitchFamily="34" charset="0"/>
              </a:rPr>
              <a:t>on the </a:t>
            </a:r>
            <a:r>
              <a:rPr lang="it-IT" sz="4500" b="1" dirty="0" err="1">
                <a:latin typeface="Verdana" pitchFamily="34" charset="0"/>
                <a:ea typeface="Verdana" pitchFamily="34" charset="0"/>
              </a:rPr>
              <a:t>ice</a:t>
            </a:r>
            <a:r>
              <a:rPr lang="it-IT" sz="4500" dirty="0">
                <a:latin typeface="Verdana" pitchFamily="34" charset="0"/>
                <a:ea typeface="Verdana" pitchFamily="34" charset="0"/>
              </a:rPr>
              <a:t>.</a:t>
            </a:r>
          </a:p>
          <a:p>
            <a:pPr>
              <a:lnSpc>
                <a:spcPct val="150000"/>
              </a:lnSpc>
            </a:pPr>
            <a:endParaRPr lang="en-US" sz="4500" dirty="0">
              <a:latin typeface="Verdana" pitchFamily="34" charset="0"/>
              <a:ea typeface="Verdana" pitchFamily="34" charset="0"/>
            </a:endParaRPr>
          </a:p>
          <a:p>
            <a:pPr>
              <a:lnSpc>
                <a:spcPct val="150000"/>
              </a:lnSpc>
            </a:pPr>
            <a:r>
              <a:rPr lang="en-US" sz="4500" dirty="0">
                <a:latin typeface="Verdana" pitchFamily="34" charset="0"/>
                <a:ea typeface="Verdana" pitchFamily="34" charset="0"/>
              </a:rPr>
              <a:t>The teacher kindly asks </a:t>
            </a:r>
            <a:r>
              <a:rPr lang="en-US" sz="4500" dirty="0" err="1">
                <a:latin typeface="Verdana" pitchFamily="34" charset="0"/>
                <a:ea typeface="Verdana" pitchFamily="34" charset="0"/>
              </a:rPr>
              <a:t>LaVona</a:t>
            </a:r>
            <a:endParaRPr lang="en-US" sz="4500" dirty="0">
              <a:latin typeface="Verdana" pitchFamily="34" charset="0"/>
              <a:ea typeface="Verdana" pitchFamily="34" charset="0"/>
            </a:endParaRPr>
          </a:p>
          <a:p>
            <a:pPr>
              <a:lnSpc>
                <a:spcPct val="150000"/>
              </a:lnSpc>
            </a:pPr>
            <a:r>
              <a:rPr lang="en-US" sz="4500" dirty="0">
                <a:latin typeface="Verdana" pitchFamily="34" charset="0"/>
                <a:ea typeface="Verdana" pitchFamily="34" charset="0"/>
              </a:rPr>
              <a:t>not to smoke </a:t>
            </a:r>
            <a:r>
              <a:rPr lang="en-US" sz="4500" b="1" dirty="0">
                <a:latin typeface="Verdana" pitchFamily="34" charset="0"/>
                <a:ea typeface="Verdana" pitchFamily="34" charset="0"/>
              </a:rPr>
              <a:t>on the ice rink</a:t>
            </a:r>
            <a:r>
              <a:rPr lang="en-US" sz="4500" dirty="0">
                <a:latin typeface="Verdana" pitchFamily="34" charset="0"/>
                <a:ea typeface="Verdana" pitchFamily="34" charset="0"/>
              </a:rPr>
              <a:t>.</a:t>
            </a:r>
          </a:p>
        </p:txBody>
      </p:sp>
      <p:pic>
        <p:nvPicPr>
          <p:cNvPr id="2" name="Immagine 1" descr="woman ice-skating">
            <a:extLst>
              <a:ext uri="{FF2B5EF4-FFF2-40B4-BE49-F238E27FC236}">
                <a16:creationId xmlns:a16="http://schemas.microsoft.com/office/drawing/2014/main" id="{347FA474-0F79-48B1-A29E-FC576F4E4062}"/>
              </a:ext>
            </a:extLst>
          </p:cNvPr>
          <p:cNvPicPr>
            <a:picLocks noChangeAspect="1"/>
          </p:cNvPicPr>
          <p:nvPr/>
        </p:nvPicPr>
        <p:blipFill>
          <a:blip r:embed="rId2"/>
          <a:stretch>
            <a:fillRect/>
          </a:stretch>
        </p:blipFill>
        <p:spPr>
          <a:xfrm>
            <a:off x="12604063" y="3878575"/>
            <a:ext cx="4131111" cy="4023703"/>
          </a:xfrm>
          <a:prstGeom prst="rect">
            <a:avLst/>
          </a:prstGeom>
        </p:spPr>
      </p:pic>
    </p:spTree>
    <p:extLst>
      <p:ext uri="{BB962C8B-B14F-4D97-AF65-F5344CB8AC3E}">
        <p14:creationId xmlns:p14="http://schemas.microsoft.com/office/powerpoint/2010/main" val="32292676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it-IT" dirty="0">
                <a:effectLst/>
              </a:rPr>
              <a:t>«I, </a:t>
            </a:r>
            <a:r>
              <a:rPr lang="it-IT" dirty="0" err="1">
                <a:effectLst/>
              </a:rPr>
              <a:t>Tonya</a:t>
            </a:r>
            <a:r>
              <a:rPr lang="it-IT" dirty="0">
                <a:effectLst/>
              </a:rPr>
              <a:t>»</a:t>
            </a:r>
            <a:endParaRPr lang="en-ES" dirty="0">
              <a:effectLst/>
            </a:endParaRPr>
          </a:p>
        </p:txBody>
      </p:sp>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5332209"/>
          </a:xfrm>
          <a:prstGeom prst="rect">
            <a:avLst/>
          </a:prstGeom>
        </p:spPr>
        <p:txBody>
          <a:bodyPr wrap="square" lIns="137141" tIns="68570" rIns="137141" bIns="68570">
            <a:spAutoFit/>
          </a:bodyPr>
          <a:lstStyle/>
          <a:p>
            <a:pPr>
              <a:lnSpc>
                <a:spcPct val="150000"/>
              </a:lnSpc>
            </a:pPr>
            <a:r>
              <a:rPr lang="it-IT" sz="4500" dirty="0">
                <a:latin typeface="Verdana" pitchFamily="34" charset="0"/>
                <a:ea typeface="Verdana" pitchFamily="34" charset="0"/>
              </a:rPr>
              <a:t>I </a:t>
            </a:r>
            <a:r>
              <a:rPr lang="it-IT" sz="4500" dirty="0" err="1">
                <a:latin typeface="Verdana" pitchFamily="34" charset="0"/>
                <a:ea typeface="Verdana" pitchFamily="34" charset="0"/>
              </a:rPr>
              <a:t>am</a:t>
            </a:r>
            <a:r>
              <a:rPr lang="it-IT" sz="4500" dirty="0">
                <a:latin typeface="Verdana" pitchFamily="34" charset="0"/>
                <a:ea typeface="Verdana" pitchFamily="34" charset="0"/>
              </a:rPr>
              <a:t> so </a:t>
            </a:r>
            <a:r>
              <a:rPr lang="it-IT" sz="4500" dirty="0" err="1">
                <a:latin typeface="Verdana" pitchFamily="34" charset="0"/>
                <a:ea typeface="Verdana" pitchFamily="34" charset="0"/>
              </a:rPr>
              <a:t>sorry</a:t>
            </a:r>
            <a:r>
              <a:rPr lang="it-IT" sz="4500" dirty="0">
                <a:latin typeface="Verdana" pitchFamily="34" charset="0"/>
                <a:ea typeface="Verdana" pitchFamily="34" charset="0"/>
              </a:rPr>
              <a:t>,</a:t>
            </a:r>
          </a:p>
          <a:p>
            <a:pPr>
              <a:lnSpc>
                <a:spcPct val="150000"/>
              </a:lnSpc>
            </a:pPr>
            <a:r>
              <a:rPr lang="it-IT" sz="4500" dirty="0" err="1">
                <a:latin typeface="Verdana" pitchFamily="34" charset="0"/>
                <a:ea typeface="Verdana" pitchFamily="34" charset="0"/>
              </a:rPr>
              <a:t>but</a:t>
            </a:r>
            <a:r>
              <a:rPr lang="it-IT" sz="4500" dirty="0">
                <a:latin typeface="Verdana" pitchFamily="34" charset="0"/>
                <a:ea typeface="Verdana" pitchFamily="34" charset="0"/>
              </a:rPr>
              <a:t> </a:t>
            </a:r>
            <a:r>
              <a:rPr lang="it-IT" sz="4500" dirty="0" err="1">
                <a:latin typeface="Verdana" pitchFamily="34" charset="0"/>
                <a:ea typeface="Verdana" pitchFamily="34" charset="0"/>
              </a:rPr>
              <a:t>there</a:t>
            </a:r>
            <a:r>
              <a:rPr lang="it-IT" sz="4500" dirty="0">
                <a:latin typeface="Verdana" pitchFamily="34" charset="0"/>
                <a:ea typeface="Verdana" pitchFamily="34" charset="0"/>
              </a:rPr>
              <a:t> </a:t>
            </a:r>
            <a:r>
              <a:rPr lang="it-IT" sz="4500" dirty="0" err="1">
                <a:latin typeface="Verdana" pitchFamily="34" charset="0"/>
                <a:ea typeface="Verdana" pitchFamily="34" charset="0"/>
              </a:rPr>
              <a:t>is</a:t>
            </a:r>
            <a:r>
              <a:rPr lang="it-IT" sz="4500" dirty="0">
                <a:latin typeface="Verdana" pitchFamily="34" charset="0"/>
                <a:ea typeface="Verdana" pitchFamily="34" charset="0"/>
              </a:rPr>
              <a:t> no smoking </a:t>
            </a:r>
            <a:r>
              <a:rPr lang="it-IT" sz="4500" b="1" dirty="0">
                <a:latin typeface="Verdana" pitchFamily="34" charset="0"/>
                <a:ea typeface="Verdana" pitchFamily="34" charset="0"/>
              </a:rPr>
              <a:t>on the </a:t>
            </a:r>
            <a:r>
              <a:rPr lang="it-IT" sz="4500" b="1" dirty="0" err="1">
                <a:latin typeface="Verdana" pitchFamily="34" charset="0"/>
                <a:ea typeface="Verdana" pitchFamily="34" charset="0"/>
              </a:rPr>
              <a:t>ice</a:t>
            </a:r>
            <a:r>
              <a:rPr lang="it-IT" sz="4500" dirty="0">
                <a:latin typeface="Verdana" pitchFamily="34" charset="0"/>
                <a:ea typeface="Verdana" pitchFamily="34" charset="0"/>
              </a:rPr>
              <a:t>.</a:t>
            </a:r>
          </a:p>
          <a:p>
            <a:pPr>
              <a:lnSpc>
                <a:spcPct val="150000"/>
              </a:lnSpc>
            </a:pPr>
            <a:endParaRPr lang="en-US" sz="4500" dirty="0">
              <a:latin typeface="Verdana" pitchFamily="34" charset="0"/>
              <a:ea typeface="Verdana" pitchFamily="34" charset="0"/>
            </a:endParaRPr>
          </a:p>
          <a:p>
            <a:pPr>
              <a:lnSpc>
                <a:spcPct val="150000"/>
              </a:lnSpc>
            </a:pPr>
            <a:r>
              <a:rPr lang="en-US" sz="4500" dirty="0">
                <a:latin typeface="Verdana" pitchFamily="34" charset="0"/>
                <a:ea typeface="Verdana" pitchFamily="34" charset="0"/>
              </a:rPr>
              <a:t>The teacher kindly asks </a:t>
            </a:r>
            <a:r>
              <a:rPr lang="en-US" sz="4500" dirty="0" err="1">
                <a:latin typeface="Verdana" pitchFamily="34" charset="0"/>
                <a:ea typeface="Verdana" pitchFamily="34" charset="0"/>
              </a:rPr>
              <a:t>LaVona</a:t>
            </a:r>
            <a:endParaRPr lang="en-US" sz="4500" dirty="0">
              <a:latin typeface="Verdana" pitchFamily="34" charset="0"/>
              <a:ea typeface="Verdana" pitchFamily="34" charset="0"/>
            </a:endParaRPr>
          </a:p>
          <a:p>
            <a:pPr>
              <a:lnSpc>
                <a:spcPct val="150000"/>
              </a:lnSpc>
            </a:pPr>
            <a:r>
              <a:rPr lang="en-US" sz="4500" dirty="0">
                <a:latin typeface="Verdana" pitchFamily="34" charset="0"/>
                <a:ea typeface="Verdana" pitchFamily="34" charset="0"/>
              </a:rPr>
              <a:t>not to smoke </a:t>
            </a:r>
            <a:r>
              <a:rPr lang="en-US" sz="4500" b="1" dirty="0">
                <a:latin typeface="Verdana" pitchFamily="34" charset="0"/>
                <a:ea typeface="Verdana" pitchFamily="34" charset="0"/>
              </a:rPr>
              <a:t>[on the ice rink] &gt; ice-skating spot</a:t>
            </a:r>
            <a:r>
              <a:rPr lang="en-US" sz="4500" dirty="0">
                <a:latin typeface="Verdana" pitchFamily="34" charset="0"/>
                <a:ea typeface="Verdana" pitchFamily="34" charset="0"/>
              </a:rPr>
              <a:t>.</a:t>
            </a:r>
          </a:p>
        </p:txBody>
      </p:sp>
      <p:pic>
        <p:nvPicPr>
          <p:cNvPr id="2" name="Immagine 1" descr="woman ice-skating">
            <a:extLst>
              <a:ext uri="{FF2B5EF4-FFF2-40B4-BE49-F238E27FC236}">
                <a16:creationId xmlns:a16="http://schemas.microsoft.com/office/drawing/2014/main" id="{3C658125-6B57-4CD9-9202-17D780F1C207}"/>
              </a:ext>
            </a:extLst>
          </p:cNvPr>
          <p:cNvPicPr>
            <a:picLocks noChangeAspect="1"/>
          </p:cNvPicPr>
          <p:nvPr/>
        </p:nvPicPr>
        <p:blipFill>
          <a:blip r:embed="rId2"/>
          <a:stretch>
            <a:fillRect/>
          </a:stretch>
        </p:blipFill>
        <p:spPr>
          <a:xfrm>
            <a:off x="12604063" y="3421377"/>
            <a:ext cx="4131111" cy="4023703"/>
          </a:xfrm>
          <a:prstGeom prst="rect">
            <a:avLst/>
          </a:prstGeom>
        </p:spPr>
      </p:pic>
    </p:spTree>
    <p:extLst>
      <p:ext uri="{BB962C8B-B14F-4D97-AF65-F5344CB8AC3E}">
        <p14:creationId xmlns:p14="http://schemas.microsoft.com/office/powerpoint/2010/main" val="6716039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it-IT" dirty="0">
                <a:effectLst/>
              </a:rPr>
              <a:t>«I, </a:t>
            </a:r>
            <a:r>
              <a:rPr lang="it-IT" dirty="0" err="1">
                <a:effectLst/>
              </a:rPr>
              <a:t>Tonya</a:t>
            </a:r>
            <a:r>
              <a:rPr lang="it-IT" dirty="0">
                <a:effectLst/>
              </a:rPr>
              <a:t>»</a:t>
            </a:r>
            <a:endParaRPr lang="en-ES" dirty="0">
              <a:effectLst/>
            </a:endParaRPr>
          </a:p>
        </p:txBody>
      </p:sp>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5332209"/>
          </a:xfrm>
          <a:prstGeom prst="rect">
            <a:avLst/>
          </a:prstGeom>
        </p:spPr>
        <p:txBody>
          <a:bodyPr wrap="square" lIns="137141" tIns="68570" rIns="137141" bIns="68570">
            <a:spAutoFit/>
          </a:bodyPr>
          <a:lstStyle/>
          <a:p>
            <a:pPr>
              <a:lnSpc>
                <a:spcPct val="150000"/>
              </a:lnSpc>
            </a:pPr>
            <a:r>
              <a:rPr lang="it-IT" sz="4500" b="1" dirty="0">
                <a:latin typeface="Verdana" pitchFamily="34" charset="0"/>
                <a:ea typeface="Verdana" pitchFamily="34" charset="0"/>
              </a:rPr>
              <a:t>I </a:t>
            </a:r>
            <a:r>
              <a:rPr lang="it-IT" sz="4500" b="1" dirty="0" err="1">
                <a:latin typeface="Verdana" pitchFamily="34" charset="0"/>
                <a:ea typeface="Verdana" pitchFamily="34" charset="0"/>
              </a:rPr>
              <a:t>am</a:t>
            </a:r>
            <a:r>
              <a:rPr lang="it-IT" sz="4500" b="1" dirty="0">
                <a:latin typeface="Verdana" pitchFamily="34" charset="0"/>
                <a:ea typeface="Verdana" pitchFamily="34" charset="0"/>
              </a:rPr>
              <a:t> so </a:t>
            </a:r>
            <a:r>
              <a:rPr lang="it-IT" sz="4500" b="1" dirty="0" err="1">
                <a:latin typeface="Verdana" pitchFamily="34" charset="0"/>
                <a:ea typeface="Verdana" pitchFamily="34" charset="0"/>
              </a:rPr>
              <a:t>sorry</a:t>
            </a:r>
            <a:r>
              <a:rPr lang="it-IT" sz="4500" dirty="0">
                <a:latin typeface="Verdana" pitchFamily="34" charset="0"/>
                <a:ea typeface="Verdana" pitchFamily="34" charset="0"/>
              </a:rPr>
              <a:t>,</a:t>
            </a:r>
          </a:p>
          <a:p>
            <a:pPr>
              <a:lnSpc>
                <a:spcPct val="150000"/>
              </a:lnSpc>
            </a:pPr>
            <a:r>
              <a:rPr lang="it-IT" sz="4500" dirty="0" err="1">
                <a:latin typeface="Verdana" pitchFamily="34" charset="0"/>
                <a:ea typeface="Verdana" pitchFamily="34" charset="0"/>
              </a:rPr>
              <a:t>but</a:t>
            </a:r>
            <a:r>
              <a:rPr lang="it-IT" sz="4500" dirty="0">
                <a:latin typeface="Verdana" pitchFamily="34" charset="0"/>
                <a:ea typeface="Verdana" pitchFamily="34" charset="0"/>
              </a:rPr>
              <a:t> </a:t>
            </a:r>
            <a:r>
              <a:rPr lang="it-IT" sz="4500" dirty="0" err="1">
                <a:latin typeface="Verdana" pitchFamily="34" charset="0"/>
                <a:ea typeface="Verdana" pitchFamily="34" charset="0"/>
              </a:rPr>
              <a:t>there</a:t>
            </a:r>
            <a:r>
              <a:rPr lang="it-IT" sz="4500" dirty="0">
                <a:latin typeface="Verdana" pitchFamily="34" charset="0"/>
                <a:ea typeface="Verdana" pitchFamily="34" charset="0"/>
              </a:rPr>
              <a:t> </a:t>
            </a:r>
            <a:r>
              <a:rPr lang="it-IT" sz="4500" dirty="0" err="1">
                <a:latin typeface="Verdana" pitchFamily="34" charset="0"/>
                <a:ea typeface="Verdana" pitchFamily="34" charset="0"/>
              </a:rPr>
              <a:t>is</a:t>
            </a:r>
            <a:r>
              <a:rPr lang="it-IT" sz="4500" dirty="0">
                <a:latin typeface="Verdana" pitchFamily="34" charset="0"/>
                <a:ea typeface="Verdana" pitchFamily="34" charset="0"/>
              </a:rPr>
              <a:t> no smoking on the </a:t>
            </a:r>
            <a:r>
              <a:rPr lang="it-IT" sz="4500" dirty="0" err="1">
                <a:latin typeface="Verdana" pitchFamily="34" charset="0"/>
                <a:ea typeface="Verdana" pitchFamily="34" charset="0"/>
              </a:rPr>
              <a:t>ice</a:t>
            </a:r>
            <a:r>
              <a:rPr lang="it-IT" sz="4500" dirty="0">
                <a:latin typeface="Verdana" pitchFamily="34" charset="0"/>
                <a:ea typeface="Verdana" pitchFamily="34" charset="0"/>
              </a:rPr>
              <a:t>.</a:t>
            </a:r>
          </a:p>
          <a:p>
            <a:pPr>
              <a:lnSpc>
                <a:spcPct val="150000"/>
              </a:lnSpc>
            </a:pPr>
            <a:endParaRPr lang="en-US" sz="4500" dirty="0">
              <a:latin typeface="Verdana" pitchFamily="34" charset="0"/>
              <a:ea typeface="Verdana" pitchFamily="34" charset="0"/>
            </a:endParaRPr>
          </a:p>
          <a:p>
            <a:pPr>
              <a:lnSpc>
                <a:spcPct val="150000"/>
              </a:lnSpc>
            </a:pPr>
            <a:r>
              <a:rPr lang="en-US" sz="4500" dirty="0">
                <a:latin typeface="Verdana" pitchFamily="34" charset="0"/>
                <a:ea typeface="Verdana" pitchFamily="34" charset="0"/>
              </a:rPr>
              <a:t>The teacher </a:t>
            </a:r>
            <a:r>
              <a:rPr lang="en-US" sz="4500" b="1" strike="sngStrike" dirty="0">
                <a:latin typeface="Verdana" pitchFamily="34" charset="0"/>
                <a:ea typeface="Verdana" pitchFamily="34" charset="0"/>
              </a:rPr>
              <a:t>kindly </a:t>
            </a:r>
            <a:r>
              <a:rPr lang="en-US" sz="4500" dirty="0">
                <a:latin typeface="Verdana" pitchFamily="34" charset="0"/>
                <a:ea typeface="Verdana" pitchFamily="34" charset="0"/>
              </a:rPr>
              <a:t>asks </a:t>
            </a:r>
            <a:r>
              <a:rPr lang="en-US" sz="4500" dirty="0" err="1">
                <a:latin typeface="Verdana" pitchFamily="34" charset="0"/>
                <a:ea typeface="Verdana" pitchFamily="34" charset="0"/>
              </a:rPr>
              <a:t>LaVona</a:t>
            </a:r>
            <a:endParaRPr lang="en-US" sz="4500" dirty="0">
              <a:latin typeface="Verdana" pitchFamily="34" charset="0"/>
              <a:ea typeface="Verdana" pitchFamily="34" charset="0"/>
            </a:endParaRPr>
          </a:p>
          <a:p>
            <a:pPr>
              <a:lnSpc>
                <a:spcPct val="150000"/>
              </a:lnSpc>
            </a:pPr>
            <a:r>
              <a:rPr lang="en-US" sz="4500" dirty="0">
                <a:latin typeface="Verdana" pitchFamily="34" charset="0"/>
                <a:ea typeface="Verdana" pitchFamily="34" charset="0"/>
              </a:rPr>
              <a:t>not to smoke on the ice-skating spot.</a:t>
            </a:r>
          </a:p>
        </p:txBody>
      </p:sp>
      <p:pic>
        <p:nvPicPr>
          <p:cNvPr id="2" name="Immagine 1" descr="woman ice-skating">
            <a:extLst>
              <a:ext uri="{FF2B5EF4-FFF2-40B4-BE49-F238E27FC236}">
                <a16:creationId xmlns:a16="http://schemas.microsoft.com/office/drawing/2014/main" id="{4337552C-9EDD-431F-B9C9-4FFCD2F6AC6D}"/>
              </a:ext>
            </a:extLst>
          </p:cNvPr>
          <p:cNvPicPr>
            <a:picLocks noChangeAspect="1"/>
          </p:cNvPicPr>
          <p:nvPr/>
        </p:nvPicPr>
        <p:blipFill>
          <a:blip r:embed="rId2"/>
          <a:stretch>
            <a:fillRect/>
          </a:stretch>
        </p:blipFill>
        <p:spPr>
          <a:xfrm>
            <a:off x="12604063" y="3878575"/>
            <a:ext cx="4131111" cy="4023703"/>
          </a:xfrm>
          <a:prstGeom prst="rect">
            <a:avLst/>
          </a:prstGeom>
        </p:spPr>
      </p:pic>
    </p:spTree>
    <p:extLst>
      <p:ext uri="{BB962C8B-B14F-4D97-AF65-F5344CB8AC3E}">
        <p14:creationId xmlns:p14="http://schemas.microsoft.com/office/powerpoint/2010/main" val="14908398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s-ES" dirty="0"/>
              <a:t>“</a:t>
            </a:r>
            <a:r>
              <a:rPr lang="es-ES" dirty="0" err="1"/>
              <a:t>Struggling</a:t>
            </a:r>
            <a:r>
              <a:rPr lang="es-ES" dirty="0"/>
              <a:t> </a:t>
            </a:r>
            <a:r>
              <a:rPr lang="es-ES" dirty="0" err="1"/>
              <a:t>readers</a:t>
            </a:r>
            <a:r>
              <a:rPr lang="es-ES" dirty="0"/>
              <a:t>”</a:t>
            </a:r>
            <a:endParaRPr lang="en-ES" dirty="0">
              <a:effectLst/>
            </a:endParaRPr>
          </a:p>
        </p:txBody>
      </p:sp>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4293463"/>
          </a:xfrm>
          <a:prstGeom prst="rect">
            <a:avLst/>
          </a:prstGeom>
        </p:spPr>
        <p:txBody>
          <a:bodyPr wrap="square" lIns="137141" tIns="68570" rIns="137141" bIns="68570">
            <a:spAutoFit/>
          </a:bodyPr>
          <a:lstStyle/>
          <a:p>
            <a:pPr marL="914400" indent="-914400">
              <a:lnSpc>
                <a:spcPct val="150000"/>
              </a:lnSpc>
              <a:buAutoNum type="arabicPeriod"/>
            </a:pPr>
            <a:r>
              <a:rPr lang="es-ES" sz="4500" dirty="0">
                <a:latin typeface="Verdana" pitchFamily="34" charset="0"/>
                <a:ea typeface="Verdana" pitchFamily="34" charset="0"/>
              </a:rPr>
              <a:t>Poor lexical and </a:t>
            </a:r>
            <a:r>
              <a:rPr lang="es-ES" sz="4500" dirty="0" err="1">
                <a:latin typeface="Verdana" pitchFamily="34" charset="0"/>
                <a:ea typeface="Verdana" pitchFamily="34" charset="0"/>
              </a:rPr>
              <a:t>structural</a:t>
            </a:r>
            <a:r>
              <a:rPr lang="es-ES" sz="4500" dirty="0">
                <a:latin typeface="Verdana" pitchFamily="34" charset="0"/>
                <a:ea typeface="Verdana" pitchFamily="34" charset="0"/>
              </a:rPr>
              <a:t> </a:t>
            </a:r>
            <a:r>
              <a:rPr lang="es-ES" sz="4500" dirty="0" err="1">
                <a:latin typeface="Verdana" pitchFamily="34" charset="0"/>
                <a:ea typeface="Verdana" pitchFamily="34" charset="0"/>
              </a:rPr>
              <a:t>knowledge</a:t>
            </a:r>
            <a:r>
              <a:rPr lang="es-ES" sz="4500" dirty="0">
                <a:latin typeface="Verdana" pitchFamily="34" charset="0"/>
                <a:ea typeface="Verdana" pitchFamily="34" charset="0"/>
              </a:rPr>
              <a:t>.</a:t>
            </a:r>
          </a:p>
          <a:p>
            <a:pPr marL="914400" indent="-914400">
              <a:lnSpc>
                <a:spcPct val="150000"/>
              </a:lnSpc>
              <a:buAutoNum type="arabicPeriod"/>
            </a:pPr>
            <a:r>
              <a:rPr lang="es-ES" sz="4500" dirty="0">
                <a:latin typeface="Verdana" pitchFamily="34" charset="0"/>
                <a:ea typeface="Verdana" pitchFamily="34" charset="0"/>
              </a:rPr>
              <a:t>High-</a:t>
            </a:r>
            <a:r>
              <a:rPr lang="es-ES" sz="4500" dirty="0" err="1">
                <a:latin typeface="Verdana" pitchFamily="34" charset="0"/>
                <a:ea typeface="Verdana" pitchFamily="34" charset="0"/>
              </a:rPr>
              <a:t>frequency</a:t>
            </a:r>
            <a:r>
              <a:rPr lang="es-ES" sz="4500" dirty="0">
                <a:latin typeface="Verdana" pitchFamily="34" charset="0"/>
                <a:ea typeface="Verdana" pitchFamily="34" charset="0"/>
              </a:rPr>
              <a:t> </a:t>
            </a:r>
            <a:r>
              <a:rPr lang="es-ES" sz="4500" dirty="0" err="1">
                <a:latin typeface="Verdana" pitchFamily="34" charset="0"/>
                <a:ea typeface="Verdana" pitchFamily="34" charset="0"/>
              </a:rPr>
              <a:t>words</a:t>
            </a:r>
            <a:r>
              <a:rPr lang="es-ES" sz="4500" dirty="0">
                <a:latin typeface="Verdana" pitchFamily="34" charset="0"/>
                <a:ea typeface="Verdana" pitchFamily="34" charset="0"/>
              </a:rPr>
              <a:t>.</a:t>
            </a:r>
          </a:p>
          <a:p>
            <a:pPr marL="914400" indent="-914400">
              <a:lnSpc>
                <a:spcPct val="150000"/>
              </a:lnSpc>
              <a:buAutoNum type="arabicPeriod"/>
            </a:pPr>
            <a:r>
              <a:rPr lang="es-ES" sz="4500" dirty="0" err="1">
                <a:latin typeface="Verdana" pitchFamily="34" charset="0"/>
                <a:ea typeface="Verdana" pitchFamily="34" charset="0"/>
              </a:rPr>
              <a:t>Normalise</a:t>
            </a:r>
            <a:r>
              <a:rPr lang="es-ES" sz="4500" dirty="0">
                <a:latin typeface="Verdana" pitchFamily="34" charset="0"/>
                <a:ea typeface="Verdana" pitchFamily="34" charset="0"/>
              </a:rPr>
              <a:t> </a:t>
            </a:r>
            <a:r>
              <a:rPr lang="es-ES" sz="4500" dirty="0" err="1">
                <a:latin typeface="Verdana" pitchFamily="34" charset="0"/>
                <a:ea typeface="Verdana" pitchFamily="34" charset="0"/>
              </a:rPr>
              <a:t>idiomatic</a:t>
            </a:r>
            <a:r>
              <a:rPr lang="es-ES" sz="4500" dirty="0">
                <a:latin typeface="Verdana" pitchFamily="34" charset="0"/>
                <a:ea typeface="Verdana" pitchFamily="34" charset="0"/>
              </a:rPr>
              <a:t> </a:t>
            </a:r>
            <a:r>
              <a:rPr lang="es-ES" sz="4500" dirty="0" err="1">
                <a:latin typeface="Verdana" pitchFamily="34" charset="0"/>
                <a:ea typeface="Verdana" pitchFamily="34" charset="0"/>
              </a:rPr>
              <a:t>formulations</a:t>
            </a:r>
            <a:r>
              <a:rPr lang="es-ES" sz="4500" dirty="0">
                <a:latin typeface="Verdana" pitchFamily="34" charset="0"/>
                <a:ea typeface="Verdana" pitchFamily="34" charset="0"/>
              </a:rPr>
              <a:t>.</a:t>
            </a:r>
          </a:p>
          <a:p>
            <a:pPr marL="914400" indent="-914400">
              <a:lnSpc>
                <a:spcPct val="150000"/>
              </a:lnSpc>
              <a:buAutoNum type="arabicPeriod"/>
            </a:pPr>
            <a:r>
              <a:rPr lang="es-ES" sz="4500" dirty="0">
                <a:latin typeface="Verdana" pitchFamily="34" charset="0"/>
                <a:ea typeface="Verdana" pitchFamily="34" charset="0"/>
              </a:rPr>
              <a:t>Short </a:t>
            </a:r>
            <a:r>
              <a:rPr lang="es-ES" sz="4500" dirty="0" err="1">
                <a:latin typeface="Verdana" pitchFamily="34" charset="0"/>
                <a:ea typeface="Verdana" pitchFamily="34" charset="0"/>
              </a:rPr>
              <a:t>declarative</a:t>
            </a:r>
            <a:r>
              <a:rPr lang="es-ES" sz="4500" dirty="0">
                <a:latin typeface="Verdana" pitchFamily="34" charset="0"/>
                <a:ea typeface="Verdana" pitchFamily="34" charset="0"/>
              </a:rPr>
              <a:t> </a:t>
            </a:r>
            <a:r>
              <a:rPr lang="es-ES" sz="4500" dirty="0" err="1">
                <a:latin typeface="Verdana" pitchFamily="34" charset="0"/>
                <a:ea typeface="Verdana" pitchFamily="34" charset="0"/>
              </a:rPr>
              <a:t>sentences</a:t>
            </a:r>
            <a:r>
              <a:rPr lang="es-ES" sz="4500" dirty="0">
                <a:latin typeface="Verdana" pitchFamily="34" charset="0"/>
                <a:ea typeface="Verdana" pitchFamily="34" charset="0"/>
              </a:rPr>
              <a:t>.</a:t>
            </a:r>
          </a:p>
        </p:txBody>
      </p:sp>
    </p:spTree>
    <p:extLst>
      <p:ext uri="{BB962C8B-B14F-4D97-AF65-F5344CB8AC3E}">
        <p14:creationId xmlns:p14="http://schemas.microsoft.com/office/powerpoint/2010/main" val="3904655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7084400" cy="1062638"/>
          </a:xfrm>
        </p:spPr>
        <p:txBody>
          <a:bodyPr/>
          <a:lstStyle/>
          <a:p>
            <a:r>
              <a:rPr lang="en-ES" dirty="0"/>
              <a:t>Overview</a:t>
            </a:r>
          </a:p>
        </p:txBody>
      </p:sp>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452993" y="3224323"/>
            <a:ext cx="17251790" cy="2215971"/>
          </a:xfrm>
          <a:prstGeom prst="rect">
            <a:avLst/>
          </a:prstGeom>
        </p:spPr>
        <p:txBody>
          <a:bodyPr wrap="square" lIns="137141" tIns="68570" rIns="137141" bIns="68570">
            <a:spAutoFit/>
          </a:bodyPr>
          <a:lstStyle/>
          <a:p>
            <a:pPr>
              <a:lnSpc>
                <a:spcPct val="150000"/>
              </a:lnSpc>
            </a:pPr>
            <a:r>
              <a:rPr lang="en-GB" sz="4500" dirty="0">
                <a:latin typeface="Verdana" pitchFamily="34" charset="0"/>
                <a:ea typeface="Verdana" pitchFamily="34" charset="0"/>
              </a:rPr>
              <a:t>Audio subtitles (AST).</a:t>
            </a:r>
          </a:p>
          <a:p>
            <a:pPr>
              <a:lnSpc>
                <a:spcPct val="150000"/>
              </a:lnSpc>
            </a:pPr>
            <a:r>
              <a:rPr lang="en-GB" sz="4500" dirty="0">
                <a:latin typeface="Verdana" pitchFamily="34" charset="0"/>
                <a:ea typeface="Verdana" pitchFamily="34" charset="0"/>
              </a:rPr>
              <a:t>Hints on how to simplify them.</a:t>
            </a:r>
          </a:p>
        </p:txBody>
      </p:sp>
    </p:spTree>
    <p:extLst>
      <p:ext uri="{BB962C8B-B14F-4D97-AF65-F5344CB8AC3E}">
        <p14:creationId xmlns:p14="http://schemas.microsoft.com/office/powerpoint/2010/main" val="37883539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it-IT" dirty="0">
                <a:effectLst/>
              </a:rPr>
              <a:t>«I, </a:t>
            </a:r>
            <a:r>
              <a:rPr lang="it-IT" dirty="0" err="1">
                <a:effectLst/>
              </a:rPr>
              <a:t>Tonya</a:t>
            </a:r>
            <a:r>
              <a:rPr lang="it-IT" dirty="0">
                <a:effectLst/>
              </a:rPr>
              <a:t>»</a:t>
            </a:r>
            <a:endParaRPr lang="en-ES" dirty="0">
              <a:effectLst/>
            </a:endParaRPr>
          </a:p>
        </p:txBody>
      </p:sp>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4293463"/>
          </a:xfrm>
          <a:prstGeom prst="rect">
            <a:avLst/>
          </a:prstGeom>
        </p:spPr>
        <p:txBody>
          <a:bodyPr wrap="square" lIns="137141" tIns="68570" rIns="137141" bIns="68570">
            <a:spAutoFit/>
          </a:bodyPr>
          <a:lstStyle/>
          <a:p>
            <a:pPr>
              <a:lnSpc>
                <a:spcPct val="150000"/>
              </a:lnSpc>
            </a:pPr>
            <a:r>
              <a:rPr lang="it-IT" sz="4500" dirty="0">
                <a:latin typeface="Verdana" pitchFamily="34" charset="0"/>
                <a:ea typeface="Verdana" pitchFamily="34" charset="0"/>
              </a:rPr>
              <a:t>I </a:t>
            </a:r>
            <a:r>
              <a:rPr lang="it-IT" sz="4500" dirty="0" err="1">
                <a:latin typeface="Verdana" pitchFamily="34" charset="0"/>
                <a:ea typeface="Verdana" pitchFamily="34" charset="0"/>
              </a:rPr>
              <a:t>am</a:t>
            </a:r>
            <a:r>
              <a:rPr lang="it-IT" sz="4500" dirty="0">
                <a:latin typeface="Verdana" pitchFamily="34" charset="0"/>
                <a:ea typeface="Verdana" pitchFamily="34" charset="0"/>
              </a:rPr>
              <a:t> so </a:t>
            </a:r>
            <a:r>
              <a:rPr lang="it-IT" sz="4500" dirty="0" err="1">
                <a:latin typeface="Verdana" pitchFamily="34" charset="0"/>
                <a:ea typeface="Verdana" pitchFamily="34" charset="0"/>
              </a:rPr>
              <a:t>sorry</a:t>
            </a:r>
            <a:r>
              <a:rPr lang="it-IT" sz="4500" dirty="0">
                <a:latin typeface="Verdana" pitchFamily="34" charset="0"/>
                <a:ea typeface="Verdana" pitchFamily="34" charset="0"/>
              </a:rPr>
              <a:t>,</a:t>
            </a:r>
          </a:p>
          <a:p>
            <a:pPr>
              <a:lnSpc>
                <a:spcPct val="150000"/>
              </a:lnSpc>
            </a:pPr>
            <a:r>
              <a:rPr lang="it-IT" sz="4500" dirty="0" err="1">
                <a:latin typeface="Verdana" pitchFamily="34" charset="0"/>
                <a:ea typeface="Verdana" pitchFamily="34" charset="0"/>
              </a:rPr>
              <a:t>but</a:t>
            </a:r>
            <a:r>
              <a:rPr lang="it-IT" sz="4500" dirty="0">
                <a:latin typeface="Verdana" pitchFamily="34" charset="0"/>
                <a:ea typeface="Verdana" pitchFamily="34" charset="0"/>
              </a:rPr>
              <a:t> </a:t>
            </a:r>
            <a:r>
              <a:rPr lang="it-IT" sz="4500" dirty="0" err="1">
                <a:latin typeface="Verdana" pitchFamily="34" charset="0"/>
                <a:ea typeface="Verdana" pitchFamily="34" charset="0"/>
              </a:rPr>
              <a:t>there</a:t>
            </a:r>
            <a:r>
              <a:rPr lang="it-IT" sz="4500" dirty="0">
                <a:latin typeface="Verdana" pitchFamily="34" charset="0"/>
                <a:ea typeface="Verdana" pitchFamily="34" charset="0"/>
              </a:rPr>
              <a:t> </a:t>
            </a:r>
            <a:r>
              <a:rPr lang="it-IT" sz="4500" dirty="0" err="1">
                <a:latin typeface="Verdana" pitchFamily="34" charset="0"/>
                <a:ea typeface="Verdana" pitchFamily="34" charset="0"/>
              </a:rPr>
              <a:t>is</a:t>
            </a:r>
            <a:r>
              <a:rPr lang="it-IT" sz="4500" dirty="0">
                <a:latin typeface="Verdana" pitchFamily="34" charset="0"/>
                <a:ea typeface="Verdana" pitchFamily="34" charset="0"/>
              </a:rPr>
              <a:t> no smoking on the </a:t>
            </a:r>
            <a:r>
              <a:rPr lang="it-IT" sz="4500" dirty="0" err="1">
                <a:latin typeface="Verdana" pitchFamily="34" charset="0"/>
                <a:ea typeface="Verdana" pitchFamily="34" charset="0"/>
              </a:rPr>
              <a:t>ice</a:t>
            </a:r>
            <a:r>
              <a:rPr lang="it-IT" sz="4500" dirty="0">
                <a:latin typeface="Verdana" pitchFamily="34" charset="0"/>
                <a:ea typeface="Verdana" pitchFamily="34" charset="0"/>
              </a:rPr>
              <a:t>.</a:t>
            </a:r>
          </a:p>
          <a:p>
            <a:pPr>
              <a:lnSpc>
                <a:spcPct val="150000"/>
              </a:lnSpc>
            </a:pPr>
            <a:endParaRPr lang="en-US" sz="4500" dirty="0">
              <a:latin typeface="Verdana" pitchFamily="34" charset="0"/>
              <a:ea typeface="Verdana" pitchFamily="34" charset="0"/>
            </a:endParaRPr>
          </a:p>
          <a:p>
            <a:pPr>
              <a:lnSpc>
                <a:spcPct val="150000"/>
              </a:lnSpc>
            </a:pPr>
            <a:r>
              <a:rPr lang="en-US" sz="4500" dirty="0">
                <a:latin typeface="Verdana" pitchFamily="34" charset="0"/>
                <a:ea typeface="Verdana" pitchFamily="34" charset="0"/>
              </a:rPr>
              <a:t>Teacher: It is forbidden to smoke here.</a:t>
            </a:r>
          </a:p>
        </p:txBody>
      </p:sp>
      <p:pic>
        <p:nvPicPr>
          <p:cNvPr id="2" name="Immagine 1" descr="woman ice-skating">
            <a:extLst>
              <a:ext uri="{FF2B5EF4-FFF2-40B4-BE49-F238E27FC236}">
                <a16:creationId xmlns:a16="http://schemas.microsoft.com/office/drawing/2014/main" id="{1BF7159C-0155-4E1B-888C-4B2131B84568}"/>
              </a:ext>
            </a:extLst>
          </p:cNvPr>
          <p:cNvPicPr>
            <a:picLocks noChangeAspect="1"/>
          </p:cNvPicPr>
          <p:nvPr/>
        </p:nvPicPr>
        <p:blipFill>
          <a:blip r:embed="rId2"/>
          <a:stretch>
            <a:fillRect/>
          </a:stretch>
        </p:blipFill>
        <p:spPr>
          <a:xfrm>
            <a:off x="12604063" y="3878575"/>
            <a:ext cx="4131111" cy="4023703"/>
          </a:xfrm>
          <a:prstGeom prst="rect">
            <a:avLst/>
          </a:prstGeom>
        </p:spPr>
      </p:pic>
    </p:spTree>
    <p:extLst>
      <p:ext uri="{BB962C8B-B14F-4D97-AF65-F5344CB8AC3E}">
        <p14:creationId xmlns:p14="http://schemas.microsoft.com/office/powerpoint/2010/main" val="40618357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s-ES" dirty="0" err="1"/>
              <a:t>Making</a:t>
            </a:r>
            <a:r>
              <a:rPr lang="es-ES" dirty="0"/>
              <a:t> up </a:t>
            </a:r>
            <a:r>
              <a:rPr lang="es-ES" dirty="0" err="1"/>
              <a:t>for</a:t>
            </a:r>
            <a:r>
              <a:rPr lang="es-ES" dirty="0"/>
              <a:t> </a:t>
            </a:r>
            <a:r>
              <a:rPr lang="es-ES" dirty="0" err="1"/>
              <a:t>reduction</a:t>
            </a:r>
            <a:endParaRPr lang="en-ES" dirty="0">
              <a:effectLst/>
            </a:endParaRPr>
          </a:p>
        </p:txBody>
      </p:sp>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3254717"/>
          </a:xfrm>
          <a:prstGeom prst="rect">
            <a:avLst/>
          </a:prstGeom>
        </p:spPr>
        <p:txBody>
          <a:bodyPr wrap="square" lIns="137141" tIns="68570" rIns="137141" bIns="68570">
            <a:spAutoFit/>
          </a:bodyPr>
          <a:lstStyle/>
          <a:p>
            <a:pPr marL="914400" indent="-914400">
              <a:lnSpc>
                <a:spcPct val="150000"/>
              </a:lnSpc>
              <a:buAutoNum type="arabicPeriod"/>
            </a:pPr>
            <a:r>
              <a:rPr lang="es-ES" sz="4500" dirty="0">
                <a:latin typeface="Verdana" pitchFamily="34" charset="0"/>
                <a:ea typeface="Verdana" pitchFamily="34" charset="0"/>
              </a:rPr>
              <a:t>Use </a:t>
            </a:r>
            <a:r>
              <a:rPr lang="es-ES" sz="4500" dirty="0" err="1">
                <a:latin typeface="Verdana" pitchFamily="34" charset="0"/>
                <a:ea typeface="Verdana" pitchFamily="34" charset="0"/>
              </a:rPr>
              <a:t>appropriate</a:t>
            </a:r>
            <a:r>
              <a:rPr lang="es-ES" sz="4500" dirty="0">
                <a:latin typeface="Verdana" pitchFamily="34" charset="0"/>
                <a:ea typeface="Verdana" pitchFamily="34" charset="0"/>
              </a:rPr>
              <a:t> </a:t>
            </a:r>
            <a:r>
              <a:rPr lang="es-ES" sz="4500" dirty="0" err="1">
                <a:latin typeface="Verdana" pitchFamily="34" charset="0"/>
                <a:ea typeface="Verdana" pitchFamily="34" charset="0"/>
              </a:rPr>
              <a:t>intonation</a:t>
            </a:r>
            <a:r>
              <a:rPr lang="es-ES" sz="4500" dirty="0">
                <a:latin typeface="Verdana" pitchFamily="34" charset="0"/>
                <a:ea typeface="Verdana" pitchFamily="34" charset="0"/>
              </a:rPr>
              <a:t>.</a:t>
            </a:r>
          </a:p>
          <a:p>
            <a:pPr marL="914400" indent="-914400">
              <a:lnSpc>
                <a:spcPct val="150000"/>
              </a:lnSpc>
              <a:buAutoNum type="arabicPeriod"/>
            </a:pPr>
            <a:r>
              <a:rPr lang="es-ES" sz="4500" dirty="0" err="1">
                <a:latin typeface="Verdana" pitchFamily="34" charset="0"/>
                <a:ea typeface="Verdana" pitchFamily="34" charset="0"/>
              </a:rPr>
              <a:t>Avoid</a:t>
            </a:r>
            <a:r>
              <a:rPr lang="es-ES" sz="4500" dirty="0">
                <a:latin typeface="Verdana" pitchFamily="34" charset="0"/>
                <a:ea typeface="Verdana" pitchFamily="34" charset="0"/>
              </a:rPr>
              <a:t> flat </a:t>
            </a:r>
            <a:r>
              <a:rPr lang="es-ES" sz="4500" dirty="0" err="1">
                <a:latin typeface="Verdana" pitchFamily="34" charset="0"/>
                <a:ea typeface="Verdana" pitchFamily="34" charset="0"/>
              </a:rPr>
              <a:t>style</a:t>
            </a:r>
            <a:r>
              <a:rPr lang="es-ES" sz="4500" dirty="0">
                <a:latin typeface="Verdana" pitchFamily="34" charset="0"/>
                <a:ea typeface="Verdana" pitchFamily="34" charset="0"/>
              </a:rPr>
              <a:t>.</a:t>
            </a:r>
          </a:p>
          <a:p>
            <a:pPr marL="914400" indent="-914400">
              <a:lnSpc>
                <a:spcPct val="150000"/>
              </a:lnSpc>
              <a:buAutoNum type="arabicPeriod"/>
            </a:pPr>
            <a:r>
              <a:rPr lang="es-ES" sz="4500" dirty="0" err="1">
                <a:latin typeface="Verdana" pitchFamily="34" charset="0"/>
                <a:ea typeface="Verdana" pitchFamily="34" charset="0"/>
              </a:rPr>
              <a:t>Exploit</a:t>
            </a:r>
            <a:r>
              <a:rPr lang="es-ES" sz="4500" dirty="0">
                <a:latin typeface="Verdana" pitchFamily="34" charset="0"/>
                <a:ea typeface="Verdana" pitchFamily="34" charset="0"/>
              </a:rPr>
              <a:t> </a:t>
            </a:r>
            <a:r>
              <a:rPr lang="es-ES" sz="4500" dirty="0" err="1">
                <a:latin typeface="Verdana" pitchFamily="34" charset="0"/>
                <a:ea typeface="Verdana" pitchFamily="34" charset="0"/>
              </a:rPr>
              <a:t>prosodic</a:t>
            </a:r>
            <a:r>
              <a:rPr lang="es-ES" sz="4500" dirty="0">
                <a:latin typeface="Verdana" pitchFamily="34" charset="0"/>
                <a:ea typeface="Verdana" pitchFamily="34" charset="0"/>
              </a:rPr>
              <a:t> </a:t>
            </a:r>
            <a:r>
              <a:rPr lang="es-ES" sz="4500" dirty="0" err="1">
                <a:latin typeface="Verdana" pitchFamily="34" charset="0"/>
                <a:ea typeface="Verdana" pitchFamily="34" charset="0"/>
              </a:rPr>
              <a:t>possibilities</a:t>
            </a:r>
            <a:r>
              <a:rPr lang="es-ES" sz="4500" dirty="0">
                <a:latin typeface="Verdana" pitchFamily="34" charset="0"/>
                <a:ea typeface="Verdana" pitchFamily="34" charset="0"/>
              </a:rPr>
              <a:t> of human </a:t>
            </a:r>
            <a:r>
              <a:rPr lang="es-ES" sz="4500" dirty="0" err="1">
                <a:latin typeface="Verdana" pitchFamily="34" charset="0"/>
                <a:ea typeface="Verdana" pitchFamily="34" charset="0"/>
              </a:rPr>
              <a:t>voice</a:t>
            </a:r>
            <a:r>
              <a:rPr lang="es-ES" sz="4500" dirty="0">
                <a:latin typeface="Verdana" pitchFamily="34" charset="0"/>
                <a:ea typeface="Verdana" pitchFamily="34" charset="0"/>
              </a:rPr>
              <a:t>.</a:t>
            </a:r>
          </a:p>
        </p:txBody>
      </p:sp>
    </p:spTree>
    <p:extLst>
      <p:ext uri="{BB962C8B-B14F-4D97-AF65-F5344CB8AC3E}">
        <p14:creationId xmlns:p14="http://schemas.microsoft.com/office/powerpoint/2010/main" val="20573978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fontScale="90000"/>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it-IT" dirty="0" err="1">
                <a:effectLst/>
              </a:rPr>
              <a:t>Enhancing</a:t>
            </a:r>
            <a:r>
              <a:rPr lang="it-IT" dirty="0">
                <a:effectLst/>
              </a:rPr>
              <a:t> </a:t>
            </a:r>
            <a:r>
              <a:rPr lang="it-IT" dirty="0" err="1">
                <a:effectLst/>
              </a:rPr>
              <a:t>comprehensibility</a:t>
            </a:r>
            <a:endParaRPr lang="en-ES" dirty="0">
              <a:effectLst/>
            </a:endParaRPr>
          </a:p>
        </p:txBody>
      </p:sp>
      <p:sp>
        <p:nvSpPr>
          <p:cNvPr id="6" name="Rectangle 5">
            <a:extLst>
              <a:ext uri="{FF2B5EF4-FFF2-40B4-BE49-F238E27FC236}">
                <a16:creationId xmlns:a16="http://schemas.microsoft.com/office/drawing/2014/main" id="{AA89CF32-AEAA-5D4E-8107-6D019FF3EEC7}"/>
              </a:ext>
            </a:extLst>
          </p:cNvPr>
          <p:cNvSpPr/>
          <p:nvPr/>
        </p:nvSpPr>
        <p:spPr>
          <a:xfrm>
            <a:off x="452993" y="3224323"/>
            <a:ext cx="6512583" cy="4153425"/>
          </a:xfrm>
          <a:prstGeom prst="rect">
            <a:avLst/>
          </a:prstGeom>
        </p:spPr>
        <p:txBody>
          <a:bodyPr wrap="square" lIns="137141" tIns="68570" rIns="137141" bIns="68570">
            <a:spAutoFit/>
          </a:bodyPr>
          <a:lstStyle/>
          <a:p>
            <a:pPr>
              <a:lnSpc>
                <a:spcPct val="150000"/>
              </a:lnSpc>
            </a:pPr>
            <a:r>
              <a:rPr lang="es-ES" sz="4500" dirty="0" err="1">
                <a:latin typeface="Verdana" pitchFamily="34" charset="0"/>
                <a:ea typeface="Verdana" pitchFamily="34" charset="0"/>
              </a:rPr>
              <a:t>Technically</a:t>
            </a:r>
            <a:r>
              <a:rPr lang="es-ES" sz="4500" dirty="0">
                <a:latin typeface="Verdana" pitchFamily="34" charset="0"/>
                <a:ea typeface="Verdana" pitchFamily="34" charset="0"/>
              </a:rPr>
              <a:t>: </a:t>
            </a:r>
          </a:p>
          <a:p>
            <a:pPr marL="685800" indent="-685800">
              <a:lnSpc>
                <a:spcPct val="150000"/>
              </a:lnSpc>
              <a:buFont typeface="Arial" panose="020B0604020202020204" pitchFamily="34" charset="0"/>
              <a:buChar char="•"/>
            </a:pPr>
            <a:r>
              <a:rPr lang="es-ES" sz="4500" dirty="0" err="1">
                <a:latin typeface="Verdana" pitchFamily="34" charset="0"/>
                <a:ea typeface="Verdana" pitchFamily="34" charset="0"/>
              </a:rPr>
              <a:t>Managing</a:t>
            </a:r>
            <a:r>
              <a:rPr lang="es-ES" sz="4500" dirty="0">
                <a:latin typeface="Verdana" pitchFamily="34" charset="0"/>
                <a:ea typeface="Verdana" pitchFamily="34" charset="0"/>
              </a:rPr>
              <a:t> </a:t>
            </a:r>
            <a:r>
              <a:rPr lang="es-ES" sz="4500" dirty="0" err="1">
                <a:latin typeface="Verdana" pitchFamily="34" charset="0"/>
                <a:ea typeface="Verdana" pitchFamily="34" charset="0"/>
              </a:rPr>
              <a:t>volume</a:t>
            </a:r>
            <a:r>
              <a:rPr lang="es-ES" sz="4500" dirty="0">
                <a:latin typeface="Verdana" pitchFamily="34" charset="0"/>
                <a:ea typeface="Verdana" pitchFamily="34" charset="0"/>
              </a:rPr>
              <a:t> of audio </a:t>
            </a:r>
            <a:r>
              <a:rPr lang="es-ES" sz="4500" dirty="0" err="1">
                <a:latin typeface="Verdana" pitchFamily="34" charset="0"/>
                <a:ea typeface="Verdana" pitchFamily="34" charset="0"/>
              </a:rPr>
              <a:t>subtitles</a:t>
            </a:r>
            <a:r>
              <a:rPr lang="es-ES" sz="4500" dirty="0">
                <a:latin typeface="Verdana" pitchFamily="34" charset="0"/>
                <a:ea typeface="Verdana" pitchFamily="34" charset="0"/>
              </a:rPr>
              <a:t> </a:t>
            </a:r>
            <a:r>
              <a:rPr lang="es-ES" sz="4500" dirty="0" err="1">
                <a:latin typeface="Verdana" pitchFamily="34" charset="0"/>
                <a:ea typeface="Verdana" pitchFamily="34" charset="0"/>
              </a:rPr>
              <a:t>separately</a:t>
            </a:r>
            <a:r>
              <a:rPr lang="en-US" sz="4500" dirty="0">
                <a:latin typeface="Verdana" pitchFamily="34" charset="0"/>
                <a:ea typeface="Verdana" pitchFamily="34" charset="0"/>
              </a:rPr>
              <a:t>.</a:t>
            </a:r>
            <a:endParaRPr lang="es-ES" sz="4500" dirty="0">
              <a:latin typeface="Verdana" pitchFamily="34" charset="0"/>
              <a:ea typeface="Verdana" pitchFamily="34" charset="0"/>
            </a:endParaRPr>
          </a:p>
        </p:txBody>
      </p:sp>
      <p:pic>
        <p:nvPicPr>
          <p:cNvPr id="9" name="Immagine 8" descr="sound symbol">
            <a:extLst>
              <a:ext uri="{FF2B5EF4-FFF2-40B4-BE49-F238E27FC236}">
                <a16:creationId xmlns:a16="http://schemas.microsoft.com/office/drawing/2014/main" id="{0B178923-D3EE-4BD2-A938-51925A83201D}"/>
              </a:ext>
            </a:extLst>
          </p:cNvPr>
          <p:cNvPicPr>
            <a:picLocks noChangeAspect="1"/>
          </p:cNvPicPr>
          <p:nvPr/>
        </p:nvPicPr>
        <p:blipFill>
          <a:blip r:embed="rId2"/>
          <a:stretch>
            <a:fillRect/>
          </a:stretch>
        </p:blipFill>
        <p:spPr>
          <a:xfrm>
            <a:off x="7978813" y="3845855"/>
            <a:ext cx="4016252" cy="3815443"/>
          </a:xfrm>
          <a:prstGeom prst="rect">
            <a:avLst/>
          </a:prstGeom>
        </p:spPr>
      </p:pic>
    </p:spTree>
    <p:extLst>
      <p:ext uri="{BB962C8B-B14F-4D97-AF65-F5344CB8AC3E}">
        <p14:creationId xmlns:p14="http://schemas.microsoft.com/office/powerpoint/2010/main" val="25169755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s-ES" dirty="0"/>
              <a:t>To </a:t>
            </a:r>
            <a:r>
              <a:rPr lang="es-ES" dirty="0" err="1"/>
              <a:t>conclude</a:t>
            </a:r>
            <a:endParaRPr lang="en-ES" dirty="0">
              <a:effectLst/>
            </a:endParaRPr>
          </a:p>
        </p:txBody>
      </p:sp>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4153425"/>
          </a:xfrm>
          <a:prstGeom prst="rect">
            <a:avLst/>
          </a:prstGeom>
        </p:spPr>
        <p:txBody>
          <a:bodyPr wrap="square" lIns="137141" tIns="68570" rIns="137141" bIns="68570">
            <a:spAutoFit/>
          </a:bodyPr>
          <a:lstStyle/>
          <a:p>
            <a:pPr marL="914400" indent="-914400">
              <a:lnSpc>
                <a:spcPct val="150000"/>
              </a:lnSpc>
              <a:buAutoNum type="arabicPeriod"/>
            </a:pPr>
            <a:r>
              <a:rPr lang="en-US" sz="4500" dirty="0">
                <a:latin typeface="Verdana" pitchFamily="34" charset="0"/>
                <a:ea typeface="Verdana" pitchFamily="34" charset="0"/>
              </a:rPr>
              <a:t>Would automatic audio subtitling work in an Easy-to-Understand context? </a:t>
            </a:r>
          </a:p>
          <a:p>
            <a:pPr marL="914400" indent="-914400">
              <a:lnSpc>
                <a:spcPct val="150000"/>
              </a:lnSpc>
              <a:buAutoNum type="arabicPeriod"/>
            </a:pPr>
            <a:r>
              <a:rPr lang="en-US" sz="4500" dirty="0">
                <a:latin typeface="Verdana" pitchFamily="34" charset="0"/>
                <a:ea typeface="Verdana" pitchFamily="34" charset="0"/>
              </a:rPr>
              <a:t>Can we really consider synthetic voices in contexts where involvement and clarity are a high priority?</a:t>
            </a:r>
            <a:endParaRPr lang="es-ES" sz="4500" dirty="0">
              <a:latin typeface="Verdana" pitchFamily="34" charset="0"/>
              <a:ea typeface="Verdana" pitchFamily="34" charset="0"/>
            </a:endParaRPr>
          </a:p>
        </p:txBody>
      </p:sp>
    </p:spTree>
    <p:extLst>
      <p:ext uri="{BB962C8B-B14F-4D97-AF65-F5344CB8AC3E}">
        <p14:creationId xmlns:p14="http://schemas.microsoft.com/office/powerpoint/2010/main" val="33299242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it-IT" dirty="0"/>
              <a:t>Pictures</a:t>
            </a:r>
            <a:endParaRPr lang="en-ES" dirty="0">
              <a:effectLst/>
            </a:endParaRPr>
          </a:p>
        </p:txBody>
      </p:sp>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3313066"/>
          </a:xfrm>
          <a:prstGeom prst="rect">
            <a:avLst/>
          </a:prstGeom>
        </p:spPr>
        <p:txBody>
          <a:bodyPr wrap="square" lIns="137141" tIns="68570" rIns="137141" bIns="68570">
            <a:spAutoFit/>
          </a:bodyPr>
          <a:lstStyle/>
          <a:p>
            <a:pPr>
              <a:lnSpc>
                <a:spcPct val="150000"/>
              </a:lnSpc>
            </a:pPr>
            <a:r>
              <a:rPr lang="it-IT" sz="4800" dirty="0">
                <a:latin typeface="Verdana" pitchFamily="34" charset="0"/>
                <a:ea typeface="Verdana" pitchFamily="34" charset="0"/>
              </a:rPr>
              <a:t>Source: </a:t>
            </a:r>
            <a:r>
              <a:rPr lang="it-IT" sz="4800" dirty="0">
                <a:latin typeface="Verdana" pitchFamily="34" charset="0"/>
                <a:ea typeface="Verdana" pitchFamily="34" charset="0"/>
                <a:hlinkClick r:id="rId2"/>
              </a:rPr>
              <a:t>https://publicdomainvectors.org/</a:t>
            </a:r>
            <a:endParaRPr lang="it-IT" sz="4800" dirty="0">
              <a:latin typeface="Verdana" pitchFamily="34" charset="0"/>
              <a:ea typeface="Verdana" pitchFamily="34" charset="0"/>
            </a:endParaRPr>
          </a:p>
          <a:p>
            <a:pPr>
              <a:lnSpc>
                <a:spcPct val="150000"/>
              </a:lnSpc>
            </a:pPr>
            <a:r>
              <a:rPr lang="it-IT" sz="4800" dirty="0" err="1">
                <a:latin typeface="Verdana" pitchFamily="34" charset="0"/>
                <a:ea typeface="Verdana" pitchFamily="34" charset="0"/>
              </a:rPr>
              <a:t>Licence</a:t>
            </a:r>
            <a:r>
              <a:rPr lang="it-IT" sz="4800" dirty="0">
                <a:latin typeface="Verdana" pitchFamily="34" charset="0"/>
                <a:ea typeface="Verdana" pitchFamily="34" charset="0"/>
              </a:rPr>
              <a:t>: </a:t>
            </a:r>
            <a:r>
              <a:rPr lang="it-IT" sz="4800" dirty="0">
                <a:latin typeface="Verdana" pitchFamily="34" charset="0"/>
                <a:ea typeface="Verdana" pitchFamily="34" charset="0"/>
                <a:hlinkClick r:id="rId3"/>
              </a:rPr>
              <a:t>CC0 1.0 </a:t>
            </a:r>
            <a:endParaRPr lang="it-IT" sz="4800" dirty="0">
              <a:latin typeface="Verdana" pitchFamily="34" charset="0"/>
              <a:ea typeface="Verdana" pitchFamily="34" charset="0"/>
            </a:endParaRPr>
          </a:p>
          <a:p>
            <a:pPr>
              <a:lnSpc>
                <a:spcPct val="150000"/>
              </a:lnSpc>
            </a:pPr>
            <a:endParaRPr lang="en-GB" sz="4800" dirty="0">
              <a:latin typeface="Verdana" pitchFamily="34" charset="0"/>
              <a:ea typeface="Verdana" pitchFamily="34" charset="0"/>
            </a:endParaRPr>
          </a:p>
        </p:txBody>
      </p:sp>
    </p:spTree>
    <p:extLst>
      <p:ext uri="{BB962C8B-B14F-4D97-AF65-F5344CB8AC3E}">
        <p14:creationId xmlns:p14="http://schemas.microsoft.com/office/powerpoint/2010/main" val="8770158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3" cstate="print">
            <a:extLst>
              <a:ext uri="{28A0092B-C50C-407E-A947-70E740481C1C}">
                <a14:useLocalDpi xmlns:a14="http://schemas.microsoft.com/office/drawing/2010/main"/>
              </a:ext>
            </a:extLst>
          </a:blip>
          <a:stretch>
            <a:fillRect/>
          </a:stretch>
        </p:blipFill>
        <p:spPr>
          <a:xfrm>
            <a:off x="244832" y="8882824"/>
            <a:ext cx="2701843" cy="952235"/>
          </a:xfrm>
          <a:prstGeom prst="rect">
            <a:avLst/>
          </a:prstGeom>
        </p:spPr>
      </p:pic>
      <p:sp>
        <p:nvSpPr>
          <p:cNvPr id="2" name="Title 1">
            <a:extLst>
              <a:ext uri="{FF2B5EF4-FFF2-40B4-BE49-F238E27FC236}">
                <a16:creationId xmlns:a16="http://schemas.microsoft.com/office/drawing/2014/main" id="{F6C981A2-0F2C-0E43-9038-3BC43062E001}"/>
              </a:ext>
            </a:extLst>
          </p:cNvPr>
          <p:cNvSpPr>
            <a:spLocks noGrp="1"/>
          </p:cNvSpPr>
          <p:nvPr>
            <p:ph type="title"/>
          </p:nvPr>
        </p:nvSpPr>
        <p:spPr>
          <a:xfrm>
            <a:off x="441169" y="4169230"/>
            <a:ext cx="17408835" cy="1988345"/>
          </a:xfrm>
        </p:spPr>
        <p:txBody>
          <a:bodyPr>
            <a:noAutofit/>
          </a:bodyPr>
          <a:lstStyle/>
          <a:p>
            <a:pPr algn="ctr">
              <a:lnSpc>
                <a:spcPct val="150000"/>
              </a:lnSpc>
            </a:pPr>
            <a:r>
              <a:rPr lang="en-US" sz="4500" b="0" kern="1200"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Prepared by: </a:t>
            </a:r>
            <a:r>
              <a:rPr lang="sl-SI" sz="4500" b="1" dirty="0">
                <a:solidFill>
                  <a:srgbClr val="000000"/>
                </a:solidFill>
              </a:rPr>
              <a:t>Elisa Perego</a:t>
            </a:r>
            <a:r>
              <a:rPr lang="sl-SI" sz="4500" b="1" kern="1200"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 (UNITS)</a:t>
            </a:r>
            <a:br>
              <a:rPr lang="sl-SI" sz="4500" b="1" kern="1200" dirty="0">
                <a:solidFill>
                  <a:srgbClr val="000000"/>
                </a:solidFill>
                <a:effectLst/>
                <a:latin typeface="Verdana" panose="020B0604030504040204" pitchFamily="34" charset="0"/>
                <a:ea typeface="Verdana" panose="020B0604030504040204" pitchFamily="34" charset="0"/>
                <a:cs typeface="Verdana" panose="020B0604030504040204" pitchFamily="34" charset="0"/>
              </a:rPr>
            </a:br>
            <a:r>
              <a:rPr lang="en-US" sz="4500" b="0" kern="1200"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Produced by:</a:t>
            </a:r>
            <a:r>
              <a:rPr lang="en-US" sz="4500" dirty="0">
                <a:solidFill>
                  <a:srgbClr val="000000"/>
                </a:solidFill>
              </a:rPr>
              <a:t> </a:t>
            </a:r>
            <a:r>
              <a:rPr lang="sl-SI" sz="4500" b="1" dirty="0">
                <a:solidFill>
                  <a:srgbClr val="000000"/>
                </a:solidFill>
              </a:rPr>
              <a:t>Andreea Deleanu</a:t>
            </a:r>
            <a:r>
              <a:rPr lang="sl-SI" sz="4500" b="1" kern="1200"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 (UNITS)</a:t>
            </a:r>
            <a:br>
              <a:rPr lang="it-IT" sz="4500" b="1" kern="1200" dirty="0">
                <a:solidFill>
                  <a:srgbClr val="000000"/>
                </a:solidFill>
                <a:effectLst/>
                <a:latin typeface="Verdana" panose="020B0604030504040204" pitchFamily="34" charset="0"/>
                <a:ea typeface="Verdana" panose="020B0604030504040204" pitchFamily="34" charset="0"/>
                <a:cs typeface="Verdana" panose="020B0604030504040204" pitchFamily="34" charset="0"/>
              </a:rPr>
            </a:br>
            <a:r>
              <a:rPr lang="sl-SI" sz="4500" b="0" kern="1200"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In collaboration with: </a:t>
            </a:r>
            <a:r>
              <a:rPr lang="sl-SI" sz="4500" b="1" kern="1200"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Ester Hedberg, Anna Matamala</a:t>
            </a:r>
            <a:r>
              <a:rPr lang="it-IT" sz="4500" b="1" kern="1200"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 </a:t>
            </a:r>
            <a:br>
              <a:rPr lang="sl-SI" sz="4500" b="1" kern="1200" dirty="0">
                <a:solidFill>
                  <a:srgbClr val="000000"/>
                </a:solidFill>
                <a:effectLst/>
                <a:latin typeface="Verdana" panose="020B0604030504040204" pitchFamily="34" charset="0"/>
                <a:ea typeface="Verdana" panose="020B0604030504040204" pitchFamily="34" charset="0"/>
                <a:cs typeface="Verdana" panose="020B0604030504040204" pitchFamily="34" charset="0"/>
              </a:rPr>
            </a:br>
            <a:endParaRPr lang="en-ES" sz="4500" dirty="0">
              <a:latin typeface="Verdana" panose="020B0604030504040204" pitchFamily="34" charset="0"/>
              <a:ea typeface="Verdana" panose="020B0604030504040204" pitchFamily="34" charset="0"/>
              <a:cs typeface="Verdana" panose="020B0604030504040204" pitchFamily="34" charset="0"/>
            </a:endParaRPr>
          </a:p>
        </p:txBody>
      </p:sp>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4">
            <a:extLst>
              <a:ext uri="{28A0092B-C50C-407E-A947-70E740481C1C}">
                <a14:useLocalDpi xmlns:a14="http://schemas.microsoft.com/office/drawing/2010/main"/>
              </a:ext>
            </a:extLst>
          </a:blip>
          <a:stretch>
            <a:fillRect/>
          </a:stretch>
        </p:blipFill>
        <p:spPr bwMode="auto">
          <a:xfrm>
            <a:off x="13448254" y="444569"/>
            <a:ext cx="4646210" cy="1062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04561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3">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1" name="TextBox 20">
            <a:extLst>
              <a:ext uri="{FF2B5EF4-FFF2-40B4-BE49-F238E27FC236}">
                <a16:creationId xmlns:a16="http://schemas.microsoft.com/office/drawing/2014/main" id="{8DF475E8-9F94-A34C-B3D0-8D2CD3CD4ECB}"/>
              </a:ext>
            </a:extLst>
          </p:cNvPr>
          <p:cNvSpPr txBox="1"/>
          <p:nvPr/>
        </p:nvSpPr>
        <p:spPr>
          <a:xfrm>
            <a:off x="9671150" y="5046766"/>
            <a:ext cx="8829598" cy="692498"/>
          </a:xfrm>
          <a:prstGeom prst="rect">
            <a:avLst/>
          </a:prstGeom>
          <a:noFill/>
        </p:spPr>
        <p:txBody>
          <a:bodyPr wrap="square" lIns="137141" tIns="68570" rIns="137141" bIns="68570" rtlCol="0">
            <a:spAutoFit/>
          </a:bodyPr>
          <a:lstStyle/>
          <a:p>
            <a:pP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rPr>
              <a:t>eperego@units.it</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sp>
        <p:nvSpPr>
          <p:cNvPr id="7" name="Title 6">
            <a:extLst>
              <a:ext uri="{FF2B5EF4-FFF2-40B4-BE49-F238E27FC236}">
                <a16:creationId xmlns:a16="http://schemas.microsoft.com/office/drawing/2014/main" id="{07FA4721-2F8F-F642-A4A6-20D0C4515703}"/>
              </a:ext>
            </a:extLst>
          </p:cNvPr>
          <p:cNvSpPr>
            <a:spLocks noGrp="1"/>
          </p:cNvSpPr>
          <p:nvPr>
            <p:ph type="title"/>
          </p:nvPr>
        </p:nvSpPr>
        <p:spPr>
          <a:xfrm>
            <a:off x="9639488" y="4221103"/>
            <a:ext cx="9342870" cy="1062638"/>
          </a:xfrm>
        </p:spPr>
        <p:txBody>
          <a:bodyPr>
            <a:normAutofit/>
          </a:bodyPr>
          <a:lstStyle/>
          <a:p>
            <a:r>
              <a:rPr lang="es-ES" sz="3600" dirty="0"/>
              <a:t>Elisa Perego</a:t>
            </a:r>
            <a:endParaRPr lang="en-ES" sz="3600" dirty="0"/>
          </a:p>
        </p:txBody>
      </p:sp>
      <p:pic>
        <p:nvPicPr>
          <p:cNvPr id="17" name="Picture 16" descr="Università degli studi di Trieste symbol">
            <a:extLst>
              <a:ext uri="{FF2B5EF4-FFF2-40B4-BE49-F238E27FC236}">
                <a16:creationId xmlns:a16="http://schemas.microsoft.com/office/drawing/2014/main" id="{79B64585-8AE6-F047-B9D0-459ECD9F14A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11922" y="4680002"/>
            <a:ext cx="4439670" cy="966804"/>
          </a:xfrm>
          <a:prstGeom prst="rect">
            <a:avLst/>
          </a:prstGeom>
        </p:spPr>
      </p:pic>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87813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2" name="Segnaposto testo 2">
            <a:extLst>
              <a:ext uri="{FF2B5EF4-FFF2-40B4-BE49-F238E27FC236}">
                <a16:creationId xmlns:a16="http://schemas.microsoft.com/office/drawing/2014/main" id="{1C223C67-A04F-254E-AA86-CE328C0912DD}"/>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The project EASIT has received funding from the European Commission under the Erasmus+ Strategic Partnerships for Higher Education </a:t>
            </a:r>
            <a:r>
              <a:rPr lang="en-US" sz="4500" dirty="0" err="1">
                <a:solidFill>
                  <a:schemeClr val="tx1"/>
                </a:solidFill>
                <a:latin typeface="Verdana" panose="020B0604030504040204" pitchFamily="34" charset="0"/>
                <a:ea typeface="Verdana" panose="020B0604030504040204" pitchFamily="34" charset="0"/>
                <a:cs typeface="Verdana" panose="020B0604030504040204" pitchFamily="34" charset="0"/>
              </a:rPr>
              <a:t>programme</a:t>
            </a: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 grant agreement 2018-1-ES01-KA203-05275. </a:t>
            </a:r>
          </a:p>
        </p:txBody>
      </p:sp>
      <p:sp>
        <p:nvSpPr>
          <p:cNvPr id="2" name="Title 1">
            <a:extLst>
              <a:ext uri="{FF2B5EF4-FFF2-40B4-BE49-F238E27FC236}">
                <a16:creationId xmlns:a16="http://schemas.microsoft.com/office/drawing/2014/main" id="{ADDC92CD-49DF-3B48-8B5E-B69F876B9A1B}"/>
              </a:ext>
            </a:extLst>
          </p:cNvPr>
          <p:cNvSpPr>
            <a:spLocks noGrp="1"/>
          </p:cNvSpPr>
          <p:nvPr>
            <p:ph type="title"/>
          </p:nvPr>
        </p:nvSpPr>
        <p:spPr>
          <a:xfrm>
            <a:off x="317912" y="1962169"/>
            <a:ext cx="17084400" cy="1062638"/>
          </a:xfrm>
        </p:spPr>
        <p:txBody>
          <a:bodyPr/>
          <a:lstStyle/>
          <a:p>
            <a:r>
              <a:rPr lang="en-ES" dirty="0"/>
              <a:t>Acknowledgement</a:t>
            </a:r>
          </a:p>
        </p:txBody>
      </p:sp>
    </p:spTree>
    <p:extLst>
      <p:ext uri="{BB962C8B-B14F-4D97-AF65-F5344CB8AC3E}">
        <p14:creationId xmlns:p14="http://schemas.microsoft.com/office/powerpoint/2010/main" val="23615395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1" name="Segnaposto testo 2">
            <a:extLst>
              <a:ext uri="{FF2B5EF4-FFF2-40B4-BE49-F238E27FC236}">
                <a16:creationId xmlns:a16="http://schemas.microsoft.com/office/drawing/2014/main" id="{AE111C95-DA2F-4C41-B9C9-99790547A51F}"/>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GB" sz="4500" dirty="0">
                <a:solidFill>
                  <a:schemeClr val="tx1"/>
                </a:solidFill>
                <a:latin typeface="Verdana" panose="020B0604030504040204" pitchFamily="34" charset="0"/>
                <a:ea typeface="Verdana" panose="020B0604030504040204" pitchFamily="34" charset="0"/>
                <a:cs typeface="Verdana" panose="020B0604030504040204" pitchFamily="34" charset="0"/>
              </a:rPr>
              <a:t>The European Commission support for the production of this publication does not constitute an endorsement of the contents, which reflect the views only of the authors, and the Commission cannot be held responsible for any use which may be made of the information contained therein.</a:t>
            </a:r>
          </a:p>
        </p:txBody>
      </p:sp>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Disclaimer</a:t>
            </a:r>
          </a:p>
        </p:txBody>
      </p:sp>
    </p:spTree>
    <p:extLst>
      <p:ext uri="{BB962C8B-B14F-4D97-AF65-F5344CB8AC3E}">
        <p14:creationId xmlns:p14="http://schemas.microsoft.com/office/powerpoint/2010/main" val="8844210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Partners</a:t>
            </a:r>
          </a:p>
        </p:txBody>
      </p:sp>
      <p:pic>
        <p:nvPicPr>
          <p:cNvPr id="23" name="Picture 22" descr="Dyslexiförbundet logo">
            <a:extLst>
              <a:ext uri="{FF2B5EF4-FFF2-40B4-BE49-F238E27FC236}">
                <a16:creationId xmlns:a16="http://schemas.microsoft.com/office/drawing/2014/main" id="{E95D038A-5107-A94E-AD89-995930934F36}"/>
              </a:ext>
            </a:extLst>
          </p:cNvPr>
          <p:cNvPicPr/>
          <p:nvPr/>
        </p:nvPicPr>
        <p:blipFill>
          <a:blip r:embed="rId5"/>
          <a:stretch>
            <a:fillRect/>
          </a:stretch>
        </p:blipFill>
        <p:spPr>
          <a:xfrm>
            <a:off x="837235" y="3258360"/>
            <a:ext cx="2269268" cy="2269268"/>
          </a:xfrm>
          <a:prstGeom prst="rect">
            <a:avLst/>
          </a:prstGeom>
        </p:spPr>
      </p:pic>
      <p:pic>
        <p:nvPicPr>
          <p:cNvPr id="24" name="Picture 23" descr="Risa logo">
            <a:extLst>
              <a:ext uri="{FF2B5EF4-FFF2-40B4-BE49-F238E27FC236}">
                <a16:creationId xmlns:a16="http://schemas.microsoft.com/office/drawing/2014/main" id="{53195402-E4A0-3F4A-81B0-28C6C2959FF3}"/>
              </a:ext>
            </a:extLst>
          </p:cNvPr>
          <p:cNvPicPr/>
          <p:nvPr/>
        </p:nvPicPr>
        <p:blipFill>
          <a:blip r:embed="rId6"/>
          <a:stretch>
            <a:fillRect/>
          </a:stretch>
        </p:blipFill>
        <p:spPr>
          <a:xfrm>
            <a:off x="4316996" y="3390581"/>
            <a:ext cx="1933194" cy="1638300"/>
          </a:xfrm>
          <a:prstGeom prst="rect">
            <a:avLst/>
          </a:prstGeom>
        </p:spPr>
      </p:pic>
      <p:pic>
        <p:nvPicPr>
          <p:cNvPr id="25" name="Picture 24" descr="RTV Slovenija logo">
            <a:extLst>
              <a:ext uri="{FF2B5EF4-FFF2-40B4-BE49-F238E27FC236}">
                <a16:creationId xmlns:a16="http://schemas.microsoft.com/office/drawing/2014/main" id="{1BF0B1E2-FB1F-F046-B484-9F71A70EF2FF}"/>
              </a:ext>
            </a:extLst>
          </p:cNvPr>
          <p:cNvPicPr/>
          <p:nvPr/>
        </p:nvPicPr>
        <p:blipFill>
          <a:blip r:embed="rId7"/>
          <a:stretch>
            <a:fillRect/>
          </a:stretch>
        </p:blipFill>
        <p:spPr>
          <a:xfrm>
            <a:off x="6779620" y="3258360"/>
            <a:ext cx="4160984" cy="1890093"/>
          </a:xfrm>
          <a:prstGeom prst="rect">
            <a:avLst/>
          </a:prstGeom>
        </p:spPr>
      </p:pic>
      <p:pic>
        <p:nvPicPr>
          <p:cNvPr id="26" name="Graphic 4" descr="Stiftung Universität Hildesheim logo">
            <a:extLst>
              <a:ext uri="{FF2B5EF4-FFF2-40B4-BE49-F238E27FC236}">
                <a16:creationId xmlns:a16="http://schemas.microsoft.com/office/drawing/2014/main" id="{92B7F15D-E8A7-9F43-A892-D30A63C8768C}"/>
              </a:ext>
            </a:extLst>
          </p:cNvPr>
          <p:cNvPicPr/>
          <p:nvPr/>
        </p:nvPicPr>
        <p:blipFill>
          <a:blip r:embed="rId8">
            <a:extLst>
              <a:ext uri="{96DAC541-7B7A-43D3-8B79-37D633B846F1}">
                <asvg:svgBlip xmlns:asvg="http://schemas.microsoft.com/office/drawing/2016/SVG/main" r:embed="rId9"/>
              </a:ext>
            </a:extLst>
          </a:blip>
          <a:stretch>
            <a:fillRect/>
          </a:stretch>
        </p:blipFill>
        <p:spPr>
          <a:xfrm>
            <a:off x="11123852" y="2976936"/>
            <a:ext cx="2269269" cy="2269269"/>
          </a:xfrm>
          <a:prstGeom prst="rect">
            <a:avLst/>
          </a:prstGeom>
        </p:spPr>
      </p:pic>
      <p:pic>
        <p:nvPicPr>
          <p:cNvPr id="27" name="Picture 26" descr="SDI Internationale Hochshule - University of Applied Sciences logo">
            <a:extLst>
              <a:ext uri="{FF2B5EF4-FFF2-40B4-BE49-F238E27FC236}">
                <a16:creationId xmlns:a16="http://schemas.microsoft.com/office/drawing/2014/main" id="{FE2DB0E3-D4D5-AC42-B780-92C95D0401A7}"/>
              </a:ext>
            </a:extLst>
          </p:cNvPr>
          <p:cNvPicPr/>
          <p:nvPr/>
        </p:nvPicPr>
        <p:blipFill>
          <a:blip r:embed="rId10"/>
          <a:stretch>
            <a:fillRect/>
          </a:stretch>
        </p:blipFill>
        <p:spPr>
          <a:xfrm>
            <a:off x="14451982" y="3390581"/>
            <a:ext cx="2990937" cy="1359853"/>
          </a:xfrm>
          <a:prstGeom prst="rect">
            <a:avLst/>
          </a:prstGeom>
        </p:spPr>
      </p:pic>
      <p:pic>
        <p:nvPicPr>
          <p:cNvPr id="28" name="Picture 27" descr="Universitat Autònoma de Barcelona logo">
            <a:extLst>
              <a:ext uri="{FF2B5EF4-FFF2-40B4-BE49-F238E27FC236}">
                <a16:creationId xmlns:a16="http://schemas.microsoft.com/office/drawing/2014/main" id="{243273C3-21EA-A845-93D3-CC2A66BE4D5B}"/>
              </a:ext>
            </a:extLst>
          </p:cNvPr>
          <p:cNvPicPr/>
          <p:nvPr/>
        </p:nvPicPr>
        <p:blipFill>
          <a:blip r:embed="rId11"/>
          <a:stretch>
            <a:fillRect/>
          </a:stretch>
        </p:blipFill>
        <p:spPr>
          <a:xfrm>
            <a:off x="2095499" y="5641928"/>
            <a:ext cx="2745725" cy="2058717"/>
          </a:xfrm>
          <a:prstGeom prst="rect">
            <a:avLst/>
          </a:prstGeom>
        </p:spPr>
      </p:pic>
      <p:pic>
        <p:nvPicPr>
          <p:cNvPr id="29" name="Picture 28" descr="Università degli Studi di Trieste logo">
            <a:extLst>
              <a:ext uri="{FF2B5EF4-FFF2-40B4-BE49-F238E27FC236}">
                <a16:creationId xmlns:a16="http://schemas.microsoft.com/office/drawing/2014/main" id="{755EFFAA-DA2A-4146-BAA0-026E89CC96F3}"/>
              </a:ext>
            </a:extLst>
          </p:cNvPr>
          <p:cNvPicPr/>
          <p:nvPr/>
        </p:nvPicPr>
        <p:blipFill>
          <a:blip r:embed="rId12"/>
          <a:stretch>
            <a:fillRect/>
          </a:stretch>
        </p:blipFill>
        <p:spPr>
          <a:xfrm>
            <a:off x="5289550" y="5989931"/>
            <a:ext cx="5249230" cy="1134110"/>
          </a:xfrm>
          <a:prstGeom prst="rect">
            <a:avLst/>
          </a:prstGeom>
        </p:spPr>
      </p:pic>
      <p:pic>
        <p:nvPicPr>
          <p:cNvPr id="30" name="Picture 29" descr="Universidade Vigo logo">
            <a:extLst>
              <a:ext uri="{FF2B5EF4-FFF2-40B4-BE49-F238E27FC236}">
                <a16:creationId xmlns:a16="http://schemas.microsoft.com/office/drawing/2014/main" id="{651A6100-3523-8543-80B8-46CF2E9E4315}"/>
              </a:ext>
            </a:extLst>
          </p:cNvPr>
          <p:cNvPicPr/>
          <p:nvPr/>
        </p:nvPicPr>
        <p:blipFill>
          <a:blip r:embed="rId13"/>
          <a:stretch>
            <a:fillRect/>
          </a:stretch>
        </p:blipFill>
        <p:spPr>
          <a:xfrm>
            <a:off x="10949515" y="6161381"/>
            <a:ext cx="5183614" cy="791210"/>
          </a:xfrm>
          <a:prstGeom prst="rect">
            <a:avLst/>
          </a:prstGeom>
        </p:spPr>
      </p:pic>
    </p:spTree>
    <p:extLst>
      <p:ext uri="{BB962C8B-B14F-4D97-AF65-F5344CB8AC3E}">
        <p14:creationId xmlns:p14="http://schemas.microsoft.com/office/powerpoint/2010/main" val="4197554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7084400" cy="1062638"/>
          </a:xfrm>
        </p:spPr>
        <p:txBody>
          <a:bodyPr/>
          <a:lstStyle/>
          <a:p>
            <a:r>
              <a:rPr lang="it-IT" dirty="0" err="1"/>
              <a:t>Example</a:t>
            </a:r>
            <a:endParaRPr lang="en-ES" dirty="0"/>
          </a:p>
        </p:txBody>
      </p:sp>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452993" y="3224323"/>
            <a:ext cx="17251790" cy="2075933"/>
          </a:xfrm>
          <a:prstGeom prst="rect">
            <a:avLst/>
          </a:prstGeom>
        </p:spPr>
        <p:txBody>
          <a:bodyPr wrap="square" lIns="137141" tIns="68570" rIns="137141" bIns="68570">
            <a:spAutoFit/>
          </a:bodyPr>
          <a:lstStyle/>
          <a:p>
            <a:pPr>
              <a:lnSpc>
                <a:spcPct val="150000"/>
              </a:lnSpc>
            </a:pPr>
            <a:r>
              <a:rPr lang="en-GB" sz="4500" dirty="0">
                <a:latin typeface="Verdana" pitchFamily="34" charset="0"/>
                <a:ea typeface="Verdana" pitchFamily="34" charset="0"/>
              </a:rPr>
              <a:t>Netflix.</a:t>
            </a:r>
          </a:p>
          <a:p>
            <a:pPr>
              <a:lnSpc>
                <a:spcPct val="150000"/>
              </a:lnSpc>
            </a:pPr>
            <a:r>
              <a:rPr lang="en-GB" sz="4500" dirty="0">
                <a:latin typeface="Verdana" pitchFamily="34" charset="0"/>
                <a:ea typeface="Verdana" pitchFamily="34" charset="0"/>
              </a:rPr>
              <a:t>“Unorthodox” (M. Schrader, 2020).</a:t>
            </a:r>
          </a:p>
        </p:txBody>
      </p:sp>
    </p:spTree>
    <p:extLst>
      <p:ext uri="{BB962C8B-B14F-4D97-AF65-F5344CB8AC3E}">
        <p14:creationId xmlns:p14="http://schemas.microsoft.com/office/powerpoint/2010/main" val="7419826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pic>
        <p:nvPicPr>
          <p:cNvPr id="12" name="Picture 11" descr="EASIT (Easy Access for Social Inclusion Training) Logo">
            <a:hlinkClick r:id="rId5"/>
            <a:extLst>
              <a:ext uri="{FF2B5EF4-FFF2-40B4-BE49-F238E27FC236}">
                <a16:creationId xmlns:a16="http://schemas.microsoft.com/office/drawing/2014/main" id="{3005C618-9FC3-D746-AE1F-3014D2C5424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38484" y="3420566"/>
            <a:ext cx="8014201" cy="3352028"/>
          </a:xfrm>
          <a:prstGeom prst="rect">
            <a:avLst/>
          </a:prstGeom>
        </p:spPr>
      </p:pic>
      <p:sp>
        <p:nvSpPr>
          <p:cNvPr id="16" name="TextBox 15">
            <a:extLst>
              <a:ext uri="{FF2B5EF4-FFF2-40B4-BE49-F238E27FC236}">
                <a16:creationId xmlns:a16="http://schemas.microsoft.com/office/drawing/2014/main" id="{341309FA-535C-3146-A01F-F199B6C5FEF0}"/>
              </a:ext>
            </a:extLst>
          </p:cNvPr>
          <p:cNvSpPr txBox="1"/>
          <p:nvPr/>
        </p:nvSpPr>
        <p:spPr>
          <a:xfrm>
            <a:off x="4730784" y="6855371"/>
            <a:ext cx="8829598" cy="692498"/>
          </a:xfrm>
          <a:prstGeom prst="rect">
            <a:avLst/>
          </a:prstGeom>
          <a:noFill/>
        </p:spPr>
        <p:txBody>
          <a:bodyPr wrap="square" lIns="137169" tIns="68585" rIns="137169" bIns="68585" rtlCol="0">
            <a:spAutoFit/>
          </a:bodyPr>
          <a:lstStyle/>
          <a:p>
            <a:pPr algn="ct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hlinkClick r:id="rId7"/>
              </a:rPr>
              <a:t>pagines.uab.cat/easit</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sp>
        <p:nvSpPr>
          <p:cNvPr id="2" name="Title 1">
            <a:extLst>
              <a:ext uri="{FF2B5EF4-FFF2-40B4-BE49-F238E27FC236}">
                <a16:creationId xmlns:a16="http://schemas.microsoft.com/office/drawing/2014/main" id="{5C5C9300-C79A-654C-B4C1-2D3F2C2184C5}"/>
              </a:ext>
            </a:extLst>
          </p:cNvPr>
          <p:cNvSpPr>
            <a:spLocks noGrp="1"/>
          </p:cNvSpPr>
          <p:nvPr>
            <p:ph type="title"/>
          </p:nvPr>
        </p:nvSpPr>
        <p:spPr/>
        <p:txBody>
          <a:bodyPr/>
          <a:lstStyle/>
          <a:p>
            <a:r>
              <a:rPr lang="en-ES" dirty="0">
                <a:solidFill>
                  <a:schemeClr val="bg1"/>
                </a:solidFill>
              </a:rPr>
              <a:t>EASIT</a:t>
            </a:r>
          </a:p>
        </p:txBody>
      </p:sp>
    </p:spTree>
    <p:extLst>
      <p:ext uri="{BB962C8B-B14F-4D97-AF65-F5344CB8AC3E}">
        <p14:creationId xmlns:p14="http://schemas.microsoft.com/office/powerpoint/2010/main" val="871303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4269876" y="4189451"/>
            <a:ext cx="5264583" cy="2169825"/>
          </a:xfrm>
          <a:prstGeom prst="rect">
            <a:avLst/>
          </a:prstGeom>
          <a:noFill/>
        </p:spPr>
        <p:txBody>
          <a:bodyPr wrap="none" rtlCol="0">
            <a:spAutoFit/>
          </a:bodyPr>
          <a:lstStyle/>
          <a:p>
            <a:r>
              <a:rPr lang="it-IT" sz="4500" dirty="0">
                <a:latin typeface="Verdana" panose="020B0604030504040204" pitchFamily="34" charset="0"/>
                <a:ea typeface="Verdana" panose="020B0604030504040204" pitchFamily="34" charset="0"/>
              </a:rPr>
              <a:t>Yiddish</a:t>
            </a:r>
          </a:p>
          <a:p>
            <a:r>
              <a:rPr lang="it-IT" sz="4500" dirty="0">
                <a:latin typeface="Verdana" panose="020B0604030504040204" pitchFamily="34" charset="0"/>
                <a:ea typeface="Verdana" panose="020B0604030504040204" pitchFamily="34" charset="0"/>
              </a:rPr>
              <a:t>	English</a:t>
            </a:r>
          </a:p>
          <a:p>
            <a:r>
              <a:rPr lang="it-IT" sz="4500" dirty="0">
                <a:latin typeface="Verdana" panose="020B0604030504040204" pitchFamily="34" charset="0"/>
                <a:ea typeface="Verdana" panose="020B0604030504040204" pitchFamily="34" charset="0"/>
              </a:rPr>
              <a:t>		</a:t>
            </a:r>
            <a:r>
              <a:rPr lang="it-IT" sz="4500" dirty="0" err="1">
                <a:latin typeface="Verdana" panose="020B0604030504040204" pitchFamily="34" charset="0"/>
                <a:ea typeface="Verdana" panose="020B0604030504040204" pitchFamily="34" charset="0"/>
              </a:rPr>
              <a:t>German</a:t>
            </a:r>
            <a:endParaRPr lang="it-IT" sz="4500" dirty="0">
              <a:latin typeface="Verdana" panose="020B0604030504040204" pitchFamily="34" charset="0"/>
              <a:ea typeface="Verdana" panose="020B0604030504040204" pitchFamily="34" charset="0"/>
            </a:endParaRPr>
          </a:p>
        </p:txBody>
      </p:sp>
      <p:sp>
        <p:nvSpPr>
          <p:cNvPr id="3" name="Fumetto 4 2">
            <a:extLst>
              <a:ext uri="{C183D7F6-B498-43B3-948B-1728B52AA6E4}">
                <adec:decorative xmlns:adec="http://schemas.microsoft.com/office/drawing/2017/decorative" val="1"/>
              </a:ext>
            </a:extLst>
          </p:cNvPr>
          <p:cNvSpPr/>
          <p:nvPr/>
        </p:nvSpPr>
        <p:spPr>
          <a:xfrm>
            <a:off x="2500234" y="3273286"/>
            <a:ext cx="8803869" cy="4002157"/>
          </a:xfrm>
          <a:prstGeom prst="cloudCallout">
            <a:avLst>
              <a:gd name="adj1" fmla="val -31359"/>
              <a:gd name="adj2" fmla="val 81303"/>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Titolo 9">
            <a:extLst>
              <a:ext uri="{FF2B5EF4-FFF2-40B4-BE49-F238E27FC236}">
                <a16:creationId xmlns:a16="http://schemas.microsoft.com/office/drawing/2014/main" id="{F388F1E2-A973-4145-B2A3-1B7C9369AEEF}"/>
              </a:ext>
            </a:extLst>
          </p:cNvPr>
          <p:cNvSpPr>
            <a:spLocks noGrp="1"/>
          </p:cNvSpPr>
          <p:nvPr>
            <p:ph type="title"/>
          </p:nvPr>
        </p:nvSpPr>
        <p:spPr>
          <a:xfrm>
            <a:off x="317911" y="1910681"/>
            <a:ext cx="17084400" cy="1062638"/>
          </a:xfrm>
        </p:spPr>
        <p:txBody>
          <a:bodyPr/>
          <a:lstStyle/>
          <a:p>
            <a:r>
              <a:rPr lang="it-IT" dirty="0"/>
              <a:t>Code switching</a:t>
            </a:r>
          </a:p>
        </p:txBody>
      </p:sp>
    </p:spTree>
    <p:extLst>
      <p:ext uri="{BB962C8B-B14F-4D97-AF65-F5344CB8AC3E}">
        <p14:creationId xmlns:p14="http://schemas.microsoft.com/office/powerpoint/2010/main" val="265614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a:extLst>
              <a:ext uri="{FF2B5EF4-FFF2-40B4-BE49-F238E27FC236}">
                <a16:creationId xmlns:a16="http://schemas.microsoft.com/office/drawing/2014/main" id="{7D7EB082-EF74-F141-AB1C-0C9CFCB94651}"/>
              </a:ext>
            </a:extLst>
          </p:cNvPr>
          <p:cNvSpPr>
            <a:spLocks noChangeAspect="1"/>
          </p:cNvSpPr>
          <p:nvPr/>
        </p:nvSpPr>
        <p:spPr>
          <a:xfrm>
            <a:off x="11684249" y="4705085"/>
            <a:ext cx="5795367" cy="1177225"/>
          </a:xfrm>
          <a:prstGeom prst="rect">
            <a:avLst/>
          </a:prstGeom>
        </p:spPr>
        <p:txBody>
          <a:bodyPr wrap="square" lIns="137141" tIns="68570" rIns="137141" bIns="68570">
            <a:spAutoFit/>
          </a:bodyPr>
          <a:lstStyle/>
          <a:p>
            <a:pPr>
              <a:lnSpc>
                <a:spcPct val="150000"/>
              </a:lnSpc>
            </a:pPr>
            <a:r>
              <a:rPr lang="en-GB" sz="4500" dirty="0">
                <a:latin typeface="Verdana" pitchFamily="34" charset="0"/>
                <a:ea typeface="Verdana" pitchFamily="34" charset="0"/>
              </a:rPr>
              <a:t>&gt; English subtitles</a:t>
            </a:r>
          </a:p>
        </p:txBody>
      </p:sp>
      <p:sp>
        <p:nvSpPr>
          <p:cNvPr id="4" name="CasellaDiTesto 3"/>
          <p:cNvSpPr txBox="1"/>
          <p:nvPr/>
        </p:nvSpPr>
        <p:spPr>
          <a:xfrm>
            <a:off x="4269876" y="4189451"/>
            <a:ext cx="5498621" cy="2169825"/>
          </a:xfrm>
          <a:prstGeom prst="rect">
            <a:avLst/>
          </a:prstGeom>
          <a:noFill/>
        </p:spPr>
        <p:txBody>
          <a:bodyPr wrap="none" rtlCol="0">
            <a:spAutoFit/>
          </a:bodyPr>
          <a:lstStyle/>
          <a:p>
            <a:r>
              <a:rPr lang="it-IT" sz="4500" b="1" dirty="0">
                <a:latin typeface="Verdana" panose="020B0604030504040204" pitchFamily="34" charset="0"/>
                <a:ea typeface="Verdana" panose="020B0604030504040204" pitchFamily="34" charset="0"/>
              </a:rPr>
              <a:t>Yiddish</a:t>
            </a:r>
          </a:p>
          <a:p>
            <a:r>
              <a:rPr lang="it-IT" sz="4500" dirty="0">
                <a:latin typeface="Verdana" panose="020B0604030504040204" pitchFamily="34" charset="0"/>
                <a:ea typeface="Verdana" panose="020B0604030504040204" pitchFamily="34" charset="0"/>
              </a:rPr>
              <a:t>	English</a:t>
            </a:r>
          </a:p>
          <a:p>
            <a:r>
              <a:rPr lang="it-IT" sz="4500" dirty="0">
                <a:latin typeface="Verdana" panose="020B0604030504040204" pitchFamily="34" charset="0"/>
                <a:ea typeface="Verdana" panose="020B0604030504040204" pitchFamily="34" charset="0"/>
              </a:rPr>
              <a:t>		</a:t>
            </a:r>
            <a:r>
              <a:rPr lang="it-IT" sz="4500" b="1" dirty="0" err="1">
                <a:latin typeface="Verdana" panose="020B0604030504040204" pitchFamily="34" charset="0"/>
                <a:ea typeface="Verdana" panose="020B0604030504040204" pitchFamily="34" charset="0"/>
              </a:rPr>
              <a:t>German</a:t>
            </a:r>
            <a:endParaRPr lang="it-IT" sz="4500" b="1" dirty="0">
              <a:latin typeface="Verdana" panose="020B0604030504040204" pitchFamily="34" charset="0"/>
              <a:ea typeface="Verdana" panose="020B0604030504040204" pitchFamily="34" charset="0"/>
            </a:endParaRPr>
          </a:p>
        </p:txBody>
      </p:sp>
      <p:sp>
        <p:nvSpPr>
          <p:cNvPr id="3" name="Fumetto 4 2">
            <a:extLst>
              <a:ext uri="{C183D7F6-B498-43B3-948B-1728B52AA6E4}">
                <adec:decorative xmlns:adec="http://schemas.microsoft.com/office/drawing/2017/decorative" val="1"/>
              </a:ext>
            </a:extLst>
          </p:cNvPr>
          <p:cNvSpPr/>
          <p:nvPr/>
        </p:nvSpPr>
        <p:spPr>
          <a:xfrm>
            <a:off x="2500234" y="3273286"/>
            <a:ext cx="8803869" cy="4002157"/>
          </a:xfrm>
          <a:prstGeom prst="cloudCallout">
            <a:avLst>
              <a:gd name="adj1" fmla="val -31359"/>
              <a:gd name="adj2" fmla="val 81303"/>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Titolo 7">
            <a:extLst>
              <a:ext uri="{FF2B5EF4-FFF2-40B4-BE49-F238E27FC236}">
                <a16:creationId xmlns:a16="http://schemas.microsoft.com/office/drawing/2014/main" id="{ABC1CF46-4656-4813-982B-7455E0B270F5}"/>
              </a:ext>
            </a:extLst>
          </p:cNvPr>
          <p:cNvSpPr>
            <a:spLocks noGrp="1"/>
          </p:cNvSpPr>
          <p:nvPr>
            <p:ph type="title"/>
          </p:nvPr>
        </p:nvSpPr>
        <p:spPr>
          <a:xfrm>
            <a:off x="317911" y="1920620"/>
            <a:ext cx="17084400" cy="1062638"/>
          </a:xfrm>
        </p:spPr>
        <p:txBody>
          <a:bodyPr/>
          <a:lstStyle/>
          <a:p>
            <a:r>
              <a:rPr lang="it-IT" dirty="0"/>
              <a:t>Code switching</a:t>
            </a:r>
          </a:p>
        </p:txBody>
      </p:sp>
    </p:spTree>
    <p:extLst>
      <p:ext uri="{BB962C8B-B14F-4D97-AF65-F5344CB8AC3E}">
        <p14:creationId xmlns:p14="http://schemas.microsoft.com/office/powerpoint/2010/main" val="3673624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it-IT" dirty="0" err="1"/>
              <a:t>What</a:t>
            </a:r>
            <a:r>
              <a:rPr lang="it-IT" dirty="0"/>
              <a:t> </a:t>
            </a:r>
            <a:r>
              <a:rPr lang="it-IT" dirty="0" err="1"/>
              <a:t>about</a:t>
            </a:r>
            <a:r>
              <a:rPr lang="it-IT" dirty="0"/>
              <a:t>…</a:t>
            </a:r>
            <a:endParaRPr lang="en-ES" dirty="0">
              <a:effectLst/>
            </a:endParaRPr>
          </a:p>
        </p:txBody>
      </p:sp>
      <p:sp>
        <p:nvSpPr>
          <p:cNvPr id="4" name="Pravokotnik 3">
            <a:extLst>
              <a:ext uri="{FF2B5EF4-FFF2-40B4-BE49-F238E27FC236}">
                <a16:creationId xmlns:a16="http://schemas.microsoft.com/office/drawing/2014/main" id="{0F7F6B8E-ACBC-334C-813D-0967C1B91D51}"/>
              </a:ext>
            </a:extLst>
          </p:cNvPr>
          <p:cNvSpPr/>
          <p:nvPr/>
        </p:nvSpPr>
        <p:spPr>
          <a:xfrm>
            <a:off x="459918" y="3158014"/>
            <a:ext cx="17619546" cy="5332209"/>
          </a:xfrm>
          <a:prstGeom prst="rect">
            <a:avLst/>
          </a:prstGeom>
        </p:spPr>
        <p:txBody>
          <a:bodyPr wrap="square" lIns="137141" tIns="68570" rIns="137141" bIns="68570">
            <a:spAutoFit/>
          </a:bodyPr>
          <a:lstStyle/>
          <a:p>
            <a:pPr>
              <a:lnSpc>
                <a:spcPct val="150000"/>
              </a:lnSpc>
            </a:pPr>
            <a:r>
              <a:rPr lang="en-US" sz="4500" dirty="0">
                <a:latin typeface="Verdana"/>
                <a:ea typeface="Verdana"/>
                <a:cs typeface="Verdana"/>
              </a:rPr>
              <a:t>… a person with sight loss,</a:t>
            </a:r>
          </a:p>
          <a:p>
            <a:pPr>
              <a:lnSpc>
                <a:spcPct val="150000"/>
              </a:lnSpc>
            </a:pPr>
            <a:r>
              <a:rPr lang="en-US" sz="4500" dirty="0">
                <a:latin typeface="Verdana"/>
                <a:ea typeface="Verdana"/>
                <a:cs typeface="Verdana"/>
              </a:rPr>
              <a:t>or with dyslexia, </a:t>
            </a:r>
          </a:p>
          <a:p>
            <a:pPr>
              <a:lnSpc>
                <a:spcPct val="150000"/>
              </a:lnSpc>
            </a:pPr>
            <a:r>
              <a:rPr lang="en-US" sz="4500" dirty="0">
                <a:latin typeface="Verdana"/>
                <a:ea typeface="Verdana"/>
                <a:cs typeface="Verdana"/>
              </a:rPr>
              <a:t>a slow reader, </a:t>
            </a:r>
          </a:p>
          <a:p>
            <a:pPr>
              <a:lnSpc>
                <a:spcPct val="150000"/>
              </a:lnSpc>
            </a:pPr>
            <a:r>
              <a:rPr lang="en-US" sz="4500" dirty="0">
                <a:latin typeface="Verdana"/>
                <a:ea typeface="Verdana"/>
                <a:cs typeface="Verdana"/>
              </a:rPr>
              <a:t>a person who is very far away from the screen, </a:t>
            </a:r>
          </a:p>
          <a:p>
            <a:pPr>
              <a:lnSpc>
                <a:spcPct val="150000"/>
              </a:lnSpc>
            </a:pPr>
            <a:r>
              <a:rPr lang="en-US" sz="4500" dirty="0">
                <a:latin typeface="Verdana"/>
                <a:ea typeface="Verdana"/>
                <a:cs typeface="Verdana"/>
              </a:rPr>
              <a:t>or anyone doing something in another room?</a:t>
            </a:r>
            <a:endParaRPr lang="sl-SI" sz="4500" dirty="0">
              <a:latin typeface="Verdana"/>
              <a:ea typeface="Verdana"/>
              <a:cs typeface="Verdana"/>
            </a:endParaRPr>
          </a:p>
        </p:txBody>
      </p:sp>
    </p:spTree>
    <p:extLst>
      <p:ext uri="{BB962C8B-B14F-4D97-AF65-F5344CB8AC3E}">
        <p14:creationId xmlns:p14="http://schemas.microsoft.com/office/powerpoint/2010/main" val="1745193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s-ES" dirty="0" err="1"/>
              <a:t>Solution</a:t>
            </a:r>
            <a:endParaRPr lang="en-ES" dirty="0">
              <a:effectLst/>
            </a:endParaRPr>
          </a:p>
        </p:txBody>
      </p:sp>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1037187"/>
          </a:xfrm>
          <a:prstGeom prst="rect">
            <a:avLst/>
          </a:prstGeom>
        </p:spPr>
        <p:txBody>
          <a:bodyPr wrap="square" lIns="137141" tIns="68570" rIns="137141" bIns="68570">
            <a:spAutoFit/>
          </a:bodyPr>
          <a:lstStyle/>
          <a:p>
            <a:pPr>
              <a:lnSpc>
                <a:spcPct val="150000"/>
              </a:lnSpc>
            </a:pPr>
            <a:r>
              <a:rPr lang="es-ES" sz="4500" dirty="0">
                <a:latin typeface="Verdana" pitchFamily="34" charset="0"/>
                <a:ea typeface="Verdana" pitchFamily="34" charset="0"/>
              </a:rPr>
              <a:t>Reading </a:t>
            </a:r>
            <a:r>
              <a:rPr lang="es-ES" sz="4500" dirty="0" err="1">
                <a:latin typeface="Verdana" pitchFamily="34" charset="0"/>
                <a:ea typeface="Verdana" pitchFamily="34" charset="0"/>
              </a:rPr>
              <a:t>subtitles</a:t>
            </a:r>
            <a:r>
              <a:rPr lang="es-ES" sz="4500" dirty="0">
                <a:latin typeface="Verdana" pitchFamily="34" charset="0"/>
                <a:ea typeface="Verdana" pitchFamily="34" charset="0"/>
              </a:rPr>
              <a:t> </a:t>
            </a:r>
            <a:r>
              <a:rPr lang="es-ES" sz="4500" dirty="0" err="1">
                <a:latin typeface="Verdana" pitchFamily="34" charset="0"/>
                <a:ea typeface="Verdana" pitchFamily="34" charset="0"/>
              </a:rPr>
              <a:t>aloud</a:t>
            </a:r>
            <a:r>
              <a:rPr lang="es-ES" sz="4500" dirty="0">
                <a:latin typeface="Verdana" pitchFamily="34" charset="0"/>
                <a:ea typeface="Verdana" pitchFamily="34" charset="0"/>
              </a:rPr>
              <a:t>.</a:t>
            </a:r>
          </a:p>
        </p:txBody>
      </p:sp>
    </p:spTree>
    <p:extLst>
      <p:ext uri="{BB962C8B-B14F-4D97-AF65-F5344CB8AC3E}">
        <p14:creationId xmlns:p14="http://schemas.microsoft.com/office/powerpoint/2010/main" val="1026836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s-ES" dirty="0"/>
              <a:t>Audio </a:t>
            </a:r>
            <a:r>
              <a:rPr lang="es-ES" dirty="0" err="1"/>
              <a:t>subtitles</a:t>
            </a:r>
            <a:endParaRPr lang="en-ES" dirty="0">
              <a:effectLst/>
            </a:endParaRPr>
          </a:p>
        </p:txBody>
      </p:sp>
      <p:sp>
        <p:nvSpPr>
          <p:cNvPr id="7" name="Rectangle 6">
            <a:extLst>
              <a:ext uri="{FF2B5EF4-FFF2-40B4-BE49-F238E27FC236}">
                <a16:creationId xmlns:a16="http://schemas.microsoft.com/office/drawing/2014/main" id="{8DB04FB5-82B9-CB4B-B159-6704ED4EA628}"/>
              </a:ext>
            </a:extLst>
          </p:cNvPr>
          <p:cNvSpPr/>
          <p:nvPr/>
        </p:nvSpPr>
        <p:spPr>
          <a:xfrm>
            <a:off x="317912" y="3315014"/>
            <a:ext cx="17251790" cy="2215971"/>
          </a:xfrm>
          <a:prstGeom prst="rect">
            <a:avLst/>
          </a:prstGeom>
        </p:spPr>
        <p:txBody>
          <a:bodyPr wrap="square" lIns="137141" tIns="68570" rIns="137141" bIns="68570">
            <a:spAutoFit/>
          </a:bodyPr>
          <a:lstStyle/>
          <a:p>
            <a:pPr>
              <a:lnSpc>
                <a:spcPct val="150000"/>
              </a:lnSpc>
            </a:pPr>
            <a:r>
              <a:rPr lang="es-ES" sz="4500" dirty="0">
                <a:latin typeface="Verdana" pitchFamily="34" charset="0"/>
                <a:ea typeface="Verdana" pitchFamily="34" charset="0"/>
              </a:rPr>
              <a:t>As short and </a:t>
            </a:r>
            <a:r>
              <a:rPr lang="es-ES" sz="4500" dirty="0" err="1">
                <a:latin typeface="Verdana" pitchFamily="34" charset="0"/>
                <a:ea typeface="Verdana" pitchFamily="34" charset="0"/>
              </a:rPr>
              <a:t>focused</a:t>
            </a:r>
            <a:r>
              <a:rPr lang="es-ES" sz="4500" dirty="0">
                <a:latin typeface="Verdana" pitchFamily="34" charset="0"/>
                <a:ea typeface="Verdana" pitchFamily="34" charset="0"/>
              </a:rPr>
              <a:t> as </a:t>
            </a:r>
            <a:r>
              <a:rPr lang="es-ES" sz="4500" dirty="0" err="1">
                <a:latin typeface="Verdana" pitchFamily="34" charset="0"/>
                <a:ea typeface="Verdana" pitchFamily="34" charset="0"/>
              </a:rPr>
              <a:t>subtitles</a:t>
            </a:r>
            <a:r>
              <a:rPr lang="es-ES" sz="4500" dirty="0">
                <a:latin typeface="Verdana" pitchFamily="34" charset="0"/>
                <a:ea typeface="Verdana" pitchFamily="34" charset="0"/>
              </a:rPr>
              <a:t>.</a:t>
            </a:r>
          </a:p>
          <a:p>
            <a:pPr>
              <a:lnSpc>
                <a:spcPct val="150000"/>
              </a:lnSpc>
            </a:pPr>
            <a:r>
              <a:rPr lang="es-ES" sz="4500" dirty="0" err="1">
                <a:latin typeface="Verdana" pitchFamily="34" charset="0"/>
                <a:ea typeface="Verdana" pitchFamily="34" charset="0"/>
              </a:rPr>
              <a:t>Not</a:t>
            </a:r>
            <a:r>
              <a:rPr lang="es-ES" sz="4500" dirty="0">
                <a:latin typeface="Verdana" pitchFamily="34" charset="0"/>
                <a:ea typeface="Verdana" pitchFamily="34" charset="0"/>
              </a:rPr>
              <a:t> </a:t>
            </a:r>
            <a:r>
              <a:rPr lang="es-ES" sz="4500" dirty="0" err="1">
                <a:latin typeface="Verdana" pitchFamily="34" charset="0"/>
                <a:ea typeface="Verdana" pitchFamily="34" charset="0"/>
              </a:rPr>
              <a:t>Easy</a:t>
            </a:r>
            <a:r>
              <a:rPr lang="es-ES" sz="4500" dirty="0">
                <a:latin typeface="Verdana" pitchFamily="34" charset="0"/>
                <a:ea typeface="Verdana" pitchFamily="34" charset="0"/>
              </a:rPr>
              <a:t> to </a:t>
            </a:r>
            <a:r>
              <a:rPr lang="es-ES" sz="4500" dirty="0" err="1">
                <a:latin typeface="Verdana" pitchFamily="34" charset="0"/>
                <a:ea typeface="Verdana" pitchFamily="34" charset="0"/>
              </a:rPr>
              <a:t>Understand</a:t>
            </a:r>
            <a:r>
              <a:rPr lang="es-ES" sz="4500" dirty="0">
                <a:latin typeface="Verdana" pitchFamily="34" charset="0"/>
                <a:ea typeface="Verdana" pitchFamily="34" charset="0"/>
              </a:rPr>
              <a:t> (E2U).</a:t>
            </a:r>
          </a:p>
        </p:txBody>
      </p:sp>
    </p:spTree>
    <p:extLst>
      <p:ext uri="{BB962C8B-B14F-4D97-AF65-F5344CB8AC3E}">
        <p14:creationId xmlns:p14="http://schemas.microsoft.com/office/powerpoint/2010/main" val="1841427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fontScale="90000"/>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it-IT" dirty="0" err="1">
                <a:effectLst/>
              </a:rPr>
              <a:t>Enhancing</a:t>
            </a:r>
            <a:r>
              <a:rPr lang="it-IT" dirty="0">
                <a:effectLst/>
              </a:rPr>
              <a:t> </a:t>
            </a:r>
            <a:r>
              <a:rPr lang="it-IT" dirty="0" err="1">
                <a:effectLst/>
              </a:rPr>
              <a:t>comprehensibility</a:t>
            </a:r>
            <a:endParaRPr lang="en-ES" dirty="0">
              <a:effectLst/>
            </a:endParaRPr>
          </a:p>
        </p:txBody>
      </p:sp>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3254717"/>
          </a:xfrm>
          <a:prstGeom prst="rect">
            <a:avLst/>
          </a:prstGeom>
        </p:spPr>
        <p:txBody>
          <a:bodyPr wrap="square" lIns="137141" tIns="68570" rIns="137141" bIns="68570">
            <a:spAutoFit/>
          </a:bodyPr>
          <a:lstStyle/>
          <a:p>
            <a:pPr>
              <a:lnSpc>
                <a:spcPct val="150000"/>
              </a:lnSpc>
            </a:pPr>
            <a:r>
              <a:rPr lang="es-ES" sz="4500" dirty="0" err="1">
                <a:latin typeface="Verdana" pitchFamily="34" charset="0"/>
                <a:ea typeface="Verdana" pitchFamily="34" charset="0"/>
              </a:rPr>
              <a:t>Introducing</a:t>
            </a:r>
            <a:r>
              <a:rPr lang="es-ES" sz="4500" dirty="0">
                <a:latin typeface="Verdana" pitchFamily="34" charset="0"/>
                <a:ea typeface="Verdana" pitchFamily="34" charset="0"/>
              </a:rPr>
              <a:t> </a:t>
            </a:r>
            <a:r>
              <a:rPr lang="es-ES" sz="4500" dirty="0" err="1">
                <a:latin typeface="Verdana" pitchFamily="34" charset="0"/>
                <a:ea typeface="Verdana" pitchFamily="34" charset="0"/>
              </a:rPr>
              <a:t>the</a:t>
            </a:r>
            <a:r>
              <a:rPr lang="es-ES" sz="4500" dirty="0">
                <a:latin typeface="Verdana" pitchFamily="34" charset="0"/>
                <a:ea typeface="Verdana" pitchFamily="34" charset="0"/>
              </a:rPr>
              <a:t> </a:t>
            </a:r>
            <a:r>
              <a:rPr lang="es-ES" sz="4500" dirty="0" err="1">
                <a:latin typeface="Verdana" pitchFamily="34" charset="0"/>
                <a:ea typeface="Verdana" pitchFamily="34" charset="0"/>
              </a:rPr>
              <a:t>presence</a:t>
            </a:r>
            <a:r>
              <a:rPr lang="es-ES" sz="4500" dirty="0">
                <a:latin typeface="Verdana" pitchFamily="34" charset="0"/>
                <a:ea typeface="Verdana" pitchFamily="34" charset="0"/>
              </a:rPr>
              <a:t> of audio </a:t>
            </a:r>
            <a:r>
              <a:rPr lang="es-ES" sz="4500" dirty="0" err="1">
                <a:latin typeface="Verdana" pitchFamily="34" charset="0"/>
                <a:ea typeface="Verdana" pitchFamily="34" charset="0"/>
              </a:rPr>
              <a:t>subtitles</a:t>
            </a:r>
            <a:endParaRPr lang="es-ES" sz="4500" dirty="0">
              <a:latin typeface="Verdana" pitchFamily="34" charset="0"/>
              <a:ea typeface="Verdana" pitchFamily="34" charset="0"/>
            </a:endParaRPr>
          </a:p>
          <a:p>
            <a:pPr marL="685800" indent="-685800">
              <a:lnSpc>
                <a:spcPct val="150000"/>
              </a:lnSpc>
              <a:buFont typeface="Arial" panose="020B0604020202020204" pitchFamily="34" charset="0"/>
              <a:buChar char="•"/>
            </a:pPr>
            <a:r>
              <a:rPr lang="es-ES" sz="4500" dirty="0">
                <a:latin typeface="Verdana" pitchFamily="34" charset="0"/>
                <a:ea typeface="Verdana" pitchFamily="34" charset="0"/>
              </a:rPr>
              <a:t>to </a:t>
            </a:r>
            <a:r>
              <a:rPr lang="en-US" sz="4500" dirty="0">
                <a:latin typeface="Verdana" pitchFamily="34" charset="0"/>
                <a:ea typeface="Verdana" pitchFamily="34" charset="0"/>
              </a:rPr>
              <a:t>offer background </a:t>
            </a:r>
          </a:p>
          <a:p>
            <a:pPr marL="685800" indent="-685800">
              <a:lnSpc>
                <a:spcPct val="150000"/>
              </a:lnSpc>
              <a:buFont typeface="Arial" panose="020B0604020202020204" pitchFamily="34" charset="0"/>
              <a:buChar char="•"/>
            </a:pPr>
            <a:r>
              <a:rPr lang="en-US" sz="4500" dirty="0">
                <a:latin typeface="Verdana" pitchFamily="34" charset="0"/>
                <a:ea typeface="Verdana" pitchFamily="34" charset="0"/>
              </a:rPr>
              <a:t>to prevent confusion.</a:t>
            </a:r>
            <a:endParaRPr lang="es-ES" sz="4500" dirty="0">
              <a:latin typeface="Verdana" pitchFamily="34" charset="0"/>
              <a:ea typeface="Verdana" pitchFamily="34" charset="0"/>
            </a:endParaRPr>
          </a:p>
        </p:txBody>
      </p:sp>
    </p:spTree>
    <p:extLst>
      <p:ext uri="{BB962C8B-B14F-4D97-AF65-F5344CB8AC3E}">
        <p14:creationId xmlns:p14="http://schemas.microsoft.com/office/powerpoint/2010/main" val="29426395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FC16E295-5761-BA4F-A7A5-CD773ACF28B7}" vid="{04F7000C-F3D4-A54C-934E-B09502CD73C8}"/>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TotalTime>
  <Words>631</Words>
  <Application>Microsoft Macintosh PowerPoint</Application>
  <PresentationFormat>Custom</PresentationFormat>
  <Paragraphs>125</Paragraphs>
  <Slides>30</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Verdana</vt:lpstr>
      <vt:lpstr>Office Theme</vt:lpstr>
      <vt:lpstr>What are E2U audio subtitles?</vt:lpstr>
      <vt:lpstr>Overview</vt:lpstr>
      <vt:lpstr>Example</vt:lpstr>
      <vt:lpstr>Code switching</vt:lpstr>
      <vt:lpstr>Code switching</vt:lpstr>
      <vt:lpstr>What about…</vt:lpstr>
      <vt:lpstr>Solution</vt:lpstr>
      <vt:lpstr>Audio subtitles</vt:lpstr>
      <vt:lpstr>Enhancing comprehensibility</vt:lpstr>
      <vt:lpstr>Enhancing comprehensibility</vt:lpstr>
      <vt:lpstr>The importance of voices</vt:lpstr>
      <vt:lpstr>The importance of voices</vt:lpstr>
      <vt:lpstr>Enhancing comprehensibility</vt:lpstr>
      <vt:lpstr>«I, Tonya»</vt:lpstr>
      <vt:lpstr>«I, Tonya»</vt:lpstr>
      <vt:lpstr>«I, Tonya»</vt:lpstr>
      <vt:lpstr>«I, Tonya»</vt:lpstr>
      <vt:lpstr>«I, Tonya»</vt:lpstr>
      <vt:lpstr>“Struggling readers”</vt:lpstr>
      <vt:lpstr>«I, Tonya»</vt:lpstr>
      <vt:lpstr>Making up for reduction</vt:lpstr>
      <vt:lpstr>Enhancing comprehensibility</vt:lpstr>
      <vt:lpstr>To conclude</vt:lpstr>
      <vt:lpstr>Pictures</vt:lpstr>
      <vt:lpstr>Prepared by: Elisa Perego (UNITS) Produced by: Andreea Deleanu (UNITS) In collaboration with: Ester Hedberg, Anna Matamala  </vt:lpstr>
      <vt:lpstr>Elisa Perego</vt:lpstr>
      <vt:lpstr>Acknowledgement</vt:lpstr>
      <vt:lpstr>Disclaimer</vt:lpstr>
      <vt:lpstr>Partners</vt:lpstr>
      <vt:lpstr>EASIT</vt:lpstr>
    </vt:vector>
  </TitlesOfParts>
  <Manager>Anna Matamala</Manager>
  <Company>UAB, UNITS</Company>
  <LinksUpToDate>false</LinksUpToDate>
  <SharedDoc>false</SharedDoc>
  <HyperlinkBase/>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EASIT: Easy Access for Social Inclusion Training</dc:title>
  <dc:subject>EASIT IO5 Slides - Video Lecture</dc:subject>
  <dc:creator>Elisa Perego</dc:creator>
  <cp:keywords>easy-to-read content; cognitive accessibility; plain language; easy-to-understand content</cp:keywords>
  <dc:description/>
  <cp:lastModifiedBy>Ana Fernández Torné</cp:lastModifiedBy>
  <cp:revision>78</cp:revision>
  <dcterms:modified xsi:type="dcterms:W3CDTF">2021-05-28T15:25:23Z</dcterms:modified>
  <cp:category>Teaching materials</cp:category>
</cp:coreProperties>
</file>