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65" r:id="rId2"/>
    <p:sldId id="330" r:id="rId3"/>
    <p:sldId id="326" r:id="rId4"/>
    <p:sldId id="327" r:id="rId5"/>
    <p:sldId id="331" r:id="rId6"/>
    <p:sldId id="332" r:id="rId7"/>
    <p:sldId id="333" r:id="rId8"/>
    <p:sldId id="314" r:id="rId9"/>
    <p:sldId id="365" r:id="rId10"/>
    <p:sldId id="366" r:id="rId11"/>
    <p:sldId id="367" r:id="rId12"/>
    <p:sldId id="328" r:id="rId13"/>
  </p:sldIdLst>
  <p:sldSz cx="18291175" cy="10287000"/>
  <p:notesSz cx="6858000" cy="9144000"/>
  <p:defaultText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defaultTextStyle>
  <p:extLst>
    <p:ext uri="{521415D9-36F7-43E2-AB2F-B90AF26B5E84}">
      <p14:sectionLst xmlns:p14="http://schemas.microsoft.com/office/powerpoint/2010/main">
        <p14:section name="Sample slides" id="{3C47D69E-40C3-3D4C-B986-28F3405501F4}">
          <p14:sldIdLst>
            <p14:sldId id="265"/>
            <p14:sldId id="330"/>
            <p14:sldId id="326"/>
            <p14:sldId id="327"/>
            <p14:sldId id="331"/>
            <p14:sldId id="332"/>
            <p14:sldId id="333"/>
            <p14:sldId id="314"/>
            <p14:sldId id="365"/>
            <p14:sldId id="366"/>
            <p14:sldId id="367"/>
            <p14:sldId id="328"/>
          </p14:sldIdLst>
        </p14:section>
      </p14:sectionLst>
    </p:ext>
    <p:ext uri="{EFAFB233-063F-42B5-8137-9DF3F51BA10A}">
      <p15:sldGuideLst xmlns:p15="http://schemas.microsoft.com/office/powerpoint/2012/main">
        <p15:guide id="1" orient="horz" pos="2137" userDrawn="1">
          <p15:clr>
            <a:srgbClr val="A4A3A4"/>
          </p15:clr>
        </p15:guide>
        <p15:guide id="2" pos="3840">
          <p15:clr>
            <a:srgbClr val="A4A3A4"/>
          </p15:clr>
        </p15:guide>
        <p15:guide id="3" orient="horz" pos="3206">
          <p15:clr>
            <a:srgbClr val="A4A3A4"/>
          </p15:clr>
        </p15:guide>
        <p15:guide id="4" pos="57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2226"/>
    <a:srgbClr val="9BD8DE"/>
    <a:srgbClr val="FBEE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719DE4-0134-F044-904B-AF22798729B2}" v="2" dt="2021-05-28T08:34:04.0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autoAdjust="0"/>
    <p:restoredTop sz="95140"/>
  </p:normalViewPr>
  <p:slideViewPr>
    <p:cSldViewPr snapToGrid="0" snapToObjects="1">
      <p:cViewPr varScale="1">
        <p:scale>
          <a:sx n="62" d="100"/>
          <a:sy n="62" d="100"/>
        </p:scale>
        <p:origin x="216" y="608"/>
      </p:cViewPr>
      <p:guideLst>
        <p:guide orient="horz" pos="2137"/>
        <p:guide pos="3840"/>
        <p:guide orient="horz" pos="3206"/>
        <p:guide pos="5762"/>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1DFB4AC-868C-284C-89A2-0A43E7A6263F}" type="datetime1">
              <a:rPr lang="es-ES" smtClean="0"/>
              <a:t>07/07/2021</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614869-3322-FB44-97AD-0B378C3FFEC5}" type="slidenum">
              <a:rPr lang="es-ES" smtClean="0"/>
              <a:t>‹Nº›</a:t>
            </a:fld>
            <a:endParaRPr lang="es-ES"/>
          </a:p>
        </p:txBody>
      </p:sp>
    </p:spTree>
    <p:extLst>
      <p:ext uri="{BB962C8B-B14F-4D97-AF65-F5344CB8AC3E}">
        <p14:creationId xmlns:p14="http://schemas.microsoft.com/office/powerpoint/2010/main" val="38134820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163FC8-57C2-1C4B-9D80-AE8EF359852D}" type="datetime1">
              <a:rPr lang="es-ES" smtClean="0"/>
              <a:t>07/07/2021</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AC4A5B-8A05-4798-9EDC-A3E8D0546DEC}" type="slidenum">
              <a:rPr lang="es-ES" smtClean="0"/>
              <a:t>‹Nº›</a:t>
            </a:fld>
            <a:endParaRPr lang="es-ES"/>
          </a:p>
        </p:txBody>
      </p:sp>
    </p:spTree>
    <p:extLst>
      <p:ext uri="{BB962C8B-B14F-4D97-AF65-F5344CB8AC3E}">
        <p14:creationId xmlns:p14="http://schemas.microsoft.com/office/powerpoint/2010/main" val="2678730666"/>
      </p:ext>
    </p:extLst>
  </p:cSld>
  <p:clrMap bg1="lt1" tx1="dk1" bg2="lt2" tx2="dk2" accent1="accent1" accent2="accent2" accent3="accent3" accent4="accent4" accent5="accent5" accent6="accent6" hlink="hlink" folHlink="folHlink"/>
  <p:hf hdr="0" ftr="0" dt="0"/>
  <p:notesStyle>
    <a:lvl1pPr marL="0" algn="l" defTabSz="1371408" rtl="0" eaLnBrk="1" latinLnBrk="0" hangingPunct="1">
      <a:defRPr sz="1800" kern="1200">
        <a:solidFill>
          <a:schemeClr val="tx1"/>
        </a:solidFill>
        <a:latin typeface="+mn-lt"/>
        <a:ea typeface="+mn-ea"/>
        <a:cs typeface="+mn-cs"/>
      </a:defRPr>
    </a:lvl1pPr>
    <a:lvl2pPr marL="685703" algn="l" defTabSz="1371408" rtl="0" eaLnBrk="1" latinLnBrk="0" hangingPunct="1">
      <a:defRPr sz="1800" kern="1200">
        <a:solidFill>
          <a:schemeClr val="tx1"/>
        </a:solidFill>
        <a:latin typeface="+mn-lt"/>
        <a:ea typeface="+mn-ea"/>
        <a:cs typeface="+mn-cs"/>
      </a:defRPr>
    </a:lvl2pPr>
    <a:lvl3pPr marL="1371408" algn="l" defTabSz="1371408" rtl="0" eaLnBrk="1" latinLnBrk="0" hangingPunct="1">
      <a:defRPr sz="1800" kern="1200">
        <a:solidFill>
          <a:schemeClr val="tx1"/>
        </a:solidFill>
        <a:latin typeface="+mn-lt"/>
        <a:ea typeface="+mn-ea"/>
        <a:cs typeface="+mn-cs"/>
      </a:defRPr>
    </a:lvl3pPr>
    <a:lvl4pPr marL="2057111" algn="l" defTabSz="1371408" rtl="0" eaLnBrk="1" latinLnBrk="0" hangingPunct="1">
      <a:defRPr sz="1800" kern="1200">
        <a:solidFill>
          <a:schemeClr val="tx1"/>
        </a:solidFill>
        <a:latin typeface="+mn-lt"/>
        <a:ea typeface="+mn-ea"/>
        <a:cs typeface="+mn-cs"/>
      </a:defRPr>
    </a:lvl4pPr>
    <a:lvl5pPr marL="2742814" algn="l" defTabSz="1371408" rtl="0" eaLnBrk="1" latinLnBrk="0" hangingPunct="1">
      <a:defRPr sz="1800" kern="1200">
        <a:solidFill>
          <a:schemeClr val="tx1"/>
        </a:solidFill>
        <a:latin typeface="+mn-lt"/>
        <a:ea typeface="+mn-ea"/>
        <a:cs typeface="+mn-cs"/>
      </a:defRPr>
    </a:lvl5pPr>
    <a:lvl6pPr marL="3428517" algn="l" defTabSz="1371408" rtl="0" eaLnBrk="1" latinLnBrk="0" hangingPunct="1">
      <a:defRPr sz="1800" kern="1200">
        <a:solidFill>
          <a:schemeClr val="tx1"/>
        </a:solidFill>
        <a:latin typeface="+mn-lt"/>
        <a:ea typeface="+mn-ea"/>
        <a:cs typeface="+mn-cs"/>
      </a:defRPr>
    </a:lvl6pPr>
    <a:lvl7pPr marL="4114222" algn="l" defTabSz="1371408" rtl="0" eaLnBrk="1" latinLnBrk="0" hangingPunct="1">
      <a:defRPr sz="1800" kern="1200">
        <a:solidFill>
          <a:schemeClr val="tx1"/>
        </a:solidFill>
        <a:latin typeface="+mn-lt"/>
        <a:ea typeface="+mn-ea"/>
        <a:cs typeface="+mn-cs"/>
      </a:defRPr>
    </a:lvl7pPr>
    <a:lvl8pPr marL="4799925" algn="l" defTabSz="1371408" rtl="0" eaLnBrk="1" latinLnBrk="0" hangingPunct="1">
      <a:defRPr sz="1800" kern="1200">
        <a:solidFill>
          <a:schemeClr val="tx1"/>
        </a:solidFill>
        <a:latin typeface="+mn-lt"/>
        <a:ea typeface="+mn-ea"/>
        <a:cs typeface="+mn-cs"/>
      </a:defRPr>
    </a:lvl8pPr>
    <a:lvl9pPr marL="5485628" algn="l" defTabSz="1371408"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a:t>
            </a:fld>
            <a:endParaRPr lang="es-ES"/>
          </a:p>
        </p:txBody>
      </p:sp>
    </p:spTree>
    <p:extLst>
      <p:ext uri="{BB962C8B-B14F-4D97-AF65-F5344CB8AC3E}">
        <p14:creationId xmlns:p14="http://schemas.microsoft.com/office/powerpoint/2010/main" val="2537489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8</a:t>
            </a:fld>
            <a:endParaRPr lang="es-ES"/>
          </a:p>
        </p:txBody>
      </p:sp>
    </p:spTree>
    <p:extLst>
      <p:ext uri="{BB962C8B-B14F-4D97-AF65-F5344CB8AC3E}">
        <p14:creationId xmlns:p14="http://schemas.microsoft.com/office/powerpoint/2010/main" val="25477271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9</a:t>
            </a:fld>
            <a:endParaRPr lang="es-ES"/>
          </a:p>
        </p:txBody>
      </p:sp>
    </p:spTree>
    <p:extLst>
      <p:ext uri="{BB962C8B-B14F-4D97-AF65-F5344CB8AC3E}">
        <p14:creationId xmlns:p14="http://schemas.microsoft.com/office/powerpoint/2010/main" val="2776801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10</a:t>
            </a:fld>
            <a:endParaRPr lang="es-ES"/>
          </a:p>
        </p:txBody>
      </p:sp>
    </p:spTree>
    <p:extLst>
      <p:ext uri="{BB962C8B-B14F-4D97-AF65-F5344CB8AC3E}">
        <p14:creationId xmlns:p14="http://schemas.microsoft.com/office/powerpoint/2010/main" val="1894258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11</a:t>
            </a:fld>
            <a:endParaRPr lang="es-ES"/>
          </a:p>
        </p:txBody>
      </p:sp>
    </p:spTree>
    <p:extLst>
      <p:ext uri="{BB962C8B-B14F-4D97-AF65-F5344CB8AC3E}">
        <p14:creationId xmlns:p14="http://schemas.microsoft.com/office/powerpoint/2010/main" val="38233831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12</a:t>
            </a:fld>
            <a:endParaRPr lang="es-ES"/>
          </a:p>
        </p:txBody>
      </p:sp>
    </p:spTree>
    <p:extLst>
      <p:ext uri="{BB962C8B-B14F-4D97-AF65-F5344CB8AC3E}">
        <p14:creationId xmlns:p14="http://schemas.microsoft.com/office/powerpoint/2010/main" val="235242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olo e contenuto">
    <p:spTree>
      <p:nvGrpSpPr>
        <p:cNvPr id="1" name=""/>
        <p:cNvGrpSpPr/>
        <p:nvPr/>
      </p:nvGrpSpPr>
      <p:grpSpPr>
        <a:xfrm>
          <a:off x="0" y="0"/>
          <a:ext cx="0" cy="0"/>
          <a:chOff x="0" y="0"/>
          <a:chExt cx="0" cy="0"/>
        </a:xfrm>
      </p:grpSpPr>
      <p:sp>
        <p:nvSpPr>
          <p:cNvPr id="9" name="Segnaposto titolo 1"/>
          <p:cNvSpPr>
            <a:spLocks noGrp="1"/>
          </p:cNvSpPr>
          <p:nvPr>
            <p:ph type="title" hasCustomPrompt="1"/>
          </p:nvPr>
        </p:nvSpPr>
        <p:spPr>
          <a:xfrm>
            <a:off x="2475110" y="6337601"/>
            <a:ext cx="13340957" cy="1062873"/>
          </a:xfrm>
          <a:prstGeom prst="rect">
            <a:avLst/>
          </a:prstGeom>
        </p:spPr>
        <p:txBody>
          <a:bodyPr vert="horz" lIns="137141" tIns="68570" rIns="137141" bIns="68570" rtlCol="0" anchor="ctr">
            <a:noAutofit/>
          </a:bodyPr>
          <a:lstStyle>
            <a:lvl1pPr algn="ctr">
              <a:defRPr sz="6000" b="1">
                <a:latin typeface="Verdana" panose="020B0604030504040204" pitchFamily="34" charset="0"/>
                <a:ea typeface="Verdana" panose="020B0604030504040204" pitchFamily="34" charset="0"/>
                <a:cs typeface="Verdana" panose="020B0604030504040204" pitchFamily="34" charset="0"/>
              </a:defRPr>
            </a:lvl1pPr>
          </a:lstStyle>
          <a:p>
            <a:r>
              <a:rPr lang="it-IT" dirty="0"/>
              <a:t>Title of the slide</a:t>
            </a:r>
            <a:endParaRPr lang="en-GB" dirty="0"/>
          </a:p>
        </p:txBody>
      </p:sp>
      <p:pic>
        <p:nvPicPr>
          <p:cNvPr id="4" name="Picture 3" descr="EASIT logo">
            <a:extLst>
              <a:ext uri="{FF2B5EF4-FFF2-40B4-BE49-F238E27FC236}">
                <a16:creationId xmlns:a16="http://schemas.microsoft.com/office/drawing/2014/main" id="{9E5CEC11-B849-6A46-B6E2-DD4CC92F233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36786" y="1896242"/>
            <a:ext cx="9817605" cy="4106321"/>
          </a:xfrm>
          <a:prstGeom prst="rect">
            <a:avLst/>
          </a:prstGeom>
        </p:spPr>
      </p:pic>
    </p:spTree>
    <p:extLst>
      <p:ext uri="{BB962C8B-B14F-4D97-AF65-F5344CB8AC3E}">
        <p14:creationId xmlns:p14="http://schemas.microsoft.com/office/powerpoint/2010/main" val="1805010515"/>
      </p:ext>
    </p:extLst>
  </p:cSld>
  <p:clrMapOvr>
    <a:masterClrMapping/>
  </p:clrMapOvr>
  <mc:AlternateContent xmlns:mc="http://schemas.openxmlformats.org/markup-compatibility/2006" xmlns:p14="http://schemas.microsoft.com/office/powerpoint/2010/main">
    <mc:Choice Requires="p14">
      <p:transition spd="slow" p14:dur="1500" advClick="0">
        <p:sndAc>
          <p:stSnd>
            <p:snd r:embed="rId1" name="click.wav"/>
          </p:stSnd>
        </p:sndAc>
      </p:transition>
    </mc:Choice>
    <mc:Fallback xmlns="">
      <p:transition xmlns:p14="http://schemas.microsoft.com/office/powerpoint/2010/main" spd="slow" advClick="0">
        <p:sndAc>
          <p:stSnd>
            <p:snd r:embed="rId4" name="click.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76DA40C-168F-C74C-9061-D649A26BDBD3}"/>
              </a:ext>
            </a:extLst>
          </p:cNvPr>
          <p:cNvSpPr>
            <a:spLocks noGrp="1"/>
          </p:cNvSpPr>
          <p:nvPr>
            <p:ph type="title"/>
          </p:nvPr>
        </p:nvSpPr>
        <p:spPr>
          <a:xfrm>
            <a:off x="317912" y="1712788"/>
            <a:ext cx="17084400" cy="1062638"/>
          </a:xfrm>
          <a:prstGeom prst="rect">
            <a:avLst/>
          </a:prstGeom>
        </p:spPr>
        <p:txBody>
          <a:bodyPr vert="horz" lIns="137141" tIns="68570" rIns="137141" bIns="68570" rtlCol="0" anchor="ctr">
            <a:noAutofit/>
          </a:bodyPr>
          <a:lstStyle/>
          <a:p>
            <a:r>
              <a:rPr lang="en-GB" noProof="0" dirty="0"/>
              <a:t>Click to edit Master title style</a:t>
            </a:r>
          </a:p>
        </p:txBody>
      </p:sp>
      <p:sp>
        <p:nvSpPr>
          <p:cNvPr id="9" name="Title Placeholder 1">
            <a:extLst>
              <a:ext uri="{FF2B5EF4-FFF2-40B4-BE49-F238E27FC236}">
                <a16:creationId xmlns:a16="http://schemas.microsoft.com/office/drawing/2014/main" id="{A1975CA6-AF75-B14C-A62C-B2B92151D428}"/>
              </a:ext>
            </a:extLst>
          </p:cNvPr>
          <p:cNvSpPr txBox="1">
            <a:spLocks/>
          </p:cNvSpPr>
          <p:nvPr userDrawn="1"/>
        </p:nvSpPr>
        <p:spPr>
          <a:xfrm>
            <a:off x="320599" y="3012764"/>
            <a:ext cx="17084400" cy="5749341"/>
          </a:xfrm>
          <a:prstGeom prst="rect">
            <a:avLst/>
          </a:prstGeom>
        </p:spPr>
        <p:txBody>
          <a:bodyPr vert="horz" lIns="137141" tIns="68570" rIns="137141" bIns="68570" rtlCol="0" anchor="t" anchorCtr="0">
            <a:noAutofit/>
          </a:bodyPr>
          <a:lstStyle>
            <a:lvl1pPr algn="l" defTabSz="914400" rtl="0" eaLnBrk="1" latinLnBrk="0" hangingPunct="1">
              <a:lnSpc>
                <a:spcPct val="90000"/>
              </a:lnSpc>
              <a:spcBef>
                <a:spcPct val="0"/>
              </a:spcBef>
              <a:buNone/>
              <a:defRPr sz="4000" b="1" kern="1200">
                <a:solidFill>
                  <a:schemeClr val="tx1"/>
                </a:solidFill>
                <a:latin typeface="Verdana"/>
                <a:ea typeface="Arial" charset="0"/>
                <a:cs typeface="Verdana"/>
              </a:defRPr>
            </a:lvl1pPr>
          </a:lstStyle>
          <a:p>
            <a:pPr>
              <a:lnSpc>
                <a:spcPct val="150000"/>
              </a:lnSpc>
            </a:pPr>
            <a:endParaRPr lang="en-GB" sz="4500" b="0" dirty="0"/>
          </a:p>
        </p:txBody>
      </p:sp>
      <p:sp>
        <p:nvSpPr>
          <p:cNvPr id="10" name="Text Placeholder 2">
            <a:extLst>
              <a:ext uri="{FF2B5EF4-FFF2-40B4-BE49-F238E27FC236}">
                <a16:creationId xmlns:a16="http://schemas.microsoft.com/office/drawing/2014/main" id="{6D05BC8C-F4BF-304E-A642-BAAA9D738AB4}"/>
              </a:ext>
            </a:extLst>
          </p:cNvPr>
          <p:cNvSpPr>
            <a:spLocks noGrp="1"/>
          </p:cNvSpPr>
          <p:nvPr>
            <p:ph idx="1"/>
          </p:nvPr>
        </p:nvSpPr>
        <p:spPr>
          <a:xfrm>
            <a:off x="317912" y="3012763"/>
            <a:ext cx="17084400" cy="5749346"/>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pic>
        <p:nvPicPr>
          <p:cNvPr id="6" name="Picture 5" descr="EASIT logo">
            <a:extLst>
              <a:ext uri="{FF2B5EF4-FFF2-40B4-BE49-F238E27FC236}">
                <a16:creationId xmlns:a16="http://schemas.microsoft.com/office/drawing/2014/main" id="{DC17F20F-F870-A649-BC60-9A64541E3C0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03984" y="176677"/>
            <a:ext cx="3009938" cy="1258940"/>
          </a:xfrm>
          <a:prstGeom prst="rect">
            <a:avLst/>
          </a:prstGeom>
        </p:spPr>
      </p:pic>
      <p:pic>
        <p:nvPicPr>
          <p:cNvPr id="7" name="Picture 4" descr="Co-funded by the Erasmus+ Programme of the European Union logo">
            <a:extLst>
              <a:ext uri="{FF2B5EF4-FFF2-40B4-BE49-F238E27FC236}">
                <a16:creationId xmlns:a16="http://schemas.microsoft.com/office/drawing/2014/main" id="{44885144-9004-9C49-BA04-F2C72EA5D9A1}"/>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3448254" y="293279"/>
            <a:ext cx="4646211" cy="106263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Creative Commons License Logo: Attribution-ShareAlike International CC BY-SA">
            <a:extLst>
              <a:ext uri="{FF2B5EF4-FFF2-40B4-BE49-F238E27FC236}">
                <a16:creationId xmlns:a16="http://schemas.microsoft.com/office/drawing/2014/main" id="{3E0B9907-4F7A-1442-8064-1537C0606849}"/>
              </a:ext>
            </a:extLst>
          </p:cNvPr>
          <p:cNvPicPr/>
          <p:nvPr userDrawn="1"/>
        </p:nvPicPr>
        <p:blipFill>
          <a:blip r:embed="rId4" cstate="email">
            <a:extLst>
              <a:ext uri="{28A0092B-C50C-407E-A947-70E740481C1C}">
                <a14:useLocalDpi xmlns:a14="http://schemas.microsoft.com/office/drawing/2010/main"/>
              </a:ext>
            </a:extLst>
          </a:blip>
          <a:stretch>
            <a:fillRect/>
          </a:stretch>
        </p:blipFill>
        <p:spPr>
          <a:xfrm>
            <a:off x="317913" y="8999443"/>
            <a:ext cx="2819811" cy="952235"/>
          </a:xfrm>
          <a:prstGeom prst="rect">
            <a:avLst/>
          </a:prstGeom>
        </p:spPr>
      </p:pic>
    </p:spTree>
    <p:extLst>
      <p:ext uri="{BB962C8B-B14F-4D97-AF65-F5344CB8AC3E}">
        <p14:creationId xmlns:p14="http://schemas.microsoft.com/office/powerpoint/2010/main" val="183596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32966679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7912" y="1712788"/>
            <a:ext cx="17084400" cy="1062638"/>
          </a:xfrm>
          <a:prstGeom prst="rect">
            <a:avLst/>
          </a:prstGeom>
        </p:spPr>
        <p:txBody>
          <a:bodyPr vert="horz" lIns="137141" tIns="68570" rIns="137141" bIns="68570" rtlCol="0" anchor="ctr">
            <a:normAutofit/>
          </a:bodyPr>
          <a:lstStyle/>
          <a:p>
            <a:r>
              <a:rPr lang="en-GB" noProof="0" dirty="0"/>
              <a:t>Click to edit Master title style</a:t>
            </a:r>
          </a:p>
        </p:txBody>
      </p:sp>
      <p:sp>
        <p:nvSpPr>
          <p:cNvPr id="3" name="Text Placeholder 2"/>
          <p:cNvSpPr>
            <a:spLocks noGrp="1"/>
          </p:cNvSpPr>
          <p:nvPr>
            <p:ph type="body" idx="1"/>
          </p:nvPr>
        </p:nvSpPr>
        <p:spPr>
          <a:xfrm>
            <a:off x="317912" y="3012763"/>
            <a:ext cx="17084400" cy="5749346"/>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sp>
        <p:nvSpPr>
          <p:cNvPr id="4" name="Rectangle 3">
            <a:extLst>
              <a:ext uri="{FF2B5EF4-FFF2-40B4-BE49-F238E27FC236}">
                <a16:creationId xmlns:a16="http://schemas.microsoft.com/office/drawing/2014/main" id="{ED46846B-7BA0-9142-AD9E-36BBA8E25624}"/>
              </a:ext>
              <a:ext uri="{C183D7F6-B498-43B3-948B-1728B52AA6E4}">
                <adec:decorative xmlns:adec="http://schemas.microsoft.com/office/drawing/2017/decorative" val="1"/>
              </a:ext>
            </a:extLst>
          </p:cNvPr>
          <p:cNvSpPr/>
          <p:nvPr userDrawn="1"/>
        </p:nvSpPr>
        <p:spPr>
          <a:xfrm rot="16200000">
            <a:off x="8363074" y="38452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5" name="Rectangle 4">
            <a:extLst>
              <a:ext uri="{FF2B5EF4-FFF2-40B4-BE49-F238E27FC236}">
                <a16:creationId xmlns:a16="http://schemas.microsoft.com/office/drawing/2014/main" id="{952AFDC2-9449-3740-9CA7-2DA5957C80C7}"/>
              </a:ext>
              <a:ext uri="{C183D7F6-B498-43B3-948B-1728B52AA6E4}">
                <adec:decorative xmlns:adec="http://schemas.microsoft.com/office/drawing/2017/decorative" val="1"/>
              </a:ext>
            </a:extLst>
          </p:cNvPr>
          <p:cNvSpPr/>
          <p:nvPr userDrawn="1"/>
        </p:nvSpPr>
        <p:spPr>
          <a:xfrm rot="16200000">
            <a:off x="8363074" y="5840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6" name="Rectangle 5">
            <a:extLst>
              <a:ext uri="{FF2B5EF4-FFF2-40B4-BE49-F238E27FC236}">
                <a16:creationId xmlns:a16="http://schemas.microsoft.com/office/drawing/2014/main" id="{64287312-2810-F74B-B62A-3939016A60DD}"/>
              </a:ext>
              <a:ext uri="{C183D7F6-B498-43B3-948B-1728B52AA6E4}">
                <adec:decorative xmlns:adec="http://schemas.microsoft.com/office/drawing/2017/decorative" val="1"/>
              </a:ext>
            </a:extLst>
          </p:cNvPr>
          <p:cNvSpPr/>
          <p:nvPr userDrawn="1"/>
        </p:nvSpPr>
        <p:spPr>
          <a:xfrm rot="16200000">
            <a:off x="8363074" y="-8363071"/>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7" name="Rectangle 6">
            <a:extLst>
              <a:ext uri="{FF2B5EF4-FFF2-40B4-BE49-F238E27FC236}">
                <a16:creationId xmlns:a16="http://schemas.microsoft.com/office/drawing/2014/main" id="{00D85156-8DF5-6746-8362-0BD5A44E3AEF}"/>
              </a:ext>
              <a:ext uri="{C183D7F6-B498-43B3-948B-1728B52AA6E4}">
                <adec:decorative xmlns:adec="http://schemas.microsoft.com/office/drawing/2017/decorative" val="1"/>
              </a:ext>
            </a:extLst>
          </p:cNvPr>
          <p:cNvSpPr/>
          <p:nvPr userDrawn="1"/>
        </p:nvSpPr>
        <p:spPr>
          <a:xfrm rot="16200000">
            <a:off x="8363074" y="-8022774"/>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pic>
        <p:nvPicPr>
          <p:cNvPr id="8" name="Picture 20" descr="EASIT logo">
            <a:extLst>
              <a:ext uri="{FF2B5EF4-FFF2-40B4-BE49-F238E27FC236}">
                <a16:creationId xmlns:a16="http://schemas.microsoft.com/office/drawing/2014/main" id="{BF7FED80-26B6-8A40-80C7-E19EDCDCD0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59917" y="526113"/>
            <a:ext cx="1927782" cy="806304"/>
          </a:xfrm>
          <a:prstGeom prst="rect">
            <a:avLst/>
          </a:prstGeom>
        </p:spPr>
      </p:pic>
    </p:spTree>
    <p:extLst>
      <p:ext uri="{BB962C8B-B14F-4D97-AF65-F5344CB8AC3E}">
        <p14:creationId xmlns:p14="http://schemas.microsoft.com/office/powerpoint/2010/main" val="1441066693"/>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62" r:id="rId3"/>
  </p:sldLayoutIdLst>
  <p:hf sldNum="0" hdr="0" ftr="0" dt="0"/>
  <p:txStyles>
    <p:title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p:titleStyle>
    <p:bodyStyle>
      <a:lvl1pPr marL="0" indent="0" algn="l" defTabSz="1371408" rtl="0" eaLnBrk="1" latinLnBrk="0" hangingPunct="1">
        <a:lnSpc>
          <a:spcPct val="150000"/>
        </a:lnSpc>
        <a:spcBef>
          <a:spcPts val="1500"/>
        </a:spcBef>
        <a:buFont typeface="Arial"/>
        <a:buNone/>
        <a:defRPr sz="4500" kern="1200">
          <a:solidFill>
            <a:schemeClr val="tx1"/>
          </a:solidFill>
          <a:latin typeface="Verdana"/>
          <a:ea typeface="+mn-ea"/>
          <a:cs typeface="Verdana"/>
        </a:defRPr>
      </a:lvl1pPr>
      <a:lvl2pPr marL="1028555" indent="-342852" algn="l" defTabSz="1371408" rtl="0" eaLnBrk="1" latinLnBrk="0" hangingPunct="1">
        <a:lnSpc>
          <a:spcPct val="90000"/>
        </a:lnSpc>
        <a:spcBef>
          <a:spcPts val="750"/>
        </a:spcBef>
        <a:buFont typeface="Arial"/>
        <a:buChar char="•"/>
        <a:defRPr sz="3600" kern="1200">
          <a:solidFill>
            <a:schemeClr val="tx1"/>
          </a:solidFill>
          <a:latin typeface="+mn-lt"/>
          <a:ea typeface="+mn-ea"/>
          <a:cs typeface="+mn-cs"/>
        </a:defRPr>
      </a:lvl2pPr>
      <a:lvl3pPr marL="1714259" indent="-342852" algn="l" defTabSz="1371408" rtl="0" eaLnBrk="1" latinLnBrk="0" hangingPunct="1">
        <a:lnSpc>
          <a:spcPct val="90000"/>
        </a:lnSpc>
        <a:spcBef>
          <a:spcPts val="750"/>
        </a:spcBef>
        <a:buFont typeface="Arial"/>
        <a:buChar char="•"/>
        <a:defRPr sz="3000" kern="1200">
          <a:solidFill>
            <a:schemeClr val="tx1"/>
          </a:solidFill>
          <a:latin typeface="+mn-lt"/>
          <a:ea typeface="+mn-ea"/>
          <a:cs typeface="+mn-cs"/>
        </a:defRPr>
      </a:lvl3pPr>
      <a:lvl4pPr marL="239996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4pPr>
      <a:lvl5pPr marL="3085666"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5pPr>
      <a:lvl6pPr marL="377137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6pPr>
      <a:lvl7pPr marL="445707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7pPr>
      <a:lvl8pPr marL="5142777"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8pPr>
      <a:lvl9pPr marL="582848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9pPr>
    </p:bodyStyle>
    <p:other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3" Type="http://schemas.openxmlformats.org/officeDocument/2006/relationships/image" Target="../media/image6.png"/><Relationship Id="rId7" Type="http://schemas.openxmlformats.org/officeDocument/2006/relationships/image" Target="../media/image11.JPG"/><Relationship Id="rId12" Type="http://schemas.openxmlformats.org/officeDocument/2006/relationships/image" Target="../media/image16.jp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0.jpg"/><Relationship Id="rId11" Type="http://schemas.openxmlformats.org/officeDocument/2006/relationships/image" Target="../media/image15.png"/><Relationship Id="rId5" Type="http://schemas.openxmlformats.org/officeDocument/2006/relationships/image" Target="../media/image9.emf"/><Relationship Id="rId10" Type="http://schemas.openxmlformats.org/officeDocument/2006/relationships/image" Target="../media/image14.jpg"/><Relationship Id="rId4" Type="http://schemas.openxmlformats.org/officeDocument/2006/relationships/image" Target="../media/image7.png"/><Relationship Id="rId9" Type="http://schemas.openxmlformats.org/officeDocument/2006/relationships/image" Target="../media/image13.sv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pagines.uab.cat/easit"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8.png"/><Relationship Id="rId5" Type="http://schemas.openxmlformats.org/officeDocument/2006/relationships/hyperlink" Target="http://pagines.uab.cat/easit/" TargetMode="Externa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8.jpg"/><Relationship Id="rId5" Type="http://schemas.openxmlformats.org/officeDocument/2006/relationships/hyperlink" Target="mailto:pereira@uvigo.es" TargetMode="Externa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391B5-7A0E-1548-9C67-0CF616598B12}"/>
              </a:ext>
            </a:extLst>
          </p:cNvPr>
          <p:cNvSpPr>
            <a:spLocks noGrp="1"/>
          </p:cNvSpPr>
          <p:nvPr>
            <p:ph type="title"/>
          </p:nvPr>
        </p:nvSpPr>
        <p:spPr>
          <a:xfrm>
            <a:off x="636828" y="4613277"/>
            <a:ext cx="17457031" cy="1062638"/>
          </a:xfrm>
        </p:spPr>
        <p:txBody>
          <a:bodyPr>
            <a:noAutofit/>
          </a:bodyPr>
          <a:lstStyle/>
          <a:p>
            <a:pPr algn="ctr"/>
            <a:r>
              <a:rPr lang="en-GB" sz="7500" dirty="0"/>
              <a:t>Subtitling Principles, Guidelines and Conventions</a:t>
            </a:r>
          </a:p>
        </p:txBody>
      </p:sp>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860" y="487145"/>
            <a:ext cx="4644999" cy="1062186"/>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2" name="Rectangle 21">
            <a:extLst>
              <a:ext uri="{FF2B5EF4-FFF2-40B4-BE49-F238E27FC236}">
                <a16:creationId xmlns:a16="http://schemas.microsoft.com/office/drawing/2014/main" id="{FC0541CC-A6E2-5E43-B71D-EDB3A9B61793}"/>
              </a:ext>
            </a:extLst>
          </p:cNvPr>
          <p:cNvSpPr/>
          <p:nvPr/>
        </p:nvSpPr>
        <p:spPr>
          <a:xfrm>
            <a:off x="5293524" y="6412796"/>
            <a:ext cx="7698864" cy="1800473"/>
          </a:xfrm>
          <a:prstGeom prst="rect">
            <a:avLst/>
          </a:prstGeom>
        </p:spPr>
        <p:txBody>
          <a:bodyPr wrap="none" lIns="137141" tIns="68570" rIns="137141" bIns="68570">
            <a:spAutoFit/>
          </a:bodyPr>
          <a:lstStyle/>
          <a:p>
            <a:pPr algn="ctr">
              <a:lnSpc>
                <a:spcPct val="150000"/>
              </a:lnSpc>
            </a:pPr>
            <a:r>
              <a:rPr lang="sl-SI" sz="3600" b="1" dirty="0">
                <a:latin typeface="Verdana" panose="020B0604030504040204" pitchFamily="34" charset="0"/>
                <a:ea typeface="Verdana" panose="020B0604030504040204" pitchFamily="34" charset="0"/>
                <a:cs typeface="Verdana" panose="020B0604030504040204" pitchFamily="34" charset="0"/>
              </a:rPr>
              <a:t>Ana Pereira</a:t>
            </a:r>
            <a:r>
              <a:rPr lang="gl-ES" sz="3600" b="1" dirty="0">
                <a:latin typeface="Verdana" panose="020B0604030504040204" pitchFamily="34" charset="0"/>
                <a:ea typeface="Verdana" panose="020B0604030504040204" pitchFamily="34" charset="0"/>
                <a:cs typeface="Verdana" panose="020B0604030504040204" pitchFamily="34" charset="0"/>
              </a:rPr>
              <a:t> </a:t>
            </a:r>
            <a:r>
              <a:rPr lang="sl-SI" sz="3600" b="1" dirty="0">
                <a:latin typeface="Verdana" panose="020B0604030504040204" pitchFamily="34" charset="0"/>
                <a:ea typeface="Verdana" panose="020B0604030504040204" pitchFamily="34" charset="0"/>
                <a:cs typeface="Verdana" panose="020B0604030504040204" pitchFamily="34" charset="0"/>
              </a:rPr>
              <a:t>and</a:t>
            </a:r>
            <a:r>
              <a:rPr lang="gl-ES" sz="3600" b="1" dirty="0">
                <a:latin typeface="Verdana" panose="020B0604030504040204" pitchFamily="34" charset="0"/>
                <a:ea typeface="Verdana" panose="020B0604030504040204" pitchFamily="34" charset="0"/>
                <a:cs typeface="Verdana" panose="020B0604030504040204" pitchFamily="34" charset="0"/>
              </a:rPr>
              <a:t> </a:t>
            </a:r>
            <a:r>
              <a:rPr lang="sl-SI" sz="3600" b="1" dirty="0">
                <a:latin typeface="Verdana" panose="020B0604030504040204" pitchFamily="34" charset="0"/>
                <a:ea typeface="Verdana" panose="020B0604030504040204" pitchFamily="34" charset="0"/>
                <a:cs typeface="Verdana" panose="020B0604030504040204" pitchFamily="34" charset="0"/>
              </a:rPr>
              <a:t>Luis Alonso </a:t>
            </a:r>
          </a:p>
          <a:p>
            <a:pPr algn="ctr">
              <a:lnSpc>
                <a:spcPct val="150000"/>
              </a:lnSpc>
            </a:pPr>
            <a:r>
              <a:rPr lang="sl-SI" sz="3600" b="1" dirty="0">
                <a:latin typeface="Verdana" panose="020B0604030504040204" pitchFamily="34" charset="0"/>
                <a:ea typeface="Verdana" panose="020B0604030504040204" pitchFamily="34" charset="0"/>
                <a:cs typeface="Verdana" panose="020B0604030504040204" pitchFamily="34" charset="0"/>
              </a:rPr>
              <a:t>Universidade de Vigo</a:t>
            </a:r>
            <a:endParaRPr lang="en-GB" sz="3600" b="1" dirty="0">
              <a:latin typeface="Verdana" panose="020B0604030504040204" pitchFamily="34" charset="0"/>
              <a:ea typeface="Verdana" panose="020B0604030504040204" pitchFamily="34" charset="0"/>
              <a:cs typeface="Verdana" panose="020B0604030504040204" pitchFamily="34" charset="0"/>
            </a:endParaRPr>
          </a:p>
        </p:txBody>
      </p:sp>
      <p:sp>
        <p:nvSpPr>
          <p:cNvPr id="16" name="TextBox 15">
            <a:extLst>
              <a:ext uri="{FF2B5EF4-FFF2-40B4-BE49-F238E27FC236}">
                <a16:creationId xmlns:a16="http://schemas.microsoft.com/office/drawing/2014/main" id="{AAC2A4C7-C614-7241-918C-B81ACCA7CF55}"/>
              </a:ext>
            </a:extLst>
          </p:cNvPr>
          <p:cNvSpPr txBox="1"/>
          <p:nvPr/>
        </p:nvSpPr>
        <p:spPr>
          <a:xfrm>
            <a:off x="3972652" y="2999253"/>
            <a:ext cx="10340613"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Element 3. Technical Aspects</a:t>
            </a:r>
          </a:p>
        </p:txBody>
      </p:sp>
      <p:sp>
        <p:nvSpPr>
          <p:cNvPr id="24" name="TextBox 23">
            <a:extLst>
              <a:ext uri="{FF2B5EF4-FFF2-40B4-BE49-F238E27FC236}">
                <a16:creationId xmlns:a16="http://schemas.microsoft.com/office/drawing/2014/main" id="{9B881F88-A38F-E04E-A92D-8D793AECAFD3}"/>
              </a:ext>
            </a:extLst>
          </p:cNvPr>
          <p:cNvSpPr txBox="1"/>
          <p:nvPr/>
        </p:nvSpPr>
        <p:spPr>
          <a:xfrm>
            <a:off x="4328515" y="2073831"/>
            <a:ext cx="9628880"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Unit </a:t>
            </a:r>
            <a:r>
              <a:rPr lang="es-ES" sz="4800" b="1" dirty="0">
                <a:latin typeface="Verdana" panose="020B0604030504040204" pitchFamily="34" charset="0"/>
                <a:ea typeface="Verdana" panose="020B0604030504040204" pitchFamily="34" charset="0"/>
                <a:cs typeface="Verdana" panose="020B0604030504040204" pitchFamily="34" charset="0"/>
              </a:rPr>
              <a:t>3a. E2U and </a:t>
            </a:r>
            <a:r>
              <a:rPr lang="en-GB" sz="4800" b="1" dirty="0">
                <a:latin typeface="Verdana" panose="020B0604030504040204" pitchFamily="34" charset="0"/>
                <a:ea typeface="Verdana" panose="020B0604030504040204" pitchFamily="34" charset="0"/>
                <a:cs typeface="Verdana" panose="020B0604030504040204" pitchFamily="34" charset="0"/>
              </a:rPr>
              <a:t>Subtitling</a:t>
            </a:r>
          </a:p>
        </p:txBody>
      </p:sp>
    </p:spTree>
    <p:extLst>
      <p:ext uri="{BB962C8B-B14F-4D97-AF65-F5344CB8AC3E}">
        <p14:creationId xmlns:p14="http://schemas.microsoft.com/office/powerpoint/2010/main" val="2050083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1" name="Segnaposto testo 2">
            <a:extLst>
              <a:ext uri="{FF2B5EF4-FFF2-40B4-BE49-F238E27FC236}">
                <a16:creationId xmlns:a16="http://schemas.microsoft.com/office/drawing/2014/main" id="{AE111C95-DA2F-4C41-B9C9-99790547A51F}"/>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GB" sz="4500" dirty="0">
                <a:solidFill>
                  <a:schemeClr val="tx1"/>
                </a:solidFill>
                <a:latin typeface="Verdana" panose="020B0604030504040204" pitchFamily="34" charset="0"/>
                <a:ea typeface="Verdana" panose="020B0604030504040204" pitchFamily="34" charset="0"/>
                <a:cs typeface="Verdana" panose="020B0604030504040204" pitchFamily="34" charset="0"/>
              </a:rPr>
              <a:t>The European Commission support for the production of this publication does not constitute an endorsement of the contents, which reflect the views only of the authors, and the Commission cannot be held responsible for any use which may be made of the information contained therein.</a:t>
            </a:r>
          </a:p>
        </p:txBody>
      </p:sp>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Disclaimer</a:t>
            </a:r>
          </a:p>
        </p:txBody>
      </p:sp>
    </p:spTree>
    <p:extLst>
      <p:ext uri="{BB962C8B-B14F-4D97-AF65-F5344CB8AC3E}">
        <p14:creationId xmlns:p14="http://schemas.microsoft.com/office/powerpoint/2010/main" val="1538372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Partners</a:t>
            </a:r>
          </a:p>
        </p:txBody>
      </p:sp>
      <p:pic>
        <p:nvPicPr>
          <p:cNvPr id="23" name="Picture 22" descr="Dyslexiförbundet logo">
            <a:extLst>
              <a:ext uri="{FF2B5EF4-FFF2-40B4-BE49-F238E27FC236}">
                <a16:creationId xmlns:a16="http://schemas.microsoft.com/office/drawing/2014/main" id="{E95D038A-5107-A94E-AD89-995930934F36}"/>
              </a:ext>
            </a:extLst>
          </p:cNvPr>
          <p:cNvPicPr/>
          <p:nvPr/>
        </p:nvPicPr>
        <p:blipFill>
          <a:blip r:embed="rId5"/>
          <a:stretch>
            <a:fillRect/>
          </a:stretch>
        </p:blipFill>
        <p:spPr>
          <a:xfrm>
            <a:off x="837235" y="3258360"/>
            <a:ext cx="2269268" cy="2269268"/>
          </a:xfrm>
          <a:prstGeom prst="rect">
            <a:avLst/>
          </a:prstGeom>
        </p:spPr>
      </p:pic>
      <p:pic>
        <p:nvPicPr>
          <p:cNvPr id="24" name="Picture 23" descr="Risa logo">
            <a:extLst>
              <a:ext uri="{FF2B5EF4-FFF2-40B4-BE49-F238E27FC236}">
                <a16:creationId xmlns:a16="http://schemas.microsoft.com/office/drawing/2014/main" id="{53195402-E4A0-3F4A-81B0-28C6C2959FF3}"/>
              </a:ext>
            </a:extLst>
          </p:cNvPr>
          <p:cNvPicPr/>
          <p:nvPr/>
        </p:nvPicPr>
        <p:blipFill>
          <a:blip r:embed="rId6"/>
          <a:stretch>
            <a:fillRect/>
          </a:stretch>
        </p:blipFill>
        <p:spPr>
          <a:xfrm>
            <a:off x="4316996" y="3390581"/>
            <a:ext cx="1933194" cy="1638300"/>
          </a:xfrm>
          <a:prstGeom prst="rect">
            <a:avLst/>
          </a:prstGeom>
        </p:spPr>
      </p:pic>
      <p:pic>
        <p:nvPicPr>
          <p:cNvPr id="25" name="Picture 24" descr="RTV Slovenija logo">
            <a:extLst>
              <a:ext uri="{FF2B5EF4-FFF2-40B4-BE49-F238E27FC236}">
                <a16:creationId xmlns:a16="http://schemas.microsoft.com/office/drawing/2014/main" id="{1BF0B1E2-FB1F-F046-B484-9F71A70EF2FF}"/>
              </a:ext>
            </a:extLst>
          </p:cNvPr>
          <p:cNvPicPr/>
          <p:nvPr/>
        </p:nvPicPr>
        <p:blipFill>
          <a:blip r:embed="rId7"/>
          <a:stretch>
            <a:fillRect/>
          </a:stretch>
        </p:blipFill>
        <p:spPr>
          <a:xfrm>
            <a:off x="6779620" y="3258360"/>
            <a:ext cx="4160984" cy="1890093"/>
          </a:xfrm>
          <a:prstGeom prst="rect">
            <a:avLst/>
          </a:prstGeom>
        </p:spPr>
      </p:pic>
      <p:pic>
        <p:nvPicPr>
          <p:cNvPr id="26" name="Graphic 4" descr="Stiftung Universität Hildesheim logo">
            <a:extLst>
              <a:ext uri="{FF2B5EF4-FFF2-40B4-BE49-F238E27FC236}">
                <a16:creationId xmlns:a16="http://schemas.microsoft.com/office/drawing/2014/main" id="{92B7F15D-E8A7-9F43-A892-D30A63C8768C}"/>
              </a:ext>
            </a:extLst>
          </p:cNvPr>
          <p:cNvPicPr/>
          <p:nvPr/>
        </p:nvPicPr>
        <p:blipFill>
          <a:blip r:embed="rId8">
            <a:extLst>
              <a:ext uri="{96DAC541-7B7A-43D3-8B79-37D633B846F1}">
                <asvg:svgBlip xmlns:asvg="http://schemas.microsoft.com/office/drawing/2016/SVG/main" r:embed="rId9"/>
              </a:ext>
            </a:extLst>
          </a:blip>
          <a:stretch>
            <a:fillRect/>
          </a:stretch>
        </p:blipFill>
        <p:spPr>
          <a:xfrm>
            <a:off x="11123852" y="2976936"/>
            <a:ext cx="2269269" cy="2269269"/>
          </a:xfrm>
          <a:prstGeom prst="rect">
            <a:avLst/>
          </a:prstGeom>
        </p:spPr>
      </p:pic>
      <p:pic>
        <p:nvPicPr>
          <p:cNvPr id="27" name="Picture 26" descr="SDI Internationale Hochshule - University of Applied Sciences logo">
            <a:extLst>
              <a:ext uri="{FF2B5EF4-FFF2-40B4-BE49-F238E27FC236}">
                <a16:creationId xmlns:a16="http://schemas.microsoft.com/office/drawing/2014/main" id="{FE2DB0E3-D4D5-AC42-B780-92C95D0401A7}"/>
              </a:ext>
            </a:extLst>
          </p:cNvPr>
          <p:cNvPicPr/>
          <p:nvPr/>
        </p:nvPicPr>
        <p:blipFill>
          <a:blip r:embed="rId10"/>
          <a:stretch>
            <a:fillRect/>
          </a:stretch>
        </p:blipFill>
        <p:spPr>
          <a:xfrm>
            <a:off x="14451982" y="3390581"/>
            <a:ext cx="2990937" cy="1359853"/>
          </a:xfrm>
          <a:prstGeom prst="rect">
            <a:avLst/>
          </a:prstGeom>
        </p:spPr>
      </p:pic>
      <p:pic>
        <p:nvPicPr>
          <p:cNvPr id="28" name="Picture 27" descr="Universitat Autònoma de Barcelona logo">
            <a:extLst>
              <a:ext uri="{FF2B5EF4-FFF2-40B4-BE49-F238E27FC236}">
                <a16:creationId xmlns:a16="http://schemas.microsoft.com/office/drawing/2014/main" id="{243273C3-21EA-A845-93D3-CC2A66BE4D5B}"/>
              </a:ext>
            </a:extLst>
          </p:cNvPr>
          <p:cNvPicPr/>
          <p:nvPr/>
        </p:nvPicPr>
        <p:blipFill>
          <a:blip r:embed="rId11"/>
          <a:stretch>
            <a:fillRect/>
          </a:stretch>
        </p:blipFill>
        <p:spPr>
          <a:xfrm>
            <a:off x="2095499" y="5641928"/>
            <a:ext cx="2745725" cy="2058717"/>
          </a:xfrm>
          <a:prstGeom prst="rect">
            <a:avLst/>
          </a:prstGeom>
        </p:spPr>
      </p:pic>
      <p:pic>
        <p:nvPicPr>
          <p:cNvPr id="29" name="Picture 28" descr="Università degli Studi di Trieste logo">
            <a:extLst>
              <a:ext uri="{FF2B5EF4-FFF2-40B4-BE49-F238E27FC236}">
                <a16:creationId xmlns:a16="http://schemas.microsoft.com/office/drawing/2014/main" id="{755EFFAA-DA2A-4146-BAA0-026E89CC96F3}"/>
              </a:ext>
            </a:extLst>
          </p:cNvPr>
          <p:cNvPicPr/>
          <p:nvPr/>
        </p:nvPicPr>
        <p:blipFill>
          <a:blip r:embed="rId12"/>
          <a:stretch>
            <a:fillRect/>
          </a:stretch>
        </p:blipFill>
        <p:spPr>
          <a:xfrm>
            <a:off x="5289550" y="5989931"/>
            <a:ext cx="5249230" cy="1134110"/>
          </a:xfrm>
          <a:prstGeom prst="rect">
            <a:avLst/>
          </a:prstGeom>
        </p:spPr>
      </p:pic>
      <p:pic>
        <p:nvPicPr>
          <p:cNvPr id="30" name="Picture 29" descr="Universidade Vigo logo">
            <a:extLst>
              <a:ext uri="{FF2B5EF4-FFF2-40B4-BE49-F238E27FC236}">
                <a16:creationId xmlns:a16="http://schemas.microsoft.com/office/drawing/2014/main" id="{651A6100-3523-8543-80B8-46CF2E9E4315}"/>
              </a:ext>
            </a:extLst>
          </p:cNvPr>
          <p:cNvPicPr/>
          <p:nvPr/>
        </p:nvPicPr>
        <p:blipFill>
          <a:blip r:embed="rId13"/>
          <a:stretch>
            <a:fillRect/>
          </a:stretch>
        </p:blipFill>
        <p:spPr>
          <a:xfrm>
            <a:off x="10949515" y="6161381"/>
            <a:ext cx="5183614" cy="791210"/>
          </a:xfrm>
          <a:prstGeom prst="rect">
            <a:avLst/>
          </a:prstGeom>
        </p:spPr>
      </p:pic>
    </p:spTree>
    <p:extLst>
      <p:ext uri="{BB962C8B-B14F-4D97-AF65-F5344CB8AC3E}">
        <p14:creationId xmlns:p14="http://schemas.microsoft.com/office/powerpoint/2010/main" val="3621801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pic>
        <p:nvPicPr>
          <p:cNvPr id="12" name="Picture 11" descr="EASIT (Easy Access for Social Inclusion Training) Logo">
            <a:hlinkClick r:id="rId5"/>
            <a:extLst>
              <a:ext uri="{FF2B5EF4-FFF2-40B4-BE49-F238E27FC236}">
                <a16:creationId xmlns:a16="http://schemas.microsoft.com/office/drawing/2014/main" id="{3005C618-9FC3-D746-AE1F-3014D2C5424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38484" y="3420566"/>
            <a:ext cx="8014201" cy="3352028"/>
          </a:xfrm>
          <a:prstGeom prst="rect">
            <a:avLst/>
          </a:prstGeom>
        </p:spPr>
      </p:pic>
      <p:sp>
        <p:nvSpPr>
          <p:cNvPr id="16" name="TextBox 15">
            <a:extLst>
              <a:ext uri="{FF2B5EF4-FFF2-40B4-BE49-F238E27FC236}">
                <a16:creationId xmlns:a16="http://schemas.microsoft.com/office/drawing/2014/main" id="{341309FA-535C-3146-A01F-F199B6C5FEF0}"/>
              </a:ext>
            </a:extLst>
          </p:cNvPr>
          <p:cNvSpPr txBox="1"/>
          <p:nvPr/>
        </p:nvSpPr>
        <p:spPr>
          <a:xfrm>
            <a:off x="4730784" y="6855371"/>
            <a:ext cx="8829598" cy="692498"/>
          </a:xfrm>
          <a:prstGeom prst="rect">
            <a:avLst/>
          </a:prstGeom>
          <a:noFill/>
        </p:spPr>
        <p:txBody>
          <a:bodyPr wrap="square" lIns="137169" tIns="68585" rIns="137169" bIns="68585" rtlCol="0">
            <a:spAutoFit/>
          </a:bodyPr>
          <a:lstStyle/>
          <a:p>
            <a:pPr algn="ct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hlinkClick r:id="rId7"/>
              </a:rPr>
              <a:t>pagines.uab.cat/easit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a:extLst>
              <a:ext uri="{FF2B5EF4-FFF2-40B4-BE49-F238E27FC236}">
                <a16:creationId xmlns:a16="http://schemas.microsoft.com/office/drawing/2014/main" id="{5C5C9300-C79A-654C-B4C1-2D3F2C2184C5}"/>
              </a:ext>
            </a:extLst>
          </p:cNvPr>
          <p:cNvSpPr>
            <a:spLocks noGrp="1"/>
          </p:cNvSpPr>
          <p:nvPr>
            <p:ph type="title"/>
          </p:nvPr>
        </p:nvSpPr>
        <p:spPr/>
        <p:txBody>
          <a:bodyPr/>
          <a:lstStyle/>
          <a:p>
            <a:r>
              <a:rPr lang="en-ES" dirty="0">
                <a:solidFill>
                  <a:schemeClr val="bg1"/>
                </a:solidFill>
              </a:rPr>
              <a:t>EASIT</a:t>
            </a:r>
          </a:p>
        </p:txBody>
      </p:sp>
    </p:spTree>
    <p:extLst>
      <p:ext uri="{BB962C8B-B14F-4D97-AF65-F5344CB8AC3E}">
        <p14:creationId xmlns:p14="http://schemas.microsoft.com/office/powerpoint/2010/main" val="1274046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ES" dirty="0"/>
              <a:t>Overview</a:t>
            </a:r>
          </a:p>
        </p:txBody>
      </p:sp>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875252"/>
            <a:ext cx="17251790" cy="3254717"/>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In this video lecture a quick overview of the subtitling principles, guidelines and conventions required for Easy-to-Understand (E2U) subtitling is provided.</a:t>
            </a:r>
          </a:p>
        </p:txBody>
      </p:sp>
    </p:spTree>
    <p:extLst>
      <p:ext uri="{BB962C8B-B14F-4D97-AF65-F5344CB8AC3E}">
        <p14:creationId xmlns:p14="http://schemas.microsoft.com/office/powerpoint/2010/main" val="3788353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2">
            <a:extLst>
              <a:ext uri="{FF2B5EF4-FFF2-40B4-BE49-F238E27FC236}">
                <a16:creationId xmlns:a16="http://schemas.microsoft.com/office/drawing/2014/main" id="{1B739F33-38EA-524B-A88D-3F478417BA80}"/>
              </a:ext>
            </a:extLst>
          </p:cNvPr>
          <p:cNvSpPr txBox="1">
            <a:spLocks/>
          </p:cNvSpPr>
          <p:nvPr/>
        </p:nvSpPr>
        <p:spPr>
          <a:xfrm>
            <a:off x="317911" y="1927940"/>
            <a:ext cx="12170179" cy="1062638"/>
          </a:xfrm>
          <a:prstGeom prst="rect">
            <a:avLst/>
          </a:prstGeom>
        </p:spPr>
        <p:txBody>
          <a:bodyPr vert="horz" lIns="137141" tIns="68570" rIns="137141" bIns="68570" rtlCol="0" anchor="ctr">
            <a:normAutofit/>
          </a:bodyPr>
          <a:lst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a:lstStyle>
          <a:p>
            <a:r>
              <a:rPr lang="en-GB" dirty="0"/>
              <a:t>Visual aspects of subtitles</a:t>
            </a:r>
          </a:p>
        </p:txBody>
      </p:sp>
      <p:sp>
        <p:nvSpPr>
          <p:cNvPr id="10" name="Rectangle 9">
            <a:extLst>
              <a:ext uri="{FF2B5EF4-FFF2-40B4-BE49-F238E27FC236}">
                <a16:creationId xmlns:a16="http://schemas.microsoft.com/office/drawing/2014/main" id="{7D7EB082-EF74-F141-AB1C-0C9CFCB94651}"/>
              </a:ext>
            </a:extLst>
          </p:cNvPr>
          <p:cNvSpPr>
            <a:spLocks noChangeAspect="1"/>
          </p:cNvSpPr>
          <p:nvPr/>
        </p:nvSpPr>
        <p:spPr>
          <a:xfrm>
            <a:off x="452993" y="2990578"/>
            <a:ext cx="17251790" cy="5332209"/>
          </a:xfrm>
          <a:prstGeom prst="rect">
            <a:avLst/>
          </a:prstGeom>
        </p:spPr>
        <p:txBody>
          <a:bodyPr wrap="square" lIns="137141" tIns="68570" rIns="137141" bIns="68570">
            <a:spAutoFit/>
          </a:bodyPr>
          <a:lstStyle/>
          <a:p>
            <a:pPr marL="771417" indent="-771417">
              <a:lnSpc>
                <a:spcPct val="150000"/>
              </a:lnSpc>
              <a:buFont typeface="+mj-lt"/>
              <a:buAutoNum type="arabicPeriod"/>
            </a:pPr>
            <a:r>
              <a:rPr lang="en-GB" sz="4500" dirty="0">
                <a:latin typeface="Verdana" pitchFamily="34" charset="0"/>
                <a:ea typeface="Verdana" pitchFamily="34" charset="0"/>
              </a:rPr>
              <a:t>Placement: bottom of the screen. </a:t>
            </a:r>
          </a:p>
          <a:p>
            <a:pPr marL="771417" indent="-771417">
              <a:lnSpc>
                <a:spcPct val="150000"/>
              </a:lnSpc>
              <a:buFont typeface="+mj-lt"/>
              <a:buAutoNum type="arabicPeriod"/>
            </a:pPr>
            <a:r>
              <a:rPr lang="en-GB" sz="4500" dirty="0">
                <a:latin typeface="Verdana" pitchFamily="34" charset="0"/>
                <a:ea typeface="Verdana" pitchFamily="34" charset="0"/>
              </a:rPr>
              <a:t>Number of lines: maximum of two and block presentation. </a:t>
            </a:r>
          </a:p>
          <a:p>
            <a:pPr marL="771417" indent="-771417">
              <a:lnSpc>
                <a:spcPct val="150000"/>
              </a:lnSpc>
              <a:buFont typeface="+mj-lt"/>
              <a:buAutoNum type="arabicPeriod"/>
            </a:pPr>
            <a:r>
              <a:rPr lang="en-GB" sz="4500" dirty="0">
                <a:latin typeface="Verdana" pitchFamily="34" charset="0"/>
                <a:ea typeface="Verdana" pitchFamily="34" charset="0"/>
              </a:rPr>
              <a:t>Size and type of font: easy-to-read, colour contrast between characters and its background.</a:t>
            </a:r>
          </a:p>
        </p:txBody>
      </p:sp>
    </p:spTree>
    <p:extLst>
      <p:ext uri="{BB962C8B-B14F-4D97-AF65-F5344CB8AC3E}">
        <p14:creationId xmlns:p14="http://schemas.microsoft.com/office/powerpoint/2010/main" val="2934867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sz="5600" dirty="0">
                <a:effectLst/>
              </a:rPr>
              <a:t>Temporal aspects of subtitles</a:t>
            </a:r>
          </a:p>
        </p:txBody>
      </p:sp>
      <p:sp>
        <p:nvSpPr>
          <p:cNvPr id="6" name="Rectangle 5">
            <a:extLst>
              <a:ext uri="{FF2B5EF4-FFF2-40B4-BE49-F238E27FC236}">
                <a16:creationId xmlns:a16="http://schemas.microsoft.com/office/drawing/2014/main" id="{AA89CF32-AEAA-5D4E-8107-6D019FF3EEC7}"/>
              </a:ext>
            </a:extLst>
          </p:cNvPr>
          <p:cNvSpPr/>
          <p:nvPr/>
        </p:nvSpPr>
        <p:spPr>
          <a:xfrm>
            <a:off x="452993" y="3100337"/>
            <a:ext cx="17251790" cy="5332209"/>
          </a:xfrm>
          <a:prstGeom prst="rect">
            <a:avLst/>
          </a:prstGeom>
        </p:spPr>
        <p:txBody>
          <a:bodyPr wrap="square" lIns="137141" tIns="68570" rIns="137141" bIns="68570">
            <a:spAutoFit/>
          </a:bodyPr>
          <a:lstStyle/>
          <a:p>
            <a:pPr marL="914400" indent="-914400">
              <a:lnSpc>
                <a:spcPct val="150000"/>
              </a:lnSpc>
              <a:buAutoNum type="arabicPeriod"/>
            </a:pPr>
            <a:r>
              <a:rPr lang="en-US" sz="4500" dirty="0">
                <a:latin typeface="Verdana" pitchFamily="34" charset="0"/>
                <a:ea typeface="Verdana" pitchFamily="34" charset="0"/>
              </a:rPr>
              <a:t>Reading speed: 16 cps (adults), 10-12 cps (children). </a:t>
            </a:r>
          </a:p>
          <a:p>
            <a:pPr marL="914400" indent="-914400">
              <a:lnSpc>
                <a:spcPct val="150000"/>
              </a:lnSpc>
              <a:buAutoNum type="arabicPeriod"/>
            </a:pPr>
            <a:r>
              <a:rPr lang="en-US" sz="4500" dirty="0">
                <a:latin typeface="Verdana" pitchFamily="34" charset="0"/>
                <a:ea typeface="Verdana" pitchFamily="34" charset="0"/>
              </a:rPr>
              <a:t>Minimum duration of subtitle: 1–2 seconds. </a:t>
            </a:r>
          </a:p>
          <a:p>
            <a:pPr marL="914400" indent="-914400">
              <a:lnSpc>
                <a:spcPct val="150000"/>
              </a:lnSpc>
              <a:buAutoNum type="arabicPeriod"/>
            </a:pPr>
            <a:r>
              <a:rPr lang="en-US" sz="4500" dirty="0">
                <a:latin typeface="Verdana" pitchFamily="34" charset="0"/>
                <a:ea typeface="Verdana" pitchFamily="34" charset="0"/>
              </a:rPr>
              <a:t>Pause between subtitles: 2-4 frames.</a:t>
            </a:r>
          </a:p>
          <a:p>
            <a:pPr marL="914400" indent="-914400">
              <a:lnSpc>
                <a:spcPct val="150000"/>
              </a:lnSpc>
              <a:buAutoNum type="arabicPeriod"/>
            </a:pPr>
            <a:r>
              <a:rPr lang="en-US" sz="4500" dirty="0">
                <a:latin typeface="Verdana" pitchFamily="34" charset="0"/>
                <a:ea typeface="Verdana" pitchFamily="34" charset="0"/>
              </a:rPr>
              <a:t>Synchrony with audio and subtitle change should match shot changes.</a:t>
            </a:r>
          </a:p>
        </p:txBody>
      </p:sp>
    </p:spTree>
    <p:extLst>
      <p:ext uri="{BB962C8B-B14F-4D97-AF65-F5344CB8AC3E}">
        <p14:creationId xmlns:p14="http://schemas.microsoft.com/office/powerpoint/2010/main" val="810036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2">
            <a:extLst>
              <a:ext uri="{FF2B5EF4-FFF2-40B4-BE49-F238E27FC236}">
                <a16:creationId xmlns:a16="http://schemas.microsoft.com/office/drawing/2014/main" id="{1B739F33-38EA-524B-A88D-3F478417BA80}"/>
              </a:ext>
            </a:extLst>
          </p:cNvPr>
          <p:cNvSpPr txBox="1">
            <a:spLocks/>
          </p:cNvSpPr>
          <p:nvPr/>
        </p:nvSpPr>
        <p:spPr>
          <a:xfrm>
            <a:off x="317911" y="1927940"/>
            <a:ext cx="12170179" cy="1062638"/>
          </a:xfrm>
          <a:prstGeom prst="rect">
            <a:avLst/>
          </a:prstGeom>
        </p:spPr>
        <p:txBody>
          <a:bodyPr vert="horz" lIns="137141" tIns="68570" rIns="137141" bIns="68570" rtlCol="0" anchor="ctr">
            <a:noAutofit/>
          </a:bodyPr>
          <a:lst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a:lstStyle>
          <a:p>
            <a:r>
              <a:rPr lang="en-GB" sz="4400" dirty="0"/>
              <a:t>Typographic conventions of subtitles</a:t>
            </a:r>
          </a:p>
        </p:txBody>
      </p:sp>
      <p:sp>
        <p:nvSpPr>
          <p:cNvPr id="10" name="Rectangle 9">
            <a:extLst>
              <a:ext uri="{FF2B5EF4-FFF2-40B4-BE49-F238E27FC236}">
                <a16:creationId xmlns:a16="http://schemas.microsoft.com/office/drawing/2014/main" id="{7D7EB082-EF74-F141-AB1C-0C9CFCB94651}"/>
              </a:ext>
            </a:extLst>
          </p:cNvPr>
          <p:cNvSpPr>
            <a:spLocks noChangeAspect="1"/>
          </p:cNvSpPr>
          <p:nvPr/>
        </p:nvSpPr>
        <p:spPr>
          <a:xfrm>
            <a:off x="452993" y="3998046"/>
            <a:ext cx="17251790" cy="2075933"/>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Typographic conventions used in the subtitles of the language of the recipient should be followed.</a:t>
            </a:r>
          </a:p>
        </p:txBody>
      </p:sp>
    </p:spTree>
    <p:extLst>
      <p:ext uri="{BB962C8B-B14F-4D97-AF65-F5344CB8AC3E}">
        <p14:creationId xmlns:p14="http://schemas.microsoft.com/office/powerpoint/2010/main" val="2835880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2">
            <a:extLst>
              <a:ext uri="{FF2B5EF4-FFF2-40B4-BE49-F238E27FC236}">
                <a16:creationId xmlns:a16="http://schemas.microsoft.com/office/drawing/2014/main" id="{1B739F33-38EA-524B-A88D-3F478417BA80}"/>
              </a:ext>
            </a:extLst>
          </p:cNvPr>
          <p:cNvSpPr txBox="1">
            <a:spLocks/>
          </p:cNvSpPr>
          <p:nvPr/>
        </p:nvSpPr>
        <p:spPr>
          <a:xfrm>
            <a:off x="317911" y="1927940"/>
            <a:ext cx="12170179" cy="1062638"/>
          </a:xfrm>
          <a:prstGeom prst="rect">
            <a:avLst/>
          </a:prstGeom>
        </p:spPr>
        <p:txBody>
          <a:bodyPr vert="horz" lIns="137141" tIns="68570" rIns="137141" bIns="68570" rtlCol="0" anchor="ctr">
            <a:normAutofit/>
          </a:bodyPr>
          <a:lst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a:lstStyle>
          <a:p>
            <a:r>
              <a:rPr lang="en-GB" dirty="0"/>
              <a:t>Other aspects of subtitles</a:t>
            </a:r>
          </a:p>
        </p:txBody>
      </p:sp>
      <p:sp>
        <p:nvSpPr>
          <p:cNvPr id="10" name="Rectangle 9">
            <a:extLst>
              <a:ext uri="{FF2B5EF4-FFF2-40B4-BE49-F238E27FC236}">
                <a16:creationId xmlns:a16="http://schemas.microsoft.com/office/drawing/2014/main" id="{7D7EB082-EF74-F141-AB1C-0C9CFCB94651}"/>
              </a:ext>
            </a:extLst>
          </p:cNvPr>
          <p:cNvSpPr>
            <a:spLocks noChangeAspect="1"/>
          </p:cNvSpPr>
          <p:nvPr/>
        </p:nvSpPr>
        <p:spPr>
          <a:xfrm>
            <a:off x="452993" y="3558430"/>
            <a:ext cx="17251790" cy="4293463"/>
          </a:xfrm>
          <a:prstGeom prst="rect">
            <a:avLst/>
          </a:prstGeom>
        </p:spPr>
        <p:txBody>
          <a:bodyPr wrap="square" lIns="137141" tIns="68570" rIns="137141" bIns="68570">
            <a:spAutoFit/>
          </a:bodyPr>
          <a:lstStyle/>
          <a:p>
            <a:pPr marL="914400" indent="-914400">
              <a:lnSpc>
                <a:spcPct val="150000"/>
              </a:lnSpc>
              <a:buAutoNum type="arabicPeriod"/>
            </a:pPr>
            <a:r>
              <a:rPr lang="en-GB" sz="4500" dirty="0">
                <a:latin typeface="Verdana" pitchFamily="34" charset="0"/>
                <a:ea typeface="Verdana" pitchFamily="34" charset="0"/>
              </a:rPr>
              <a:t>Text division: appropriate segmentation at natural linguistic breaks.</a:t>
            </a:r>
          </a:p>
          <a:p>
            <a:pPr marL="914400" indent="-914400">
              <a:lnSpc>
                <a:spcPct val="150000"/>
              </a:lnSpc>
              <a:buAutoNum type="arabicPeriod"/>
            </a:pPr>
            <a:r>
              <a:rPr lang="en-GB" sz="4500" dirty="0">
                <a:latin typeface="Verdana" pitchFamily="34" charset="0"/>
                <a:ea typeface="Verdana" pitchFamily="34" charset="0"/>
              </a:rPr>
              <a:t>One-line-subtitles = quickness; two-line: calm</a:t>
            </a:r>
          </a:p>
          <a:p>
            <a:pPr marL="914400" indent="-914400">
              <a:lnSpc>
                <a:spcPct val="150000"/>
              </a:lnSpc>
              <a:buAutoNum type="arabicPeriod"/>
            </a:pPr>
            <a:r>
              <a:rPr lang="en-GB" sz="4500" dirty="0">
                <a:latin typeface="Verdana" pitchFamily="34" charset="0"/>
                <a:ea typeface="Verdana" pitchFamily="34" charset="0"/>
              </a:rPr>
              <a:t>Apply common rules of Easy Language.</a:t>
            </a:r>
          </a:p>
        </p:txBody>
      </p:sp>
    </p:spTree>
    <p:extLst>
      <p:ext uri="{BB962C8B-B14F-4D97-AF65-F5344CB8AC3E}">
        <p14:creationId xmlns:p14="http://schemas.microsoft.com/office/powerpoint/2010/main" val="3821958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2">
            <a:extLst>
              <a:ext uri="{FF2B5EF4-FFF2-40B4-BE49-F238E27FC236}">
                <a16:creationId xmlns:a16="http://schemas.microsoft.com/office/drawing/2014/main" id="{1B739F33-38EA-524B-A88D-3F478417BA80}"/>
              </a:ext>
            </a:extLst>
          </p:cNvPr>
          <p:cNvSpPr txBox="1">
            <a:spLocks/>
          </p:cNvSpPr>
          <p:nvPr/>
        </p:nvSpPr>
        <p:spPr>
          <a:xfrm>
            <a:off x="317911" y="1927940"/>
            <a:ext cx="12170179" cy="1062638"/>
          </a:xfrm>
          <a:prstGeom prst="rect">
            <a:avLst/>
          </a:prstGeom>
        </p:spPr>
        <p:txBody>
          <a:bodyPr vert="horz" lIns="137141" tIns="68570" rIns="137141" bIns="68570" rtlCol="0" anchor="ctr">
            <a:normAutofit fontScale="92500"/>
          </a:bodyPr>
          <a:lst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a:lstStyle>
          <a:p>
            <a:r>
              <a:rPr lang="en-GB" dirty="0"/>
              <a:t>Language criteria of subtitles</a:t>
            </a:r>
          </a:p>
        </p:txBody>
      </p:sp>
      <p:sp>
        <p:nvSpPr>
          <p:cNvPr id="10" name="Rectangle 9">
            <a:extLst>
              <a:ext uri="{FF2B5EF4-FFF2-40B4-BE49-F238E27FC236}">
                <a16:creationId xmlns:a16="http://schemas.microsoft.com/office/drawing/2014/main" id="{7D7EB082-EF74-F141-AB1C-0C9CFCB94651}"/>
              </a:ext>
            </a:extLst>
          </p:cNvPr>
          <p:cNvSpPr>
            <a:spLocks noChangeAspect="1"/>
          </p:cNvSpPr>
          <p:nvPr/>
        </p:nvSpPr>
        <p:spPr>
          <a:xfrm>
            <a:off x="452993" y="4076730"/>
            <a:ext cx="17251790" cy="3254717"/>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Apply lexical and syntactic rules of Easy Language (Unit 2, element 1 and video lecture “Subtitling parameters: editorial aspects”).</a:t>
            </a:r>
          </a:p>
        </p:txBody>
      </p:sp>
    </p:spTree>
    <p:extLst>
      <p:ext uri="{BB962C8B-B14F-4D97-AF65-F5344CB8AC3E}">
        <p14:creationId xmlns:p14="http://schemas.microsoft.com/office/powerpoint/2010/main" val="3786912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1" name="TextBox 20">
            <a:extLst>
              <a:ext uri="{FF2B5EF4-FFF2-40B4-BE49-F238E27FC236}">
                <a16:creationId xmlns:a16="http://schemas.microsoft.com/office/drawing/2014/main" id="{8DF475E8-9F94-A34C-B3D0-8D2CD3CD4ECB}"/>
              </a:ext>
            </a:extLst>
          </p:cNvPr>
          <p:cNvSpPr txBox="1"/>
          <p:nvPr/>
        </p:nvSpPr>
        <p:spPr>
          <a:xfrm>
            <a:off x="8751592" y="5046766"/>
            <a:ext cx="8829598" cy="1246475"/>
          </a:xfrm>
          <a:prstGeom prst="rect">
            <a:avLst/>
          </a:prstGeom>
          <a:noFill/>
        </p:spPr>
        <p:txBody>
          <a:bodyPr wrap="square" lIns="137141" tIns="68570" rIns="137141" bIns="68570" rtlCol="0">
            <a:spAutoFit/>
          </a:bodyPr>
          <a:lstStyle/>
          <a:p>
            <a:r>
              <a:rPr lang="sl-SI" sz="3600" b="1" dirty="0">
                <a:latin typeface="Verdana" panose="020B0604030504040204" pitchFamily="34" charset="0"/>
                <a:ea typeface="Verdana" panose="020B0604030504040204" pitchFamily="34" charset="0"/>
                <a:cs typeface="Verdana" panose="020B0604030504040204" pitchFamily="34" charset="0"/>
                <a:hlinkClick r:id="rId5"/>
              </a:rPr>
              <a:t>pereira@uvigo.es</a:t>
            </a:r>
            <a:endParaRPr lang="sl-SI" sz="3600" b="1" dirty="0">
              <a:latin typeface="Verdana" panose="020B0604030504040204" pitchFamily="34" charset="0"/>
              <a:ea typeface="Verdana" panose="020B0604030504040204" pitchFamily="34" charset="0"/>
              <a:cs typeface="Verdana" panose="020B0604030504040204" pitchFamily="34" charset="0"/>
            </a:endParaRPr>
          </a:p>
          <a:p>
            <a:pP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hlinkClick r:id="rId5"/>
              </a:rPr>
              <a:t>lalonso@uvigo.es</a:t>
            </a:r>
          </a:p>
        </p:txBody>
      </p:sp>
      <p:sp>
        <p:nvSpPr>
          <p:cNvPr id="7" name="Title 6">
            <a:extLst>
              <a:ext uri="{FF2B5EF4-FFF2-40B4-BE49-F238E27FC236}">
                <a16:creationId xmlns:a16="http://schemas.microsoft.com/office/drawing/2014/main" id="{07FA4721-2F8F-F642-A4A6-20D0C4515703}"/>
              </a:ext>
            </a:extLst>
          </p:cNvPr>
          <p:cNvSpPr>
            <a:spLocks noGrp="1"/>
          </p:cNvSpPr>
          <p:nvPr>
            <p:ph type="title"/>
          </p:nvPr>
        </p:nvSpPr>
        <p:spPr>
          <a:xfrm>
            <a:off x="8751592" y="4221103"/>
            <a:ext cx="9342870" cy="1062638"/>
          </a:xfrm>
        </p:spPr>
        <p:txBody>
          <a:bodyPr>
            <a:normAutofit/>
          </a:bodyPr>
          <a:lstStyle/>
          <a:p>
            <a:r>
              <a:rPr lang="es-ES" sz="3600" dirty="0"/>
              <a:t>Ana Pereira and Luis Alonso</a:t>
            </a:r>
            <a:endParaRPr lang="en-ES" sz="3600" dirty="0"/>
          </a:p>
        </p:txBody>
      </p:sp>
      <p:pic>
        <p:nvPicPr>
          <p:cNvPr id="17" name="Picture 16" descr="Universidade de Vigo logo">
            <a:extLst>
              <a:ext uri="{FF2B5EF4-FFF2-40B4-BE49-F238E27FC236}">
                <a16:creationId xmlns:a16="http://schemas.microsoft.com/office/drawing/2014/main" id="{79B64585-8AE6-F047-B9D0-459ECD9F14A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742077" y="5046766"/>
            <a:ext cx="5789386" cy="1028570"/>
          </a:xfrm>
          <a:prstGeom prst="rect">
            <a:avLst/>
          </a:prstGeom>
        </p:spPr>
      </p:pic>
    </p:spTree>
    <p:extLst>
      <p:ext uri="{BB962C8B-B14F-4D97-AF65-F5344CB8AC3E}">
        <p14:creationId xmlns:p14="http://schemas.microsoft.com/office/powerpoint/2010/main" val="1358781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2" name="Segnaposto testo 2">
            <a:extLst>
              <a:ext uri="{FF2B5EF4-FFF2-40B4-BE49-F238E27FC236}">
                <a16:creationId xmlns:a16="http://schemas.microsoft.com/office/drawing/2014/main" id="{1C223C67-A04F-254E-AA86-CE328C0912DD}"/>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The project EASIT has received funding from the European Commission under the Erasmus+ Strategic Partnerships for Higher Education </a:t>
            </a:r>
            <a:r>
              <a:rPr lang="en-US" sz="4500" dirty="0" err="1">
                <a:solidFill>
                  <a:schemeClr val="tx1"/>
                </a:solidFill>
                <a:latin typeface="Verdana" panose="020B0604030504040204" pitchFamily="34" charset="0"/>
                <a:ea typeface="Verdana" panose="020B0604030504040204" pitchFamily="34" charset="0"/>
                <a:cs typeface="Verdana" panose="020B0604030504040204" pitchFamily="34" charset="0"/>
              </a:rPr>
              <a:t>programme</a:t>
            </a: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 grant agreement 2018-1-ES01-KA203-05275. </a:t>
            </a:r>
          </a:p>
        </p:txBody>
      </p:sp>
      <p:sp>
        <p:nvSpPr>
          <p:cNvPr id="2" name="Title 1">
            <a:extLst>
              <a:ext uri="{FF2B5EF4-FFF2-40B4-BE49-F238E27FC236}">
                <a16:creationId xmlns:a16="http://schemas.microsoft.com/office/drawing/2014/main" id="{ADDC92CD-49DF-3B48-8B5E-B69F876B9A1B}"/>
              </a:ext>
            </a:extLst>
          </p:cNvPr>
          <p:cNvSpPr>
            <a:spLocks noGrp="1"/>
          </p:cNvSpPr>
          <p:nvPr>
            <p:ph type="title"/>
          </p:nvPr>
        </p:nvSpPr>
        <p:spPr>
          <a:xfrm>
            <a:off x="317912" y="1962169"/>
            <a:ext cx="17084400" cy="1062638"/>
          </a:xfrm>
        </p:spPr>
        <p:txBody>
          <a:bodyPr/>
          <a:lstStyle/>
          <a:p>
            <a:r>
              <a:rPr lang="en-ES" dirty="0"/>
              <a:t>Acknowledgement</a:t>
            </a:r>
          </a:p>
        </p:txBody>
      </p:sp>
    </p:spTree>
    <p:extLst>
      <p:ext uri="{BB962C8B-B14F-4D97-AF65-F5344CB8AC3E}">
        <p14:creationId xmlns:p14="http://schemas.microsoft.com/office/powerpoint/2010/main" val="34143060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FC16E295-5761-BA4F-A7A5-CD773ACF28B7}" vid="{04F7000C-F3D4-A54C-934E-B09502CD73C8}"/>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2382</TotalTime>
  <Words>313</Words>
  <Application>Microsoft Office PowerPoint</Application>
  <PresentationFormat>Personalizado</PresentationFormat>
  <Paragraphs>40</Paragraphs>
  <Slides>12</Slides>
  <Notes>6</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Office Theme</vt:lpstr>
      <vt:lpstr>Subtitling Principles, Guidelines and Conventions</vt:lpstr>
      <vt:lpstr>Overview</vt:lpstr>
      <vt:lpstr>Presentación de PowerPoint</vt:lpstr>
      <vt:lpstr>Temporal aspects of subtitles</vt:lpstr>
      <vt:lpstr>Presentación de PowerPoint</vt:lpstr>
      <vt:lpstr>Presentación de PowerPoint</vt:lpstr>
      <vt:lpstr>Presentación de PowerPoint</vt:lpstr>
      <vt:lpstr>Ana Pereira and Luis Alonso</vt:lpstr>
      <vt:lpstr>Acknowledgement</vt:lpstr>
      <vt:lpstr>Disclaimer</vt:lpstr>
      <vt:lpstr>Partners</vt:lpstr>
      <vt:lpstr>EASIT</vt:lpstr>
    </vt:vector>
  </TitlesOfParts>
  <Manager>Anna Matamala</Manager>
  <Company>Universidade de Vigo</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EASIT: Easy Access for Social Inclusion Training</dc:title>
  <dc:subject>EASIT IO% Slides - Video Lecture</dc:subject>
  <dc:creator>Ana Pereira Rodríguez;Luis Alonso Bacigalupe</dc:creator>
  <cp:keywords>easy-to-read content; cognitive accessibility; plain language; easy-to-understand content</cp:keywords>
  <dc:description/>
  <cp:lastModifiedBy>Ana Fernández Torné</cp:lastModifiedBy>
  <cp:revision>28</cp:revision>
  <dcterms:modified xsi:type="dcterms:W3CDTF">2021-07-07T14:58:27Z</dcterms:modified>
  <cp:category>Teaching materials</cp:category>
</cp:coreProperties>
</file>