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65" r:id="rId2"/>
    <p:sldId id="330" r:id="rId3"/>
    <p:sldId id="326" r:id="rId4"/>
    <p:sldId id="331" r:id="rId5"/>
    <p:sldId id="327" r:id="rId6"/>
    <p:sldId id="332" r:id="rId7"/>
    <p:sldId id="333" r:id="rId8"/>
    <p:sldId id="334" r:id="rId9"/>
    <p:sldId id="335" r:id="rId10"/>
    <p:sldId id="314" r:id="rId11"/>
    <p:sldId id="336" r:id="rId12"/>
    <p:sldId id="337" r:id="rId13"/>
    <p:sldId id="338" r:id="rId14"/>
    <p:sldId id="328" r:id="rId15"/>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30"/>
            <p14:sldId id="326"/>
            <p14:sldId id="331"/>
            <p14:sldId id="327"/>
            <p14:sldId id="332"/>
            <p14:sldId id="333"/>
            <p14:sldId id="334"/>
            <p14:sldId id="335"/>
            <p14:sldId id="314"/>
            <p14:sldId id="336"/>
            <p14:sldId id="337"/>
            <p14:sldId id="338"/>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E967CB-1C1F-094E-A16A-72553F5EC758}" v="2" dt="2021-05-27T07:58:13.9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autoAdjust="0"/>
    <p:restoredTop sz="96056"/>
  </p:normalViewPr>
  <p:slideViewPr>
    <p:cSldViewPr snapToGrid="0" snapToObjects="1">
      <p:cViewPr varScale="1">
        <p:scale>
          <a:sx n="62" d="100"/>
          <a:sy n="62" d="100"/>
        </p:scale>
        <p:origin x="216" y="752"/>
      </p:cViewPr>
      <p:guideLst>
        <p:guide orient="horz" pos="2137"/>
        <p:guide pos="3840"/>
        <p:guide orient="horz" pos="3206"/>
        <p:guide pos="57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02/09/2021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‹Nº›</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02/09/2021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‹Nº›</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2537489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10</a:t>
            </a:fld>
            <a:endParaRPr lang="es-ES"/>
          </a:p>
        </p:txBody>
      </p:sp>
    </p:spTree>
    <p:extLst>
      <p:ext uri="{BB962C8B-B14F-4D97-AF65-F5344CB8AC3E}">
        <p14:creationId xmlns:p14="http://schemas.microsoft.com/office/powerpoint/2010/main" val="2547727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2776801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12</a:t>
            </a:fld>
            <a:endParaRPr lang="es-ES"/>
          </a:p>
        </p:txBody>
      </p:sp>
    </p:spTree>
    <p:extLst>
      <p:ext uri="{BB962C8B-B14F-4D97-AF65-F5344CB8AC3E}">
        <p14:creationId xmlns:p14="http://schemas.microsoft.com/office/powerpoint/2010/main" val="1894258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13</a:t>
            </a:fld>
            <a:endParaRPr lang="es-ES"/>
          </a:p>
        </p:txBody>
      </p:sp>
    </p:spTree>
    <p:extLst>
      <p:ext uri="{BB962C8B-B14F-4D97-AF65-F5344CB8AC3E}">
        <p14:creationId xmlns:p14="http://schemas.microsoft.com/office/powerpoint/2010/main" val="3823383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14</a:t>
            </a:fld>
            <a:endParaRPr lang="es-ES"/>
          </a:p>
        </p:txBody>
      </p:sp>
    </p:spTree>
    <p:extLst>
      <p:ext uri="{BB962C8B-B14F-4D97-AF65-F5344CB8AC3E}">
        <p14:creationId xmlns:p14="http://schemas.microsoft.com/office/powerpoint/2010/main" val="235242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712788"/>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71278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0.png"/><Relationship Id="rId5" Type="http://schemas.openxmlformats.org/officeDocument/2006/relationships/hyperlink" Target="mailto:easit@uni-hildesheim.de" TargetMode="Externa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6.png"/><Relationship Id="rId7" Type="http://schemas.openxmlformats.org/officeDocument/2006/relationships/image" Target="../media/image13.JPG"/><Relationship Id="rId12" Type="http://schemas.openxmlformats.org/officeDocument/2006/relationships/image" Target="../media/image18.jp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2.jpg"/><Relationship Id="rId11" Type="http://schemas.openxmlformats.org/officeDocument/2006/relationships/image" Target="../media/image17.png"/><Relationship Id="rId5" Type="http://schemas.openxmlformats.org/officeDocument/2006/relationships/image" Target="../media/image11.emf"/><Relationship Id="rId10" Type="http://schemas.openxmlformats.org/officeDocument/2006/relationships/image" Target="../media/image16.jpg"/><Relationship Id="rId4" Type="http://schemas.openxmlformats.org/officeDocument/2006/relationships/image" Target="../media/image7.png"/><Relationship Id="rId9" Type="http://schemas.openxmlformats.org/officeDocument/2006/relationships/image" Target="../media/image15.sv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20.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9.png"/><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4859103" y="6175287"/>
            <a:ext cx="8567693" cy="1688455"/>
          </a:xfrm>
          <a:prstGeom prst="rect">
            <a:avLst/>
          </a:prstGeom>
        </p:spPr>
        <p:txBody>
          <a:bodyPr wrap="none" lIns="137141" tIns="68570" rIns="137141" bIns="68570">
            <a:spAutoFit/>
          </a:bodyPr>
          <a:lstStyle/>
          <a:p>
            <a:pPr algn="ctr">
              <a:lnSpc>
                <a:spcPct val="150000"/>
              </a:lnSpc>
            </a:pPr>
            <a:r>
              <a:rPr lang="de-DE" sz="3600" b="1" dirty="0">
                <a:latin typeface="Verdana" panose="020B0604030504040204" pitchFamily="34" charset="0"/>
                <a:ea typeface="Verdana" panose="020B0604030504040204" pitchFamily="34" charset="0"/>
                <a:cs typeface="Verdana" panose="020B0604030504040204" pitchFamily="34" charset="0"/>
              </a:rPr>
              <a:t>Sergio Hernández Garrido</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de-DE" sz="3600" b="1" dirty="0">
                <a:latin typeface="Verdana" panose="020B0604030504040204" pitchFamily="34" charset="0"/>
                <a:ea typeface="Verdana" panose="020B0604030504040204" pitchFamily="34" charset="0"/>
                <a:cs typeface="Verdana" panose="020B0604030504040204" pitchFamily="34" charset="0"/>
              </a:rPr>
              <a:t>Stiftung Universität Hildesheim</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4501269"/>
            <a:ext cx="17457031" cy="1062638"/>
          </a:xfrm>
        </p:spPr>
        <p:txBody>
          <a:bodyPr>
            <a:noAutofit/>
          </a:bodyPr>
          <a:lstStyle/>
          <a:p>
            <a:pPr algn="ctr"/>
            <a:r>
              <a:rPr lang="en-GB" sz="5500"/>
              <a:t>Visual presentation of E2U: images </a:t>
            </a:r>
          </a:p>
        </p:txBody>
      </p:sp>
      <p:sp>
        <p:nvSpPr>
          <p:cNvPr id="16" name="TextBox 15">
            <a:extLst>
              <a:ext uri="{FF2B5EF4-FFF2-40B4-BE49-F238E27FC236}">
                <a16:creationId xmlns:a16="http://schemas.microsoft.com/office/drawing/2014/main" id="{AAC2A4C7-C614-7241-918C-B81ACCA7CF55}"/>
              </a:ext>
            </a:extLst>
          </p:cNvPr>
          <p:cNvSpPr txBox="1"/>
          <p:nvPr/>
        </p:nvSpPr>
        <p:spPr>
          <a:xfrm>
            <a:off x="2464260" y="3124947"/>
            <a:ext cx="13357465"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a:t>
            </a:r>
            <a:r>
              <a:rPr lang="en-GB" sz="4800" b="1" dirty="0">
                <a:latin typeface="Verdana" panose="020B0604030504040204" pitchFamily="34" charset="0"/>
                <a:ea typeface="Verdana" panose="020B0604030504040204" pitchFamily="34" charset="0"/>
                <a:cs typeface="Verdana" panose="020B0604030504040204" pitchFamily="34" charset="0"/>
              </a:rPr>
              <a:t>5. Visual presentation of E2U</a:t>
            </a:r>
          </a:p>
        </p:txBody>
      </p:sp>
      <p:sp>
        <p:nvSpPr>
          <p:cNvPr id="24" name="TextBox 23">
            <a:extLst>
              <a:ext uri="{FF2B5EF4-FFF2-40B4-BE49-F238E27FC236}">
                <a16:creationId xmlns:a16="http://schemas.microsoft.com/office/drawing/2014/main" id="{9B881F88-A38F-E04E-A92D-8D793AECAFD3}"/>
              </a:ext>
            </a:extLst>
          </p:cNvPr>
          <p:cNvSpPr txBox="1"/>
          <p:nvPr/>
        </p:nvSpPr>
        <p:spPr>
          <a:xfrm>
            <a:off x="1511245" y="2199525"/>
            <a:ext cx="15263435" cy="877143"/>
          </a:xfrm>
          <a:prstGeom prst="rect">
            <a:avLst/>
          </a:prstGeom>
          <a:noFill/>
        </p:spPr>
        <p:txBody>
          <a:bodyPr wrap="none" lIns="137141" tIns="68570" rIns="137141" bIns="68570" rtlCol="0">
            <a:spAutoFit/>
          </a:bodyPr>
          <a:lstStyle/>
          <a:p>
            <a:pPr algn="ctr">
              <a:lnSpc>
                <a:spcPct val="100000"/>
              </a:lnSpc>
            </a:pPr>
            <a:r>
              <a:rPr lang="en-GB" sz="4800" b="1" dirty="0">
                <a:latin typeface="Verdana" panose="020B0604030504040204" pitchFamily="34" charset="0"/>
                <a:ea typeface="Verdana" panose="020B0604030504040204" pitchFamily="34" charset="0"/>
                <a:cs typeface="Verdana" panose="020B0604030504040204" pitchFamily="34" charset="0"/>
              </a:rPr>
              <a:t>Unit 2. Easy-to-understand language (E2U)</a:t>
            </a: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692498"/>
          </a:xfrm>
          <a:prstGeom prst="rect">
            <a:avLst/>
          </a:prstGeom>
          <a:noFill/>
        </p:spPr>
        <p:txBody>
          <a:bodyPr wrap="square" lIns="137141" tIns="68570" rIns="137141" bIns="68570" rtlCol="0">
            <a:spAutoFit/>
          </a:bodyPr>
          <a:lstStyle/>
          <a:p>
            <a:pPr>
              <a:lnSpc>
                <a:spcPct val="100000"/>
              </a:lnSpc>
            </a:pPr>
            <a:r>
              <a:rPr lang="de-DE" sz="3600" b="1" dirty="0">
                <a:latin typeface="Verdana" panose="020B0604030504040204" pitchFamily="34" charset="0"/>
                <a:ea typeface="Verdana" panose="020B0604030504040204" pitchFamily="34" charset="0"/>
                <a:cs typeface="Verdana" panose="020B0604030504040204" pitchFamily="34" charset="0"/>
                <a:hlinkClick r:id="rId5"/>
              </a:rPr>
              <a:t>easit@uni-hildesheim.de</a:t>
            </a:r>
            <a:r>
              <a:rPr lang="de-DE" sz="3600" b="1" dirty="0">
                <a:latin typeface="Verdana" panose="020B0604030504040204" pitchFamily="34" charset="0"/>
                <a:ea typeface="Verdana" panose="020B0604030504040204" pitchFamily="34" charset="0"/>
                <a:cs typeface="Verdana" panose="020B0604030504040204" pitchFamily="34" charset="0"/>
              </a:rPr>
              <a:t> </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751592" y="4221103"/>
            <a:ext cx="9342870" cy="1062638"/>
          </a:xfrm>
        </p:spPr>
        <p:txBody>
          <a:bodyPr>
            <a:normAutofit fontScale="90000"/>
          </a:bodyPr>
          <a:lstStyle/>
          <a:p>
            <a:r>
              <a:rPr lang="de-DE" sz="3600" dirty="0"/>
              <a:t>Christiane Maaß and Sergio Hernández</a:t>
            </a:r>
            <a:endParaRPr lang="en-ES" sz="3600" dirty="0"/>
          </a:p>
        </p:txBody>
      </p:sp>
      <p:pic>
        <p:nvPicPr>
          <p:cNvPr id="17" name="Picture 16" descr="Logo of the University of Hildesheim.">
            <a:extLst>
              <a:ext uri="{FF2B5EF4-FFF2-40B4-BE49-F238E27FC236}">
                <a16:creationId xmlns:a16="http://schemas.microsoft.com/office/drawing/2014/main" id="{79B64585-8AE6-F047-B9D0-459ECD9F14A9}"/>
              </a:ext>
            </a:extLst>
          </p:cNvPr>
          <p:cNvPicPr>
            <a:picLocks noChangeAspect="1"/>
          </p:cNvPicPr>
          <p:nvPr/>
        </p:nvPicPr>
        <p:blipFill>
          <a:blip r:embed="rId6"/>
          <a:stretch>
            <a:fillRect/>
          </a:stretch>
        </p:blipFill>
        <p:spPr>
          <a:xfrm>
            <a:off x="4311922" y="2946456"/>
            <a:ext cx="4439670" cy="4433896"/>
          </a:xfrm>
          <a:prstGeom prst="rect">
            <a:avLst/>
          </a:prstGeom>
        </p:spPr>
      </p:pic>
    </p:spTree>
    <p:extLst>
      <p:ext uri="{BB962C8B-B14F-4D97-AF65-F5344CB8AC3E}">
        <p14:creationId xmlns:p14="http://schemas.microsoft.com/office/powerpoint/2010/main" val="1358781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3414306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1538372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3621801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1274046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1037123"/>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Use of images in E2U.</a:t>
            </a: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a:t>Overview</a:t>
            </a:r>
          </a:p>
        </p:txBody>
      </p:sp>
    </p:spTree>
    <p:extLst>
      <p:ext uri="{BB962C8B-B14F-4D97-AF65-F5344CB8AC3E}">
        <p14:creationId xmlns:p14="http://schemas.microsoft.com/office/powerpoint/2010/main" val="378835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3224323"/>
            <a:ext cx="17251790" cy="2075933"/>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Images in E2U should have a purpose in the text.</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Images should refer to the text’s content. </a:t>
            </a:r>
          </a:p>
        </p:txBody>
      </p:sp>
      <p:sp>
        <p:nvSpPr>
          <p:cNvPr id="2" name="Titel 1">
            <a:extLst>
              <a:ext uri="{FF2B5EF4-FFF2-40B4-BE49-F238E27FC236}">
                <a16:creationId xmlns:a16="http://schemas.microsoft.com/office/drawing/2014/main" id="{8D354B14-5969-4E95-8425-A2255FC0821D}"/>
              </a:ext>
            </a:extLst>
          </p:cNvPr>
          <p:cNvSpPr>
            <a:spLocks noGrp="1"/>
          </p:cNvSpPr>
          <p:nvPr>
            <p:ph type="title"/>
          </p:nvPr>
        </p:nvSpPr>
        <p:spPr>
          <a:xfrm>
            <a:off x="317912" y="1712788"/>
            <a:ext cx="11991319" cy="1062638"/>
          </a:xfrm>
        </p:spPr>
        <p:txBody>
          <a:bodyPr>
            <a:normAutofit fontScale="90000"/>
          </a:bodyPr>
          <a:lstStyle/>
          <a:p>
            <a:r>
              <a:rPr lang="en-GB" dirty="0"/>
              <a:t>Comprehensibility enhancement through images</a:t>
            </a:r>
          </a:p>
        </p:txBody>
      </p:sp>
    </p:spTree>
    <p:extLst>
      <p:ext uri="{BB962C8B-B14F-4D97-AF65-F5344CB8AC3E}">
        <p14:creationId xmlns:p14="http://schemas.microsoft.com/office/powerpoint/2010/main" val="29348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3224323"/>
            <a:ext cx="17251790" cy="5192170"/>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Images should serve the following purposes: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Exemplifying.</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Adding information.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Securing comprehensibility.</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Summarizing information. </a:t>
            </a:r>
          </a:p>
        </p:txBody>
      </p:sp>
      <p:sp>
        <p:nvSpPr>
          <p:cNvPr id="2" name="Titel 1">
            <a:extLst>
              <a:ext uri="{FF2B5EF4-FFF2-40B4-BE49-F238E27FC236}">
                <a16:creationId xmlns:a16="http://schemas.microsoft.com/office/drawing/2014/main" id="{B6B28CD0-E8E4-4BAA-BCDD-F73C4F45D40C}"/>
              </a:ext>
            </a:extLst>
          </p:cNvPr>
          <p:cNvSpPr>
            <a:spLocks noGrp="1"/>
          </p:cNvSpPr>
          <p:nvPr>
            <p:ph type="title"/>
          </p:nvPr>
        </p:nvSpPr>
        <p:spPr>
          <a:xfrm>
            <a:off x="317912" y="1712788"/>
            <a:ext cx="12131996" cy="1062638"/>
          </a:xfrm>
        </p:spPr>
        <p:txBody>
          <a:bodyPr>
            <a:normAutofit/>
          </a:bodyPr>
          <a:lstStyle/>
          <a:p>
            <a:r>
              <a:rPr lang="en-GB" dirty="0"/>
              <a:t>Purposes of images in E2U</a:t>
            </a:r>
          </a:p>
        </p:txBody>
      </p:sp>
    </p:spTree>
    <p:extLst>
      <p:ext uri="{BB962C8B-B14F-4D97-AF65-F5344CB8AC3E}">
        <p14:creationId xmlns:p14="http://schemas.microsoft.com/office/powerpoint/2010/main" val="2741563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192170"/>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The relation between images and text must be clear.</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Comprehensibility is the most important principle of E2U.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Images that have only a decoration purpose should be avoided. </a:t>
            </a: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de-DE" dirty="0"/>
              <a:t>Images in E2U</a:t>
            </a:r>
            <a:endParaRPr lang="en-ES" dirty="0">
              <a:effectLst/>
            </a:endParaRPr>
          </a:p>
        </p:txBody>
      </p:sp>
    </p:spTree>
    <p:extLst>
      <p:ext uri="{BB962C8B-B14F-4D97-AF65-F5344CB8AC3E}">
        <p14:creationId xmlns:p14="http://schemas.microsoft.com/office/powerpoint/2010/main" val="810036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192170"/>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Images can help to make abstract information more visible.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Image itself should not be abstract.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Charts and diagrams are especially helpful for this purpose. </a:t>
            </a: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a:t>Images make abstract information visible</a:t>
            </a:r>
            <a:endParaRPr lang="en-GB">
              <a:effectLst/>
            </a:endParaRPr>
          </a:p>
        </p:txBody>
      </p:sp>
    </p:spTree>
    <p:extLst>
      <p:ext uri="{BB962C8B-B14F-4D97-AF65-F5344CB8AC3E}">
        <p14:creationId xmlns:p14="http://schemas.microsoft.com/office/powerpoint/2010/main" val="1335832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91745727-C1B3-4336-8A8E-96CC387030E4}"/>
              </a:ext>
            </a:extLst>
          </p:cNvPr>
          <p:cNvSpPr/>
          <p:nvPr/>
        </p:nvSpPr>
        <p:spPr>
          <a:xfrm>
            <a:off x="14347601" y="6849599"/>
            <a:ext cx="3081298" cy="1061809"/>
          </a:xfrm>
          <a:prstGeom prst="rect">
            <a:avLst/>
          </a:prstGeom>
        </p:spPr>
        <p:txBody>
          <a:bodyPr wrap="square" lIns="137141" tIns="68570" rIns="137141" bIns="68570" anchor="b">
            <a:spAutoFit/>
          </a:bodyPr>
          <a:lstStyle/>
          <a:p>
            <a:pPr algn="r"/>
            <a:r>
              <a:rPr lang="de-DE" sz="2000" dirty="0">
                <a:latin typeface="Verdana" pitchFamily="34" charset="0"/>
                <a:ea typeface="Verdana" pitchFamily="34" charset="0"/>
              </a:rPr>
              <a:t>Niedersächsisches Justizministerium 2015.</a:t>
            </a:r>
          </a:p>
        </p:txBody>
      </p:sp>
      <p:graphicFrame>
        <p:nvGraphicFramePr>
          <p:cNvPr id="8" name="Object 1" descr="Diagram showing how much every familiy member would inherit. ">
            <a:extLst>
              <a:ext uri="{FF2B5EF4-FFF2-40B4-BE49-F238E27FC236}">
                <a16:creationId xmlns:a16="http://schemas.microsoft.com/office/drawing/2014/main" id="{843AB171-3065-4883-9567-2961A685A7F2}"/>
              </a:ext>
            </a:extLst>
          </p:cNvPr>
          <p:cNvGraphicFramePr>
            <a:graphicFrameLocks noChangeAspect="1"/>
          </p:cNvGraphicFramePr>
          <p:nvPr>
            <p:extLst>
              <p:ext uri="{D42A27DB-BD31-4B8C-83A1-F6EECF244321}">
                <p14:modId xmlns:p14="http://schemas.microsoft.com/office/powerpoint/2010/main" val="2427984239"/>
              </p:ext>
            </p:extLst>
          </p:nvPr>
        </p:nvGraphicFramePr>
        <p:xfrm>
          <a:off x="7471056" y="3878470"/>
          <a:ext cx="6929620" cy="3849018"/>
        </p:xfrm>
        <a:graphic>
          <a:graphicData uri="http://schemas.openxmlformats.org/presentationml/2006/ole">
            <mc:AlternateContent xmlns:mc="http://schemas.openxmlformats.org/markup-compatibility/2006">
              <mc:Choice xmlns:v="urn:schemas-microsoft-com:vml" Requires="v">
                <p:oleObj spid="_x0000_s14337" name="Diagramm" r:id="rId3" imgW="5648243" imgH="3162272" progId="Excel.Sheet.8">
                  <p:embed/>
                </p:oleObj>
              </mc:Choice>
              <mc:Fallback>
                <p:oleObj name="Diagramm" r:id="rId3" imgW="5648243" imgH="3162272" progId="Excel.Sheet.8">
                  <p:embed/>
                  <p:pic>
                    <p:nvPicPr>
                      <p:cNvPr id="8" name="Object 1" descr="Diagram showing how much every familiy member would inherit. ">
                        <a:extLst>
                          <a:ext uri="{FF2B5EF4-FFF2-40B4-BE49-F238E27FC236}">
                            <a16:creationId xmlns:a16="http://schemas.microsoft.com/office/drawing/2014/main" id="{843AB171-3065-4883-9567-2961A685A7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1056" y="3878470"/>
                        <a:ext cx="6929620" cy="3849018"/>
                      </a:xfrm>
                      <a:prstGeom prst="rect">
                        <a:avLst/>
                      </a:prstGeom>
                      <a:noFill/>
                    </p:spPr>
                  </p:pic>
                </p:oleObj>
              </mc:Fallback>
            </mc:AlternateContent>
          </a:graphicData>
        </a:graphic>
      </p:graphicFrame>
      <p:pic>
        <p:nvPicPr>
          <p:cNvPr id="4" name="Picture 2" descr="Pictograms describing family relations. ">
            <a:extLst>
              <a:ext uri="{FF2B5EF4-FFF2-40B4-BE49-F238E27FC236}">
                <a16:creationId xmlns:a16="http://schemas.microsoft.com/office/drawing/2014/main" id="{3D7D1B78-F534-4606-ACE5-70C41859CB72}"/>
              </a:ext>
            </a:extLst>
          </p:cNvPr>
          <p:cNvPicPr>
            <a:picLocks noChangeAspect="1" noChangeArrowheads="1"/>
          </p:cNvPicPr>
          <p:nvPr/>
        </p:nvPicPr>
        <p:blipFill>
          <a:blip r:embed="rId5" cstate="print"/>
          <a:srcRect l="2950" t="3860" b="3204"/>
          <a:stretch>
            <a:fillRect/>
          </a:stretch>
        </p:blipFill>
        <p:spPr bwMode="auto">
          <a:xfrm>
            <a:off x="317912" y="3794847"/>
            <a:ext cx="6974728" cy="3849018"/>
          </a:xfrm>
          <a:prstGeom prst="rect">
            <a:avLst/>
          </a:prstGeom>
          <a:noFill/>
          <a:ln w="9525">
            <a:noFill/>
            <a:miter lim="800000"/>
            <a:headEnd/>
            <a:tailEnd/>
          </a:ln>
          <a:effectLst>
            <a:softEdge rad="63500"/>
          </a:effectLst>
        </p:spPr>
      </p:pic>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Images make abstract information visible – Example</a:t>
            </a:r>
            <a:endParaRPr lang="en-GB" dirty="0">
              <a:effectLst/>
            </a:endParaRPr>
          </a:p>
        </p:txBody>
      </p:sp>
    </p:spTree>
    <p:extLst>
      <p:ext uri="{BB962C8B-B14F-4D97-AF65-F5344CB8AC3E}">
        <p14:creationId xmlns:p14="http://schemas.microsoft.com/office/powerpoint/2010/main" val="2836332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415342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Images may increase acceptability, but they are also ambivalent.</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Different parts of the target groups might react differently to the same type of imagery. </a:t>
            </a: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Acceptability enhancement through images</a:t>
            </a:r>
            <a:endParaRPr lang="en-GB" dirty="0">
              <a:effectLst/>
            </a:endParaRPr>
          </a:p>
        </p:txBody>
      </p:sp>
    </p:spTree>
    <p:extLst>
      <p:ext uri="{BB962C8B-B14F-4D97-AF65-F5344CB8AC3E}">
        <p14:creationId xmlns:p14="http://schemas.microsoft.com/office/powerpoint/2010/main" val="25403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2075933"/>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Further empirical research is needed.</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Projects are currently underway.</a:t>
            </a: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t>Research on the use of images in E2U</a:t>
            </a:r>
            <a:endParaRPr lang="en-GB" dirty="0">
              <a:effectLst/>
            </a:endParaRPr>
          </a:p>
        </p:txBody>
      </p:sp>
    </p:spTree>
    <p:extLst>
      <p:ext uri="{BB962C8B-B14F-4D97-AF65-F5344CB8AC3E}">
        <p14:creationId xmlns:p14="http://schemas.microsoft.com/office/powerpoint/2010/main" val="3703322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306</Words>
  <Application>Microsoft Office PowerPoint</Application>
  <PresentationFormat>Personalizado</PresentationFormat>
  <Paragraphs>47</Paragraphs>
  <Slides>14</Slides>
  <Notes>6</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Office Theme</vt:lpstr>
      <vt:lpstr>Visual presentation of E2U: images </vt:lpstr>
      <vt:lpstr>Overview</vt:lpstr>
      <vt:lpstr>Comprehensibility enhancement through images</vt:lpstr>
      <vt:lpstr>Purposes of images in E2U</vt:lpstr>
      <vt:lpstr>Images in E2U</vt:lpstr>
      <vt:lpstr>Images make abstract information visible</vt:lpstr>
      <vt:lpstr>Images make abstract information visible – Example</vt:lpstr>
      <vt:lpstr>Acceptability enhancement through images</vt:lpstr>
      <vt:lpstr>Research on the use of images in E2U</vt:lpstr>
      <vt:lpstr>Christiane Maaß and Sergio Hernández</vt:lpstr>
      <vt:lpstr>Acknowledgement</vt:lpstr>
      <vt:lpstr>Disclaimer</vt:lpstr>
      <vt:lpstr>Partners</vt:lpstr>
      <vt:lpstr>EASIT</vt:lpstr>
    </vt:vector>
  </TitlesOfParts>
  <Manager>Anna Matamala</Manager>
  <Company>UAB</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Video Lecture</dc:subject>
  <dc:creator>Christiane Maaß;Sergio Hernández</dc:creator>
  <cp:keywords>easy-to-read content; cognitive accessibility; plain language; easy-to-understand content</cp:keywords>
  <dc:description/>
  <cp:lastModifiedBy>Ana Fernández Torné</cp:lastModifiedBy>
  <cp:revision>37</cp:revision>
  <dcterms:modified xsi:type="dcterms:W3CDTF">2021-09-02T21:36:17Z</dcterms:modified>
  <cp:category>Teaching materials</cp:category>
</cp:coreProperties>
</file>