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65" r:id="rId2"/>
    <p:sldId id="330" r:id="rId3"/>
    <p:sldId id="326" r:id="rId4"/>
    <p:sldId id="327"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14" r:id="rId19"/>
    <p:sldId id="344" r:id="rId20"/>
    <p:sldId id="345" r:id="rId21"/>
    <p:sldId id="346" r:id="rId22"/>
    <p:sldId id="328" r:id="rId23"/>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27"/>
            <p14:sldId id="331"/>
            <p14:sldId id="332"/>
            <p14:sldId id="333"/>
            <p14:sldId id="334"/>
            <p14:sldId id="335"/>
            <p14:sldId id="336"/>
            <p14:sldId id="337"/>
            <p14:sldId id="338"/>
            <p14:sldId id="339"/>
            <p14:sldId id="340"/>
            <p14:sldId id="341"/>
            <p14:sldId id="342"/>
            <p14:sldId id="343"/>
            <p14:sldId id="314"/>
            <p14:sldId id="344"/>
            <p14:sldId id="345"/>
            <p14:sldId id="346"/>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268268-FC12-B840-B79E-2B7F281CAE0C}" v="2" dt="2021-05-27T07:57:00.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6024"/>
  </p:normalViewPr>
  <p:slideViewPr>
    <p:cSldViewPr snapToGrid="0" snapToObjects="1">
      <p:cViewPr varScale="1">
        <p:scale>
          <a:sx n="62" d="100"/>
          <a:sy n="62" d="100"/>
        </p:scale>
        <p:origin x="216" y="63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09/07/2021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‹Nº›</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09/07/2021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‹Nº›</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22</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ndr.de/fernsehen/service/leichte_sprache/Neue-Corona-Regeln,coronaregeln130.html"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6.png"/><Relationship Id="rId7" Type="http://schemas.openxmlformats.org/officeDocument/2006/relationships/image" Target="../media/image14.JPG"/><Relationship Id="rId12" Type="http://schemas.openxmlformats.org/officeDocument/2006/relationships/image" Target="../media/image19.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3.jpg"/><Relationship Id="rId11" Type="http://schemas.openxmlformats.org/officeDocument/2006/relationships/image" Target="../media/image18.png"/><Relationship Id="rId5" Type="http://schemas.openxmlformats.org/officeDocument/2006/relationships/image" Target="../media/image12.emf"/><Relationship Id="rId10" Type="http://schemas.openxmlformats.org/officeDocument/2006/relationships/image" Target="../media/image17.jpg"/><Relationship Id="rId4" Type="http://schemas.openxmlformats.org/officeDocument/2006/relationships/image" Target="../media/image7.png"/><Relationship Id="rId9" Type="http://schemas.openxmlformats.org/officeDocument/2006/relationships/image" Target="../media/image16.sv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Sergio Hernández Garrido</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a:t>Discourse aspects of E2U</a:t>
            </a:r>
          </a:p>
        </p:txBody>
      </p:sp>
      <p:sp>
        <p:nvSpPr>
          <p:cNvPr id="16" name="TextBox 15">
            <a:extLst>
              <a:ext uri="{FF2B5EF4-FFF2-40B4-BE49-F238E27FC236}">
                <a16:creationId xmlns:a16="http://schemas.microsoft.com/office/drawing/2014/main" id="{AAC2A4C7-C614-7241-918C-B81ACCA7CF55}"/>
              </a:ext>
            </a:extLst>
          </p:cNvPr>
          <p:cNvSpPr txBox="1"/>
          <p:nvPr/>
        </p:nvSpPr>
        <p:spPr>
          <a:xfrm>
            <a:off x="3494185" y="3124947"/>
            <a:ext cx="11297606"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 4. The language of E2U</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 2. 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BA135CFC-F8BF-474A-9D7B-A703EC0C03E8}"/>
              </a:ext>
            </a:extLst>
          </p:cNvPr>
          <p:cNvSpPr/>
          <p:nvPr/>
        </p:nvSpPr>
        <p:spPr>
          <a:xfrm>
            <a:off x="11305309" y="7626048"/>
            <a:ext cx="5671562" cy="754032"/>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hlinkClick r:id="rId2"/>
              </a:rPr>
              <a:t>NDR.de (North German Broadcasting Association)</a:t>
            </a:r>
            <a:r>
              <a:rPr lang="en-US" sz="2000" dirty="0">
                <a:latin typeface="Verdana" pitchFamily="34" charset="0"/>
                <a:ea typeface="Verdana" pitchFamily="34" charset="0"/>
              </a:rPr>
              <a:t> 2020.</a:t>
            </a:r>
          </a:p>
        </p:txBody>
      </p:sp>
      <p:grpSp>
        <p:nvGrpSpPr>
          <p:cNvPr id="6" name="Gruppieren 5" descr="Webpage of the North German Broadcasting Association with links highlighted and instructions on how to use them. ">
            <a:extLst>
              <a:ext uri="{FF2B5EF4-FFF2-40B4-BE49-F238E27FC236}">
                <a16:creationId xmlns:a16="http://schemas.microsoft.com/office/drawing/2014/main" id="{C5C97F85-F89F-4416-9E5A-9ED33466EE82}"/>
              </a:ext>
            </a:extLst>
          </p:cNvPr>
          <p:cNvGrpSpPr/>
          <p:nvPr/>
        </p:nvGrpSpPr>
        <p:grpSpPr>
          <a:xfrm>
            <a:off x="1887543" y="3149274"/>
            <a:ext cx="9800512" cy="5188341"/>
            <a:chOff x="1887543" y="2942795"/>
            <a:chExt cx="9800512" cy="5188341"/>
          </a:xfrm>
        </p:grpSpPr>
        <p:pic>
          <p:nvPicPr>
            <p:cNvPr id="3" name="Grafik 2" descr="Webpage of the North German Broadcasting Association. ">
              <a:extLst>
                <a:ext uri="{FF2B5EF4-FFF2-40B4-BE49-F238E27FC236}">
                  <a16:creationId xmlns:a16="http://schemas.microsoft.com/office/drawing/2014/main" id="{EE373C8D-E6EC-4733-9842-DE9045F4890A}"/>
                </a:ext>
              </a:extLst>
            </p:cNvPr>
            <p:cNvPicPr>
              <a:picLocks noChangeAspect="1"/>
            </p:cNvPicPr>
            <p:nvPr/>
          </p:nvPicPr>
          <p:blipFill>
            <a:blip r:embed="rId3"/>
            <a:stretch>
              <a:fillRect/>
            </a:stretch>
          </p:blipFill>
          <p:spPr>
            <a:xfrm>
              <a:off x="1887543" y="2942795"/>
              <a:ext cx="9800512" cy="5188341"/>
            </a:xfrm>
            <a:prstGeom prst="rect">
              <a:avLst/>
            </a:prstGeom>
          </p:spPr>
        </p:pic>
        <p:sp>
          <p:nvSpPr>
            <p:cNvPr id="4" name="Rechteck 3">
              <a:extLst>
                <a:ext uri="{FF2B5EF4-FFF2-40B4-BE49-F238E27FC236}">
                  <a16:creationId xmlns:a16="http://schemas.microsoft.com/office/drawing/2014/main" id="{7DC422AD-1BFC-4AC9-8181-AE2BCE7393A4}"/>
                </a:ext>
              </a:extLst>
            </p:cNvPr>
            <p:cNvSpPr/>
            <p:nvPr/>
          </p:nvSpPr>
          <p:spPr>
            <a:xfrm>
              <a:off x="3750485" y="4578732"/>
              <a:ext cx="3615419" cy="1219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hteck 7">
              <a:extLst>
                <a:ext uri="{FF2B5EF4-FFF2-40B4-BE49-F238E27FC236}">
                  <a16:creationId xmlns:a16="http://schemas.microsoft.com/office/drawing/2014/main" id="{39BB7B3A-FDBD-4B9B-A407-1DFA40093557}"/>
                </a:ext>
              </a:extLst>
            </p:cNvPr>
            <p:cNvSpPr/>
            <p:nvPr/>
          </p:nvSpPr>
          <p:spPr>
            <a:xfrm>
              <a:off x="3910202" y="5952263"/>
              <a:ext cx="5633666" cy="9208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Hypertexts and E2U (3)</a:t>
            </a:r>
          </a:p>
        </p:txBody>
      </p:sp>
    </p:spTree>
    <p:extLst>
      <p:ext uri="{BB962C8B-B14F-4D97-AF65-F5344CB8AC3E}">
        <p14:creationId xmlns:p14="http://schemas.microsoft.com/office/powerpoint/2010/main" val="114038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Which kind of previous knowledge can be expected from the target groups?</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It is important to introduce additional information necessary for the target groups to understand the content.</a:t>
            </a:r>
          </a:p>
          <a:p>
            <a:pPr marL="1257203" lvl="1" indent="-571500">
              <a:lnSpc>
                <a:spcPct val="150000"/>
              </a:lnSpc>
              <a:buFont typeface="Arial" panose="020B0604020202020204" pitchFamily="34" charset="0"/>
              <a:buChar char="•"/>
            </a:pPr>
            <a:r>
              <a:rPr lang="en-US" sz="3800" dirty="0">
                <a:latin typeface="Verdana" pitchFamily="34" charset="0"/>
                <a:ea typeface="Verdana" pitchFamily="34" charset="0"/>
              </a:rPr>
              <a:t>Additions may regard content.</a:t>
            </a:r>
          </a:p>
          <a:p>
            <a:pPr marL="1257203" lvl="1" indent="-571500">
              <a:lnSpc>
                <a:spcPct val="150000"/>
              </a:lnSpc>
              <a:buFont typeface="Arial" panose="020B0604020202020204" pitchFamily="34" charset="0"/>
              <a:buChar char="•"/>
            </a:pPr>
            <a:r>
              <a:rPr lang="en-US" sz="3800" dirty="0">
                <a:latin typeface="Verdana" pitchFamily="34" charset="0"/>
                <a:ea typeface="Verdana" pitchFamily="34" charset="0"/>
              </a:rPr>
              <a:t>Additions may regard terminology.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Considering previous knowledge</a:t>
            </a:r>
          </a:p>
        </p:txBody>
      </p:sp>
    </p:spTree>
    <p:extLst>
      <p:ext uri="{BB962C8B-B14F-4D97-AF65-F5344CB8AC3E}">
        <p14:creationId xmlns:p14="http://schemas.microsoft.com/office/powerpoint/2010/main" val="4240484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Experienced readers can recognize at first glance which text type a text belongs to.</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Readers have expectations on the content and functions of a text based on its text type.</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This knowledge helps experienced readers to find the </a:t>
            </a:r>
            <a:r>
              <a:rPr lang="en-US" sz="3800" dirty="0" err="1">
                <a:latin typeface="Verdana" pitchFamily="34" charset="0"/>
                <a:ea typeface="Verdana" pitchFamily="34" charset="0"/>
              </a:rPr>
              <a:t>macroproposition</a:t>
            </a:r>
            <a:r>
              <a:rPr lang="en-US" sz="3800" dirty="0">
                <a:latin typeface="Verdana" pitchFamily="34" charset="0"/>
                <a:ea typeface="Verdana" pitchFamily="34" charset="0"/>
              </a:rPr>
              <a:t> of text and facilitates reading.</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Text type knowledge</a:t>
            </a:r>
          </a:p>
        </p:txBody>
      </p:sp>
    </p:spTree>
    <p:extLst>
      <p:ext uri="{BB962C8B-B14F-4D97-AF65-F5344CB8AC3E}">
        <p14:creationId xmlns:p14="http://schemas.microsoft.com/office/powerpoint/2010/main" val="2399765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E2U target groups have a more restricted text type knowledge. </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E2U readers need more information on the text type.</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The text’s main points and its functionality have to be brought to the surface.</a:t>
            </a:r>
          </a:p>
          <a:p>
            <a:pPr>
              <a:lnSpc>
                <a:spcPct val="150000"/>
              </a:lnSpc>
            </a:pPr>
            <a:endParaRPr lang="en-US" sz="3800" dirty="0">
              <a:latin typeface="Verdana" pitchFamily="34" charset="0"/>
              <a:ea typeface="Verdana" pitchFamily="34" charset="0"/>
            </a:endParaRPr>
          </a:p>
          <a:p>
            <a:pPr>
              <a:lnSpc>
                <a:spcPct val="150000"/>
              </a:lnSpc>
            </a:pPr>
            <a:r>
              <a:rPr lang="en-US" sz="3800" dirty="0">
                <a:latin typeface="Verdana" pitchFamily="34" charset="0"/>
                <a:ea typeface="Verdana" pitchFamily="34" charset="0"/>
              </a:rPr>
              <a:t>Example: Informative texts</a:t>
            </a:r>
            <a:r>
              <a:rPr lang="en-US" sz="3800" dirty="0">
                <a:latin typeface="Verdana" pitchFamily="34" charset="0"/>
                <a:ea typeface="Verdana" pitchFamily="34" charset="0"/>
                <a:sym typeface="Wingdings" panose="05000000000000000000" pitchFamily="2" charset="2"/>
              </a:rPr>
              <a:t>  Use of questions as subheadings.</a:t>
            </a:r>
            <a:endParaRPr lang="en-US" sz="38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Text type knowledge and E2U</a:t>
            </a:r>
          </a:p>
        </p:txBody>
      </p:sp>
    </p:spTree>
    <p:extLst>
      <p:ext uri="{BB962C8B-B14F-4D97-AF65-F5344CB8AC3E}">
        <p14:creationId xmlns:p14="http://schemas.microsoft.com/office/powerpoint/2010/main" val="28713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406058"/>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Target groups of E2U have some previous knowledge on many text types.</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Maintaining some text type conventions of the original text.</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E2U features make it sometimes difficult to keep text type conventions.</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Text type conventions</a:t>
            </a:r>
          </a:p>
        </p:txBody>
      </p:sp>
    </p:spTree>
    <p:extLst>
      <p:ext uri="{BB962C8B-B14F-4D97-AF65-F5344CB8AC3E}">
        <p14:creationId xmlns:p14="http://schemas.microsoft.com/office/powerpoint/2010/main" val="3824349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F01AD174-F9A6-4B2B-AA16-3F724D87F243}"/>
              </a:ext>
            </a:extLst>
          </p:cNvPr>
          <p:cNvSpPr/>
          <p:nvPr/>
        </p:nvSpPr>
        <p:spPr>
          <a:xfrm>
            <a:off x="12619613" y="7368821"/>
            <a:ext cx="5671562" cy="754032"/>
          </a:xfrm>
          <a:prstGeom prst="rect">
            <a:avLst/>
          </a:prstGeom>
        </p:spPr>
        <p:txBody>
          <a:bodyPr wrap="square" lIns="137141" tIns="68570" rIns="137141" bIns="68570" anchor="b">
            <a:spAutoFit/>
          </a:bodyPr>
          <a:lstStyle/>
          <a:p>
            <a:pPr algn="r"/>
            <a:r>
              <a:rPr lang="en-US" sz="2000" dirty="0" err="1">
                <a:latin typeface="Verdana" pitchFamily="34" charset="0"/>
                <a:ea typeface="Verdana" pitchFamily="34" charset="0"/>
              </a:rPr>
              <a:t>Forschungsstelle</a:t>
            </a:r>
            <a:r>
              <a:rPr lang="en-US" sz="2000" dirty="0">
                <a:latin typeface="Verdana" pitchFamily="34" charset="0"/>
                <a:ea typeface="Verdana" pitchFamily="34" charset="0"/>
              </a:rPr>
              <a:t> </a:t>
            </a:r>
            <a:r>
              <a:rPr lang="en-US" sz="2000" dirty="0" err="1">
                <a:latin typeface="Verdana" pitchFamily="34" charset="0"/>
                <a:ea typeface="Verdana" pitchFamily="34" charset="0"/>
              </a:rPr>
              <a:t>Leichte</a:t>
            </a:r>
            <a:r>
              <a:rPr lang="en-US" sz="2000" dirty="0">
                <a:latin typeface="Verdana" pitchFamily="34" charset="0"/>
                <a:ea typeface="Verdana" pitchFamily="34" charset="0"/>
              </a:rPr>
              <a:t> </a:t>
            </a:r>
            <a:r>
              <a:rPr lang="en-US" sz="2000" dirty="0" err="1">
                <a:latin typeface="Verdana" pitchFamily="34" charset="0"/>
                <a:ea typeface="Verdana" pitchFamily="34" charset="0"/>
              </a:rPr>
              <a:t>Sprache</a:t>
            </a:r>
            <a:r>
              <a:rPr lang="en-US" sz="2000" dirty="0">
                <a:latin typeface="Verdana" pitchFamily="34" charset="0"/>
                <a:ea typeface="Verdana" pitchFamily="34" charset="0"/>
              </a:rPr>
              <a:t> (Research Centre for Easy Language).</a:t>
            </a:r>
          </a:p>
        </p:txBody>
      </p:sp>
      <p:pic>
        <p:nvPicPr>
          <p:cNvPr id="3" name="Grafik 2" descr="Time structure of a news text with many flashbacks and flashforwards. ">
            <a:extLst>
              <a:ext uri="{FF2B5EF4-FFF2-40B4-BE49-F238E27FC236}">
                <a16:creationId xmlns:a16="http://schemas.microsoft.com/office/drawing/2014/main" id="{F5615AF7-06FA-4D42-97BF-8B9DE29E9BAB}"/>
              </a:ext>
            </a:extLst>
          </p:cNvPr>
          <p:cNvPicPr>
            <a:picLocks noChangeAspect="1"/>
          </p:cNvPicPr>
          <p:nvPr/>
        </p:nvPicPr>
        <p:blipFill>
          <a:blip r:embed="rId2"/>
          <a:stretch>
            <a:fillRect/>
          </a:stretch>
        </p:blipFill>
        <p:spPr>
          <a:xfrm>
            <a:off x="4114797" y="4654217"/>
            <a:ext cx="8998527" cy="3511958"/>
          </a:xfrm>
          <a:prstGeom prst="rect">
            <a:avLst/>
          </a:prstGeom>
        </p:spPr>
      </p:pic>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1774568"/>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Telling a story in chronological order enhances comprehensibility.</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Usually, news text do not tell the story chronologically.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Text type conventions – Example (1)</a:t>
            </a:r>
          </a:p>
        </p:txBody>
      </p:sp>
    </p:spTree>
    <p:extLst>
      <p:ext uri="{BB962C8B-B14F-4D97-AF65-F5344CB8AC3E}">
        <p14:creationId xmlns:p14="http://schemas.microsoft.com/office/powerpoint/2010/main" val="3564917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F01AD174-F9A6-4B2B-AA16-3F724D87F243}"/>
              </a:ext>
            </a:extLst>
          </p:cNvPr>
          <p:cNvSpPr/>
          <p:nvPr/>
        </p:nvSpPr>
        <p:spPr>
          <a:xfrm>
            <a:off x="12619613" y="7368821"/>
            <a:ext cx="5671562" cy="754032"/>
          </a:xfrm>
          <a:prstGeom prst="rect">
            <a:avLst/>
          </a:prstGeom>
        </p:spPr>
        <p:txBody>
          <a:bodyPr wrap="square" lIns="137141" tIns="68570" rIns="137141" bIns="68570" anchor="b">
            <a:spAutoFit/>
          </a:bodyPr>
          <a:lstStyle/>
          <a:p>
            <a:pPr algn="r"/>
            <a:r>
              <a:rPr lang="en-US" sz="2000" dirty="0" err="1">
                <a:latin typeface="Verdana" pitchFamily="34" charset="0"/>
                <a:ea typeface="Verdana" pitchFamily="34" charset="0"/>
              </a:rPr>
              <a:t>Forschungsstelle</a:t>
            </a:r>
            <a:r>
              <a:rPr lang="en-US" sz="2000" dirty="0">
                <a:latin typeface="Verdana" pitchFamily="34" charset="0"/>
                <a:ea typeface="Verdana" pitchFamily="34" charset="0"/>
              </a:rPr>
              <a:t> </a:t>
            </a:r>
            <a:r>
              <a:rPr lang="en-US" sz="2000" dirty="0" err="1">
                <a:latin typeface="Verdana" pitchFamily="34" charset="0"/>
                <a:ea typeface="Verdana" pitchFamily="34" charset="0"/>
              </a:rPr>
              <a:t>Leichte</a:t>
            </a:r>
            <a:r>
              <a:rPr lang="en-US" sz="2000" dirty="0">
                <a:latin typeface="Verdana" pitchFamily="34" charset="0"/>
                <a:ea typeface="Verdana" pitchFamily="34" charset="0"/>
              </a:rPr>
              <a:t> </a:t>
            </a:r>
            <a:r>
              <a:rPr lang="en-US" sz="2000" dirty="0" err="1">
                <a:latin typeface="Verdana" pitchFamily="34" charset="0"/>
                <a:ea typeface="Verdana" pitchFamily="34" charset="0"/>
              </a:rPr>
              <a:t>Sprache</a:t>
            </a:r>
            <a:r>
              <a:rPr lang="en-US" sz="2000" dirty="0">
                <a:latin typeface="Verdana" pitchFamily="34" charset="0"/>
                <a:ea typeface="Verdana" pitchFamily="34" charset="0"/>
              </a:rPr>
              <a:t> (Research Centre for Easy Language).</a:t>
            </a:r>
          </a:p>
        </p:txBody>
      </p:sp>
      <p:pic>
        <p:nvPicPr>
          <p:cNvPr id="4" name="Grafik 3" descr="Time structure of a news text written in E2U. Flashbacks and flaschforwards are reduced to a minimum. ">
            <a:extLst>
              <a:ext uri="{FF2B5EF4-FFF2-40B4-BE49-F238E27FC236}">
                <a16:creationId xmlns:a16="http://schemas.microsoft.com/office/drawing/2014/main" id="{2F641AE4-C813-41A3-B5E0-1E552D022C2E}"/>
              </a:ext>
            </a:extLst>
          </p:cNvPr>
          <p:cNvPicPr>
            <a:picLocks noChangeAspect="1"/>
          </p:cNvPicPr>
          <p:nvPr/>
        </p:nvPicPr>
        <p:blipFill>
          <a:blip r:embed="rId2"/>
          <a:stretch>
            <a:fillRect/>
          </a:stretch>
        </p:blipFill>
        <p:spPr>
          <a:xfrm>
            <a:off x="3657600" y="4760467"/>
            <a:ext cx="8911745" cy="3570206"/>
          </a:xfrm>
          <a:prstGeom prst="rect">
            <a:avLst/>
          </a:prstGeom>
        </p:spPr>
      </p:pic>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1645367"/>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3500" dirty="0">
                <a:latin typeface="Verdana" pitchFamily="34" charset="0"/>
                <a:ea typeface="Verdana" pitchFamily="34" charset="0"/>
              </a:rPr>
              <a:t>A story in chronological order would be easier to understand. </a:t>
            </a:r>
          </a:p>
          <a:p>
            <a:pPr marL="571500" indent="-571500">
              <a:lnSpc>
                <a:spcPct val="150000"/>
              </a:lnSpc>
              <a:buFont typeface="Arial" panose="020B0604020202020204" pitchFamily="34" charset="0"/>
              <a:buChar char="•"/>
            </a:pPr>
            <a:r>
              <a:rPr lang="en-US" sz="3500" dirty="0">
                <a:latin typeface="Verdana" pitchFamily="34" charset="0"/>
                <a:ea typeface="Verdana" pitchFamily="34" charset="0"/>
              </a:rPr>
              <a:t>This clashes with the text type conventions of a news text.</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Text type conventions – Example (2)</a:t>
            </a:r>
          </a:p>
        </p:txBody>
      </p:sp>
    </p:spTree>
    <p:extLst>
      <p:ext uri="{BB962C8B-B14F-4D97-AF65-F5344CB8AC3E}">
        <p14:creationId xmlns:p14="http://schemas.microsoft.com/office/powerpoint/2010/main" val="994237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4500" dirty="0">
                <a:latin typeface="Verdana" pitchFamily="34" charset="0"/>
                <a:ea typeface="Verdana" pitchFamily="34" charset="0"/>
              </a:rPr>
              <a:t>It may not be possible to keep text type conventions completely. </a:t>
            </a:r>
          </a:p>
          <a:p>
            <a:pPr marL="571500" indent="-571500">
              <a:lnSpc>
                <a:spcPct val="150000"/>
              </a:lnSpc>
              <a:buFont typeface="Arial" panose="020B0604020202020204" pitchFamily="34" charset="0"/>
              <a:buChar char="•"/>
            </a:pPr>
            <a:r>
              <a:rPr lang="en-US" sz="4500" dirty="0">
                <a:latin typeface="Verdana" pitchFamily="34" charset="0"/>
                <a:ea typeface="Verdana" pitchFamily="34" charset="0"/>
              </a:rPr>
              <a:t>Text type conventions should not be erased completely.</a:t>
            </a:r>
          </a:p>
          <a:p>
            <a:pPr marL="571500" indent="-571500">
              <a:lnSpc>
                <a:spcPct val="150000"/>
              </a:lnSpc>
              <a:buFont typeface="Arial" panose="020B0604020202020204" pitchFamily="34" charset="0"/>
              <a:buChar char="•"/>
            </a:pPr>
            <a:r>
              <a:rPr lang="en-US" sz="4500" dirty="0">
                <a:latin typeface="Verdana" pitchFamily="34" charset="0"/>
                <a:ea typeface="Verdana" pitchFamily="34" charset="0"/>
              </a:rPr>
              <a:t>Bridging function of E2U: E2U texts building a bridge to the standards texts.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Text type conventions - Summary</a:t>
            </a:r>
          </a:p>
        </p:txBody>
      </p:sp>
    </p:spTree>
    <p:extLst>
      <p:ext uri="{BB962C8B-B14F-4D97-AF65-F5344CB8AC3E}">
        <p14:creationId xmlns:p14="http://schemas.microsoft.com/office/powerpoint/2010/main" val="249514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a:latin typeface="Verdana" panose="020B0604030504040204" pitchFamily="34" charset="0"/>
                <a:ea typeface="Verdana" panose="020B0604030504040204" pitchFamily="34" charset="0"/>
                <a:cs typeface="Verdana" panose="020B0604030504040204" pitchFamily="34" charset="0"/>
              </a:rPr>
              <a:t>easit@uni-hildesheim.de</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Christiane Maaß and Sergio Hernández</a:t>
            </a:r>
            <a:endParaRPr lang="en-ES" sz="3600" dirty="0"/>
          </a:p>
        </p:txBody>
      </p:sp>
      <p:pic>
        <p:nvPicPr>
          <p:cNvPr id="17" name="Picture 16" descr="Logo of the University of Hildesheim. ">
            <a:extLst>
              <a:ext uri="{FF2B5EF4-FFF2-40B4-BE49-F238E27FC236}">
                <a16:creationId xmlns:a16="http://schemas.microsoft.com/office/drawing/2014/main" id="{79B64585-8AE6-F047-B9D0-459ECD9F14A9}"/>
              </a:ext>
            </a:extLst>
          </p:cNvPr>
          <p:cNvPicPr>
            <a:picLocks noChangeAspect="1"/>
          </p:cNvPicPr>
          <p:nvPr/>
        </p:nvPicPr>
        <p:blipFill>
          <a:blip r:embed="rId5"/>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Discourse level of E2U texts.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Intertextuality.</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Presupposed knowledge.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Text types. </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079897"/>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400" dirty="0">
                <a:latin typeface="Verdana" pitchFamily="34" charset="0"/>
                <a:ea typeface="Verdana" pitchFamily="34" charset="0"/>
              </a:rPr>
              <a:t>Texts have intertextual relations with other texts.</a:t>
            </a:r>
          </a:p>
          <a:p>
            <a:pPr marL="685800" indent="-685800">
              <a:lnSpc>
                <a:spcPct val="150000"/>
              </a:lnSpc>
              <a:buFont typeface="Arial" panose="020B0604020202020204" pitchFamily="34" charset="0"/>
              <a:buChar char="•"/>
            </a:pPr>
            <a:r>
              <a:rPr lang="en-GB" sz="4400" dirty="0">
                <a:latin typeface="Verdana" pitchFamily="34" charset="0"/>
                <a:ea typeface="Verdana" pitchFamily="34" charset="0"/>
              </a:rPr>
              <a:t>Different forms of intertextuality:</a:t>
            </a:r>
          </a:p>
          <a:p>
            <a:pPr marL="1371503" lvl="1" indent="-685800">
              <a:lnSpc>
                <a:spcPct val="150000"/>
              </a:lnSpc>
              <a:buFont typeface="Arial" panose="020B0604020202020204" pitchFamily="34" charset="0"/>
              <a:buChar char="•"/>
            </a:pPr>
            <a:r>
              <a:rPr lang="en-GB" sz="4400" dirty="0">
                <a:latin typeface="Verdana" pitchFamily="34" charset="0"/>
                <a:ea typeface="Verdana" pitchFamily="34" charset="0"/>
              </a:rPr>
              <a:t>Implicit or explicit reference to another text (citations).</a:t>
            </a:r>
          </a:p>
          <a:p>
            <a:pPr marL="1371503" lvl="1" indent="-685800">
              <a:lnSpc>
                <a:spcPct val="150000"/>
              </a:lnSpc>
              <a:buFont typeface="Arial" panose="020B0604020202020204" pitchFamily="34" charset="0"/>
              <a:buChar char="•"/>
            </a:pPr>
            <a:r>
              <a:rPr lang="en-GB" sz="4400" dirty="0">
                <a:latin typeface="Verdana" pitchFamily="34" charset="0"/>
                <a:ea typeface="Verdana" pitchFamily="34" charset="0"/>
              </a:rPr>
              <a:t>Implicit or explicit reference to the whole text type (what to expect from a text?) </a:t>
            </a:r>
          </a:p>
        </p:txBody>
      </p:sp>
      <p:sp>
        <p:nvSpPr>
          <p:cNvPr id="2" name="Titel 1">
            <a:extLst>
              <a:ext uri="{FF2B5EF4-FFF2-40B4-BE49-F238E27FC236}">
                <a16:creationId xmlns:a16="http://schemas.microsoft.com/office/drawing/2014/main" id="{74317832-CA87-452C-AE7D-5FD501CA282F}"/>
              </a:ext>
            </a:extLst>
          </p:cNvPr>
          <p:cNvSpPr>
            <a:spLocks noGrp="1"/>
          </p:cNvSpPr>
          <p:nvPr>
            <p:ph type="title"/>
          </p:nvPr>
        </p:nvSpPr>
        <p:spPr>
          <a:xfrm>
            <a:off x="317912" y="1712788"/>
            <a:ext cx="12100230" cy="1062638"/>
          </a:xfrm>
        </p:spPr>
        <p:txBody>
          <a:bodyPr>
            <a:normAutofit/>
          </a:bodyPr>
          <a:lstStyle/>
          <a:p>
            <a:r>
              <a:rPr lang="en-GB" dirty="0"/>
              <a:t>Intertextuality </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Other texts have information that the readers have to know to understand the initial text.</a:t>
            </a:r>
          </a:p>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Texts that presuppose knowledge from other texts are complex for readers to process. </a:t>
            </a:r>
          </a:p>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Target groups of E2U usually do not have the reading experience to understand intertextual relations.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Text referring to other texts</a:t>
            </a:r>
          </a:p>
        </p:txBody>
      </p:sp>
    </p:spTree>
    <p:extLst>
      <p:ext uri="{BB962C8B-B14F-4D97-AF65-F5344CB8AC3E}">
        <p14:creationId xmlns:p14="http://schemas.microsoft.com/office/powerpoint/2010/main" val="81003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406058"/>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If intertextuality is presupposed, it is a hazard to comprehensibility.</a:t>
            </a:r>
          </a:p>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Intertextuality in E2U: Indicate where the information is to be found and give summaries on the information.</a:t>
            </a:r>
          </a:p>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Important information should be added directly to the E2U text.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Intertextuality requires text experience</a:t>
            </a:r>
          </a:p>
        </p:txBody>
      </p:sp>
    </p:spTree>
    <p:extLst>
      <p:ext uri="{BB962C8B-B14F-4D97-AF65-F5344CB8AC3E}">
        <p14:creationId xmlns:p14="http://schemas.microsoft.com/office/powerpoint/2010/main" val="17609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Is the referred information in other texts also in E2U format?</a:t>
            </a:r>
          </a:p>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Other texts may be written in standard or expert language. These texts are not accessible for the target groups. </a:t>
            </a:r>
          </a:p>
          <a:p>
            <a:pPr>
              <a:lnSpc>
                <a:spcPct val="150000"/>
              </a:lnSpc>
            </a:pPr>
            <a:endParaRPr lang="en-US" sz="3800" dirty="0">
              <a:latin typeface="Verdana" pitchFamily="34" charset="0"/>
              <a:ea typeface="Verdana" pitchFamily="34" charset="0"/>
            </a:endParaRPr>
          </a:p>
          <a:p>
            <a:pPr>
              <a:lnSpc>
                <a:spcPct val="150000"/>
              </a:lnSpc>
            </a:pPr>
            <a:r>
              <a:rPr lang="en-US" sz="3800" dirty="0">
                <a:latin typeface="Verdana" pitchFamily="34" charset="0"/>
                <a:ea typeface="Verdana" pitchFamily="34" charset="0"/>
                <a:sym typeface="Wingdings" panose="05000000000000000000" pitchFamily="2" charset="2"/>
              </a:rPr>
              <a:t> Relevant information from other texts should be </a:t>
            </a:r>
            <a:r>
              <a:rPr lang="en-US" sz="3800" b="1" dirty="0">
                <a:latin typeface="Verdana" pitchFamily="34" charset="0"/>
                <a:ea typeface="Verdana" pitchFamily="34" charset="0"/>
                <a:sym typeface="Wingdings" panose="05000000000000000000" pitchFamily="2" charset="2"/>
              </a:rPr>
              <a:t>added directly</a:t>
            </a:r>
            <a:r>
              <a:rPr lang="en-US" sz="3800" dirty="0">
                <a:latin typeface="Verdana" pitchFamily="34" charset="0"/>
                <a:ea typeface="Verdana" pitchFamily="34" charset="0"/>
                <a:sym typeface="Wingdings" panose="05000000000000000000" pitchFamily="2" charset="2"/>
              </a:rPr>
              <a:t> into the E2U texts.</a:t>
            </a:r>
            <a:r>
              <a:rPr lang="en-US" sz="3800" dirty="0">
                <a:latin typeface="Verdana" pitchFamily="34" charset="0"/>
                <a:ea typeface="Verdana" pitchFamily="34" charset="0"/>
              </a:rPr>
              <a:t>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Are the referred texts also in E2U?</a:t>
            </a:r>
          </a:p>
        </p:txBody>
      </p:sp>
    </p:spTree>
    <p:extLst>
      <p:ext uri="{BB962C8B-B14F-4D97-AF65-F5344CB8AC3E}">
        <p14:creationId xmlns:p14="http://schemas.microsoft.com/office/powerpoint/2010/main" val="1827553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a:lnSpc>
                <a:spcPct val="150000"/>
              </a:lnSpc>
            </a:pPr>
            <a:r>
              <a:rPr lang="en-US" sz="3800" dirty="0">
                <a:latin typeface="Verdana" pitchFamily="34" charset="0"/>
                <a:ea typeface="Verdana" pitchFamily="34" charset="0"/>
              </a:rPr>
              <a:t>Online texts are hypertexts. </a:t>
            </a:r>
          </a:p>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Hypertexts bring intertextuality to another level.</a:t>
            </a:r>
          </a:p>
          <a:p>
            <a:pPr marL="685800" indent="-685800">
              <a:lnSpc>
                <a:spcPct val="150000"/>
              </a:lnSpc>
              <a:buFont typeface="Arial" panose="020B0604020202020204" pitchFamily="34" charset="0"/>
              <a:buChar char="•"/>
            </a:pPr>
            <a:r>
              <a:rPr lang="en-US" sz="3800" dirty="0">
                <a:latin typeface="Verdana" pitchFamily="34" charset="0"/>
                <a:ea typeface="Verdana" pitchFamily="34" charset="0"/>
              </a:rPr>
              <a:t>Hypertexts open new ways to add information.</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sym typeface="Wingdings" panose="05000000000000000000" pitchFamily="2" charset="2"/>
              </a:rPr>
              <a:t>Hypertexts are not limited to what is seen on the screen.</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sym typeface="Wingdings" panose="05000000000000000000" pitchFamily="2" charset="2"/>
              </a:rPr>
              <a:t>Hypertexts represent a whole web of texts.</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sym typeface="Wingdings" panose="05000000000000000000" pitchFamily="2" charset="2"/>
              </a:rPr>
              <a:t>The content consists of many single texts that are linked.</a:t>
            </a:r>
            <a:endParaRPr lang="en-US" sz="38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Intertextuality in online formats</a:t>
            </a:r>
          </a:p>
        </p:txBody>
      </p:sp>
    </p:spTree>
    <p:extLst>
      <p:ext uri="{BB962C8B-B14F-4D97-AF65-F5344CB8AC3E}">
        <p14:creationId xmlns:p14="http://schemas.microsoft.com/office/powerpoint/2010/main" val="216284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406058"/>
          </a:xfrm>
          <a:prstGeom prst="rect">
            <a:avLst/>
          </a:prstGeom>
        </p:spPr>
        <p:txBody>
          <a:bodyPr wrap="square" lIns="137141" tIns="68570" rIns="137141" bIns="68570">
            <a:spAutoFit/>
          </a:bodyPr>
          <a:lstStyle/>
          <a:p>
            <a:pPr>
              <a:lnSpc>
                <a:spcPct val="150000"/>
              </a:lnSpc>
            </a:pPr>
            <a:r>
              <a:rPr lang="en-US" sz="3800" dirty="0">
                <a:latin typeface="Verdana" pitchFamily="34" charset="0"/>
                <a:ea typeface="Verdana" pitchFamily="34" charset="0"/>
              </a:rPr>
              <a:t>New opportunities for the creation of E2U content. </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The amount of information that has to be added to a single text can be shortened.</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Additional information can be given in texts that are linked to the initial text.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Hypertexts and E2U (1)</a:t>
            </a:r>
          </a:p>
        </p:txBody>
      </p:sp>
    </p:spTree>
    <p:extLst>
      <p:ext uri="{BB962C8B-B14F-4D97-AF65-F5344CB8AC3E}">
        <p14:creationId xmlns:p14="http://schemas.microsoft.com/office/powerpoint/2010/main" val="464959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Target groups have to know how links work.</a:t>
            </a:r>
          </a:p>
          <a:p>
            <a:pPr marL="1257203" lvl="1" indent="-571500">
              <a:lnSpc>
                <a:spcPct val="150000"/>
              </a:lnSpc>
              <a:buFont typeface="Arial" panose="020B0604020202020204" pitchFamily="34" charset="0"/>
              <a:buChar char="•"/>
            </a:pPr>
            <a:r>
              <a:rPr lang="en-US" sz="3800" dirty="0">
                <a:latin typeface="Verdana" pitchFamily="34" charset="0"/>
                <a:ea typeface="Verdana" pitchFamily="34" charset="0"/>
              </a:rPr>
              <a:t>Links should be explicitly introduced in the initial text.</a:t>
            </a:r>
          </a:p>
          <a:p>
            <a:pPr marL="1257203" lvl="1" indent="-571500">
              <a:lnSpc>
                <a:spcPct val="150000"/>
              </a:lnSpc>
              <a:buFont typeface="Arial" panose="020B0604020202020204" pitchFamily="34" charset="0"/>
              <a:buChar char="•"/>
            </a:pPr>
            <a:r>
              <a:rPr lang="en-US" sz="3800" dirty="0">
                <a:latin typeface="Verdana" pitchFamily="34" charset="0"/>
                <a:ea typeface="Verdana" pitchFamily="34" charset="0"/>
              </a:rPr>
              <a:t>Target groups have to be instructed that they can click on the link. </a:t>
            </a:r>
          </a:p>
          <a:p>
            <a:pPr marL="571500" indent="-571500">
              <a:lnSpc>
                <a:spcPct val="150000"/>
              </a:lnSpc>
              <a:buFont typeface="Arial" panose="020B0604020202020204" pitchFamily="34" charset="0"/>
              <a:buChar char="•"/>
            </a:pPr>
            <a:r>
              <a:rPr lang="en-US" sz="3800" dirty="0">
                <a:latin typeface="Verdana" pitchFamily="34" charset="0"/>
                <a:ea typeface="Verdana" pitchFamily="34" charset="0"/>
              </a:rPr>
              <a:t>Information in the linked text should be comprehensible and perceptible for the target groups.</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Hypertexts and E2U (2)</a:t>
            </a:r>
          </a:p>
        </p:txBody>
      </p:sp>
    </p:spTree>
    <p:extLst>
      <p:ext uri="{BB962C8B-B14F-4D97-AF65-F5344CB8AC3E}">
        <p14:creationId xmlns:p14="http://schemas.microsoft.com/office/powerpoint/2010/main" val="3735356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810</Words>
  <Application>Microsoft Office PowerPoint</Application>
  <PresentationFormat>Personalizado</PresentationFormat>
  <Paragraphs>92</Paragraphs>
  <Slides>22</Slides>
  <Notes>6</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Office Theme</vt:lpstr>
      <vt:lpstr>Discourse aspects of E2U</vt:lpstr>
      <vt:lpstr>Overview</vt:lpstr>
      <vt:lpstr>Intertextuality </vt:lpstr>
      <vt:lpstr>Text referring to other texts</vt:lpstr>
      <vt:lpstr>Intertextuality requires text experience</vt:lpstr>
      <vt:lpstr>Are the referred texts also in E2U?</vt:lpstr>
      <vt:lpstr>Intertextuality in online formats</vt:lpstr>
      <vt:lpstr>Hypertexts and E2U (1)</vt:lpstr>
      <vt:lpstr>Hypertexts and E2U (2)</vt:lpstr>
      <vt:lpstr>Hypertexts and E2U (3)</vt:lpstr>
      <vt:lpstr>Considering previous knowledge</vt:lpstr>
      <vt:lpstr>Text type knowledge</vt:lpstr>
      <vt:lpstr>Text type knowledge and E2U</vt:lpstr>
      <vt:lpstr>Text type conventions</vt:lpstr>
      <vt:lpstr>Text type conventions – Example (1)</vt:lpstr>
      <vt:lpstr>Text type conventions – Example (2)</vt:lpstr>
      <vt:lpstr>Text type conventions - Summary</vt:lpstr>
      <vt:lpstr>Christiane Maaß and Sergio Hernández</vt:lpstr>
      <vt:lpstr>Acknowledgement</vt:lpstr>
      <vt:lpstr>Disclaimer</vt:lpstr>
      <vt:lpstr>Partners</vt:lpstr>
      <vt:lpstr>EASIT</vt:lpstr>
    </vt:vector>
  </TitlesOfParts>
  <Manager>Anna Matamala</Manager>
  <Company>UAB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Hernández</dc:creator>
  <cp:keywords>easy-to-read content; cognitive accessibility; plain language; easy-to-understand content</cp:keywords>
  <dc:description/>
  <cp:lastModifiedBy>Ana Fernández Torné</cp:lastModifiedBy>
  <cp:revision>52</cp:revision>
  <dcterms:modified xsi:type="dcterms:W3CDTF">2021-07-09T10:57:44Z</dcterms:modified>
  <cp:category>Teaching materials</cp:category>
</cp:coreProperties>
</file>