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65"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14" r:id="rId18"/>
    <p:sldId id="326" r:id="rId19"/>
    <p:sldId id="327" r:id="rId20"/>
    <p:sldId id="345" r:id="rId21"/>
    <p:sldId id="328" r:id="rId22"/>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31"/>
            <p14:sldId id="332"/>
            <p14:sldId id="333"/>
            <p14:sldId id="334"/>
            <p14:sldId id="335"/>
            <p14:sldId id="336"/>
            <p14:sldId id="337"/>
            <p14:sldId id="338"/>
            <p14:sldId id="339"/>
            <p14:sldId id="340"/>
            <p14:sldId id="341"/>
            <p14:sldId id="342"/>
            <p14:sldId id="343"/>
            <p14:sldId id="344"/>
            <p14:sldId id="314"/>
            <p14:sldId id="326"/>
            <p14:sldId id="327"/>
            <p14:sldId id="345"/>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AF5B7D-DFB7-8945-B729-7C751A97CEAC}" v="2" dt="2021-05-27T07:56:15.9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67" autoAdjust="0"/>
    <p:restoredTop sz="94256" autoAdjust="0"/>
  </p:normalViewPr>
  <p:slideViewPr>
    <p:cSldViewPr snapToGrid="0" snapToObjects="1">
      <p:cViewPr varScale="1">
        <p:scale>
          <a:sx n="74" d="100"/>
          <a:sy n="74" d="100"/>
        </p:scale>
        <p:origin x="440" y="176"/>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 Fernández Torné" userId="bba7793a-0333-4a89-b675-c27b414e869b" providerId="ADAL" clId="{7AAF5B7D-DFB7-8945-B729-7C751A97CEAC}"/>
    <pc:docChg chg="addSld modSld">
      <pc:chgData name="Ana Fernández Torné" userId="bba7793a-0333-4a89-b675-c27b414e869b" providerId="ADAL" clId="{7AAF5B7D-DFB7-8945-B729-7C751A97CEAC}" dt="2021-05-27T07:56:09.705" v="0"/>
      <pc:docMkLst>
        <pc:docMk/>
      </pc:docMkLst>
      <pc:sldChg chg="add">
        <pc:chgData name="Ana Fernández Torné" userId="bba7793a-0333-4a89-b675-c27b414e869b" providerId="ADAL" clId="{7AAF5B7D-DFB7-8945-B729-7C751A97CEAC}" dt="2021-05-27T07:56:09.705" v="0"/>
        <pc:sldMkLst>
          <pc:docMk/>
          <pc:sldMk cId="3414306010" sldId="326"/>
        </pc:sldMkLst>
      </pc:sldChg>
      <pc:sldChg chg="add">
        <pc:chgData name="Ana Fernández Torné" userId="bba7793a-0333-4a89-b675-c27b414e869b" providerId="ADAL" clId="{7AAF5B7D-DFB7-8945-B729-7C751A97CEAC}" dt="2021-05-27T07:56:09.705" v="0"/>
        <pc:sldMkLst>
          <pc:docMk/>
          <pc:sldMk cId="1538372688" sldId="327"/>
        </pc:sldMkLst>
      </pc:sldChg>
      <pc:sldChg chg="add">
        <pc:chgData name="Ana Fernández Torné" userId="bba7793a-0333-4a89-b675-c27b414e869b" providerId="ADAL" clId="{7AAF5B7D-DFB7-8945-B729-7C751A97CEAC}" dt="2021-05-27T07:56:09.705" v="0"/>
        <pc:sldMkLst>
          <pc:docMk/>
          <pc:sldMk cId="1274046980" sldId="328"/>
        </pc:sldMkLst>
      </pc:sldChg>
      <pc:sldChg chg="add">
        <pc:chgData name="Ana Fernández Torné" userId="bba7793a-0333-4a89-b675-c27b414e869b" providerId="ADAL" clId="{7AAF5B7D-DFB7-8945-B729-7C751A97CEAC}" dt="2021-05-27T07:56:09.705" v="0"/>
        <pc:sldMkLst>
          <pc:docMk/>
          <pc:sldMk cId="3621801837" sldId="34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27/5/21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27/5/21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17</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18</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19</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20</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21</a:t>
            </a:fld>
            <a:endParaRPr lang="es-ES"/>
          </a:p>
        </p:txBody>
      </p:sp>
    </p:spTree>
    <p:extLst>
      <p:ext uri="{BB962C8B-B14F-4D97-AF65-F5344CB8AC3E}">
        <p14:creationId xmlns:p14="http://schemas.microsoft.com/office/powerpoint/2010/main" val="23524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11.sv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hyperlink" Target="mailto:easit@uni-hildesheim.de" TargetMode="Externa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6.png"/><Relationship Id="rId7" Type="http://schemas.openxmlformats.org/officeDocument/2006/relationships/image" Target="../media/image15.JPG"/><Relationship Id="rId12" Type="http://schemas.openxmlformats.org/officeDocument/2006/relationships/image" Target="../media/image20.jp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4.jpg"/><Relationship Id="rId11" Type="http://schemas.openxmlformats.org/officeDocument/2006/relationships/image" Target="../media/image19.png"/><Relationship Id="rId5" Type="http://schemas.openxmlformats.org/officeDocument/2006/relationships/image" Target="../media/image13.emf"/><Relationship Id="rId10" Type="http://schemas.openxmlformats.org/officeDocument/2006/relationships/image" Target="../media/image18.jpg"/><Relationship Id="rId4" Type="http://schemas.openxmlformats.org/officeDocument/2006/relationships/image" Target="../media/image7.png"/><Relationship Id="rId9" Type="http://schemas.openxmlformats.org/officeDocument/2006/relationships/image" Target="../media/image17.sv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859103" y="6175287"/>
            <a:ext cx="8567693" cy="1688455"/>
          </a:xfrm>
          <a:prstGeom prst="rect">
            <a:avLst/>
          </a:prstGeom>
        </p:spPr>
        <p:txBody>
          <a:bodyPr wrap="none" lIns="137141" tIns="68570" rIns="137141" bIns="68570">
            <a:spAutoFit/>
          </a:bodyPr>
          <a:lstStyle/>
          <a:p>
            <a:pPr algn="ctr">
              <a:lnSpc>
                <a:spcPct val="150000"/>
              </a:lnSpc>
            </a:pPr>
            <a:r>
              <a:rPr lang="es-CO" sz="3600" b="1" dirty="0">
                <a:latin typeface="Verdana" panose="020B0604030504040204" pitchFamily="34" charset="0"/>
                <a:ea typeface="Verdana" panose="020B0604030504040204" pitchFamily="34" charset="0"/>
                <a:cs typeface="Verdana" panose="020B0604030504040204" pitchFamily="34" charset="0"/>
              </a:rPr>
              <a:t>Sergio Hernández Garrido</a:t>
            </a:r>
          </a:p>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Stiftung Universität Hildesheim</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GB" sz="5500"/>
              <a:t>Syntactic aspects of E2U</a:t>
            </a:r>
          </a:p>
        </p:txBody>
      </p:sp>
      <p:sp>
        <p:nvSpPr>
          <p:cNvPr id="16" name="TextBox 15">
            <a:extLst>
              <a:ext uri="{FF2B5EF4-FFF2-40B4-BE49-F238E27FC236}">
                <a16:creationId xmlns:a16="http://schemas.microsoft.com/office/drawing/2014/main" id="{AAC2A4C7-C614-7241-918C-B81ACCA7CF55}"/>
              </a:ext>
            </a:extLst>
          </p:cNvPr>
          <p:cNvSpPr txBox="1"/>
          <p:nvPr/>
        </p:nvSpPr>
        <p:spPr>
          <a:xfrm>
            <a:off x="3494185" y="3124947"/>
            <a:ext cx="11297606" cy="877143"/>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Element </a:t>
            </a:r>
            <a:r>
              <a:rPr lang="en-US" sz="4800" b="1" dirty="0">
                <a:latin typeface="Verdana" panose="020B0604030504040204" pitchFamily="34" charset="0"/>
                <a:ea typeface="Verdana" panose="020B0604030504040204" pitchFamily="34" charset="0"/>
                <a:cs typeface="Verdana" panose="020B0604030504040204" pitchFamily="34" charset="0"/>
              </a:rPr>
              <a:t>4. The language of E2U</a:t>
            </a:r>
          </a:p>
        </p:txBody>
      </p:sp>
      <p:sp>
        <p:nvSpPr>
          <p:cNvPr id="24" name="TextBox 23">
            <a:extLst>
              <a:ext uri="{FF2B5EF4-FFF2-40B4-BE49-F238E27FC236}">
                <a16:creationId xmlns:a16="http://schemas.microsoft.com/office/drawing/2014/main" id="{9B881F88-A38F-E04E-A92D-8D793AECAFD3}"/>
              </a:ext>
            </a:extLst>
          </p:cNvPr>
          <p:cNvSpPr txBox="1"/>
          <p:nvPr/>
        </p:nvSpPr>
        <p:spPr>
          <a:xfrm>
            <a:off x="1511245" y="2199525"/>
            <a:ext cx="15263435" cy="877143"/>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Unit</a:t>
            </a:r>
            <a:r>
              <a:rPr lang="en-US" sz="4800" b="1" dirty="0">
                <a:latin typeface="Verdana" panose="020B0604030504040204" pitchFamily="34" charset="0"/>
                <a:ea typeface="Verdana" panose="020B0604030504040204" pitchFamily="34" charset="0"/>
                <a:cs typeface="Verdana" panose="020B0604030504040204" pitchFamily="34" charset="0"/>
              </a:rPr>
              <a:t> </a:t>
            </a:r>
            <a:r>
              <a:rPr lang="en-GB" sz="4800" b="1" dirty="0">
                <a:latin typeface="Verdana" panose="020B0604030504040204" pitchFamily="34" charset="0"/>
                <a:ea typeface="Verdana" panose="020B0604030504040204" pitchFamily="34" charset="0"/>
                <a:cs typeface="Verdana" panose="020B0604030504040204" pitchFamily="34" charset="0"/>
              </a:rPr>
              <a:t>2. Easy-to-understand language (E2U)</a:t>
            </a: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feil: eingekerbt nach rechts 4" descr="&quot;The behaviour of the children in school was not appropriate.&quot; turns into &quot;The children have not behaved well in school.&#10;&quot;&#10;">
            <a:extLst>
              <a:ext uri="{FF2B5EF4-FFF2-40B4-BE49-F238E27FC236}">
                <a16:creationId xmlns:a16="http://schemas.microsoft.com/office/drawing/2014/main" id="{63DB005A-D3F1-45AC-B1DB-39D028FFE479}"/>
              </a:ext>
            </a:extLst>
          </p:cNvPr>
          <p:cNvSpPr/>
          <p:nvPr/>
        </p:nvSpPr>
        <p:spPr>
          <a:xfrm>
            <a:off x="7745680" y="4625626"/>
            <a:ext cx="1392382" cy="1350818"/>
          </a:xfrm>
          <a:prstGeom prst="notched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2">
            <a:extLst>
              <a:ext uri="{FF2B5EF4-FFF2-40B4-BE49-F238E27FC236}">
                <a16:creationId xmlns:a16="http://schemas.microsoft.com/office/drawing/2014/main" id="{083FB777-A723-494A-BD88-66CB449E8BE1}"/>
              </a:ext>
            </a:extLst>
          </p:cNvPr>
          <p:cNvSpPr>
            <a:spLocks noChangeAspect="1"/>
          </p:cNvSpPr>
          <p:nvPr/>
        </p:nvSpPr>
        <p:spPr>
          <a:xfrm>
            <a:off x="9575841"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The children have </a:t>
            </a:r>
            <a:r>
              <a:rPr lang="en-GB" sz="4500" b="1" dirty="0">
                <a:latin typeface="Verdana" pitchFamily="34" charset="0"/>
                <a:ea typeface="Verdana" pitchFamily="34" charset="0"/>
              </a:rPr>
              <a:t>not</a:t>
            </a:r>
            <a:r>
              <a:rPr lang="en-GB" sz="4500" dirty="0">
                <a:latin typeface="Verdana" pitchFamily="34" charset="0"/>
                <a:ea typeface="Verdana" pitchFamily="34" charset="0"/>
              </a:rPr>
              <a:t> behaved well in school.</a:t>
            </a:r>
          </a:p>
          <a:p>
            <a:pPr>
              <a:lnSpc>
                <a:spcPct val="150000"/>
              </a:lnSpc>
            </a:pPr>
            <a:endParaRPr lang="en-GB" sz="4500" dirty="0">
              <a:latin typeface="Verdana" pitchFamily="34" charset="0"/>
              <a:ea typeface="Verdana" pitchFamily="34" charset="0"/>
            </a:endParaRP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362568"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The behaviour of the children in school was not appropriate.</a:t>
            </a:r>
          </a:p>
          <a:p>
            <a:pPr>
              <a:lnSpc>
                <a:spcPct val="150000"/>
              </a:lnSpc>
            </a:pP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2171961" cy="1062638"/>
          </a:xfrm>
        </p:spPr>
        <p:txBody>
          <a:bodyPr>
            <a:normAutofit fontScale="90000"/>
          </a:bodyPr>
          <a:lstStyle/>
          <a:p>
            <a:r>
              <a:rPr lang="en-GB" dirty="0"/>
              <a:t>Verbal style over nominal style</a:t>
            </a:r>
          </a:p>
        </p:txBody>
      </p:sp>
    </p:spTree>
    <p:extLst>
      <p:ext uri="{BB962C8B-B14F-4D97-AF65-F5344CB8AC3E}">
        <p14:creationId xmlns:p14="http://schemas.microsoft.com/office/powerpoint/2010/main" val="1541049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Negation markers are kept to a minimum in E2U, especially in EL.</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Negation talks about non existent issues.</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Coping with negation (1)</a:t>
            </a:r>
          </a:p>
        </p:txBody>
      </p:sp>
    </p:spTree>
    <p:extLst>
      <p:ext uri="{BB962C8B-B14F-4D97-AF65-F5344CB8AC3E}">
        <p14:creationId xmlns:p14="http://schemas.microsoft.com/office/powerpoint/2010/main" val="1669056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pieren 12" descr="Reading the message &quot;Do not smoke&quot; triggers the idea of &quot;smoking&quot; in the readers mind. ">
            <a:extLst>
              <a:ext uri="{FF2B5EF4-FFF2-40B4-BE49-F238E27FC236}">
                <a16:creationId xmlns:a16="http://schemas.microsoft.com/office/drawing/2014/main" id="{75E6CB15-189D-49FF-8320-AFF3903D1DDF}"/>
              </a:ext>
            </a:extLst>
          </p:cNvPr>
          <p:cNvGrpSpPr/>
          <p:nvPr/>
        </p:nvGrpSpPr>
        <p:grpSpPr>
          <a:xfrm>
            <a:off x="4756682" y="5530496"/>
            <a:ext cx="8777810" cy="2262688"/>
            <a:chOff x="3877102" y="5300255"/>
            <a:chExt cx="9090753" cy="2617618"/>
          </a:xfrm>
        </p:grpSpPr>
        <p:grpSp>
          <p:nvGrpSpPr>
            <p:cNvPr id="7" name="Gruppieren 6">
              <a:extLst>
                <a:ext uri="{FF2B5EF4-FFF2-40B4-BE49-F238E27FC236}">
                  <a16:creationId xmlns:a16="http://schemas.microsoft.com/office/drawing/2014/main" id="{56E29723-BEC9-4545-B261-5028A2EA66D2}"/>
                </a:ext>
              </a:extLst>
            </p:cNvPr>
            <p:cNvGrpSpPr/>
            <p:nvPr/>
          </p:nvGrpSpPr>
          <p:grpSpPr>
            <a:xfrm>
              <a:off x="3877102" y="5300255"/>
              <a:ext cx="2971801" cy="2617617"/>
              <a:chOff x="2119745" y="5300256"/>
              <a:chExt cx="3927764" cy="2804653"/>
            </a:xfrm>
          </p:grpSpPr>
          <p:sp>
            <p:nvSpPr>
              <p:cNvPr id="4" name="Sprechblase: oval 3">
                <a:extLst>
                  <a:ext uri="{FF2B5EF4-FFF2-40B4-BE49-F238E27FC236}">
                    <a16:creationId xmlns:a16="http://schemas.microsoft.com/office/drawing/2014/main" id="{56EEF258-16F3-4DE7-9257-3F73B93F7C1A}"/>
                  </a:ext>
                </a:extLst>
              </p:cNvPr>
              <p:cNvSpPr/>
              <p:nvPr/>
            </p:nvSpPr>
            <p:spPr>
              <a:xfrm>
                <a:off x="2119745" y="5300256"/>
                <a:ext cx="3927764" cy="2804653"/>
              </a:xfrm>
              <a:prstGeom prst="wedgeEllipseCallout">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 5" descr="Rauchen verboten">
                <a:extLst>
                  <a:ext uri="{FF2B5EF4-FFF2-40B4-BE49-F238E27FC236}">
                    <a16:creationId xmlns:a16="http://schemas.microsoft.com/office/drawing/2014/main" id="{D2553FDF-A808-4E94-AAC5-DDB825341C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91295" y="5530495"/>
                <a:ext cx="1984664" cy="1984664"/>
              </a:xfrm>
              <a:prstGeom prst="rect">
                <a:avLst/>
              </a:prstGeom>
            </p:spPr>
          </p:pic>
        </p:grpSp>
        <p:sp>
          <p:nvSpPr>
            <p:cNvPr id="8" name="Pfeil: eingekerbt nach rechts 7">
              <a:extLst>
                <a:ext uri="{FF2B5EF4-FFF2-40B4-BE49-F238E27FC236}">
                  <a16:creationId xmlns:a16="http://schemas.microsoft.com/office/drawing/2014/main" id="{1411F039-FE3E-4C28-B17E-5B07EBF16E5C}"/>
                </a:ext>
              </a:extLst>
            </p:cNvPr>
            <p:cNvSpPr/>
            <p:nvPr/>
          </p:nvSpPr>
          <p:spPr>
            <a:xfrm>
              <a:off x="7583992" y="6016634"/>
              <a:ext cx="1392382" cy="1350818"/>
            </a:xfrm>
            <a:prstGeom prst="notched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2" name="Gruppieren 11">
              <a:extLst>
                <a:ext uri="{FF2B5EF4-FFF2-40B4-BE49-F238E27FC236}">
                  <a16:creationId xmlns:a16="http://schemas.microsoft.com/office/drawing/2014/main" id="{DBFDFB1F-68D7-470F-A7F0-6AB4B95A6AB5}"/>
                </a:ext>
              </a:extLst>
            </p:cNvPr>
            <p:cNvGrpSpPr/>
            <p:nvPr/>
          </p:nvGrpSpPr>
          <p:grpSpPr>
            <a:xfrm>
              <a:off x="9711463" y="5300256"/>
              <a:ext cx="3256392" cy="2617617"/>
              <a:chOff x="8568463" y="5300256"/>
              <a:chExt cx="3256392" cy="2617617"/>
            </a:xfrm>
          </p:grpSpPr>
          <p:sp>
            <p:nvSpPr>
              <p:cNvPr id="9" name="Denkblase: wolkenförmig 8">
                <a:extLst>
                  <a:ext uri="{FF2B5EF4-FFF2-40B4-BE49-F238E27FC236}">
                    <a16:creationId xmlns:a16="http://schemas.microsoft.com/office/drawing/2014/main" id="{0911BDD4-78C9-4592-BAEE-403F9DF290F4}"/>
                  </a:ext>
                </a:extLst>
              </p:cNvPr>
              <p:cNvSpPr/>
              <p:nvPr/>
            </p:nvSpPr>
            <p:spPr>
              <a:xfrm>
                <a:off x="8568463" y="5300256"/>
                <a:ext cx="3256392" cy="2617617"/>
              </a:xfrm>
              <a:prstGeom prst="cloudCallou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Grafik 10" descr="Rauchen">
                <a:extLst>
                  <a:ext uri="{FF2B5EF4-FFF2-40B4-BE49-F238E27FC236}">
                    <a16:creationId xmlns:a16="http://schemas.microsoft.com/office/drawing/2014/main" id="{DA22CB1D-5680-453E-A109-9B34BB7D749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518947" y="5745328"/>
                <a:ext cx="1391936" cy="1391936"/>
              </a:xfrm>
              <a:prstGeom prst="rect">
                <a:avLst/>
              </a:prstGeom>
            </p:spPr>
          </p:pic>
        </p:grpSp>
      </p:gr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075933"/>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Something is negated </a:t>
            </a:r>
            <a:r>
              <a:rPr lang="en-GB" sz="4500" dirty="0">
                <a:latin typeface="Verdana" pitchFamily="34" charset="0"/>
                <a:ea typeface="Verdana" pitchFamily="34" charset="0"/>
                <a:sym typeface="Wingdings" panose="05000000000000000000" pitchFamily="2" charset="2"/>
              </a:rPr>
              <a:t> It is nonetheless activated in the brains of the audience. </a:t>
            </a: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Coping with negation (2)</a:t>
            </a:r>
          </a:p>
        </p:txBody>
      </p:sp>
    </p:spTree>
    <p:extLst>
      <p:ext uri="{BB962C8B-B14F-4D97-AF65-F5344CB8AC3E}">
        <p14:creationId xmlns:p14="http://schemas.microsoft.com/office/powerpoint/2010/main" val="1364134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Negation is cognitively complex.</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Every language needs the possibility to negate. </a:t>
            </a:r>
          </a:p>
          <a:p>
            <a:pPr marL="685800" indent="-685800">
              <a:lnSpc>
                <a:spcPct val="150000"/>
              </a:lnSpc>
              <a:buFont typeface="Arial" panose="020B0604020202020204" pitchFamily="34" charset="0"/>
              <a:buChar char="•"/>
            </a:pPr>
            <a:endParaRPr lang="en-GB" sz="4500" dirty="0">
              <a:latin typeface="Verdana" pitchFamily="34" charset="0"/>
              <a:ea typeface="Verdana" pitchFamily="34" charset="0"/>
            </a:endParaRPr>
          </a:p>
          <a:p>
            <a:pPr>
              <a:lnSpc>
                <a:spcPct val="150000"/>
              </a:lnSpc>
            </a:pPr>
            <a:r>
              <a:rPr lang="en-GB" sz="4500" dirty="0">
                <a:latin typeface="Verdana" pitchFamily="34" charset="0"/>
                <a:ea typeface="Verdana" pitchFamily="34" charset="0"/>
                <a:sym typeface="Wingdings" panose="05000000000000000000" pitchFamily="2" charset="2"/>
              </a:rPr>
              <a:t> Use negation markers that are independent words (“no”, “not”)</a:t>
            </a: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Coping with negation (3)</a:t>
            </a:r>
          </a:p>
        </p:txBody>
      </p:sp>
    </p:spTree>
    <p:extLst>
      <p:ext uri="{BB962C8B-B14F-4D97-AF65-F5344CB8AC3E}">
        <p14:creationId xmlns:p14="http://schemas.microsoft.com/office/powerpoint/2010/main" val="529860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Bound morphemes (“un-” in “unthinkable” or “-less” in “toothless) are harder to perceive.</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Some languages set negation markers in </a:t>
            </a:r>
            <a:r>
              <a:rPr lang="en-GB" sz="4500" b="1" dirty="0">
                <a:latin typeface="Verdana" pitchFamily="34" charset="0"/>
                <a:ea typeface="Verdana" pitchFamily="34" charset="0"/>
              </a:rPr>
              <a:t>bold type</a:t>
            </a:r>
            <a:r>
              <a:rPr lang="en-GB" sz="4500" dirty="0">
                <a:latin typeface="Verdana" pitchFamily="34" charset="0"/>
                <a:ea typeface="Verdana" pitchFamily="34" charset="0"/>
              </a:rPr>
              <a:t>.</a:t>
            </a:r>
            <a:endParaRPr lang="en-GB" sz="4500" b="1"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Coping with negation (4)</a:t>
            </a:r>
          </a:p>
        </p:txBody>
      </p:sp>
    </p:spTree>
    <p:extLst>
      <p:ext uri="{BB962C8B-B14F-4D97-AF65-F5344CB8AC3E}">
        <p14:creationId xmlns:p14="http://schemas.microsoft.com/office/powerpoint/2010/main" val="2876827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Active voice is preferred over passive voice.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Active voice indicates who is carrying out an action.</a:t>
            </a:r>
          </a:p>
          <a:p>
            <a:pPr marL="685800" indent="-685800">
              <a:lnSpc>
                <a:spcPct val="150000"/>
              </a:lnSpc>
              <a:buFont typeface="Arial" panose="020B0604020202020204" pitchFamily="34" charset="0"/>
              <a:buChar char="•"/>
            </a:pPr>
            <a:endParaRPr lang="en-GB" sz="4500" dirty="0">
              <a:latin typeface="Verdana" pitchFamily="34" charset="0"/>
              <a:ea typeface="Verdana" pitchFamily="34" charset="0"/>
            </a:endParaRPr>
          </a:p>
          <a:p>
            <a:pPr>
              <a:lnSpc>
                <a:spcPct val="150000"/>
              </a:lnSpc>
            </a:pPr>
            <a:r>
              <a:rPr lang="en-GB" sz="4500" dirty="0">
                <a:latin typeface="Verdana" pitchFamily="34" charset="0"/>
                <a:ea typeface="Verdana" pitchFamily="34" charset="0"/>
              </a:rPr>
              <a:t>All schools were closed </a:t>
            </a:r>
            <a:r>
              <a:rPr lang="en-GB" sz="4500" dirty="0">
                <a:latin typeface="Verdana" pitchFamily="34" charset="0"/>
                <a:ea typeface="Verdana" pitchFamily="34" charset="0"/>
                <a:sym typeface="Wingdings" panose="05000000000000000000" pitchFamily="2" charset="2"/>
              </a:rPr>
              <a:t> The government closed all schools.</a:t>
            </a: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Active over passive</a:t>
            </a:r>
          </a:p>
        </p:txBody>
      </p:sp>
    </p:spTree>
    <p:extLst>
      <p:ext uri="{BB962C8B-B14F-4D97-AF65-F5344CB8AC3E}">
        <p14:creationId xmlns:p14="http://schemas.microsoft.com/office/powerpoint/2010/main" val="2108129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415342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Independent clauses over compound clauses.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Verbal style over nominal style.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Negation markers are kept to a minimum.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Active voice is used instead of passive voice.</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Summary</a:t>
            </a:r>
          </a:p>
        </p:txBody>
      </p:sp>
    </p:spTree>
    <p:extLst>
      <p:ext uri="{BB962C8B-B14F-4D97-AF65-F5344CB8AC3E}">
        <p14:creationId xmlns:p14="http://schemas.microsoft.com/office/powerpoint/2010/main" val="1012208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de-DE" sz="3600" b="1" dirty="0">
                <a:latin typeface="Verdana" panose="020B0604030504040204" pitchFamily="34" charset="0"/>
                <a:ea typeface="Verdana" panose="020B0604030504040204" pitchFamily="34" charset="0"/>
                <a:cs typeface="Verdana" panose="020B0604030504040204" pitchFamily="34" charset="0"/>
                <a:hlinkClick r:id="rId5"/>
              </a:rPr>
              <a:t>easit@uni-hildesheim.de</a:t>
            </a:r>
            <a:r>
              <a:rPr lang="de-DE" sz="3600" b="1" dirty="0">
                <a:latin typeface="Verdana" panose="020B0604030504040204" pitchFamily="34" charset="0"/>
                <a:ea typeface="Verdana" panose="020B0604030504040204" pitchFamily="34" charset="0"/>
                <a:cs typeface="Verdana" panose="020B0604030504040204" pitchFamily="34" charset="0"/>
              </a:rPr>
              <a:t> </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fontScale="90000"/>
          </a:bodyPr>
          <a:lstStyle/>
          <a:p>
            <a:r>
              <a:rPr lang="de-DE" sz="3600" dirty="0"/>
              <a:t>Sergio Hernández and Christiane Maaß</a:t>
            </a:r>
            <a:endParaRPr lang="en-ES" sz="3600" dirty="0"/>
          </a:p>
        </p:txBody>
      </p:sp>
      <p:pic>
        <p:nvPicPr>
          <p:cNvPr id="17" name="Picture 16" descr="Logo of the University of Hildesheim. ">
            <a:extLst>
              <a:ext uri="{FF2B5EF4-FFF2-40B4-BE49-F238E27FC236}">
                <a16:creationId xmlns:a16="http://schemas.microsoft.com/office/drawing/2014/main" id="{79B64585-8AE6-F047-B9D0-459ECD9F14A9}"/>
              </a:ext>
            </a:extLst>
          </p:cNvPr>
          <p:cNvPicPr>
            <a:picLocks noChangeAspect="1"/>
          </p:cNvPicPr>
          <p:nvPr/>
        </p:nvPicPr>
        <p:blipFill>
          <a:blip r:embed="rId6"/>
          <a:stretch>
            <a:fillRect/>
          </a:stretch>
        </p:blipFill>
        <p:spPr>
          <a:xfrm>
            <a:off x="4311922" y="2946456"/>
            <a:ext cx="4439670" cy="4433896"/>
          </a:xfrm>
          <a:prstGeom prst="rect">
            <a:avLst/>
          </a:prstGeom>
        </p:spPr>
      </p:pic>
    </p:spTree>
    <p:extLst>
      <p:ext uri="{BB962C8B-B14F-4D97-AF65-F5344CB8AC3E}">
        <p14:creationId xmlns:p14="http://schemas.microsoft.com/office/powerpoint/2010/main" val="1358781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Syntactic aspects of E2U.</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More detailed overview of E2U rules on the syntactic level. </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a:t>Overview</a:t>
            </a:r>
          </a:p>
        </p:txBody>
      </p:sp>
    </p:spTree>
    <p:extLst>
      <p:ext uri="{BB962C8B-B14F-4D97-AF65-F5344CB8AC3E}">
        <p14:creationId xmlns:p14="http://schemas.microsoft.com/office/powerpoint/2010/main" val="3788353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Syntactic aspects of E2U may be language specific.</a:t>
            </a:r>
          </a:p>
          <a:p>
            <a:pPr>
              <a:lnSpc>
                <a:spcPct val="150000"/>
              </a:lnSpc>
            </a:pPr>
            <a:endParaRPr lang="en-GB" sz="4500" dirty="0">
              <a:latin typeface="Verdana" pitchFamily="34" charset="0"/>
              <a:ea typeface="Verdana" pitchFamily="34" charset="0"/>
            </a:endParaRPr>
          </a:p>
          <a:p>
            <a:pPr marL="685800" indent="-685800">
              <a:lnSpc>
                <a:spcPct val="150000"/>
              </a:lnSpc>
              <a:buFont typeface="Wingdings" panose="05000000000000000000" pitchFamily="2" charset="2"/>
              <a:buChar char="à"/>
            </a:pPr>
            <a:r>
              <a:rPr lang="en-GB" sz="4500" dirty="0">
                <a:latin typeface="Verdana" pitchFamily="34" charset="0"/>
                <a:ea typeface="Verdana" pitchFamily="34" charset="0"/>
                <a:sym typeface="Wingdings" panose="05000000000000000000" pitchFamily="2" charset="2"/>
              </a:rPr>
              <a:t>Focus on syntactic aspects that are </a:t>
            </a:r>
            <a:r>
              <a:rPr lang="en-GB" sz="4500" b="1" dirty="0">
                <a:latin typeface="Verdana" pitchFamily="34" charset="0"/>
                <a:ea typeface="Verdana" pitchFamily="34" charset="0"/>
                <a:sym typeface="Wingdings" panose="05000000000000000000" pitchFamily="2" charset="2"/>
              </a:rPr>
              <a:t>not</a:t>
            </a:r>
            <a:r>
              <a:rPr lang="en-GB" sz="4500" dirty="0">
                <a:latin typeface="Verdana" pitchFamily="34" charset="0"/>
                <a:ea typeface="Verdana" pitchFamily="34" charset="0"/>
                <a:sym typeface="Wingdings" panose="05000000000000000000" pitchFamily="2" charset="2"/>
              </a:rPr>
              <a:t> language specific.</a:t>
            </a:r>
          </a:p>
          <a:p>
            <a:pPr marL="685800" indent="-685800">
              <a:lnSpc>
                <a:spcPct val="150000"/>
              </a:lnSpc>
              <a:buFont typeface="Wingdings" panose="05000000000000000000" pitchFamily="2" charset="2"/>
              <a:buChar char="à"/>
            </a:pPr>
            <a:r>
              <a:rPr lang="en-GB" sz="4500" b="1" dirty="0">
                <a:latin typeface="Verdana" pitchFamily="34" charset="0"/>
                <a:ea typeface="Verdana" pitchFamily="34" charset="0"/>
                <a:sym typeface="Wingdings" panose="05000000000000000000" pitchFamily="2" charset="2"/>
              </a:rPr>
              <a:t>Basic rule: Avoid long and complex sentences.</a:t>
            </a:r>
            <a:endParaRPr lang="en-GB" sz="4500" b="1"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Syntactic aspects of E2U</a:t>
            </a:r>
          </a:p>
        </p:txBody>
      </p:sp>
    </p:spTree>
    <p:extLst>
      <p:ext uri="{BB962C8B-B14F-4D97-AF65-F5344CB8AC3E}">
        <p14:creationId xmlns:p14="http://schemas.microsoft.com/office/powerpoint/2010/main" val="3767317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EL: Only independent clauses are used.</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EL: Compound clauses are avoided. </a:t>
            </a:r>
          </a:p>
          <a:p>
            <a:pPr>
              <a:lnSpc>
                <a:spcPct val="150000"/>
              </a:lnSpc>
            </a:pPr>
            <a:endParaRPr lang="en-GB" sz="4500" dirty="0">
              <a:latin typeface="Verdana" pitchFamily="34" charset="0"/>
              <a:ea typeface="Verdana" pitchFamily="34" charset="0"/>
            </a:endParaRPr>
          </a:p>
          <a:p>
            <a:pPr>
              <a:lnSpc>
                <a:spcPct val="150000"/>
              </a:lnSpc>
            </a:pPr>
            <a:r>
              <a:rPr lang="en-GB" sz="4500" dirty="0">
                <a:latin typeface="Verdana" pitchFamily="34" charset="0"/>
                <a:ea typeface="Verdana" pitchFamily="34" charset="0"/>
                <a:sym typeface="Wingdings" panose="05000000000000000000" pitchFamily="2" charset="2"/>
              </a:rPr>
              <a:t> Adverbial or relative compound clauses have to be transformed into independent clauses.</a:t>
            </a: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Avoid long sentences</a:t>
            </a:r>
          </a:p>
        </p:txBody>
      </p:sp>
    </p:spTree>
    <p:extLst>
      <p:ext uri="{BB962C8B-B14F-4D97-AF65-F5344CB8AC3E}">
        <p14:creationId xmlns:p14="http://schemas.microsoft.com/office/powerpoint/2010/main" val="375439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118E18ED-83E0-4B60-846D-0C9BB0DF8A86}"/>
              </a:ext>
            </a:extLst>
          </p:cNvPr>
          <p:cNvSpPr/>
          <p:nvPr/>
        </p:nvSpPr>
        <p:spPr>
          <a:xfrm>
            <a:off x="9850582" y="7626048"/>
            <a:ext cx="8309071" cy="754032"/>
          </a:xfrm>
          <a:prstGeom prst="rect">
            <a:avLst/>
          </a:prstGeom>
        </p:spPr>
        <p:txBody>
          <a:bodyPr wrap="square" lIns="137141" tIns="68570" rIns="137141" bIns="68570" anchor="b">
            <a:spAutoFit/>
          </a:bodyPr>
          <a:lstStyle/>
          <a:p>
            <a:pPr algn="r"/>
            <a:r>
              <a:rPr lang="en-US" sz="2000" dirty="0">
                <a:latin typeface="Verdana" pitchFamily="34" charset="0"/>
                <a:ea typeface="Verdana" pitchFamily="34" charset="0"/>
              </a:rPr>
              <a:t>Example based on Maaß, C. 2020: Easy Language – Plain Language – Easy Language Plus. Berlin: Frank &amp; Timme: 112.</a:t>
            </a:r>
          </a:p>
        </p:txBody>
      </p:sp>
      <p:sp>
        <p:nvSpPr>
          <p:cNvPr id="5" name="Pfeil: eingekerbt nach rechts 4" descr="&quot;If you are hungry, eat something&quot; turns into &quot;You are hungry? Then eat something&quot;.">
            <a:extLst>
              <a:ext uri="{FF2B5EF4-FFF2-40B4-BE49-F238E27FC236}">
                <a16:creationId xmlns:a16="http://schemas.microsoft.com/office/drawing/2014/main" id="{63DB005A-D3F1-45AC-B1DB-39D028FFE479}"/>
              </a:ext>
            </a:extLst>
          </p:cNvPr>
          <p:cNvSpPr/>
          <p:nvPr/>
        </p:nvSpPr>
        <p:spPr>
          <a:xfrm>
            <a:off x="7745680" y="4625626"/>
            <a:ext cx="1392382" cy="1350818"/>
          </a:xfrm>
          <a:prstGeom prst="notched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2">
            <a:extLst>
              <a:ext uri="{FF2B5EF4-FFF2-40B4-BE49-F238E27FC236}">
                <a16:creationId xmlns:a16="http://schemas.microsoft.com/office/drawing/2014/main" id="{083FB777-A723-494A-BD88-66CB449E8BE1}"/>
              </a:ext>
            </a:extLst>
          </p:cNvPr>
          <p:cNvSpPr>
            <a:spLocks noChangeAspect="1"/>
          </p:cNvSpPr>
          <p:nvPr/>
        </p:nvSpPr>
        <p:spPr>
          <a:xfrm>
            <a:off x="9575841"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You are hungry? </a:t>
            </a:r>
          </a:p>
          <a:p>
            <a:pPr>
              <a:lnSpc>
                <a:spcPct val="150000"/>
              </a:lnSpc>
            </a:pPr>
            <a:r>
              <a:rPr lang="en-GB" sz="4500" dirty="0">
                <a:latin typeface="Verdana" pitchFamily="34" charset="0"/>
                <a:ea typeface="Verdana" pitchFamily="34" charset="0"/>
              </a:rPr>
              <a:t>Then eat something.</a:t>
            </a:r>
          </a:p>
          <a:p>
            <a:pPr>
              <a:lnSpc>
                <a:spcPct val="150000"/>
              </a:lnSpc>
            </a:pPr>
            <a:endParaRPr lang="en-GB" sz="4500" dirty="0">
              <a:latin typeface="Verdana" pitchFamily="34" charset="0"/>
              <a:ea typeface="Verdana" pitchFamily="34" charset="0"/>
            </a:endParaRPr>
          </a:p>
          <a:p>
            <a:pPr>
              <a:lnSpc>
                <a:spcPct val="150000"/>
              </a:lnSpc>
            </a:pPr>
            <a:endParaRPr lang="en-GB" sz="4500" dirty="0">
              <a:latin typeface="Verdana" pitchFamily="34" charset="0"/>
              <a:ea typeface="Verdana" pitchFamily="34" charset="0"/>
            </a:endParaRP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362568"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If you are hungry, eat something.</a:t>
            </a:r>
          </a:p>
          <a:p>
            <a:pPr>
              <a:lnSpc>
                <a:spcPct val="150000"/>
              </a:lnSpc>
            </a:pPr>
            <a:endParaRPr lang="en-GB" sz="4500" dirty="0">
              <a:latin typeface="Verdana" pitchFamily="34" charset="0"/>
              <a:ea typeface="Verdana" pitchFamily="34" charset="0"/>
            </a:endParaRPr>
          </a:p>
          <a:p>
            <a:pPr>
              <a:lnSpc>
                <a:spcPct val="150000"/>
              </a:lnSpc>
            </a:pP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2171961" cy="1062638"/>
          </a:xfrm>
        </p:spPr>
        <p:txBody>
          <a:bodyPr>
            <a:normAutofit fontScale="90000"/>
          </a:bodyPr>
          <a:lstStyle/>
          <a:p>
            <a:r>
              <a:rPr lang="en-GB" dirty="0"/>
              <a:t>Transformation of adverbial clauses </a:t>
            </a:r>
          </a:p>
        </p:txBody>
      </p:sp>
    </p:spTree>
    <p:extLst>
      <p:ext uri="{BB962C8B-B14F-4D97-AF65-F5344CB8AC3E}">
        <p14:creationId xmlns:p14="http://schemas.microsoft.com/office/powerpoint/2010/main" val="3212724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470439A7-777D-43BD-8F60-38C5C01F5E1D}"/>
              </a:ext>
            </a:extLst>
          </p:cNvPr>
          <p:cNvSpPr/>
          <p:nvPr/>
        </p:nvSpPr>
        <p:spPr>
          <a:xfrm>
            <a:off x="9850582" y="7709176"/>
            <a:ext cx="8309071" cy="754032"/>
          </a:xfrm>
          <a:prstGeom prst="rect">
            <a:avLst/>
          </a:prstGeom>
        </p:spPr>
        <p:txBody>
          <a:bodyPr wrap="square" lIns="137141" tIns="68570" rIns="137141" bIns="68570" anchor="b">
            <a:spAutoFit/>
          </a:bodyPr>
          <a:lstStyle/>
          <a:p>
            <a:pPr algn="r"/>
            <a:r>
              <a:rPr lang="en-US" sz="2000" dirty="0">
                <a:latin typeface="Verdana" pitchFamily="34" charset="0"/>
                <a:ea typeface="Verdana" pitchFamily="34" charset="0"/>
              </a:rPr>
              <a:t>Example based on Maaß, C. 2020: Easy Language – Plain Language – Easy Language Plus. Berlin: Frank &amp; Timme: 112.</a:t>
            </a:r>
          </a:p>
        </p:txBody>
      </p:sp>
      <p:sp>
        <p:nvSpPr>
          <p:cNvPr id="5" name="Pfeil: eingekerbt nach rechts 4" descr="&quot;A laptop that costs more than 2.000 euros is too expensive for many people.&quot; turns into &quot;There are laptops for more than 2.000 euros. &#10;These laptops are too expensive for many people.&quot;&#10;">
            <a:extLst>
              <a:ext uri="{FF2B5EF4-FFF2-40B4-BE49-F238E27FC236}">
                <a16:creationId xmlns:a16="http://schemas.microsoft.com/office/drawing/2014/main" id="{63DB005A-D3F1-45AC-B1DB-39D028FFE479}"/>
              </a:ext>
            </a:extLst>
          </p:cNvPr>
          <p:cNvSpPr/>
          <p:nvPr/>
        </p:nvSpPr>
        <p:spPr>
          <a:xfrm>
            <a:off x="7745680" y="4625626"/>
            <a:ext cx="1392382" cy="1350818"/>
          </a:xfrm>
          <a:prstGeom prst="notched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2">
            <a:extLst>
              <a:ext uri="{FF2B5EF4-FFF2-40B4-BE49-F238E27FC236}">
                <a16:creationId xmlns:a16="http://schemas.microsoft.com/office/drawing/2014/main" id="{083FB777-A723-494A-BD88-66CB449E8BE1}"/>
              </a:ext>
            </a:extLst>
          </p:cNvPr>
          <p:cNvSpPr>
            <a:spLocks noChangeAspect="1"/>
          </p:cNvSpPr>
          <p:nvPr/>
        </p:nvSpPr>
        <p:spPr>
          <a:xfrm>
            <a:off x="9575841" y="3224323"/>
            <a:ext cx="6945334" cy="4406058"/>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3800" dirty="0">
                <a:latin typeface="Verdana" pitchFamily="34" charset="0"/>
                <a:ea typeface="Verdana" pitchFamily="34" charset="0"/>
              </a:rPr>
              <a:t>There are laptops for more than 2.000 euros. </a:t>
            </a:r>
          </a:p>
          <a:p>
            <a:pPr>
              <a:lnSpc>
                <a:spcPct val="150000"/>
              </a:lnSpc>
            </a:pPr>
            <a:r>
              <a:rPr lang="en-GB" sz="3800" dirty="0">
                <a:latin typeface="Verdana" pitchFamily="34" charset="0"/>
                <a:ea typeface="Verdana" pitchFamily="34" charset="0"/>
              </a:rPr>
              <a:t>These laptops are too expensive for many people.</a:t>
            </a:r>
          </a:p>
        </p:txBody>
      </p:sp>
      <p:sp>
        <p:nvSpPr>
          <p:cNvPr id="3" name="Rectangle 2" descr="&#10;">
            <a:extLst>
              <a:ext uri="{FF2B5EF4-FFF2-40B4-BE49-F238E27FC236}">
                <a16:creationId xmlns:a16="http://schemas.microsoft.com/office/drawing/2014/main" id="{B66F9D15-60A8-1C45-B523-E8BEB2748CFB}"/>
              </a:ext>
            </a:extLst>
          </p:cNvPr>
          <p:cNvSpPr>
            <a:spLocks noChangeAspect="1"/>
          </p:cNvSpPr>
          <p:nvPr/>
        </p:nvSpPr>
        <p:spPr>
          <a:xfrm>
            <a:off x="362568" y="3224323"/>
            <a:ext cx="6945334" cy="4406058"/>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3800" dirty="0">
                <a:latin typeface="Verdana" pitchFamily="34" charset="0"/>
                <a:ea typeface="Verdana" pitchFamily="34" charset="0"/>
              </a:rPr>
              <a:t>A laptop that costs more than 2.000 euros is too expensive for many people.</a:t>
            </a:r>
          </a:p>
          <a:p>
            <a:pPr>
              <a:lnSpc>
                <a:spcPct val="150000"/>
              </a:lnSpc>
            </a:pPr>
            <a:endParaRPr lang="en-GB" sz="38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2171961" cy="1062638"/>
          </a:xfrm>
        </p:spPr>
        <p:txBody>
          <a:bodyPr>
            <a:normAutofit fontScale="90000"/>
          </a:bodyPr>
          <a:lstStyle/>
          <a:p>
            <a:r>
              <a:rPr lang="en-GB" dirty="0"/>
              <a:t>Transformation of relative clauses</a:t>
            </a:r>
          </a:p>
        </p:txBody>
      </p:sp>
    </p:spTree>
    <p:extLst>
      <p:ext uri="{BB962C8B-B14F-4D97-AF65-F5344CB8AC3E}">
        <p14:creationId xmlns:p14="http://schemas.microsoft.com/office/powerpoint/2010/main" val="399218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118E18ED-83E0-4B60-846D-0C9BB0DF8A86}"/>
              </a:ext>
            </a:extLst>
          </p:cNvPr>
          <p:cNvSpPr/>
          <p:nvPr/>
        </p:nvSpPr>
        <p:spPr>
          <a:xfrm>
            <a:off x="9850582" y="7626048"/>
            <a:ext cx="8309071" cy="754032"/>
          </a:xfrm>
          <a:prstGeom prst="rect">
            <a:avLst/>
          </a:prstGeom>
        </p:spPr>
        <p:txBody>
          <a:bodyPr wrap="square" lIns="137141" tIns="68570" rIns="137141" bIns="68570" anchor="b">
            <a:spAutoFit/>
          </a:bodyPr>
          <a:lstStyle/>
          <a:p>
            <a:pPr algn="r"/>
            <a:r>
              <a:rPr lang="en-US" sz="2000" dirty="0">
                <a:latin typeface="Verdana" pitchFamily="34" charset="0"/>
                <a:ea typeface="Verdana" pitchFamily="34" charset="0"/>
              </a:rPr>
              <a:t>Example based on Maaß, C. 2020: Easy Language – Plain Language – Easy Language Plus. Berlin: Frank &amp; Timme: 112.</a:t>
            </a:r>
          </a:p>
        </p:txBody>
      </p:sp>
      <p:sp>
        <p:nvSpPr>
          <p:cNvPr id="5" name="Pfeil: eingekerbt nach rechts 4" descr="&quot;There is some doubt as to whether the document is genuine.&quot; turns into &quot;Is this document genuine?&#10;There is some doubt about this.&quot;&#10;&#10;">
            <a:extLst>
              <a:ext uri="{FF2B5EF4-FFF2-40B4-BE49-F238E27FC236}">
                <a16:creationId xmlns:a16="http://schemas.microsoft.com/office/drawing/2014/main" id="{63DB005A-D3F1-45AC-B1DB-39D028FFE479}"/>
              </a:ext>
            </a:extLst>
          </p:cNvPr>
          <p:cNvSpPr/>
          <p:nvPr/>
        </p:nvSpPr>
        <p:spPr>
          <a:xfrm>
            <a:off x="7745680" y="4625626"/>
            <a:ext cx="1392382" cy="1350818"/>
          </a:xfrm>
          <a:prstGeom prst="notched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2">
            <a:extLst>
              <a:ext uri="{FF2B5EF4-FFF2-40B4-BE49-F238E27FC236}">
                <a16:creationId xmlns:a16="http://schemas.microsoft.com/office/drawing/2014/main" id="{083FB777-A723-494A-BD88-66CB449E8BE1}"/>
              </a:ext>
            </a:extLst>
          </p:cNvPr>
          <p:cNvSpPr>
            <a:spLocks noChangeAspect="1"/>
          </p:cNvSpPr>
          <p:nvPr/>
        </p:nvSpPr>
        <p:spPr>
          <a:xfrm>
            <a:off x="9575841"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Is this document genuine?</a:t>
            </a:r>
          </a:p>
          <a:p>
            <a:pPr>
              <a:lnSpc>
                <a:spcPct val="150000"/>
              </a:lnSpc>
            </a:pPr>
            <a:r>
              <a:rPr lang="en-GB" sz="4500" dirty="0">
                <a:latin typeface="Verdana" pitchFamily="34" charset="0"/>
                <a:ea typeface="Verdana" pitchFamily="34" charset="0"/>
              </a:rPr>
              <a:t>There is some doubt about this.</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362568" y="3224323"/>
            <a:ext cx="6945334" cy="4153425"/>
          </a:xfrm>
          <a:prstGeom prst="rect">
            <a:avLst/>
          </a:prstGeom>
          <a:ln>
            <a:solidFill>
              <a:schemeClr val="accent1">
                <a:lumMod val="50000"/>
              </a:schemeClr>
            </a:solidFill>
          </a:ln>
        </p:spPr>
        <p:txBody>
          <a:bodyPr wrap="square" lIns="137141" tIns="68570" rIns="137141" bIns="68570">
            <a:spAutoFit/>
          </a:bodyPr>
          <a:lstStyle/>
          <a:p>
            <a:pPr>
              <a:lnSpc>
                <a:spcPct val="150000"/>
              </a:lnSpc>
            </a:pPr>
            <a:r>
              <a:rPr lang="en-GB" sz="4500" dirty="0">
                <a:latin typeface="Verdana" pitchFamily="34" charset="0"/>
                <a:ea typeface="Verdana" pitchFamily="34" charset="0"/>
              </a:rPr>
              <a:t>There is some doubt as to whether the document is genuine.</a:t>
            </a:r>
          </a:p>
          <a:p>
            <a:pPr>
              <a:lnSpc>
                <a:spcPct val="150000"/>
              </a:lnSpc>
            </a:pPr>
            <a:endParaRPr lang="en-GB" sz="4500" dirty="0">
              <a:latin typeface="Verdana" pitchFamily="34" charset="0"/>
              <a:ea typeface="Verdana" pitchFamily="34" charset="0"/>
            </a:endParaRP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2171961" cy="1062638"/>
          </a:xfrm>
        </p:spPr>
        <p:txBody>
          <a:bodyPr>
            <a:normAutofit fontScale="90000"/>
          </a:bodyPr>
          <a:lstStyle/>
          <a:p>
            <a:r>
              <a:rPr lang="en-GB" dirty="0"/>
              <a:t>Transformation of noun clauses </a:t>
            </a:r>
          </a:p>
        </p:txBody>
      </p:sp>
    </p:spTree>
    <p:extLst>
      <p:ext uri="{BB962C8B-B14F-4D97-AF65-F5344CB8AC3E}">
        <p14:creationId xmlns:p14="http://schemas.microsoft.com/office/powerpoint/2010/main" val="415881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This rule applies to EL.</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PL may allow simple forms of compound clauses depending on the target groups. </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Avoid compound clauses</a:t>
            </a:r>
          </a:p>
        </p:txBody>
      </p:sp>
    </p:spTree>
    <p:extLst>
      <p:ext uri="{BB962C8B-B14F-4D97-AF65-F5344CB8AC3E}">
        <p14:creationId xmlns:p14="http://schemas.microsoft.com/office/powerpoint/2010/main" val="2506706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Use verbal style over nominal style.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Verbal style is more comprehensible than nominal style.</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Shift information from the nouns to the verbs. </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dirty="0"/>
              <a:t>Avoid complex sentences</a:t>
            </a:r>
          </a:p>
        </p:txBody>
      </p:sp>
    </p:spTree>
    <p:extLst>
      <p:ext uri="{BB962C8B-B14F-4D97-AF65-F5344CB8AC3E}">
        <p14:creationId xmlns:p14="http://schemas.microsoft.com/office/powerpoint/2010/main" val="3513839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628</Words>
  <Application>Microsoft Macintosh PowerPoint</Application>
  <PresentationFormat>Custom</PresentationFormat>
  <Paragraphs>81</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Verdana</vt:lpstr>
      <vt:lpstr>Wingdings</vt:lpstr>
      <vt:lpstr>Office Theme</vt:lpstr>
      <vt:lpstr>Syntactic aspects of E2U</vt:lpstr>
      <vt:lpstr>Overview</vt:lpstr>
      <vt:lpstr>Syntactic aspects of E2U</vt:lpstr>
      <vt:lpstr>Avoid long sentences</vt:lpstr>
      <vt:lpstr>Transformation of adverbial clauses </vt:lpstr>
      <vt:lpstr>Transformation of relative clauses</vt:lpstr>
      <vt:lpstr>Transformation of noun clauses </vt:lpstr>
      <vt:lpstr>Avoid compound clauses</vt:lpstr>
      <vt:lpstr>Avoid complex sentences</vt:lpstr>
      <vt:lpstr>Verbal style over nominal style</vt:lpstr>
      <vt:lpstr>Coping with negation (1)</vt:lpstr>
      <vt:lpstr>Coping with negation (2)</vt:lpstr>
      <vt:lpstr>Coping with negation (3)</vt:lpstr>
      <vt:lpstr>Coping with negation (4)</vt:lpstr>
      <vt:lpstr>Active over passive</vt:lpstr>
      <vt:lpstr>Summary</vt:lpstr>
      <vt:lpstr>Sergio Hernández and Christiane Maaß</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Video Lecture</dc:subject>
  <dc:creator>Christiane Maaß;Sergio Hernandez</dc:creator>
  <cp:keywords>easy-to-read content; cognitive accessibility; plain language; easy-to-understand content</cp:keywords>
  <dc:description/>
  <cp:lastModifiedBy>Ana Fernández Torné</cp:lastModifiedBy>
  <cp:revision>40</cp:revision>
  <dcterms:modified xsi:type="dcterms:W3CDTF">2021-05-27T07:56:32Z</dcterms:modified>
  <cp:category>Teaching materials</cp:category>
</cp:coreProperties>
</file>