
<file path=[Content_Types].xml><?xml version="1.0" encoding="utf-8"?>
<Types xmlns="http://schemas.openxmlformats.org/package/2006/content-types">
  <Default Extension="emf" ContentType="image/x-emf"/>
  <Default Extension="jpg" ContentType="image/jpeg"/>
  <Default Extension="png" ContentType="image/png"/>
  <Default Extension="rels" ContentType="application/vnd.openxmlformats-package.relationships+xml"/>
  <Default Extension="svg" ContentType="image/svg+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handoutMasterIdLst>
    <p:handoutMasterId r:id="rId25"/>
  </p:handoutMasterIdLst>
  <p:sldIdLst>
    <p:sldId id="265" r:id="rId2"/>
    <p:sldId id="330" r:id="rId3"/>
    <p:sldId id="326" r:id="rId4"/>
    <p:sldId id="331" r:id="rId5"/>
    <p:sldId id="332" r:id="rId6"/>
    <p:sldId id="333" r:id="rId7"/>
    <p:sldId id="327" r:id="rId8"/>
    <p:sldId id="334" r:id="rId9"/>
    <p:sldId id="335" r:id="rId10"/>
    <p:sldId id="336" r:id="rId11"/>
    <p:sldId id="337" r:id="rId12"/>
    <p:sldId id="338" r:id="rId13"/>
    <p:sldId id="339" r:id="rId14"/>
    <p:sldId id="341" r:id="rId15"/>
    <p:sldId id="340" r:id="rId16"/>
    <p:sldId id="342" r:id="rId17"/>
    <p:sldId id="343" r:id="rId18"/>
    <p:sldId id="314" r:id="rId19"/>
    <p:sldId id="344" r:id="rId20"/>
    <p:sldId id="345" r:id="rId21"/>
    <p:sldId id="346" r:id="rId22"/>
    <p:sldId id="328" r:id="rId23"/>
  </p:sldIdLst>
  <p:sldSz cx="18291175" cy="10287000"/>
  <p:notesSz cx="6858000" cy="9144000"/>
  <p:defaultTextStyle>
    <a:defPPr>
      <a:defRPr lang="en-US"/>
    </a:defPPr>
    <a:lvl1pPr marL="0" algn="l" defTabSz="1371408" rtl="0" eaLnBrk="1" latinLnBrk="0" hangingPunct="1">
      <a:defRPr sz="2700" kern="1200">
        <a:solidFill>
          <a:schemeClr val="tx1"/>
        </a:solidFill>
        <a:latin typeface="+mn-lt"/>
        <a:ea typeface="+mn-ea"/>
        <a:cs typeface="+mn-cs"/>
      </a:defRPr>
    </a:lvl1pPr>
    <a:lvl2pPr marL="685703" algn="l" defTabSz="1371408" rtl="0" eaLnBrk="1" latinLnBrk="0" hangingPunct="1">
      <a:defRPr sz="2700" kern="1200">
        <a:solidFill>
          <a:schemeClr val="tx1"/>
        </a:solidFill>
        <a:latin typeface="+mn-lt"/>
        <a:ea typeface="+mn-ea"/>
        <a:cs typeface="+mn-cs"/>
      </a:defRPr>
    </a:lvl2pPr>
    <a:lvl3pPr marL="1371408" algn="l" defTabSz="1371408" rtl="0" eaLnBrk="1" latinLnBrk="0" hangingPunct="1">
      <a:defRPr sz="2700" kern="1200">
        <a:solidFill>
          <a:schemeClr val="tx1"/>
        </a:solidFill>
        <a:latin typeface="+mn-lt"/>
        <a:ea typeface="+mn-ea"/>
        <a:cs typeface="+mn-cs"/>
      </a:defRPr>
    </a:lvl3pPr>
    <a:lvl4pPr marL="2057111" algn="l" defTabSz="1371408" rtl="0" eaLnBrk="1" latinLnBrk="0" hangingPunct="1">
      <a:defRPr sz="2700" kern="1200">
        <a:solidFill>
          <a:schemeClr val="tx1"/>
        </a:solidFill>
        <a:latin typeface="+mn-lt"/>
        <a:ea typeface="+mn-ea"/>
        <a:cs typeface="+mn-cs"/>
      </a:defRPr>
    </a:lvl4pPr>
    <a:lvl5pPr marL="2742814" algn="l" defTabSz="1371408" rtl="0" eaLnBrk="1" latinLnBrk="0" hangingPunct="1">
      <a:defRPr sz="2700" kern="1200">
        <a:solidFill>
          <a:schemeClr val="tx1"/>
        </a:solidFill>
        <a:latin typeface="+mn-lt"/>
        <a:ea typeface="+mn-ea"/>
        <a:cs typeface="+mn-cs"/>
      </a:defRPr>
    </a:lvl5pPr>
    <a:lvl6pPr marL="3428517" algn="l" defTabSz="1371408" rtl="0" eaLnBrk="1" latinLnBrk="0" hangingPunct="1">
      <a:defRPr sz="2700" kern="1200">
        <a:solidFill>
          <a:schemeClr val="tx1"/>
        </a:solidFill>
        <a:latin typeface="+mn-lt"/>
        <a:ea typeface="+mn-ea"/>
        <a:cs typeface="+mn-cs"/>
      </a:defRPr>
    </a:lvl6pPr>
    <a:lvl7pPr marL="4114222" algn="l" defTabSz="1371408" rtl="0" eaLnBrk="1" latinLnBrk="0" hangingPunct="1">
      <a:defRPr sz="2700" kern="1200">
        <a:solidFill>
          <a:schemeClr val="tx1"/>
        </a:solidFill>
        <a:latin typeface="+mn-lt"/>
        <a:ea typeface="+mn-ea"/>
        <a:cs typeface="+mn-cs"/>
      </a:defRPr>
    </a:lvl7pPr>
    <a:lvl8pPr marL="4799925" algn="l" defTabSz="1371408" rtl="0" eaLnBrk="1" latinLnBrk="0" hangingPunct="1">
      <a:defRPr sz="2700" kern="1200">
        <a:solidFill>
          <a:schemeClr val="tx1"/>
        </a:solidFill>
        <a:latin typeface="+mn-lt"/>
        <a:ea typeface="+mn-ea"/>
        <a:cs typeface="+mn-cs"/>
      </a:defRPr>
    </a:lvl8pPr>
    <a:lvl9pPr marL="5485628" algn="l" defTabSz="1371408" rtl="0" eaLnBrk="1" latinLnBrk="0" hangingPunct="1">
      <a:defRPr sz="2700" kern="1200">
        <a:solidFill>
          <a:schemeClr val="tx1"/>
        </a:solidFill>
        <a:latin typeface="+mn-lt"/>
        <a:ea typeface="+mn-ea"/>
        <a:cs typeface="+mn-cs"/>
      </a:defRPr>
    </a:lvl9pPr>
  </p:defaultTextStyle>
  <p:extLst>
    <p:ext uri="{521415D9-36F7-43E2-AB2F-B90AF26B5E84}">
      <p14:sectionLst xmlns:p14="http://schemas.microsoft.com/office/powerpoint/2010/main">
        <p14:section name="Sample slides" id="{3C47D69E-40C3-3D4C-B986-28F3405501F4}">
          <p14:sldIdLst>
            <p14:sldId id="265"/>
            <p14:sldId id="330"/>
            <p14:sldId id="326"/>
            <p14:sldId id="331"/>
            <p14:sldId id="332"/>
            <p14:sldId id="333"/>
            <p14:sldId id="327"/>
            <p14:sldId id="334"/>
            <p14:sldId id="335"/>
            <p14:sldId id="336"/>
            <p14:sldId id="337"/>
            <p14:sldId id="338"/>
            <p14:sldId id="339"/>
            <p14:sldId id="341"/>
            <p14:sldId id="340"/>
            <p14:sldId id="342"/>
            <p14:sldId id="343"/>
            <p14:sldId id="314"/>
            <p14:sldId id="344"/>
            <p14:sldId id="345"/>
            <p14:sldId id="346"/>
            <p14:sldId id="328"/>
          </p14:sldIdLst>
        </p14:section>
      </p14:sectionLst>
    </p:ext>
    <p:ext uri="{EFAFB233-063F-42B5-8137-9DF3F51BA10A}">
      <p15:sldGuideLst xmlns:p15="http://schemas.microsoft.com/office/powerpoint/2012/main">
        <p15:guide id="1" orient="horz" pos="2137" userDrawn="1">
          <p15:clr>
            <a:srgbClr val="A4A3A4"/>
          </p15:clr>
        </p15:guide>
        <p15:guide id="2" pos="3840">
          <p15:clr>
            <a:srgbClr val="A4A3A4"/>
          </p15:clr>
        </p15:guide>
        <p15:guide id="3" orient="horz" pos="3206">
          <p15:clr>
            <a:srgbClr val="A4A3A4"/>
          </p15:clr>
        </p15:guide>
        <p15:guide id="4" pos="576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2226"/>
    <a:srgbClr val="9BD8DE"/>
    <a:srgbClr val="FBEE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8859971-B161-0148-91A6-72AD0E128275}" v="2" dt="2021-05-27T07:55:46.28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autoAdjust="0"/>
    <p:restoredTop sz="96056"/>
  </p:normalViewPr>
  <p:slideViewPr>
    <p:cSldViewPr snapToGrid="0" snapToObjects="1">
      <p:cViewPr varScale="1">
        <p:scale>
          <a:sx n="62" d="100"/>
          <a:sy n="62" d="100"/>
        </p:scale>
        <p:origin x="216" y="752"/>
      </p:cViewPr>
      <p:guideLst>
        <p:guide orient="horz" pos="2137"/>
        <p:guide pos="3840"/>
        <p:guide orient="horz" pos="3206"/>
        <p:guide pos="5762"/>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1DFB4AC-868C-284C-89A2-0A43E7A6263F}" type="datetime1">
              <a:rPr lang="es-ES" smtClean="0"/>
              <a:t>09/07/2021</a:t>
            </a:fld>
            <a:endParaRPr lang="es-ES"/>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7614869-3322-FB44-97AD-0B378C3FFEC5}" type="slidenum">
              <a:rPr lang="es-ES" smtClean="0"/>
              <a:t>‹Nº›</a:t>
            </a:fld>
            <a:endParaRPr lang="es-ES"/>
          </a:p>
        </p:txBody>
      </p:sp>
    </p:spTree>
    <p:extLst>
      <p:ext uri="{BB962C8B-B14F-4D97-AF65-F5344CB8AC3E}">
        <p14:creationId xmlns:p14="http://schemas.microsoft.com/office/powerpoint/2010/main" val="38134820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163FC8-57C2-1C4B-9D80-AE8EF359852D}" type="datetime1">
              <a:rPr lang="es-ES" smtClean="0"/>
              <a:t>09/07/2021</a:t>
            </a:fld>
            <a:endParaRPr lang="es-ES"/>
          </a:p>
        </p:txBody>
      </p:sp>
      <p:sp>
        <p:nvSpPr>
          <p:cNvPr id="4" name="3 Marcador de imagen de diapositiva"/>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EAC4A5B-8A05-4798-9EDC-A3E8D0546DEC}" type="slidenum">
              <a:rPr lang="es-ES" smtClean="0"/>
              <a:t>‹Nº›</a:t>
            </a:fld>
            <a:endParaRPr lang="es-ES"/>
          </a:p>
        </p:txBody>
      </p:sp>
    </p:spTree>
    <p:extLst>
      <p:ext uri="{BB962C8B-B14F-4D97-AF65-F5344CB8AC3E}">
        <p14:creationId xmlns:p14="http://schemas.microsoft.com/office/powerpoint/2010/main" val="2678730666"/>
      </p:ext>
    </p:extLst>
  </p:cSld>
  <p:clrMap bg1="lt1" tx1="dk1" bg2="lt2" tx2="dk2" accent1="accent1" accent2="accent2" accent3="accent3" accent4="accent4" accent5="accent5" accent6="accent6" hlink="hlink" folHlink="folHlink"/>
  <p:hf hdr="0" ftr="0" dt="0"/>
  <p:notesStyle>
    <a:lvl1pPr marL="0" algn="l" defTabSz="1371408" rtl="0" eaLnBrk="1" latinLnBrk="0" hangingPunct="1">
      <a:defRPr sz="1800" kern="1200">
        <a:solidFill>
          <a:schemeClr val="tx1"/>
        </a:solidFill>
        <a:latin typeface="+mn-lt"/>
        <a:ea typeface="+mn-ea"/>
        <a:cs typeface="+mn-cs"/>
      </a:defRPr>
    </a:lvl1pPr>
    <a:lvl2pPr marL="685703" algn="l" defTabSz="1371408" rtl="0" eaLnBrk="1" latinLnBrk="0" hangingPunct="1">
      <a:defRPr sz="1800" kern="1200">
        <a:solidFill>
          <a:schemeClr val="tx1"/>
        </a:solidFill>
        <a:latin typeface="+mn-lt"/>
        <a:ea typeface="+mn-ea"/>
        <a:cs typeface="+mn-cs"/>
      </a:defRPr>
    </a:lvl2pPr>
    <a:lvl3pPr marL="1371408" algn="l" defTabSz="1371408" rtl="0" eaLnBrk="1" latinLnBrk="0" hangingPunct="1">
      <a:defRPr sz="1800" kern="1200">
        <a:solidFill>
          <a:schemeClr val="tx1"/>
        </a:solidFill>
        <a:latin typeface="+mn-lt"/>
        <a:ea typeface="+mn-ea"/>
        <a:cs typeface="+mn-cs"/>
      </a:defRPr>
    </a:lvl3pPr>
    <a:lvl4pPr marL="2057111" algn="l" defTabSz="1371408" rtl="0" eaLnBrk="1" latinLnBrk="0" hangingPunct="1">
      <a:defRPr sz="1800" kern="1200">
        <a:solidFill>
          <a:schemeClr val="tx1"/>
        </a:solidFill>
        <a:latin typeface="+mn-lt"/>
        <a:ea typeface="+mn-ea"/>
        <a:cs typeface="+mn-cs"/>
      </a:defRPr>
    </a:lvl4pPr>
    <a:lvl5pPr marL="2742814" algn="l" defTabSz="1371408" rtl="0" eaLnBrk="1" latinLnBrk="0" hangingPunct="1">
      <a:defRPr sz="1800" kern="1200">
        <a:solidFill>
          <a:schemeClr val="tx1"/>
        </a:solidFill>
        <a:latin typeface="+mn-lt"/>
        <a:ea typeface="+mn-ea"/>
        <a:cs typeface="+mn-cs"/>
      </a:defRPr>
    </a:lvl5pPr>
    <a:lvl6pPr marL="3428517" algn="l" defTabSz="1371408" rtl="0" eaLnBrk="1" latinLnBrk="0" hangingPunct="1">
      <a:defRPr sz="1800" kern="1200">
        <a:solidFill>
          <a:schemeClr val="tx1"/>
        </a:solidFill>
        <a:latin typeface="+mn-lt"/>
        <a:ea typeface="+mn-ea"/>
        <a:cs typeface="+mn-cs"/>
      </a:defRPr>
    </a:lvl6pPr>
    <a:lvl7pPr marL="4114222" algn="l" defTabSz="1371408" rtl="0" eaLnBrk="1" latinLnBrk="0" hangingPunct="1">
      <a:defRPr sz="1800" kern="1200">
        <a:solidFill>
          <a:schemeClr val="tx1"/>
        </a:solidFill>
        <a:latin typeface="+mn-lt"/>
        <a:ea typeface="+mn-ea"/>
        <a:cs typeface="+mn-cs"/>
      </a:defRPr>
    </a:lvl7pPr>
    <a:lvl8pPr marL="4799925" algn="l" defTabSz="1371408" rtl="0" eaLnBrk="1" latinLnBrk="0" hangingPunct="1">
      <a:defRPr sz="1800" kern="1200">
        <a:solidFill>
          <a:schemeClr val="tx1"/>
        </a:solidFill>
        <a:latin typeface="+mn-lt"/>
        <a:ea typeface="+mn-ea"/>
        <a:cs typeface="+mn-cs"/>
      </a:defRPr>
    </a:lvl8pPr>
    <a:lvl9pPr marL="5485628" algn="l" defTabSz="1371408"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a:t>
            </a:fld>
            <a:endParaRPr lang="es-ES"/>
          </a:p>
        </p:txBody>
      </p:sp>
    </p:spTree>
    <p:extLst>
      <p:ext uri="{BB962C8B-B14F-4D97-AF65-F5344CB8AC3E}">
        <p14:creationId xmlns:p14="http://schemas.microsoft.com/office/powerpoint/2010/main" val="25374899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18</a:t>
            </a:fld>
            <a:endParaRPr lang="es-ES"/>
          </a:p>
        </p:txBody>
      </p:sp>
    </p:spTree>
    <p:extLst>
      <p:ext uri="{BB962C8B-B14F-4D97-AF65-F5344CB8AC3E}">
        <p14:creationId xmlns:p14="http://schemas.microsoft.com/office/powerpoint/2010/main" val="25477271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19</a:t>
            </a:fld>
            <a:endParaRPr lang="es-ES"/>
          </a:p>
        </p:txBody>
      </p:sp>
    </p:spTree>
    <p:extLst>
      <p:ext uri="{BB962C8B-B14F-4D97-AF65-F5344CB8AC3E}">
        <p14:creationId xmlns:p14="http://schemas.microsoft.com/office/powerpoint/2010/main" val="27768012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20</a:t>
            </a:fld>
            <a:endParaRPr lang="es-ES"/>
          </a:p>
        </p:txBody>
      </p:sp>
    </p:spTree>
    <p:extLst>
      <p:ext uri="{BB962C8B-B14F-4D97-AF65-F5344CB8AC3E}">
        <p14:creationId xmlns:p14="http://schemas.microsoft.com/office/powerpoint/2010/main" val="18942587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21</a:t>
            </a:fld>
            <a:endParaRPr lang="es-ES"/>
          </a:p>
        </p:txBody>
      </p:sp>
    </p:spTree>
    <p:extLst>
      <p:ext uri="{BB962C8B-B14F-4D97-AF65-F5344CB8AC3E}">
        <p14:creationId xmlns:p14="http://schemas.microsoft.com/office/powerpoint/2010/main" val="38233831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ES"/>
          </a:p>
        </p:txBody>
      </p:sp>
      <p:sp>
        <p:nvSpPr>
          <p:cNvPr id="4" name="Slide Number Placeholder 3"/>
          <p:cNvSpPr>
            <a:spLocks noGrp="1"/>
          </p:cNvSpPr>
          <p:nvPr>
            <p:ph type="sldNum" sz="quarter" idx="5"/>
          </p:nvPr>
        </p:nvSpPr>
        <p:spPr/>
        <p:txBody>
          <a:bodyPr/>
          <a:lstStyle/>
          <a:p>
            <a:fld id="{EEAC4A5B-8A05-4798-9EDC-A3E8D0546DEC}" type="slidenum">
              <a:rPr lang="es-ES" smtClean="0"/>
              <a:t>22</a:t>
            </a:fld>
            <a:endParaRPr lang="es-ES"/>
          </a:p>
        </p:txBody>
      </p:sp>
    </p:spTree>
    <p:extLst>
      <p:ext uri="{BB962C8B-B14F-4D97-AF65-F5344CB8AC3E}">
        <p14:creationId xmlns:p14="http://schemas.microsoft.com/office/powerpoint/2010/main" val="235242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Master" Target="../slideMasters/slideMaster1.xml"/><Relationship Id="rId1" Type="http://schemas.openxmlformats.org/officeDocument/2006/relationships/audio" Target="../media/audio1.wav"/><Relationship Id="rId4"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olo e contenuto">
    <p:spTree>
      <p:nvGrpSpPr>
        <p:cNvPr id="1" name=""/>
        <p:cNvGrpSpPr/>
        <p:nvPr/>
      </p:nvGrpSpPr>
      <p:grpSpPr>
        <a:xfrm>
          <a:off x="0" y="0"/>
          <a:ext cx="0" cy="0"/>
          <a:chOff x="0" y="0"/>
          <a:chExt cx="0" cy="0"/>
        </a:xfrm>
      </p:grpSpPr>
      <p:sp>
        <p:nvSpPr>
          <p:cNvPr id="9" name="Segnaposto titolo 1"/>
          <p:cNvSpPr>
            <a:spLocks noGrp="1"/>
          </p:cNvSpPr>
          <p:nvPr>
            <p:ph type="title" hasCustomPrompt="1"/>
          </p:nvPr>
        </p:nvSpPr>
        <p:spPr>
          <a:xfrm>
            <a:off x="2475110" y="6337601"/>
            <a:ext cx="13340957" cy="1062873"/>
          </a:xfrm>
          <a:prstGeom prst="rect">
            <a:avLst/>
          </a:prstGeom>
        </p:spPr>
        <p:txBody>
          <a:bodyPr vert="horz" lIns="137141" tIns="68570" rIns="137141" bIns="68570" rtlCol="0" anchor="ctr">
            <a:noAutofit/>
          </a:bodyPr>
          <a:lstStyle>
            <a:lvl1pPr algn="ctr">
              <a:defRPr sz="6000" b="1">
                <a:latin typeface="Verdana" panose="020B0604030504040204" pitchFamily="34" charset="0"/>
                <a:ea typeface="Verdana" panose="020B0604030504040204" pitchFamily="34" charset="0"/>
                <a:cs typeface="Verdana" panose="020B0604030504040204" pitchFamily="34" charset="0"/>
              </a:defRPr>
            </a:lvl1pPr>
          </a:lstStyle>
          <a:p>
            <a:r>
              <a:rPr lang="it-IT" dirty="0"/>
              <a:t>Title of the slide</a:t>
            </a:r>
            <a:endParaRPr lang="en-GB" dirty="0"/>
          </a:p>
        </p:txBody>
      </p:sp>
      <p:pic>
        <p:nvPicPr>
          <p:cNvPr id="4" name="Picture 3" descr="EASIT logo">
            <a:extLst>
              <a:ext uri="{FF2B5EF4-FFF2-40B4-BE49-F238E27FC236}">
                <a16:creationId xmlns:a16="http://schemas.microsoft.com/office/drawing/2014/main" id="{9E5CEC11-B849-6A46-B6E2-DD4CC92F2336}"/>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236786" y="1896242"/>
            <a:ext cx="9817605" cy="4106321"/>
          </a:xfrm>
          <a:prstGeom prst="rect">
            <a:avLst/>
          </a:prstGeom>
        </p:spPr>
      </p:pic>
    </p:spTree>
    <p:extLst>
      <p:ext uri="{BB962C8B-B14F-4D97-AF65-F5344CB8AC3E}">
        <p14:creationId xmlns:p14="http://schemas.microsoft.com/office/powerpoint/2010/main" val="1805010515"/>
      </p:ext>
    </p:extLst>
  </p:cSld>
  <p:clrMapOvr>
    <a:masterClrMapping/>
  </p:clrMapOvr>
  <mc:AlternateContent xmlns:mc="http://schemas.openxmlformats.org/markup-compatibility/2006" xmlns:p14="http://schemas.microsoft.com/office/powerpoint/2010/main">
    <mc:Choice Requires="p14">
      <p:transition spd="slow" p14:dur="1500" advClick="0">
        <p:sndAc>
          <p:stSnd>
            <p:snd r:embed="rId1" name="click.wav"/>
          </p:stSnd>
        </p:sndAc>
      </p:transition>
    </mc:Choice>
    <mc:Fallback xmlns="">
      <p:transition xmlns:p14="http://schemas.microsoft.com/office/powerpoint/2010/main" spd="slow" advClick="0">
        <p:sndAc>
          <p:stSnd>
            <p:snd r:embed="rId4" name="click.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Title Placeholder 1">
            <a:extLst>
              <a:ext uri="{FF2B5EF4-FFF2-40B4-BE49-F238E27FC236}">
                <a16:creationId xmlns:a16="http://schemas.microsoft.com/office/drawing/2014/main" id="{F76DA40C-168F-C74C-9061-D649A26BDBD3}"/>
              </a:ext>
            </a:extLst>
          </p:cNvPr>
          <p:cNvSpPr>
            <a:spLocks noGrp="1"/>
          </p:cNvSpPr>
          <p:nvPr>
            <p:ph type="title"/>
          </p:nvPr>
        </p:nvSpPr>
        <p:spPr>
          <a:xfrm>
            <a:off x="317912" y="1712788"/>
            <a:ext cx="17084400" cy="1062638"/>
          </a:xfrm>
          <a:prstGeom prst="rect">
            <a:avLst/>
          </a:prstGeom>
        </p:spPr>
        <p:txBody>
          <a:bodyPr vert="horz" lIns="137141" tIns="68570" rIns="137141" bIns="68570" rtlCol="0" anchor="ctr">
            <a:noAutofit/>
          </a:bodyPr>
          <a:lstStyle/>
          <a:p>
            <a:r>
              <a:rPr lang="en-GB" noProof="0" dirty="0"/>
              <a:t>Click to edit Master title style</a:t>
            </a:r>
          </a:p>
        </p:txBody>
      </p:sp>
      <p:sp>
        <p:nvSpPr>
          <p:cNvPr id="9" name="Title Placeholder 1">
            <a:extLst>
              <a:ext uri="{FF2B5EF4-FFF2-40B4-BE49-F238E27FC236}">
                <a16:creationId xmlns:a16="http://schemas.microsoft.com/office/drawing/2014/main" id="{A1975CA6-AF75-B14C-A62C-B2B92151D428}"/>
              </a:ext>
            </a:extLst>
          </p:cNvPr>
          <p:cNvSpPr txBox="1">
            <a:spLocks/>
          </p:cNvSpPr>
          <p:nvPr userDrawn="1"/>
        </p:nvSpPr>
        <p:spPr>
          <a:xfrm>
            <a:off x="320599" y="3012764"/>
            <a:ext cx="17084400" cy="5749341"/>
          </a:xfrm>
          <a:prstGeom prst="rect">
            <a:avLst/>
          </a:prstGeom>
        </p:spPr>
        <p:txBody>
          <a:bodyPr vert="horz" lIns="137141" tIns="68570" rIns="137141" bIns="68570" rtlCol="0" anchor="t" anchorCtr="0">
            <a:noAutofit/>
          </a:bodyPr>
          <a:lstStyle>
            <a:lvl1pPr algn="l" defTabSz="914400" rtl="0" eaLnBrk="1" latinLnBrk="0" hangingPunct="1">
              <a:lnSpc>
                <a:spcPct val="90000"/>
              </a:lnSpc>
              <a:spcBef>
                <a:spcPct val="0"/>
              </a:spcBef>
              <a:buNone/>
              <a:defRPr sz="4000" b="1" kern="1200">
                <a:solidFill>
                  <a:schemeClr val="tx1"/>
                </a:solidFill>
                <a:latin typeface="Verdana"/>
                <a:ea typeface="Arial" charset="0"/>
                <a:cs typeface="Verdana"/>
              </a:defRPr>
            </a:lvl1pPr>
          </a:lstStyle>
          <a:p>
            <a:pPr>
              <a:lnSpc>
                <a:spcPct val="150000"/>
              </a:lnSpc>
            </a:pPr>
            <a:endParaRPr lang="en-GB" sz="4500" b="0" dirty="0"/>
          </a:p>
        </p:txBody>
      </p:sp>
      <p:sp>
        <p:nvSpPr>
          <p:cNvPr id="10" name="Text Placeholder 2">
            <a:extLst>
              <a:ext uri="{FF2B5EF4-FFF2-40B4-BE49-F238E27FC236}">
                <a16:creationId xmlns:a16="http://schemas.microsoft.com/office/drawing/2014/main" id="{6D05BC8C-F4BF-304E-A642-BAAA9D738AB4}"/>
              </a:ext>
            </a:extLst>
          </p:cNvPr>
          <p:cNvSpPr>
            <a:spLocks noGrp="1"/>
          </p:cNvSpPr>
          <p:nvPr>
            <p:ph idx="1"/>
          </p:nvPr>
        </p:nvSpPr>
        <p:spPr>
          <a:xfrm>
            <a:off x="317912" y="3012763"/>
            <a:ext cx="17084400" cy="5749346"/>
          </a:xfrm>
          <a:prstGeom prst="rect">
            <a:avLst/>
          </a:prstGeom>
        </p:spPr>
        <p:txBody>
          <a:bodyPr vert="horz" lIns="137141" tIns="68570" rIns="137141" bIns="68570" rtlCol="0">
            <a:noAutofit/>
          </a:bodyPr>
          <a:lstStyle/>
          <a:p>
            <a:r>
              <a:rPr lang="en-GB" noProof="0" dirty="0" err="1"/>
              <a:t>Sed</a:t>
            </a:r>
            <a:r>
              <a:rPr lang="en-GB" noProof="0" dirty="0"/>
              <a:t> </a:t>
            </a:r>
            <a:r>
              <a:rPr lang="en-GB" noProof="0" dirty="0" err="1"/>
              <a:t>ut</a:t>
            </a:r>
            <a:r>
              <a:rPr lang="en-GB" noProof="0" dirty="0"/>
              <a:t> </a:t>
            </a:r>
            <a:r>
              <a:rPr lang="en-GB" noProof="0" dirty="0" err="1"/>
              <a:t>perspiciatis</a:t>
            </a:r>
            <a:r>
              <a:rPr lang="en-GB" noProof="0" dirty="0"/>
              <a:t> </a:t>
            </a:r>
            <a:r>
              <a:rPr lang="en-GB" noProof="0" dirty="0" err="1"/>
              <a:t>unde</a:t>
            </a:r>
            <a:r>
              <a:rPr lang="en-GB" noProof="0" dirty="0"/>
              <a:t> </a:t>
            </a:r>
            <a:r>
              <a:rPr lang="en-GB" noProof="0" dirty="0" err="1"/>
              <a:t>omnis</a:t>
            </a:r>
            <a:r>
              <a:rPr lang="en-GB" noProof="0" dirty="0"/>
              <a:t> </a:t>
            </a:r>
            <a:r>
              <a:rPr lang="en-GB" noProof="0" dirty="0" err="1"/>
              <a:t>iste</a:t>
            </a:r>
            <a:r>
              <a:rPr lang="en-GB" noProof="0" dirty="0"/>
              <a:t> </a:t>
            </a:r>
            <a:r>
              <a:rPr lang="en-GB" noProof="0" dirty="0" err="1"/>
              <a:t>natus</a:t>
            </a:r>
            <a:r>
              <a:rPr lang="en-GB" noProof="0" dirty="0"/>
              <a:t> error sit </a:t>
            </a:r>
            <a:r>
              <a:rPr lang="en-GB" noProof="0" dirty="0" err="1"/>
              <a:t>voluptatem</a:t>
            </a:r>
            <a:r>
              <a:rPr lang="en-GB" noProof="0" dirty="0"/>
              <a:t> </a:t>
            </a:r>
            <a:r>
              <a:rPr lang="en-GB" noProof="0" dirty="0" err="1"/>
              <a:t>accusantium</a:t>
            </a:r>
            <a:r>
              <a:rPr lang="en-GB" noProof="0" dirty="0"/>
              <a:t> </a:t>
            </a:r>
            <a:r>
              <a:rPr lang="en-GB" noProof="0" dirty="0" err="1"/>
              <a:t>doloremque</a:t>
            </a:r>
            <a:r>
              <a:rPr lang="en-GB" noProof="0" dirty="0"/>
              <a:t> </a:t>
            </a:r>
            <a:r>
              <a:rPr lang="en-GB" noProof="0" dirty="0" err="1"/>
              <a:t>laudantium</a:t>
            </a:r>
            <a:r>
              <a:rPr lang="en-GB" noProof="0" dirty="0"/>
              <a:t>, </a:t>
            </a:r>
            <a:r>
              <a:rPr lang="en-GB" noProof="0" dirty="0" err="1"/>
              <a:t>totam</a:t>
            </a:r>
            <a:r>
              <a:rPr lang="en-GB" noProof="0" dirty="0"/>
              <a:t> rem </a:t>
            </a:r>
            <a:r>
              <a:rPr lang="en-GB" noProof="0" dirty="0" err="1"/>
              <a:t>aperiam</a:t>
            </a:r>
            <a:r>
              <a:rPr lang="en-GB" noProof="0" dirty="0"/>
              <a:t> </a:t>
            </a:r>
            <a:r>
              <a:rPr lang="en-GB" noProof="0" dirty="0" err="1"/>
              <a:t>eaque</a:t>
            </a:r>
            <a:r>
              <a:rPr lang="en-GB" noProof="0" dirty="0"/>
              <a:t> </a:t>
            </a:r>
            <a:r>
              <a:rPr lang="en-GB" noProof="0" dirty="0" err="1"/>
              <a:t>ipsa</a:t>
            </a:r>
            <a:r>
              <a:rPr lang="en-GB" noProof="0" dirty="0"/>
              <a:t>, </a:t>
            </a:r>
            <a:r>
              <a:rPr lang="en-GB" noProof="0" dirty="0" err="1"/>
              <a:t>quae</a:t>
            </a:r>
            <a:r>
              <a:rPr lang="en-GB" noProof="0" dirty="0"/>
              <a:t> ab </a:t>
            </a:r>
            <a:r>
              <a:rPr lang="en-GB" noProof="0" dirty="0" err="1"/>
              <a:t>illo</a:t>
            </a:r>
            <a:r>
              <a:rPr lang="en-GB" noProof="0" dirty="0"/>
              <a:t> </a:t>
            </a:r>
            <a:r>
              <a:rPr lang="en-GB" noProof="0" dirty="0" err="1"/>
              <a:t>inventore</a:t>
            </a:r>
            <a:r>
              <a:rPr lang="en-GB" noProof="0" dirty="0"/>
              <a:t> </a:t>
            </a:r>
            <a:r>
              <a:rPr lang="en-GB" noProof="0" dirty="0" err="1"/>
              <a:t>veritatis</a:t>
            </a:r>
            <a:r>
              <a:rPr lang="en-GB" noProof="0" dirty="0"/>
              <a:t> et quasi </a:t>
            </a:r>
            <a:r>
              <a:rPr lang="en-GB" noProof="0" dirty="0" err="1"/>
              <a:t>architecto</a:t>
            </a:r>
            <a:r>
              <a:rPr lang="en-GB" noProof="0" dirty="0"/>
              <a:t> </a:t>
            </a:r>
            <a:r>
              <a:rPr lang="en-GB" noProof="0" dirty="0" err="1"/>
              <a:t>beatae</a:t>
            </a:r>
            <a:r>
              <a:rPr lang="en-GB" noProof="0" dirty="0"/>
              <a:t> vitae dicta sunt, </a:t>
            </a:r>
            <a:r>
              <a:rPr lang="en-GB" noProof="0" dirty="0" err="1"/>
              <a:t>explicabo</a:t>
            </a:r>
            <a:r>
              <a:rPr lang="en-GB" noProof="0" dirty="0"/>
              <a:t>.</a:t>
            </a:r>
          </a:p>
          <a:p>
            <a:endParaRPr lang="en-GB" noProof="0" dirty="0"/>
          </a:p>
        </p:txBody>
      </p:sp>
      <p:pic>
        <p:nvPicPr>
          <p:cNvPr id="6" name="Picture 5" descr="EASIT logo">
            <a:extLst>
              <a:ext uri="{FF2B5EF4-FFF2-40B4-BE49-F238E27FC236}">
                <a16:creationId xmlns:a16="http://schemas.microsoft.com/office/drawing/2014/main" id="{DC17F20F-F870-A649-BC60-9A64541E3C00}"/>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303984" y="176677"/>
            <a:ext cx="3009938" cy="1258940"/>
          </a:xfrm>
          <a:prstGeom prst="rect">
            <a:avLst/>
          </a:prstGeom>
        </p:spPr>
      </p:pic>
      <p:pic>
        <p:nvPicPr>
          <p:cNvPr id="7" name="Picture 4" descr="Co-funded by the Erasmus+ Programme of the European Union logo">
            <a:extLst>
              <a:ext uri="{FF2B5EF4-FFF2-40B4-BE49-F238E27FC236}">
                <a16:creationId xmlns:a16="http://schemas.microsoft.com/office/drawing/2014/main" id="{44885144-9004-9C49-BA04-F2C72EA5D9A1}"/>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3448254" y="293279"/>
            <a:ext cx="4646211" cy="106263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descr="Creative Commons License Logo: Attribution-ShareAlike International CC BY-SA">
            <a:extLst>
              <a:ext uri="{FF2B5EF4-FFF2-40B4-BE49-F238E27FC236}">
                <a16:creationId xmlns:a16="http://schemas.microsoft.com/office/drawing/2014/main" id="{3E0B9907-4F7A-1442-8064-1537C0606849}"/>
              </a:ext>
            </a:extLst>
          </p:cNvPr>
          <p:cNvPicPr/>
          <p:nvPr userDrawn="1"/>
        </p:nvPicPr>
        <p:blipFill>
          <a:blip r:embed="rId4" cstate="email">
            <a:extLst>
              <a:ext uri="{28A0092B-C50C-407E-A947-70E740481C1C}">
                <a14:useLocalDpi xmlns:a14="http://schemas.microsoft.com/office/drawing/2010/main"/>
              </a:ext>
            </a:extLst>
          </a:blip>
          <a:stretch>
            <a:fillRect/>
          </a:stretch>
        </p:blipFill>
        <p:spPr>
          <a:xfrm>
            <a:off x="317913" y="8999443"/>
            <a:ext cx="2819811" cy="952235"/>
          </a:xfrm>
          <a:prstGeom prst="rect">
            <a:avLst/>
          </a:prstGeom>
        </p:spPr>
      </p:pic>
    </p:spTree>
    <p:extLst>
      <p:ext uri="{BB962C8B-B14F-4D97-AF65-F5344CB8AC3E}">
        <p14:creationId xmlns:p14="http://schemas.microsoft.com/office/powerpoint/2010/main" val="1835967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Tree>
    <p:extLst>
      <p:ext uri="{BB962C8B-B14F-4D97-AF65-F5344CB8AC3E}">
        <p14:creationId xmlns:p14="http://schemas.microsoft.com/office/powerpoint/2010/main" val="32966679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17912" y="1712788"/>
            <a:ext cx="17084400" cy="1062638"/>
          </a:xfrm>
          <a:prstGeom prst="rect">
            <a:avLst/>
          </a:prstGeom>
        </p:spPr>
        <p:txBody>
          <a:bodyPr vert="horz" lIns="137141" tIns="68570" rIns="137141" bIns="68570" rtlCol="0" anchor="ctr">
            <a:normAutofit/>
          </a:bodyPr>
          <a:lstStyle/>
          <a:p>
            <a:r>
              <a:rPr lang="en-GB" noProof="0" dirty="0"/>
              <a:t>Click to edit Master title style</a:t>
            </a:r>
          </a:p>
        </p:txBody>
      </p:sp>
      <p:sp>
        <p:nvSpPr>
          <p:cNvPr id="3" name="Text Placeholder 2"/>
          <p:cNvSpPr>
            <a:spLocks noGrp="1"/>
          </p:cNvSpPr>
          <p:nvPr>
            <p:ph type="body" idx="1"/>
          </p:nvPr>
        </p:nvSpPr>
        <p:spPr>
          <a:xfrm>
            <a:off x="317912" y="3012763"/>
            <a:ext cx="17084400" cy="5749346"/>
          </a:xfrm>
          <a:prstGeom prst="rect">
            <a:avLst/>
          </a:prstGeom>
        </p:spPr>
        <p:txBody>
          <a:bodyPr vert="horz" lIns="137141" tIns="68570" rIns="137141" bIns="68570" rtlCol="0">
            <a:noAutofit/>
          </a:bodyPr>
          <a:lstStyle/>
          <a:p>
            <a:r>
              <a:rPr lang="en-GB" noProof="0" dirty="0" err="1"/>
              <a:t>Sed</a:t>
            </a:r>
            <a:r>
              <a:rPr lang="en-GB" noProof="0" dirty="0"/>
              <a:t> </a:t>
            </a:r>
            <a:r>
              <a:rPr lang="en-GB" noProof="0" dirty="0" err="1"/>
              <a:t>ut</a:t>
            </a:r>
            <a:r>
              <a:rPr lang="en-GB" noProof="0" dirty="0"/>
              <a:t> </a:t>
            </a:r>
            <a:r>
              <a:rPr lang="en-GB" noProof="0" dirty="0" err="1"/>
              <a:t>perspiciatis</a:t>
            </a:r>
            <a:r>
              <a:rPr lang="en-GB" noProof="0" dirty="0"/>
              <a:t> </a:t>
            </a:r>
            <a:r>
              <a:rPr lang="en-GB" noProof="0" dirty="0" err="1"/>
              <a:t>unde</a:t>
            </a:r>
            <a:r>
              <a:rPr lang="en-GB" noProof="0" dirty="0"/>
              <a:t> </a:t>
            </a:r>
            <a:r>
              <a:rPr lang="en-GB" noProof="0" dirty="0" err="1"/>
              <a:t>omnis</a:t>
            </a:r>
            <a:r>
              <a:rPr lang="en-GB" noProof="0" dirty="0"/>
              <a:t> </a:t>
            </a:r>
            <a:r>
              <a:rPr lang="en-GB" noProof="0" dirty="0" err="1"/>
              <a:t>iste</a:t>
            </a:r>
            <a:r>
              <a:rPr lang="en-GB" noProof="0" dirty="0"/>
              <a:t> </a:t>
            </a:r>
            <a:r>
              <a:rPr lang="en-GB" noProof="0" dirty="0" err="1"/>
              <a:t>natus</a:t>
            </a:r>
            <a:r>
              <a:rPr lang="en-GB" noProof="0" dirty="0"/>
              <a:t> error sit </a:t>
            </a:r>
            <a:r>
              <a:rPr lang="en-GB" noProof="0" dirty="0" err="1"/>
              <a:t>voluptatem</a:t>
            </a:r>
            <a:r>
              <a:rPr lang="en-GB" noProof="0" dirty="0"/>
              <a:t> </a:t>
            </a:r>
            <a:r>
              <a:rPr lang="en-GB" noProof="0" dirty="0" err="1"/>
              <a:t>accusantium</a:t>
            </a:r>
            <a:r>
              <a:rPr lang="en-GB" noProof="0" dirty="0"/>
              <a:t> </a:t>
            </a:r>
            <a:r>
              <a:rPr lang="en-GB" noProof="0" dirty="0" err="1"/>
              <a:t>doloremque</a:t>
            </a:r>
            <a:r>
              <a:rPr lang="en-GB" noProof="0" dirty="0"/>
              <a:t> </a:t>
            </a:r>
            <a:r>
              <a:rPr lang="en-GB" noProof="0" dirty="0" err="1"/>
              <a:t>laudantium</a:t>
            </a:r>
            <a:r>
              <a:rPr lang="en-GB" noProof="0" dirty="0"/>
              <a:t>, </a:t>
            </a:r>
            <a:r>
              <a:rPr lang="en-GB" noProof="0" dirty="0" err="1"/>
              <a:t>totam</a:t>
            </a:r>
            <a:r>
              <a:rPr lang="en-GB" noProof="0" dirty="0"/>
              <a:t> rem </a:t>
            </a:r>
            <a:r>
              <a:rPr lang="en-GB" noProof="0" dirty="0" err="1"/>
              <a:t>aperiam</a:t>
            </a:r>
            <a:r>
              <a:rPr lang="en-GB" noProof="0" dirty="0"/>
              <a:t> </a:t>
            </a:r>
            <a:r>
              <a:rPr lang="en-GB" noProof="0" dirty="0" err="1"/>
              <a:t>eaque</a:t>
            </a:r>
            <a:r>
              <a:rPr lang="en-GB" noProof="0" dirty="0"/>
              <a:t> </a:t>
            </a:r>
            <a:r>
              <a:rPr lang="en-GB" noProof="0" dirty="0" err="1"/>
              <a:t>ipsa</a:t>
            </a:r>
            <a:r>
              <a:rPr lang="en-GB" noProof="0" dirty="0"/>
              <a:t>, </a:t>
            </a:r>
            <a:r>
              <a:rPr lang="en-GB" noProof="0" dirty="0" err="1"/>
              <a:t>quae</a:t>
            </a:r>
            <a:r>
              <a:rPr lang="en-GB" noProof="0" dirty="0"/>
              <a:t> ab </a:t>
            </a:r>
            <a:r>
              <a:rPr lang="en-GB" noProof="0" dirty="0" err="1"/>
              <a:t>illo</a:t>
            </a:r>
            <a:r>
              <a:rPr lang="en-GB" noProof="0" dirty="0"/>
              <a:t> </a:t>
            </a:r>
            <a:r>
              <a:rPr lang="en-GB" noProof="0" dirty="0" err="1"/>
              <a:t>inventore</a:t>
            </a:r>
            <a:r>
              <a:rPr lang="en-GB" noProof="0" dirty="0"/>
              <a:t> </a:t>
            </a:r>
            <a:r>
              <a:rPr lang="en-GB" noProof="0" dirty="0" err="1"/>
              <a:t>veritatis</a:t>
            </a:r>
            <a:r>
              <a:rPr lang="en-GB" noProof="0" dirty="0"/>
              <a:t> et quasi </a:t>
            </a:r>
            <a:r>
              <a:rPr lang="en-GB" noProof="0" dirty="0" err="1"/>
              <a:t>architecto</a:t>
            </a:r>
            <a:r>
              <a:rPr lang="en-GB" noProof="0" dirty="0"/>
              <a:t> </a:t>
            </a:r>
            <a:r>
              <a:rPr lang="en-GB" noProof="0" dirty="0" err="1"/>
              <a:t>beatae</a:t>
            </a:r>
            <a:r>
              <a:rPr lang="en-GB" noProof="0" dirty="0"/>
              <a:t> vitae dicta sunt, </a:t>
            </a:r>
            <a:r>
              <a:rPr lang="en-GB" noProof="0" dirty="0" err="1"/>
              <a:t>explicabo</a:t>
            </a:r>
            <a:r>
              <a:rPr lang="en-GB" noProof="0" dirty="0"/>
              <a:t>.</a:t>
            </a:r>
          </a:p>
          <a:p>
            <a:endParaRPr lang="en-GB" noProof="0" dirty="0"/>
          </a:p>
        </p:txBody>
      </p:sp>
      <p:sp>
        <p:nvSpPr>
          <p:cNvPr id="4" name="Rectangle 3">
            <a:extLst>
              <a:ext uri="{FF2B5EF4-FFF2-40B4-BE49-F238E27FC236}">
                <a16:creationId xmlns:a16="http://schemas.microsoft.com/office/drawing/2014/main" id="{ED46846B-7BA0-9142-AD9E-36BBA8E25624}"/>
              </a:ext>
              <a:ext uri="{C183D7F6-B498-43B3-948B-1728B52AA6E4}">
                <adec:decorative xmlns:adec="http://schemas.microsoft.com/office/drawing/2017/decorative" val="1"/>
              </a:ext>
            </a:extLst>
          </p:cNvPr>
          <p:cNvSpPr/>
          <p:nvPr userDrawn="1"/>
        </p:nvSpPr>
        <p:spPr>
          <a:xfrm rot="16200000">
            <a:off x="8363074" y="384527"/>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5" name="Rectangle 4">
            <a:extLst>
              <a:ext uri="{FF2B5EF4-FFF2-40B4-BE49-F238E27FC236}">
                <a16:creationId xmlns:a16="http://schemas.microsoft.com/office/drawing/2014/main" id="{952AFDC2-9449-3740-9CA7-2DA5957C80C7}"/>
              </a:ext>
              <a:ext uri="{C183D7F6-B498-43B3-948B-1728B52AA6E4}">
                <adec:decorative xmlns:adec="http://schemas.microsoft.com/office/drawing/2017/decorative" val="1"/>
              </a:ext>
            </a:extLst>
          </p:cNvPr>
          <p:cNvSpPr/>
          <p:nvPr userDrawn="1"/>
        </p:nvSpPr>
        <p:spPr>
          <a:xfrm rot="16200000">
            <a:off x="8363074" y="58407"/>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6" name="Rectangle 5">
            <a:extLst>
              <a:ext uri="{FF2B5EF4-FFF2-40B4-BE49-F238E27FC236}">
                <a16:creationId xmlns:a16="http://schemas.microsoft.com/office/drawing/2014/main" id="{64287312-2810-F74B-B62A-3939016A60DD}"/>
              </a:ext>
              <a:ext uri="{C183D7F6-B498-43B3-948B-1728B52AA6E4}">
                <adec:decorative xmlns:adec="http://schemas.microsoft.com/office/drawing/2017/decorative" val="1"/>
              </a:ext>
            </a:extLst>
          </p:cNvPr>
          <p:cNvSpPr/>
          <p:nvPr userDrawn="1"/>
        </p:nvSpPr>
        <p:spPr>
          <a:xfrm rot="16200000">
            <a:off x="8363074" y="-8363071"/>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sp>
        <p:nvSpPr>
          <p:cNvPr id="7" name="Rectangle 6">
            <a:extLst>
              <a:ext uri="{FF2B5EF4-FFF2-40B4-BE49-F238E27FC236}">
                <a16:creationId xmlns:a16="http://schemas.microsoft.com/office/drawing/2014/main" id="{00D85156-8DF5-6746-8362-0BD5A44E3AEF}"/>
              </a:ext>
              <a:ext uri="{C183D7F6-B498-43B3-948B-1728B52AA6E4}">
                <adec:decorative xmlns:adec="http://schemas.microsoft.com/office/drawing/2017/decorative" val="1"/>
              </a:ext>
            </a:extLst>
          </p:cNvPr>
          <p:cNvSpPr/>
          <p:nvPr userDrawn="1"/>
        </p:nvSpPr>
        <p:spPr>
          <a:xfrm rot="16200000">
            <a:off x="8363074" y="-8022774"/>
            <a:ext cx="1565031" cy="18291175"/>
          </a:xfrm>
          <a:prstGeom prst="rect">
            <a:avLst/>
          </a:prstGeom>
          <a:solidFill>
            <a:schemeClr val="accent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7141" tIns="68570" rIns="137141" bIns="68570" rtlCol="0" anchor="ctr"/>
          <a:lstStyle/>
          <a:p>
            <a:pPr algn="ctr"/>
            <a:endParaRPr lang="en-US"/>
          </a:p>
        </p:txBody>
      </p:sp>
      <p:pic>
        <p:nvPicPr>
          <p:cNvPr id="8" name="Picture 20" descr="EASIT logo">
            <a:extLst>
              <a:ext uri="{FF2B5EF4-FFF2-40B4-BE49-F238E27FC236}">
                <a16:creationId xmlns:a16="http://schemas.microsoft.com/office/drawing/2014/main" id="{BF7FED80-26B6-8A40-80C7-E19EDCDCD0C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59917" y="526113"/>
            <a:ext cx="1927782" cy="806304"/>
          </a:xfrm>
          <a:prstGeom prst="rect">
            <a:avLst/>
          </a:prstGeom>
        </p:spPr>
      </p:pic>
    </p:spTree>
    <p:extLst>
      <p:ext uri="{BB962C8B-B14F-4D97-AF65-F5344CB8AC3E}">
        <p14:creationId xmlns:p14="http://schemas.microsoft.com/office/powerpoint/2010/main" val="1441066693"/>
      </p:ext>
    </p:extLst>
  </p:cSld>
  <p:clrMap bg1="lt1" tx1="dk1" bg2="lt2" tx2="dk2" accent1="accent1" accent2="accent2" accent3="accent3" accent4="accent4" accent5="accent5" accent6="accent6" hlink="hlink" folHlink="folHlink"/>
  <p:sldLayoutIdLst>
    <p:sldLayoutId id="2147483661" r:id="rId1"/>
    <p:sldLayoutId id="2147483650" r:id="rId2"/>
    <p:sldLayoutId id="2147483662" r:id="rId3"/>
  </p:sldLayoutIdLst>
  <p:hf sldNum="0" hdr="0" ftr="0" dt="0"/>
  <p:txStyles>
    <p:titleStyle>
      <a:lvl1pPr algn="l" defTabSz="1371408" rtl="0" eaLnBrk="1" latinLnBrk="0" hangingPunct="1">
        <a:lnSpc>
          <a:spcPct val="90000"/>
        </a:lnSpc>
        <a:spcBef>
          <a:spcPct val="0"/>
        </a:spcBef>
        <a:buNone/>
        <a:defRPr sz="6000" b="1" kern="1200">
          <a:solidFill>
            <a:schemeClr val="tx1"/>
          </a:solidFill>
          <a:latin typeface="Verdana"/>
          <a:ea typeface="Arial" charset="0"/>
          <a:cs typeface="Verdana"/>
        </a:defRPr>
      </a:lvl1pPr>
    </p:titleStyle>
    <p:bodyStyle>
      <a:lvl1pPr marL="0" indent="0" algn="l" defTabSz="1371408" rtl="0" eaLnBrk="1" latinLnBrk="0" hangingPunct="1">
        <a:lnSpc>
          <a:spcPct val="150000"/>
        </a:lnSpc>
        <a:spcBef>
          <a:spcPts val="1500"/>
        </a:spcBef>
        <a:buFont typeface="Arial"/>
        <a:buNone/>
        <a:defRPr sz="4500" kern="1200">
          <a:solidFill>
            <a:schemeClr val="tx1"/>
          </a:solidFill>
          <a:latin typeface="Verdana"/>
          <a:ea typeface="+mn-ea"/>
          <a:cs typeface="Verdana"/>
        </a:defRPr>
      </a:lvl1pPr>
      <a:lvl2pPr marL="1028555" indent="-342852" algn="l" defTabSz="1371408" rtl="0" eaLnBrk="1" latinLnBrk="0" hangingPunct="1">
        <a:lnSpc>
          <a:spcPct val="90000"/>
        </a:lnSpc>
        <a:spcBef>
          <a:spcPts val="750"/>
        </a:spcBef>
        <a:buFont typeface="Arial"/>
        <a:buChar char="•"/>
        <a:defRPr sz="3600" kern="1200">
          <a:solidFill>
            <a:schemeClr val="tx1"/>
          </a:solidFill>
          <a:latin typeface="+mn-lt"/>
          <a:ea typeface="+mn-ea"/>
          <a:cs typeface="+mn-cs"/>
        </a:defRPr>
      </a:lvl2pPr>
      <a:lvl3pPr marL="1714259" indent="-342852" algn="l" defTabSz="1371408" rtl="0" eaLnBrk="1" latinLnBrk="0" hangingPunct="1">
        <a:lnSpc>
          <a:spcPct val="90000"/>
        </a:lnSpc>
        <a:spcBef>
          <a:spcPts val="750"/>
        </a:spcBef>
        <a:buFont typeface="Arial"/>
        <a:buChar char="•"/>
        <a:defRPr sz="3000" kern="1200">
          <a:solidFill>
            <a:schemeClr val="tx1"/>
          </a:solidFill>
          <a:latin typeface="+mn-lt"/>
          <a:ea typeface="+mn-ea"/>
          <a:cs typeface="+mn-cs"/>
        </a:defRPr>
      </a:lvl3pPr>
      <a:lvl4pPr marL="239996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4pPr>
      <a:lvl5pPr marL="3085666"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5pPr>
      <a:lvl6pPr marL="377137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6pPr>
      <a:lvl7pPr marL="4457073"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7pPr>
      <a:lvl8pPr marL="5142777"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8pPr>
      <a:lvl9pPr marL="5828480" indent="-342852" algn="l" defTabSz="1371408" rtl="0" eaLnBrk="1" latinLnBrk="0" hangingPunct="1">
        <a:lnSpc>
          <a:spcPct val="90000"/>
        </a:lnSpc>
        <a:spcBef>
          <a:spcPts val="750"/>
        </a:spcBef>
        <a:buFont typeface="Arial"/>
        <a:buChar char="•"/>
        <a:defRPr sz="2700" kern="1200">
          <a:solidFill>
            <a:schemeClr val="tx1"/>
          </a:solidFill>
          <a:latin typeface="+mn-lt"/>
          <a:ea typeface="+mn-ea"/>
          <a:cs typeface="+mn-cs"/>
        </a:defRPr>
      </a:lvl9pPr>
    </p:bodyStyle>
    <p:otherStyle>
      <a:defPPr>
        <a:defRPr lang="en-US"/>
      </a:defPPr>
      <a:lvl1pPr marL="0" algn="l" defTabSz="1371408" rtl="0" eaLnBrk="1" latinLnBrk="0" hangingPunct="1">
        <a:defRPr sz="2700" kern="1200">
          <a:solidFill>
            <a:schemeClr val="tx1"/>
          </a:solidFill>
          <a:latin typeface="+mn-lt"/>
          <a:ea typeface="+mn-ea"/>
          <a:cs typeface="+mn-cs"/>
        </a:defRPr>
      </a:lvl1pPr>
      <a:lvl2pPr marL="685703" algn="l" defTabSz="1371408" rtl="0" eaLnBrk="1" latinLnBrk="0" hangingPunct="1">
        <a:defRPr sz="2700" kern="1200">
          <a:solidFill>
            <a:schemeClr val="tx1"/>
          </a:solidFill>
          <a:latin typeface="+mn-lt"/>
          <a:ea typeface="+mn-ea"/>
          <a:cs typeface="+mn-cs"/>
        </a:defRPr>
      </a:lvl2pPr>
      <a:lvl3pPr marL="1371408" algn="l" defTabSz="1371408" rtl="0" eaLnBrk="1" latinLnBrk="0" hangingPunct="1">
        <a:defRPr sz="2700" kern="1200">
          <a:solidFill>
            <a:schemeClr val="tx1"/>
          </a:solidFill>
          <a:latin typeface="+mn-lt"/>
          <a:ea typeface="+mn-ea"/>
          <a:cs typeface="+mn-cs"/>
        </a:defRPr>
      </a:lvl3pPr>
      <a:lvl4pPr marL="2057111" algn="l" defTabSz="1371408" rtl="0" eaLnBrk="1" latinLnBrk="0" hangingPunct="1">
        <a:defRPr sz="2700" kern="1200">
          <a:solidFill>
            <a:schemeClr val="tx1"/>
          </a:solidFill>
          <a:latin typeface="+mn-lt"/>
          <a:ea typeface="+mn-ea"/>
          <a:cs typeface="+mn-cs"/>
        </a:defRPr>
      </a:lvl4pPr>
      <a:lvl5pPr marL="2742814" algn="l" defTabSz="1371408" rtl="0" eaLnBrk="1" latinLnBrk="0" hangingPunct="1">
        <a:defRPr sz="2700" kern="1200">
          <a:solidFill>
            <a:schemeClr val="tx1"/>
          </a:solidFill>
          <a:latin typeface="+mn-lt"/>
          <a:ea typeface="+mn-ea"/>
          <a:cs typeface="+mn-cs"/>
        </a:defRPr>
      </a:lvl5pPr>
      <a:lvl6pPr marL="3428517" algn="l" defTabSz="1371408" rtl="0" eaLnBrk="1" latinLnBrk="0" hangingPunct="1">
        <a:defRPr sz="2700" kern="1200">
          <a:solidFill>
            <a:schemeClr val="tx1"/>
          </a:solidFill>
          <a:latin typeface="+mn-lt"/>
          <a:ea typeface="+mn-ea"/>
          <a:cs typeface="+mn-cs"/>
        </a:defRPr>
      </a:lvl6pPr>
      <a:lvl7pPr marL="4114222" algn="l" defTabSz="1371408" rtl="0" eaLnBrk="1" latinLnBrk="0" hangingPunct="1">
        <a:defRPr sz="2700" kern="1200">
          <a:solidFill>
            <a:schemeClr val="tx1"/>
          </a:solidFill>
          <a:latin typeface="+mn-lt"/>
          <a:ea typeface="+mn-ea"/>
          <a:cs typeface="+mn-cs"/>
        </a:defRPr>
      </a:lvl7pPr>
      <a:lvl8pPr marL="4799925" algn="l" defTabSz="1371408" rtl="0" eaLnBrk="1" latinLnBrk="0" hangingPunct="1">
        <a:defRPr sz="2700" kern="1200">
          <a:solidFill>
            <a:schemeClr val="tx1"/>
          </a:solidFill>
          <a:latin typeface="+mn-lt"/>
          <a:ea typeface="+mn-ea"/>
          <a:cs typeface="+mn-cs"/>
        </a:defRPr>
      </a:lvl8pPr>
      <a:lvl9pPr marL="5485628" algn="l" defTabSz="1371408"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8.png"/><Relationship Id="rId5" Type="http://schemas.openxmlformats.org/officeDocument/2006/relationships/hyperlink" Target="mailto:easit@uni-hildesheim.de" TargetMode="External"/><Relationship Id="rId4" Type="http://schemas.openxmlformats.org/officeDocument/2006/relationships/image" Target="../media/image7.png"/></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21.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png"/><Relationship Id="rId3" Type="http://schemas.openxmlformats.org/officeDocument/2006/relationships/image" Target="../media/image6.png"/><Relationship Id="rId7" Type="http://schemas.openxmlformats.org/officeDocument/2006/relationships/image" Target="../media/image11.JPG"/><Relationship Id="rId12" Type="http://schemas.openxmlformats.org/officeDocument/2006/relationships/image" Target="../media/image16.jpg"/><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image" Target="../media/image10.jpg"/><Relationship Id="rId11" Type="http://schemas.openxmlformats.org/officeDocument/2006/relationships/image" Target="../media/image15.png"/><Relationship Id="rId5" Type="http://schemas.openxmlformats.org/officeDocument/2006/relationships/image" Target="../media/image9.emf"/><Relationship Id="rId10" Type="http://schemas.openxmlformats.org/officeDocument/2006/relationships/image" Target="../media/image14.jpg"/><Relationship Id="rId4" Type="http://schemas.openxmlformats.org/officeDocument/2006/relationships/image" Target="../media/image7.png"/><Relationship Id="rId9" Type="http://schemas.openxmlformats.org/officeDocument/2006/relationships/image" Target="../media/image13.svg"/></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hyperlink" Target="http://pagines.uab.cat/easit"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image" Target="../media/image18.png"/><Relationship Id="rId5" Type="http://schemas.openxmlformats.org/officeDocument/2006/relationships/hyperlink" Target="http://pagines.uab.cat/easit/" TargetMode="Externa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860" y="487145"/>
            <a:ext cx="4644999" cy="1062186"/>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2" name="Rectangle 21">
            <a:extLst>
              <a:ext uri="{FF2B5EF4-FFF2-40B4-BE49-F238E27FC236}">
                <a16:creationId xmlns:a16="http://schemas.microsoft.com/office/drawing/2014/main" id="{FC0541CC-A6E2-5E43-B71D-EDB3A9B61793}"/>
              </a:ext>
            </a:extLst>
          </p:cNvPr>
          <p:cNvSpPr/>
          <p:nvPr/>
        </p:nvSpPr>
        <p:spPr>
          <a:xfrm>
            <a:off x="4859103" y="6175287"/>
            <a:ext cx="8567693" cy="1688455"/>
          </a:xfrm>
          <a:prstGeom prst="rect">
            <a:avLst/>
          </a:prstGeom>
        </p:spPr>
        <p:txBody>
          <a:bodyPr wrap="none" lIns="137141" tIns="68570" rIns="137141" bIns="68570">
            <a:spAutoFit/>
          </a:bodyPr>
          <a:lstStyle/>
          <a:p>
            <a:pPr algn="ctr">
              <a:lnSpc>
                <a:spcPct val="150000"/>
              </a:lnSpc>
            </a:pPr>
            <a:r>
              <a:rPr lang="es-CO" sz="3600" b="1" dirty="0">
                <a:latin typeface="Verdana" panose="020B0604030504040204" pitchFamily="34" charset="0"/>
                <a:ea typeface="Verdana" panose="020B0604030504040204" pitchFamily="34" charset="0"/>
                <a:cs typeface="Verdana" panose="020B0604030504040204" pitchFamily="34" charset="0"/>
              </a:rPr>
              <a:t>Sergio Hernández Garrido</a:t>
            </a:r>
            <a:r>
              <a:rPr lang="de-DE" sz="3600" b="1" dirty="0">
                <a:latin typeface="Verdana" panose="020B0604030504040204" pitchFamily="34" charset="0"/>
                <a:ea typeface="Verdana" panose="020B0604030504040204" pitchFamily="34" charset="0"/>
                <a:cs typeface="Verdana" panose="020B0604030504040204" pitchFamily="34" charset="0"/>
              </a:rPr>
              <a:t> </a:t>
            </a:r>
            <a:endParaRPr lang="sl-SI" sz="3600" b="1" dirty="0">
              <a:latin typeface="Verdana" panose="020B0604030504040204" pitchFamily="34" charset="0"/>
              <a:ea typeface="Verdana" panose="020B0604030504040204" pitchFamily="34" charset="0"/>
              <a:cs typeface="Verdana" panose="020B0604030504040204" pitchFamily="34" charset="0"/>
            </a:endParaRPr>
          </a:p>
          <a:p>
            <a:pPr algn="ctr">
              <a:lnSpc>
                <a:spcPct val="150000"/>
              </a:lnSpc>
            </a:pPr>
            <a:r>
              <a:rPr lang="de-DE" sz="3600" b="1" dirty="0">
                <a:latin typeface="Verdana" panose="020B0604030504040204" pitchFamily="34" charset="0"/>
                <a:ea typeface="Verdana" panose="020B0604030504040204" pitchFamily="34" charset="0"/>
                <a:cs typeface="Verdana" panose="020B0604030504040204" pitchFamily="34" charset="0"/>
              </a:rPr>
              <a:t>Stiftung Universität Hildesheim</a:t>
            </a:r>
            <a:endParaRPr lang="en-GB" sz="3600" b="1" dirty="0">
              <a:latin typeface="Verdana" panose="020B0604030504040204" pitchFamily="34" charset="0"/>
              <a:ea typeface="Verdana" panose="020B0604030504040204" pitchFamily="34" charset="0"/>
              <a:cs typeface="Verdana" panose="020B0604030504040204" pitchFamily="34" charset="0"/>
            </a:endParaRPr>
          </a:p>
        </p:txBody>
      </p:sp>
      <p:sp>
        <p:nvSpPr>
          <p:cNvPr id="2" name="Title 1">
            <a:extLst>
              <a:ext uri="{FF2B5EF4-FFF2-40B4-BE49-F238E27FC236}">
                <a16:creationId xmlns:a16="http://schemas.microsoft.com/office/drawing/2014/main" id="{D75391B5-7A0E-1548-9C67-0CF616598B12}"/>
              </a:ext>
            </a:extLst>
          </p:cNvPr>
          <p:cNvSpPr>
            <a:spLocks noGrp="1"/>
          </p:cNvSpPr>
          <p:nvPr>
            <p:ph type="title"/>
          </p:nvPr>
        </p:nvSpPr>
        <p:spPr>
          <a:xfrm>
            <a:off x="636828" y="4501269"/>
            <a:ext cx="17457031" cy="1062638"/>
          </a:xfrm>
        </p:spPr>
        <p:txBody>
          <a:bodyPr>
            <a:noAutofit/>
          </a:bodyPr>
          <a:lstStyle/>
          <a:p>
            <a:pPr algn="ctr"/>
            <a:r>
              <a:rPr lang="en-GB" sz="5500"/>
              <a:t>Pragmatic aspects of E2U</a:t>
            </a:r>
          </a:p>
        </p:txBody>
      </p:sp>
      <p:sp>
        <p:nvSpPr>
          <p:cNvPr id="16" name="TextBox 15">
            <a:extLst>
              <a:ext uri="{FF2B5EF4-FFF2-40B4-BE49-F238E27FC236}">
                <a16:creationId xmlns:a16="http://schemas.microsoft.com/office/drawing/2014/main" id="{AAC2A4C7-C614-7241-918C-B81ACCA7CF55}"/>
              </a:ext>
            </a:extLst>
          </p:cNvPr>
          <p:cNvSpPr txBox="1"/>
          <p:nvPr/>
        </p:nvSpPr>
        <p:spPr>
          <a:xfrm>
            <a:off x="3494185" y="3124947"/>
            <a:ext cx="11297606" cy="877143"/>
          </a:xfrm>
          <a:prstGeom prst="rect">
            <a:avLst/>
          </a:prstGeom>
          <a:noFill/>
        </p:spPr>
        <p:txBody>
          <a:bodyPr wrap="none" lIns="137141" tIns="68570" rIns="137141" bIns="68570" rtlCol="0">
            <a:spAutoFit/>
          </a:bodyPr>
          <a:lstStyle/>
          <a:p>
            <a:pPr algn="ctr">
              <a:lnSpc>
                <a:spcPct val="100000"/>
              </a:lnSpc>
            </a:pPr>
            <a:r>
              <a:rPr lang="en-US" sz="4800" b="1" dirty="0">
                <a:latin typeface="Verdana" panose="020B0604030504040204" pitchFamily="34" charset="0"/>
                <a:ea typeface="Verdana" panose="020B0604030504040204" pitchFamily="34" charset="0"/>
                <a:cs typeface="Verdana" panose="020B0604030504040204" pitchFamily="34" charset="0"/>
              </a:rPr>
              <a:t>Element 4.</a:t>
            </a:r>
            <a:r>
              <a:rPr lang="de-DE" sz="4800" b="1" dirty="0">
                <a:latin typeface="Verdana" panose="020B0604030504040204" pitchFamily="34" charset="0"/>
                <a:ea typeface="Verdana" panose="020B0604030504040204" pitchFamily="34" charset="0"/>
                <a:cs typeface="Verdana" panose="020B0604030504040204" pitchFamily="34" charset="0"/>
              </a:rPr>
              <a:t> </a:t>
            </a:r>
            <a:r>
              <a:rPr lang="en-GB" sz="4800" b="1" dirty="0">
                <a:latin typeface="Verdana" panose="020B0604030504040204" pitchFamily="34" charset="0"/>
                <a:ea typeface="Verdana" panose="020B0604030504040204" pitchFamily="34" charset="0"/>
                <a:cs typeface="Verdana" panose="020B0604030504040204" pitchFamily="34" charset="0"/>
              </a:rPr>
              <a:t>The language of E2U</a:t>
            </a:r>
          </a:p>
        </p:txBody>
      </p:sp>
      <p:sp>
        <p:nvSpPr>
          <p:cNvPr id="24" name="TextBox 23">
            <a:extLst>
              <a:ext uri="{FF2B5EF4-FFF2-40B4-BE49-F238E27FC236}">
                <a16:creationId xmlns:a16="http://schemas.microsoft.com/office/drawing/2014/main" id="{9B881F88-A38F-E04E-A92D-8D793AECAFD3}"/>
              </a:ext>
            </a:extLst>
          </p:cNvPr>
          <p:cNvSpPr txBox="1"/>
          <p:nvPr/>
        </p:nvSpPr>
        <p:spPr>
          <a:xfrm>
            <a:off x="1511245" y="2199525"/>
            <a:ext cx="15263435" cy="877143"/>
          </a:xfrm>
          <a:prstGeom prst="rect">
            <a:avLst/>
          </a:prstGeom>
          <a:noFill/>
        </p:spPr>
        <p:txBody>
          <a:bodyPr wrap="none" lIns="137141" tIns="68570" rIns="137141" bIns="68570" rtlCol="0">
            <a:spAutoFit/>
          </a:bodyPr>
          <a:lstStyle/>
          <a:p>
            <a:pPr algn="ctr">
              <a:lnSpc>
                <a:spcPct val="100000"/>
              </a:lnSpc>
            </a:pPr>
            <a:r>
              <a:rPr lang="en-GB" sz="4800" b="1" dirty="0">
                <a:latin typeface="Verdana" panose="020B0604030504040204" pitchFamily="34" charset="0"/>
                <a:ea typeface="Verdana" panose="020B0604030504040204" pitchFamily="34" charset="0"/>
                <a:cs typeface="Verdana" panose="020B0604030504040204" pitchFamily="34" charset="0"/>
              </a:rPr>
              <a:t>Unit 2.</a:t>
            </a:r>
            <a:r>
              <a:rPr lang="es-ES" sz="4800" b="1" dirty="0">
                <a:latin typeface="Verdana" panose="020B0604030504040204" pitchFamily="34" charset="0"/>
                <a:ea typeface="Verdana" panose="020B0604030504040204" pitchFamily="34" charset="0"/>
                <a:cs typeface="Verdana" panose="020B0604030504040204" pitchFamily="34" charset="0"/>
              </a:rPr>
              <a:t> </a:t>
            </a:r>
            <a:r>
              <a:rPr lang="en-GB" sz="4800" b="1" dirty="0">
                <a:latin typeface="Verdana" panose="020B0604030504040204" pitchFamily="34" charset="0"/>
                <a:ea typeface="Verdana" panose="020B0604030504040204" pitchFamily="34" charset="0"/>
                <a:cs typeface="Verdana" panose="020B0604030504040204" pitchFamily="34" charset="0"/>
              </a:rPr>
              <a:t>Easy-to-understand language (E2U)</a:t>
            </a:r>
          </a:p>
        </p:txBody>
      </p:sp>
    </p:spTree>
    <p:extLst>
      <p:ext uri="{BB962C8B-B14F-4D97-AF65-F5344CB8AC3E}">
        <p14:creationId xmlns:p14="http://schemas.microsoft.com/office/powerpoint/2010/main" val="20500838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6230916"/>
          </a:xfrm>
          <a:prstGeom prst="rect">
            <a:avLst/>
          </a:prstGeom>
        </p:spPr>
        <p:txBody>
          <a:bodyPr wrap="square" lIns="137141" tIns="68570" rIns="137141" bIns="68570">
            <a:spAutoFit/>
          </a:bodyPr>
          <a:lstStyle/>
          <a:p>
            <a:pPr>
              <a:lnSpc>
                <a:spcPct val="150000"/>
              </a:lnSpc>
            </a:pPr>
            <a:r>
              <a:rPr lang="en-GB" sz="4500" dirty="0">
                <a:latin typeface="Verdana" pitchFamily="34" charset="0"/>
                <a:ea typeface="Verdana" pitchFamily="34" charset="0"/>
              </a:rPr>
              <a:t>Lang (2020, in preparation): </a:t>
            </a:r>
          </a:p>
          <a:p>
            <a:pPr>
              <a:lnSpc>
                <a:spcPct val="150000"/>
              </a:lnSpc>
            </a:pPr>
            <a:r>
              <a:rPr lang="en-GB" sz="4500" dirty="0">
                <a:latin typeface="Verdana" pitchFamily="34" charset="0"/>
                <a:ea typeface="Verdana" pitchFamily="34" charset="0"/>
              </a:rPr>
              <a:t>Motivation barrier through negative experiences… </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…with texts written in standard language or expert language.</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…communicating with the authorities.  </a:t>
            </a:r>
          </a:p>
          <a:p>
            <a:pPr marL="1371503" lvl="1" indent="-685800">
              <a:lnSpc>
                <a:spcPct val="150000"/>
              </a:lnSpc>
              <a:buFont typeface="Arial" panose="020B0604020202020204" pitchFamily="34" charset="0"/>
              <a:buChar char="•"/>
            </a:pPr>
            <a:endParaRPr lang="en-GB" sz="4500" dirty="0">
              <a:latin typeface="Verdana" pitchFamily="34" charset="0"/>
              <a:ea typeface="Verdana" pitchFamily="34" charset="0"/>
            </a:endParaRPr>
          </a:p>
        </p:txBody>
      </p:sp>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fontScale="90000"/>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effectLst/>
              </a:rPr>
              <a:t>Reduced acceptability of the source texts (1)</a:t>
            </a:r>
          </a:p>
        </p:txBody>
      </p:sp>
    </p:spTree>
    <p:extLst>
      <p:ext uri="{BB962C8B-B14F-4D97-AF65-F5344CB8AC3E}">
        <p14:creationId xmlns:p14="http://schemas.microsoft.com/office/powerpoint/2010/main" val="33621098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5192170"/>
          </a:xfrm>
          <a:prstGeom prst="rect">
            <a:avLst/>
          </a:prstGeom>
        </p:spPr>
        <p:txBody>
          <a:bodyPr wrap="square" lIns="137141" tIns="68570" rIns="137141" bIns="68570">
            <a:spAutoFit/>
          </a:bodyPr>
          <a:lstStyle/>
          <a:p>
            <a:pPr marL="685800" indent="-685800">
              <a:lnSpc>
                <a:spcPct val="150000"/>
              </a:lnSpc>
              <a:buFont typeface="Wingdings" panose="05000000000000000000" pitchFamily="2" charset="2"/>
              <a:buChar char="à"/>
            </a:pPr>
            <a:r>
              <a:rPr lang="en-GB" sz="4500" dirty="0">
                <a:latin typeface="Verdana" pitchFamily="34" charset="0"/>
                <a:ea typeface="Verdana" pitchFamily="34" charset="0"/>
                <a:sym typeface="Wingdings" panose="05000000000000000000" pitchFamily="2" charset="2"/>
              </a:rPr>
              <a:t>Negative emotions.</a:t>
            </a:r>
          </a:p>
          <a:p>
            <a:pPr>
              <a:lnSpc>
                <a:spcPct val="150000"/>
              </a:lnSpc>
            </a:pPr>
            <a:endParaRPr lang="de-DE" sz="4500" dirty="0">
              <a:latin typeface="Verdana" pitchFamily="34" charset="0"/>
              <a:ea typeface="Verdana" pitchFamily="34" charset="0"/>
              <a:sym typeface="Wingdings" panose="05000000000000000000" pitchFamily="2" charset="2"/>
            </a:endParaRPr>
          </a:p>
          <a:p>
            <a:pPr>
              <a:lnSpc>
                <a:spcPct val="150000"/>
              </a:lnSpc>
            </a:pPr>
            <a:r>
              <a:rPr lang="de-DE" sz="4500" dirty="0">
                <a:latin typeface="Verdana" pitchFamily="34" charset="0"/>
                <a:ea typeface="Verdana" pitchFamily="34" charset="0"/>
                <a:sym typeface="Wingdings" panose="05000000000000000000" pitchFamily="2" charset="2"/>
              </a:rPr>
              <a:t>E</a:t>
            </a:r>
            <a:r>
              <a:rPr lang="en-GB" sz="4500" dirty="0">
                <a:latin typeface="Verdana" pitchFamily="34" charset="0"/>
                <a:ea typeface="Verdana" pitchFamily="34" charset="0"/>
                <a:sym typeface="Wingdings" panose="05000000000000000000" pitchFamily="2" charset="2"/>
              </a:rPr>
              <a:t>2U can be a way out: E2U opens a communicative channel with users in their communication with experts. </a:t>
            </a:r>
            <a:endParaRPr lang="en-GB" sz="4500" dirty="0">
              <a:latin typeface="Verdana" pitchFamily="34" charset="0"/>
              <a:ea typeface="Verdana" pitchFamily="34" charset="0"/>
            </a:endParaRPr>
          </a:p>
          <a:p>
            <a:pPr marL="1371503" lvl="1" indent="-685800">
              <a:lnSpc>
                <a:spcPct val="150000"/>
              </a:lnSpc>
              <a:buFont typeface="Arial" panose="020B0604020202020204" pitchFamily="34" charset="0"/>
              <a:buChar char="•"/>
            </a:pPr>
            <a:endParaRPr lang="en-GB" sz="4500" dirty="0">
              <a:latin typeface="Verdana" pitchFamily="34" charset="0"/>
              <a:ea typeface="Verdana" pitchFamily="34" charset="0"/>
            </a:endParaRPr>
          </a:p>
        </p:txBody>
      </p:sp>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fontScale="90000"/>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effectLst/>
              </a:rPr>
              <a:t>Reduced acceptability of the source texts (2)</a:t>
            </a:r>
          </a:p>
        </p:txBody>
      </p:sp>
    </p:spTree>
    <p:extLst>
      <p:ext uri="{BB962C8B-B14F-4D97-AF65-F5344CB8AC3E}">
        <p14:creationId xmlns:p14="http://schemas.microsoft.com/office/powerpoint/2010/main" val="3722292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5192170"/>
          </a:xfrm>
          <a:prstGeom prst="rect">
            <a:avLst/>
          </a:prstGeom>
        </p:spPr>
        <p:txBody>
          <a:bodyPr wrap="square" lIns="137141" tIns="68570" rIns="137141" bIns="68570">
            <a:spAutoFit/>
          </a:bodyPr>
          <a:lstStyle/>
          <a:p>
            <a:pPr>
              <a:lnSpc>
                <a:spcPct val="150000"/>
              </a:lnSpc>
            </a:pPr>
            <a:r>
              <a:rPr lang="en-GB" sz="4500" dirty="0">
                <a:latin typeface="Verdana" pitchFamily="34" charset="0"/>
                <a:ea typeface="Verdana" pitchFamily="34" charset="0"/>
                <a:sym typeface="Wingdings" panose="05000000000000000000" pitchFamily="2" charset="2"/>
              </a:rPr>
              <a:t>E2U makes communication and reading more acceptable.</a:t>
            </a:r>
          </a:p>
          <a:p>
            <a:pPr>
              <a:lnSpc>
                <a:spcPct val="150000"/>
              </a:lnSpc>
            </a:pPr>
            <a:endParaRPr lang="en-GB" sz="4500" dirty="0">
              <a:latin typeface="Verdana" pitchFamily="34" charset="0"/>
              <a:ea typeface="Verdana" pitchFamily="34" charset="0"/>
              <a:sym typeface="Wingdings" panose="05000000000000000000" pitchFamily="2" charset="2"/>
            </a:endParaRPr>
          </a:p>
          <a:p>
            <a:pPr>
              <a:lnSpc>
                <a:spcPct val="150000"/>
              </a:lnSpc>
            </a:pPr>
            <a:r>
              <a:rPr lang="en-GB" sz="4500" dirty="0">
                <a:latin typeface="Verdana" pitchFamily="34" charset="0"/>
                <a:ea typeface="Verdana" pitchFamily="34" charset="0"/>
                <a:sym typeface="Wingdings" panose="05000000000000000000" pitchFamily="2" charset="2"/>
              </a:rPr>
              <a:t> Texts are made more approachable through their layout and imagery. </a:t>
            </a:r>
            <a:endParaRPr lang="en-GB" sz="4500" dirty="0">
              <a:latin typeface="Verdana" pitchFamily="34" charset="0"/>
              <a:ea typeface="Verdana" pitchFamily="34" charset="0"/>
            </a:endParaRPr>
          </a:p>
          <a:p>
            <a:pPr marL="1371503" lvl="1" indent="-685800">
              <a:lnSpc>
                <a:spcPct val="150000"/>
              </a:lnSpc>
              <a:buFont typeface="Arial" panose="020B0604020202020204" pitchFamily="34" charset="0"/>
              <a:buChar char="•"/>
            </a:pPr>
            <a:endParaRPr lang="en-GB" sz="4500" dirty="0">
              <a:latin typeface="Verdana" pitchFamily="34" charset="0"/>
              <a:ea typeface="Verdana" pitchFamily="34" charset="0"/>
            </a:endParaRPr>
          </a:p>
        </p:txBody>
      </p:sp>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fontScale="90000"/>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effectLst/>
              </a:rPr>
              <a:t>Enhanced acceptability of E2U texts (1)</a:t>
            </a:r>
          </a:p>
        </p:txBody>
      </p:sp>
    </p:spTree>
    <p:extLst>
      <p:ext uri="{BB962C8B-B14F-4D97-AF65-F5344CB8AC3E}">
        <p14:creationId xmlns:p14="http://schemas.microsoft.com/office/powerpoint/2010/main" val="30983543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6230916"/>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de-DE" sz="4500" dirty="0">
                <a:latin typeface="Verdana" pitchFamily="34" charset="0"/>
                <a:ea typeface="Verdana" pitchFamily="34" charset="0"/>
                <a:sym typeface="Wingdings" panose="05000000000000000000" pitchFamily="2" charset="2"/>
              </a:rPr>
              <a:t>P</a:t>
            </a:r>
            <a:r>
              <a:rPr lang="en-GB" sz="4500" dirty="0">
                <a:latin typeface="Verdana" pitchFamily="34" charset="0"/>
                <a:ea typeface="Verdana" pitchFamily="34" charset="0"/>
                <a:sym typeface="Wingdings" panose="05000000000000000000" pitchFamily="2" charset="2"/>
              </a:rPr>
              <a:t>L lays a mayor focus on acceptability, sometimes even more than on comprehensibility.</a:t>
            </a:r>
          </a:p>
          <a:p>
            <a:pPr marL="685800" indent="-685800">
              <a:lnSpc>
                <a:spcPct val="150000"/>
              </a:lnSpc>
              <a:buFont typeface="Arial" panose="020B0604020202020204" pitchFamily="34" charset="0"/>
              <a:buChar char="•"/>
            </a:pPr>
            <a:r>
              <a:rPr lang="de-DE" sz="4500" dirty="0">
                <a:latin typeface="Verdana" pitchFamily="34" charset="0"/>
                <a:ea typeface="Verdana" pitchFamily="34" charset="0"/>
                <a:sym typeface="Wingdings" panose="05000000000000000000" pitchFamily="2" charset="2"/>
              </a:rPr>
              <a:t>F</a:t>
            </a:r>
            <a:r>
              <a:rPr lang="en-GB" sz="4500" dirty="0">
                <a:latin typeface="Verdana" pitchFamily="34" charset="0"/>
                <a:ea typeface="Verdana" pitchFamily="34" charset="0"/>
                <a:sym typeface="Wingdings" panose="05000000000000000000" pitchFamily="2" charset="2"/>
              </a:rPr>
              <a:t>or example: “citizen-oriented language”.</a:t>
            </a:r>
          </a:p>
          <a:p>
            <a:pPr marL="1371503" lvl="1" indent="-685800">
              <a:lnSpc>
                <a:spcPct val="150000"/>
              </a:lnSpc>
              <a:buFont typeface="Arial" panose="020B0604020202020204" pitchFamily="34" charset="0"/>
              <a:buChar char="•"/>
            </a:pPr>
            <a:r>
              <a:rPr lang="en-GB" sz="4500" dirty="0">
                <a:latin typeface="Verdana" pitchFamily="34" charset="0"/>
                <a:ea typeface="Verdana" pitchFamily="34" charset="0"/>
                <a:sym typeface="Wingdings" panose="05000000000000000000" pitchFamily="2" charset="2"/>
              </a:rPr>
              <a:t>These texts do not stress the asymmetry in the communication process. </a:t>
            </a:r>
            <a:endParaRPr lang="en-GB" sz="4500" dirty="0">
              <a:latin typeface="Verdana" pitchFamily="34" charset="0"/>
              <a:ea typeface="Verdana" pitchFamily="34" charset="0"/>
            </a:endParaRPr>
          </a:p>
          <a:p>
            <a:pPr marL="1371503" lvl="1" indent="-685800">
              <a:lnSpc>
                <a:spcPct val="150000"/>
              </a:lnSpc>
              <a:buFont typeface="Arial" panose="020B0604020202020204" pitchFamily="34" charset="0"/>
              <a:buChar char="•"/>
            </a:pPr>
            <a:endParaRPr lang="en-GB" sz="4500" dirty="0">
              <a:latin typeface="Verdana" pitchFamily="34" charset="0"/>
              <a:ea typeface="Verdana" pitchFamily="34" charset="0"/>
            </a:endParaRPr>
          </a:p>
        </p:txBody>
      </p:sp>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fontScale="90000"/>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effectLst/>
              </a:rPr>
              <a:t>Enhanced acceptability of E2U texts (2)</a:t>
            </a:r>
          </a:p>
        </p:txBody>
      </p:sp>
    </p:spTree>
    <p:extLst>
      <p:ext uri="{BB962C8B-B14F-4D97-AF65-F5344CB8AC3E}">
        <p14:creationId xmlns:p14="http://schemas.microsoft.com/office/powerpoint/2010/main" val="40854408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6160384"/>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GB" sz="3800" dirty="0">
                <a:latin typeface="Verdana" pitchFamily="34" charset="0"/>
                <a:ea typeface="Verdana" pitchFamily="34" charset="0"/>
                <a:sym typeface="Wingdings" panose="05000000000000000000" pitchFamily="2" charset="2"/>
              </a:rPr>
              <a:t>Texts in PL adhere to standard expectations with regard to layout and imagery.</a:t>
            </a:r>
          </a:p>
          <a:p>
            <a:pPr marL="685800" indent="-685800">
              <a:lnSpc>
                <a:spcPct val="150000"/>
              </a:lnSpc>
              <a:buFont typeface="Arial" panose="020B0604020202020204" pitchFamily="34" charset="0"/>
              <a:buChar char="•"/>
            </a:pPr>
            <a:r>
              <a:rPr lang="de-DE" sz="3800" dirty="0">
                <a:latin typeface="Verdana" pitchFamily="34" charset="0"/>
                <a:ea typeface="Verdana" pitchFamily="34" charset="0"/>
                <a:sym typeface="Wingdings" panose="05000000000000000000" pitchFamily="2" charset="2"/>
              </a:rPr>
              <a:t>P</a:t>
            </a:r>
            <a:r>
              <a:rPr lang="en-GB" sz="3800" dirty="0">
                <a:latin typeface="Verdana" pitchFamily="34" charset="0"/>
                <a:ea typeface="Verdana" pitchFamily="34" charset="0"/>
                <a:sym typeface="Wingdings" panose="05000000000000000000" pitchFamily="2" charset="2"/>
              </a:rPr>
              <a:t>L does not use all available strategies to enhance comprehensibility.</a:t>
            </a:r>
          </a:p>
          <a:p>
            <a:pPr>
              <a:lnSpc>
                <a:spcPct val="150000"/>
              </a:lnSpc>
            </a:pPr>
            <a:r>
              <a:rPr lang="de-DE" sz="3800" dirty="0">
                <a:latin typeface="Verdana" pitchFamily="34" charset="0"/>
                <a:ea typeface="Verdana" pitchFamily="34" charset="0"/>
                <a:sym typeface="Wingdings" panose="05000000000000000000" pitchFamily="2" charset="2"/>
              </a:rPr>
              <a:t></a:t>
            </a:r>
            <a:r>
              <a:rPr lang="en-GB" sz="3800" dirty="0">
                <a:latin typeface="Verdana" pitchFamily="34" charset="0"/>
                <a:ea typeface="Verdana" pitchFamily="34" charset="0"/>
                <a:sym typeface="Wingdings" panose="05000000000000000000" pitchFamily="2" charset="2"/>
              </a:rPr>
              <a:t> PL is often not perceptible and comprehensible enough for persons with communication impairment. </a:t>
            </a:r>
            <a:endParaRPr lang="en-GB" sz="3800" dirty="0">
              <a:latin typeface="Verdana" pitchFamily="34" charset="0"/>
              <a:ea typeface="Verdana" pitchFamily="34" charset="0"/>
            </a:endParaRPr>
          </a:p>
          <a:p>
            <a:pPr marL="1371503" lvl="1" indent="-685800">
              <a:lnSpc>
                <a:spcPct val="150000"/>
              </a:lnSpc>
              <a:buFont typeface="Arial" panose="020B0604020202020204" pitchFamily="34" charset="0"/>
              <a:buChar char="•"/>
            </a:pPr>
            <a:endParaRPr lang="en-GB" sz="3800" dirty="0">
              <a:latin typeface="Verdana" pitchFamily="34" charset="0"/>
              <a:ea typeface="Verdana" pitchFamily="34" charset="0"/>
            </a:endParaRPr>
          </a:p>
        </p:txBody>
      </p:sp>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fontScale="90000"/>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effectLst/>
              </a:rPr>
              <a:t>Enhanced acceptability of E2U texts (3)</a:t>
            </a:r>
          </a:p>
        </p:txBody>
      </p:sp>
    </p:spTree>
    <p:extLst>
      <p:ext uri="{BB962C8B-B14F-4D97-AF65-F5344CB8AC3E}">
        <p14:creationId xmlns:p14="http://schemas.microsoft.com/office/powerpoint/2010/main" val="7318691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4153425"/>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de-DE" sz="4500" dirty="0">
                <a:latin typeface="Verdana" pitchFamily="34" charset="0"/>
                <a:ea typeface="Verdana" pitchFamily="34" charset="0"/>
              </a:rPr>
              <a:t>E</a:t>
            </a:r>
            <a:r>
              <a:rPr lang="en-GB" sz="4500" dirty="0">
                <a:latin typeface="Verdana" pitchFamily="34" charset="0"/>
                <a:ea typeface="Verdana" pitchFamily="34" charset="0"/>
              </a:rPr>
              <a:t>L is used in the context of communication impairment.</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Communication impairment is exposed to stigmatisation.</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Texts in EL can trigger stigmatisation processes. </a:t>
            </a:r>
          </a:p>
        </p:txBody>
      </p:sp>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fontScale="90000"/>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effectLst/>
              </a:rPr>
              <a:t>Reduced acceptability may trigger stigmatisation (1)</a:t>
            </a:r>
          </a:p>
        </p:txBody>
      </p:sp>
    </p:spTree>
    <p:extLst>
      <p:ext uri="{BB962C8B-B14F-4D97-AF65-F5344CB8AC3E}">
        <p14:creationId xmlns:p14="http://schemas.microsoft.com/office/powerpoint/2010/main" val="4145082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4518333"/>
          </a:xfrm>
          <a:prstGeom prst="rect">
            <a:avLst/>
          </a:prstGeom>
        </p:spPr>
        <p:txBody>
          <a:bodyPr wrap="square" lIns="137141" tIns="68570" rIns="137141" bIns="68570">
            <a:spAutoFit/>
          </a:bodyPr>
          <a:lstStyle/>
          <a:p>
            <a:pPr>
              <a:lnSpc>
                <a:spcPct val="150000"/>
              </a:lnSpc>
            </a:pPr>
            <a:r>
              <a:rPr lang="en-GB" sz="3900" dirty="0">
                <a:latin typeface="Verdana" pitchFamily="34" charset="0"/>
                <a:ea typeface="Verdana" pitchFamily="34" charset="0"/>
              </a:rPr>
              <a:t>For example: </a:t>
            </a:r>
          </a:p>
          <a:p>
            <a:pPr marL="685800" indent="-685800">
              <a:lnSpc>
                <a:spcPct val="150000"/>
              </a:lnSpc>
              <a:buFont typeface="Arial" panose="020B0604020202020204" pitchFamily="34" charset="0"/>
              <a:buChar char="•"/>
            </a:pPr>
            <a:r>
              <a:rPr lang="en-GB" sz="3900" dirty="0">
                <a:latin typeface="Verdana" pitchFamily="34" charset="0"/>
                <a:ea typeface="Verdana" pitchFamily="34" charset="0"/>
              </a:rPr>
              <a:t>Texts directed towards a grown-up audience but use images that rather address children.</a:t>
            </a:r>
          </a:p>
          <a:p>
            <a:pPr marL="685800" indent="-685800">
              <a:lnSpc>
                <a:spcPct val="150000"/>
              </a:lnSpc>
              <a:buFont typeface="Arial" panose="020B0604020202020204" pitchFamily="34" charset="0"/>
              <a:buChar char="•"/>
            </a:pPr>
            <a:r>
              <a:rPr lang="en-GB" sz="3900" dirty="0">
                <a:latin typeface="Verdana" pitchFamily="34" charset="0"/>
                <a:ea typeface="Verdana" pitchFamily="34" charset="0"/>
              </a:rPr>
              <a:t>Texts that reduce grammar and lexical structures so much that the texts come into conflict with orthography or grammar rules.  </a:t>
            </a:r>
          </a:p>
        </p:txBody>
      </p:sp>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fontScale="90000"/>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effectLst/>
              </a:rPr>
              <a:t>Reduced acceptability may trigger stigmatisation (2)</a:t>
            </a:r>
          </a:p>
        </p:txBody>
      </p:sp>
    </p:spTree>
    <p:extLst>
      <p:ext uri="{BB962C8B-B14F-4D97-AF65-F5344CB8AC3E}">
        <p14:creationId xmlns:p14="http://schemas.microsoft.com/office/powerpoint/2010/main" val="11845824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5192170"/>
          </a:xfrm>
          <a:prstGeom prst="rect">
            <a:avLst/>
          </a:prstGeom>
        </p:spPr>
        <p:txBody>
          <a:bodyPr wrap="square" lIns="137141" tIns="68570" rIns="137141" bIns="68570">
            <a:spAutoFit/>
          </a:bodyPr>
          <a:lstStyle/>
          <a:p>
            <a:pPr>
              <a:lnSpc>
                <a:spcPct val="150000"/>
              </a:lnSpc>
            </a:pPr>
            <a:r>
              <a:rPr lang="de-DE" sz="4500" dirty="0">
                <a:latin typeface="Verdana" pitchFamily="34" charset="0"/>
                <a:ea typeface="Verdana" pitchFamily="34" charset="0"/>
              </a:rPr>
              <a:t>Maaß (2020): Easy Language Plus. </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Language variety that balances comprehensibility and acceptability.</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Very close to EL, but avoids features that are known to reduce acceptability.</a:t>
            </a:r>
          </a:p>
        </p:txBody>
      </p:sp>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fontScale="90000"/>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effectLst/>
              </a:rPr>
              <a:t>Reduced acceptability may trigger stigmatisation (3)</a:t>
            </a:r>
          </a:p>
        </p:txBody>
      </p:sp>
    </p:spTree>
    <p:extLst>
      <p:ext uri="{BB962C8B-B14F-4D97-AF65-F5344CB8AC3E}">
        <p14:creationId xmlns:p14="http://schemas.microsoft.com/office/powerpoint/2010/main" val="18727709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1" name="TextBox 20">
            <a:extLst>
              <a:ext uri="{FF2B5EF4-FFF2-40B4-BE49-F238E27FC236}">
                <a16:creationId xmlns:a16="http://schemas.microsoft.com/office/drawing/2014/main" id="{8DF475E8-9F94-A34C-B3D0-8D2CD3CD4ECB}"/>
              </a:ext>
            </a:extLst>
          </p:cNvPr>
          <p:cNvSpPr txBox="1"/>
          <p:nvPr/>
        </p:nvSpPr>
        <p:spPr>
          <a:xfrm>
            <a:off x="8751592" y="5046766"/>
            <a:ext cx="8829598" cy="692498"/>
          </a:xfrm>
          <a:prstGeom prst="rect">
            <a:avLst/>
          </a:prstGeom>
          <a:noFill/>
        </p:spPr>
        <p:txBody>
          <a:bodyPr wrap="square" lIns="137141" tIns="68570" rIns="137141" bIns="68570" rtlCol="0">
            <a:spAutoFit/>
          </a:bodyPr>
          <a:lstStyle/>
          <a:p>
            <a:pPr>
              <a:lnSpc>
                <a:spcPct val="100000"/>
              </a:lnSpc>
            </a:pPr>
            <a:r>
              <a:rPr lang="de-DE" sz="3600" b="1" dirty="0">
                <a:latin typeface="Verdana" panose="020B0604030504040204" pitchFamily="34" charset="0"/>
                <a:ea typeface="Verdana" panose="020B0604030504040204" pitchFamily="34" charset="0"/>
                <a:cs typeface="Verdana" panose="020B0604030504040204" pitchFamily="34" charset="0"/>
                <a:hlinkClick r:id="rId5"/>
              </a:rPr>
              <a:t>easit@uni-hildesheim.de</a:t>
            </a:r>
            <a:r>
              <a:rPr lang="de-DE" sz="3600" b="1" dirty="0">
                <a:latin typeface="Verdana" panose="020B0604030504040204" pitchFamily="34" charset="0"/>
                <a:ea typeface="Verdana" panose="020B0604030504040204" pitchFamily="34" charset="0"/>
                <a:cs typeface="Verdana" panose="020B0604030504040204" pitchFamily="34" charset="0"/>
              </a:rPr>
              <a:t> </a:t>
            </a:r>
            <a:endParaRPr lang="en-US" sz="3600" b="1" dirty="0">
              <a:latin typeface="Verdana" panose="020B0604030504040204" pitchFamily="34" charset="0"/>
              <a:ea typeface="Verdana" panose="020B0604030504040204" pitchFamily="34" charset="0"/>
              <a:cs typeface="Verdana" panose="020B0604030504040204" pitchFamily="34" charset="0"/>
            </a:endParaRPr>
          </a:p>
        </p:txBody>
      </p:sp>
      <p:sp>
        <p:nvSpPr>
          <p:cNvPr id="7" name="Title 6">
            <a:extLst>
              <a:ext uri="{FF2B5EF4-FFF2-40B4-BE49-F238E27FC236}">
                <a16:creationId xmlns:a16="http://schemas.microsoft.com/office/drawing/2014/main" id="{07FA4721-2F8F-F642-A4A6-20D0C4515703}"/>
              </a:ext>
            </a:extLst>
          </p:cNvPr>
          <p:cNvSpPr>
            <a:spLocks noGrp="1"/>
          </p:cNvSpPr>
          <p:nvPr>
            <p:ph type="title"/>
          </p:nvPr>
        </p:nvSpPr>
        <p:spPr>
          <a:xfrm>
            <a:off x="8751592" y="4221103"/>
            <a:ext cx="9342870" cy="1062638"/>
          </a:xfrm>
        </p:spPr>
        <p:txBody>
          <a:bodyPr>
            <a:normAutofit fontScale="90000"/>
          </a:bodyPr>
          <a:lstStyle/>
          <a:p>
            <a:r>
              <a:rPr lang="de-DE" sz="3600" dirty="0"/>
              <a:t>Christiane Maaß and Sergio Hernández </a:t>
            </a:r>
            <a:endParaRPr lang="en-ES" sz="3600" dirty="0"/>
          </a:p>
        </p:txBody>
      </p:sp>
      <p:pic>
        <p:nvPicPr>
          <p:cNvPr id="17" name="Picture 16" descr="Logo of the University of Hildesheim.">
            <a:extLst>
              <a:ext uri="{FF2B5EF4-FFF2-40B4-BE49-F238E27FC236}">
                <a16:creationId xmlns:a16="http://schemas.microsoft.com/office/drawing/2014/main" id="{79B64585-8AE6-F047-B9D0-459ECD9F14A9}"/>
              </a:ext>
            </a:extLst>
          </p:cNvPr>
          <p:cNvPicPr>
            <a:picLocks noChangeAspect="1"/>
          </p:cNvPicPr>
          <p:nvPr/>
        </p:nvPicPr>
        <p:blipFill>
          <a:blip r:embed="rId6"/>
          <a:stretch>
            <a:fillRect/>
          </a:stretch>
        </p:blipFill>
        <p:spPr>
          <a:xfrm>
            <a:off x="4311922" y="2946456"/>
            <a:ext cx="4439670" cy="4433896"/>
          </a:xfrm>
          <a:prstGeom prst="rect">
            <a:avLst/>
          </a:prstGeom>
        </p:spPr>
      </p:pic>
    </p:spTree>
    <p:extLst>
      <p:ext uri="{BB962C8B-B14F-4D97-AF65-F5344CB8AC3E}">
        <p14:creationId xmlns:p14="http://schemas.microsoft.com/office/powerpoint/2010/main" val="13587813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12" name="Segnaposto testo 2">
            <a:extLst>
              <a:ext uri="{FF2B5EF4-FFF2-40B4-BE49-F238E27FC236}">
                <a16:creationId xmlns:a16="http://schemas.microsoft.com/office/drawing/2014/main" id="{1C223C67-A04F-254E-AA86-CE328C0912DD}"/>
              </a:ext>
            </a:extLst>
          </p:cNvPr>
          <p:cNvSpPr txBox="1">
            <a:spLocks/>
          </p:cNvSpPr>
          <p:nvPr/>
        </p:nvSpPr>
        <p:spPr>
          <a:xfrm>
            <a:off x="357250" y="3024806"/>
            <a:ext cx="17648124" cy="5164053"/>
          </a:xfrm>
          <a:prstGeom prst="rect">
            <a:avLst/>
          </a:prstGeom>
        </p:spPr>
        <p:txBody>
          <a:bodyPr vert="horz" lIns="137169" tIns="68585" rIns="137169" bIns="68585" rtlCol="0" anchor="t" anchorCtr="0"/>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50000"/>
              </a:lnSpc>
            </a:pPr>
            <a:r>
              <a:rPr lang="en-US" sz="4500" dirty="0">
                <a:solidFill>
                  <a:schemeClr val="tx1"/>
                </a:solidFill>
                <a:latin typeface="Verdana" panose="020B0604030504040204" pitchFamily="34" charset="0"/>
                <a:ea typeface="Verdana" panose="020B0604030504040204" pitchFamily="34" charset="0"/>
                <a:cs typeface="Verdana" panose="020B0604030504040204" pitchFamily="34" charset="0"/>
              </a:rPr>
              <a:t>The project EASIT has received funding from the European Commission under the Erasmus+ Strategic Partnerships for Higher Education </a:t>
            </a:r>
            <a:r>
              <a:rPr lang="en-US" sz="4500" dirty="0" err="1">
                <a:solidFill>
                  <a:schemeClr val="tx1"/>
                </a:solidFill>
                <a:latin typeface="Verdana" panose="020B0604030504040204" pitchFamily="34" charset="0"/>
                <a:ea typeface="Verdana" panose="020B0604030504040204" pitchFamily="34" charset="0"/>
                <a:cs typeface="Verdana" panose="020B0604030504040204" pitchFamily="34" charset="0"/>
              </a:rPr>
              <a:t>programme</a:t>
            </a:r>
            <a:r>
              <a:rPr lang="en-US" sz="4500" dirty="0">
                <a:solidFill>
                  <a:schemeClr val="tx1"/>
                </a:solidFill>
                <a:latin typeface="Verdana" panose="020B0604030504040204" pitchFamily="34" charset="0"/>
                <a:ea typeface="Verdana" panose="020B0604030504040204" pitchFamily="34" charset="0"/>
                <a:cs typeface="Verdana" panose="020B0604030504040204" pitchFamily="34" charset="0"/>
              </a:rPr>
              <a:t>, grant agreement 2018-1-ES01-KA203-05275. </a:t>
            </a:r>
          </a:p>
        </p:txBody>
      </p:sp>
      <p:sp>
        <p:nvSpPr>
          <p:cNvPr id="2" name="Title 1">
            <a:extLst>
              <a:ext uri="{FF2B5EF4-FFF2-40B4-BE49-F238E27FC236}">
                <a16:creationId xmlns:a16="http://schemas.microsoft.com/office/drawing/2014/main" id="{ADDC92CD-49DF-3B48-8B5E-B69F876B9A1B}"/>
              </a:ext>
            </a:extLst>
          </p:cNvPr>
          <p:cNvSpPr>
            <a:spLocks noGrp="1"/>
          </p:cNvSpPr>
          <p:nvPr>
            <p:ph type="title"/>
          </p:nvPr>
        </p:nvSpPr>
        <p:spPr>
          <a:xfrm>
            <a:off x="317912" y="1962169"/>
            <a:ext cx="17084400" cy="1062638"/>
          </a:xfrm>
        </p:spPr>
        <p:txBody>
          <a:bodyPr/>
          <a:lstStyle/>
          <a:p>
            <a:r>
              <a:rPr lang="en-ES" dirty="0"/>
              <a:t>Acknowledgement</a:t>
            </a:r>
          </a:p>
        </p:txBody>
      </p:sp>
    </p:spTree>
    <p:extLst>
      <p:ext uri="{BB962C8B-B14F-4D97-AF65-F5344CB8AC3E}">
        <p14:creationId xmlns:p14="http://schemas.microsoft.com/office/powerpoint/2010/main" val="3414306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B66F9D15-60A8-1C45-B523-E8BEB2748CFB}"/>
              </a:ext>
            </a:extLst>
          </p:cNvPr>
          <p:cNvSpPr>
            <a:spLocks noChangeAspect="1"/>
          </p:cNvSpPr>
          <p:nvPr/>
        </p:nvSpPr>
        <p:spPr>
          <a:xfrm>
            <a:off x="452993" y="3224323"/>
            <a:ext cx="17251790" cy="1037123"/>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Pragmatic aspects of E2U.</a:t>
            </a:r>
          </a:p>
        </p:txBody>
      </p:sp>
      <p:sp>
        <p:nvSpPr>
          <p:cNvPr id="2" name="Title 1">
            <a:extLst>
              <a:ext uri="{FF2B5EF4-FFF2-40B4-BE49-F238E27FC236}">
                <a16:creationId xmlns:a16="http://schemas.microsoft.com/office/drawing/2014/main" id="{906E0D7D-2F2C-524C-840D-AD206EA17B79}"/>
              </a:ext>
            </a:extLst>
          </p:cNvPr>
          <p:cNvSpPr>
            <a:spLocks noGrp="1"/>
          </p:cNvSpPr>
          <p:nvPr>
            <p:ph type="title"/>
          </p:nvPr>
        </p:nvSpPr>
        <p:spPr>
          <a:xfrm>
            <a:off x="317912" y="1931446"/>
            <a:ext cx="17084400" cy="1062638"/>
          </a:xfrm>
        </p:spPr>
        <p:txBody>
          <a:bodyPr/>
          <a:lstStyle/>
          <a:p>
            <a:r>
              <a:rPr lang="en-GB"/>
              <a:t>Overview</a:t>
            </a:r>
          </a:p>
        </p:txBody>
      </p:sp>
    </p:spTree>
    <p:extLst>
      <p:ext uri="{BB962C8B-B14F-4D97-AF65-F5344CB8AC3E}">
        <p14:creationId xmlns:p14="http://schemas.microsoft.com/office/powerpoint/2010/main" val="37883539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11" name="Segnaposto testo 2">
            <a:extLst>
              <a:ext uri="{FF2B5EF4-FFF2-40B4-BE49-F238E27FC236}">
                <a16:creationId xmlns:a16="http://schemas.microsoft.com/office/drawing/2014/main" id="{AE111C95-DA2F-4C41-B9C9-99790547A51F}"/>
              </a:ext>
            </a:extLst>
          </p:cNvPr>
          <p:cNvSpPr txBox="1">
            <a:spLocks/>
          </p:cNvSpPr>
          <p:nvPr/>
        </p:nvSpPr>
        <p:spPr>
          <a:xfrm>
            <a:off x="357250" y="3024806"/>
            <a:ext cx="17648124" cy="5164053"/>
          </a:xfrm>
          <a:prstGeom prst="rect">
            <a:avLst/>
          </a:prstGeom>
        </p:spPr>
        <p:txBody>
          <a:bodyPr vert="horz" lIns="137169" tIns="68585" rIns="137169" bIns="68585" rtlCol="0" anchor="t" anchorCtr="0"/>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lnSpc>
                <a:spcPct val="150000"/>
              </a:lnSpc>
            </a:pPr>
            <a:r>
              <a:rPr lang="en-GB" sz="4500" dirty="0">
                <a:solidFill>
                  <a:schemeClr val="tx1"/>
                </a:solidFill>
                <a:latin typeface="Verdana" panose="020B0604030504040204" pitchFamily="34" charset="0"/>
                <a:ea typeface="Verdana" panose="020B0604030504040204" pitchFamily="34" charset="0"/>
                <a:cs typeface="Verdana" panose="020B0604030504040204" pitchFamily="34" charset="0"/>
              </a:rPr>
              <a:t>The European Commission support for the production of this publication does not constitute an endorsement of the contents, which reflect the views only of the authors, and the Commission cannot be held responsible for any use which may be made of the information contained therein.</a:t>
            </a:r>
          </a:p>
        </p:txBody>
      </p:sp>
      <p:sp>
        <p:nvSpPr>
          <p:cNvPr id="2" name="Title 1">
            <a:extLst>
              <a:ext uri="{FF2B5EF4-FFF2-40B4-BE49-F238E27FC236}">
                <a16:creationId xmlns:a16="http://schemas.microsoft.com/office/drawing/2014/main" id="{D7557131-944E-7546-880D-B1AB16FF2F85}"/>
              </a:ext>
            </a:extLst>
          </p:cNvPr>
          <p:cNvSpPr>
            <a:spLocks noGrp="1"/>
          </p:cNvSpPr>
          <p:nvPr>
            <p:ph type="title"/>
          </p:nvPr>
        </p:nvSpPr>
        <p:spPr>
          <a:xfrm>
            <a:off x="317912" y="1962169"/>
            <a:ext cx="17084400" cy="1062638"/>
          </a:xfrm>
        </p:spPr>
        <p:txBody>
          <a:bodyPr/>
          <a:lstStyle/>
          <a:p>
            <a:r>
              <a:rPr lang="en-ES" dirty="0"/>
              <a:t>Disclaimer</a:t>
            </a:r>
          </a:p>
        </p:txBody>
      </p:sp>
    </p:spTree>
    <p:extLst>
      <p:ext uri="{BB962C8B-B14F-4D97-AF65-F5344CB8AC3E}">
        <p14:creationId xmlns:p14="http://schemas.microsoft.com/office/powerpoint/2010/main" val="15383726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sp>
        <p:nvSpPr>
          <p:cNvPr id="2" name="Title 1">
            <a:extLst>
              <a:ext uri="{FF2B5EF4-FFF2-40B4-BE49-F238E27FC236}">
                <a16:creationId xmlns:a16="http://schemas.microsoft.com/office/drawing/2014/main" id="{D7557131-944E-7546-880D-B1AB16FF2F85}"/>
              </a:ext>
            </a:extLst>
          </p:cNvPr>
          <p:cNvSpPr>
            <a:spLocks noGrp="1"/>
          </p:cNvSpPr>
          <p:nvPr>
            <p:ph type="title"/>
          </p:nvPr>
        </p:nvSpPr>
        <p:spPr>
          <a:xfrm>
            <a:off x="317912" y="1962169"/>
            <a:ext cx="17084400" cy="1062638"/>
          </a:xfrm>
        </p:spPr>
        <p:txBody>
          <a:bodyPr/>
          <a:lstStyle/>
          <a:p>
            <a:r>
              <a:rPr lang="en-ES" dirty="0"/>
              <a:t>Partners</a:t>
            </a:r>
          </a:p>
        </p:txBody>
      </p:sp>
      <p:pic>
        <p:nvPicPr>
          <p:cNvPr id="23" name="Picture 22" descr="Dyslexiförbundet logo">
            <a:extLst>
              <a:ext uri="{FF2B5EF4-FFF2-40B4-BE49-F238E27FC236}">
                <a16:creationId xmlns:a16="http://schemas.microsoft.com/office/drawing/2014/main" id="{E95D038A-5107-A94E-AD89-995930934F36}"/>
              </a:ext>
            </a:extLst>
          </p:cNvPr>
          <p:cNvPicPr/>
          <p:nvPr/>
        </p:nvPicPr>
        <p:blipFill>
          <a:blip r:embed="rId5"/>
          <a:stretch>
            <a:fillRect/>
          </a:stretch>
        </p:blipFill>
        <p:spPr>
          <a:xfrm>
            <a:off x="837235" y="3258360"/>
            <a:ext cx="2269268" cy="2269268"/>
          </a:xfrm>
          <a:prstGeom prst="rect">
            <a:avLst/>
          </a:prstGeom>
        </p:spPr>
      </p:pic>
      <p:pic>
        <p:nvPicPr>
          <p:cNvPr id="24" name="Picture 23" descr="Risa logo">
            <a:extLst>
              <a:ext uri="{FF2B5EF4-FFF2-40B4-BE49-F238E27FC236}">
                <a16:creationId xmlns:a16="http://schemas.microsoft.com/office/drawing/2014/main" id="{53195402-E4A0-3F4A-81B0-28C6C2959FF3}"/>
              </a:ext>
            </a:extLst>
          </p:cNvPr>
          <p:cNvPicPr/>
          <p:nvPr/>
        </p:nvPicPr>
        <p:blipFill>
          <a:blip r:embed="rId6"/>
          <a:stretch>
            <a:fillRect/>
          </a:stretch>
        </p:blipFill>
        <p:spPr>
          <a:xfrm>
            <a:off x="4316996" y="3390581"/>
            <a:ext cx="1933194" cy="1638300"/>
          </a:xfrm>
          <a:prstGeom prst="rect">
            <a:avLst/>
          </a:prstGeom>
        </p:spPr>
      </p:pic>
      <p:pic>
        <p:nvPicPr>
          <p:cNvPr id="25" name="Picture 24" descr="RTV Slovenija logo">
            <a:extLst>
              <a:ext uri="{FF2B5EF4-FFF2-40B4-BE49-F238E27FC236}">
                <a16:creationId xmlns:a16="http://schemas.microsoft.com/office/drawing/2014/main" id="{1BF0B1E2-FB1F-F046-B484-9F71A70EF2FF}"/>
              </a:ext>
            </a:extLst>
          </p:cNvPr>
          <p:cNvPicPr/>
          <p:nvPr/>
        </p:nvPicPr>
        <p:blipFill>
          <a:blip r:embed="rId7"/>
          <a:stretch>
            <a:fillRect/>
          </a:stretch>
        </p:blipFill>
        <p:spPr>
          <a:xfrm>
            <a:off x="6779620" y="3258360"/>
            <a:ext cx="4160984" cy="1890093"/>
          </a:xfrm>
          <a:prstGeom prst="rect">
            <a:avLst/>
          </a:prstGeom>
        </p:spPr>
      </p:pic>
      <p:pic>
        <p:nvPicPr>
          <p:cNvPr id="26" name="Graphic 4" descr="Stiftung Universität Hildesheim logo">
            <a:extLst>
              <a:ext uri="{FF2B5EF4-FFF2-40B4-BE49-F238E27FC236}">
                <a16:creationId xmlns:a16="http://schemas.microsoft.com/office/drawing/2014/main" id="{92B7F15D-E8A7-9F43-A892-D30A63C8768C}"/>
              </a:ext>
            </a:extLst>
          </p:cNvPr>
          <p:cNvPicPr/>
          <p:nvPr/>
        </p:nvPicPr>
        <p:blipFill>
          <a:blip r:embed="rId8">
            <a:extLst>
              <a:ext uri="{96DAC541-7B7A-43D3-8B79-37D633B846F1}">
                <asvg:svgBlip xmlns:asvg="http://schemas.microsoft.com/office/drawing/2016/SVG/main" r:embed="rId9"/>
              </a:ext>
            </a:extLst>
          </a:blip>
          <a:stretch>
            <a:fillRect/>
          </a:stretch>
        </p:blipFill>
        <p:spPr>
          <a:xfrm>
            <a:off x="11123852" y="2976936"/>
            <a:ext cx="2269269" cy="2269269"/>
          </a:xfrm>
          <a:prstGeom prst="rect">
            <a:avLst/>
          </a:prstGeom>
        </p:spPr>
      </p:pic>
      <p:pic>
        <p:nvPicPr>
          <p:cNvPr id="27" name="Picture 26" descr="SDI Internationale Hochshule - University of Applied Sciences logo">
            <a:extLst>
              <a:ext uri="{FF2B5EF4-FFF2-40B4-BE49-F238E27FC236}">
                <a16:creationId xmlns:a16="http://schemas.microsoft.com/office/drawing/2014/main" id="{FE2DB0E3-D4D5-AC42-B780-92C95D0401A7}"/>
              </a:ext>
            </a:extLst>
          </p:cNvPr>
          <p:cNvPicPr/>
          <p:nvPr/>
        </p:nvPicPr>
        <p:blipFill>
          <a:blip r:embed="rId10"/>
          <a:stretch>
            <a:fillRect/>
          </a:stretch>
        </p:blipFill>
        <p:spPr>
          <a:xfrm>
            <a:off x="14451982" y="3390581"/>
            <a:ext cx="2990937" cy="1359853"/>
          </a:xfrm>
          <a:prstGeom prst="rect">
            <a:avLst/>
          </a:prstGeom>
        </p:spPr>
      </p:pic>
      <p:pic>
        <p:nvPicPr>
          <p:cNvPr id="28" name="Picture 27" descr="Universitat Autònoma de Barcelona logo">
            <a:extLst>
              <a:ext uri="{FF2B5EF4-FFF2-40B4-BE49-F238E27FC236}">
                <a16:creationId xmlns:a16="http://schemas.microsoft.com/office/drawing/2014/main" id="{243273C3-21EA-A845-93D3-CC2A66BE4D5B}"/>
              </a:ext>
            </a:extLst>
          </p:cNvPr>
          <p:cNvPicPr/>
          <p:nvPr/>
        </p:nvPicPr>
        <p:blipFill>
          <a:blip r:embed="rId11"/>
          <a:stretch>
            <a:fillRect/>
          </a:stretch>
        </p:blipFill>
        <p:spPr>
          <a:xfrm>
            <a:off x="2095499" y="5641928"/>
            <a:ext cx="2745725" cy="2058717"/>
          </a:xfrm>
          <a:prstGeom prst="rect">
            <a:avLst/>
          </a:prstGeom>
        </p:spPr>
      </p:pic>
      <p:pic>
        <p:nvPicPr>
          <p:cNvPr id="29" name="Picture 28" descr="Università degli Studi di Trieste logo">
            <a:extLst>
              <a:ext uri="{FF2B5EF4-FFF2-40B4-BE49-F238E27FC236}">
                <a16:creationId xmlns:a16="http://schemas.microsoft.com/office/drawing/2014/main" id="{755EFFAA-DA2A-4146-BAA0-026E89CC96F3}"/>
              </a:ext>
            </a:extLst>
          </p:cNvPr>
          <p:cNvPicPr/>
          <p:nvPr/>
        </p:nvPicPr>
        <p:blipFill>
          <a:blip r:embed="rId12"/>
          <a:stretch>
            <a:fillRect/>
          </a:stretch>
        </p:blipFill>
        <p:spPr>
          <a:xfrm>
            <a:off x="5289550" y="5989931"/>
            <a:ext cx="5249230" cy="1134110"/>
          </a:xfrm>
          <a:prstGeom prst="rect">
            <a:avLst/>
          </a:prstGeom>
        </p:spPr>
      </p:pic>
      <p:pic>
        <p:nvPicPr>
          <p:cNvPr id="30" name="Picture 29" descr="Universidade Vigo logo">
            <a:extLst>
              <a:ext uri="{FF2B5EF4-FFF2-40B4-BE49-F238E27FC236}">
                <a16:creationId xmlns:a16="http://schemas.microsoft.com/office/drawing/2014/main" id="{651A6100-3523-8543-80B8-46CF2E9E4315}"/>
              </a:ext>
            </a:extLst>
          </p:cNvPr>
          <p:cNvPicPr/>
          <p:nvPr/>
        </p:nvPicPr>
        <p:blipFill>
          <a:blip r:embed="rId13"/>
          <a:stretch>
            <a:fillRect/>
          </a:stretch>
        </p:blipFill>
        <p:spPr>
          <a:xfrm>
            <a:off x="10949515" y="6161381"/>
            <a:ext cx="5183614" cy="791210"/>
          </a:xfrm>
          <a:prstGeom prst="rect">
            <a:avLst/>
          </a:prstGeom>
        </p:spPr>
      </p:pic>
    </p:spTree>
    <p:extLst>
      <p:ext uri="{BB962C8B-B14F-4D97-AF65-F5344CB8AC3E}">
        <p14:creationId xmlns:p14="http://schemas.microsoft.com/office/powerpoint/2010/main" val="36218018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4" descr="Co-funded by the Erasmus+ Programme of the European Union logo">
            <a:extLst>
              <a:ext uri="{FF2B5EF4-FFF2-40B4-BE49-F238E27FC236}">
                <a16:creationId xmlns:a16="http://schemas.microsoft.com/office/drawing/2014/main" id="{7B34E4F4-D9E6-7843-A635-6F7E65AE4B2A}"/>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3448256" y="487007"/>
            <a:ext cx="4646206" cy="1062462"/>
          </a:xfrm>
          <a:prstGeom prst="rect">
            <a:avLst/>
          </a:prstGeom>
          <a:noFill/>
          <a:extLst>
            <a:ext uri="{909E8E84-426E-40DD-AFC4-6F175D3DCCD1}">
              <a14:hiddenFill xmlns:a14="http://schemas.microsoft.com/office/drawing/2010/main">
                <a:solidFill>
                  <a:srgbClr val="FFFFFF"/>
                </a:solidFill>
              </a14:hiddenFill>
            </a:ext>
          </a:extLst>
        </p:spPr>
      </p:pic>
      <p:pic>
        <p:nvPicPr>
          <p:cNvPr id="19" name="Picture 18" descr="Creative Commons License Logo: Attribution-ShareAlike International CC BY-SA">
            <a:extLst>
              <a:ext uri="{FF2B5EF4-FFF2-40B4-BE49-F238E27FC236}">
                <a16:creationId xmlns:a16="http://schemas.microsoft.com/office/drawing/2014/main" id="{8061834D-1377-9B49-892B-AFDC3631BF20}"/>
              </a:ext>
            </a:extLst>
          </p:cNvPr>
          <p:cNvPicPr/>
          <p:nvPr/>
        </p:nvPicPr>
        <p:blipFill>
          <a:blip r:embed="rId4">
            <a:extLst>
              <a:ext uri="{28A0092B-C50C-407E-A947-70E740481C1C}">
                <a14:useLocalDpi xmlns:a14="http://schemas.microsoft.com/office/drawing/2010/main" val="0"/>
              </a:ext>
            </a:extLst>
          </a:blip>
          <a:stretch>
            <a:fillRect/>
          </a:stretch>
        </p:blipFill>
        <p:spPr>
          <a:xfrm>
            <a:off x="245068" y="8882826"/>
            <a:ext cx="2701375" cy="952235"/>
          </a:xfrm>
          <a:prstGeom prst="rect">
            <a:avLst/>
          </a:prstGeom>
        </p:spPr>
      </p:pic>
      <p:pic>
        <p:nvPicPr>
          <p:cNvPr id="12" name="Picture 11" descr="EASIT (Easy Access for Social Inclusion Training) Logo">
            <a:hlinkClick r:id="rId5"/>
            <a:extLst>
              <a:ext uri="{FF2B5EF4-FFF2-40B4-BE49-F238E27FC236}">
                <a16:creationId xmlns:a16="http://schemas.microsoft.com/office/drawing/2014/main" id="{3005C618-9FC3-D746-AE1F-3014D2C5424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138484" y="3420566"/>
            <a:ext cx="8014201" cy="3352028"/>
          </a:xfrm>
          <a:prstGeom prst="rect">
            <a:avLst/>
          </a:prstGeom>
        </p:spPr>
      </p:pic>
      <p:sp>
        <p:nvSpPr>
          <p:cNvPr id="16" name="TextBox 15">
            <a:extLst>
              <a:ext uri="{FF2B5EF4-FFF2-40B4-BE49-F238E27FC236}">
                <a16:creationId xmlns:a16="http://schemas.microsoft.com/office/drawing/2014/main" id="{341309FA-535C-3146-A01F-F199B6C5FEF0}"/>
              </a:ext>
            </a:extLst>
          </p:cNvPr>
          <p:cNvSpPr txBox="1"/>
          <p:nvPr/>
        </p:nvSpPr>
        <p:spPr>
          <a:xfrm>
            <a:off x="4730784" y="6855371"/>
            <a:ext cx="8829598" cy="692498"/>
          </a:xfrm>
          <a:prstGeom prst="rect">
            <a:avLst/>
          </a:prstGeom>
          <a:noFill/>
        </p:spPr>
        <p:txBody>
          <a:bodyPr wrap="square" lIns="137169" tIns="68585" rIns="137169" bIns="68585" rtlCol="0">
            <a:spAutoFit/>
          </a:bodyPr>
          <a:lstStyle/>
          <a:p>
            <a:pPr algn="ctr">
              <a:lnSpc>
                <a:spcPct val="100000"/>
              </a:lnSpc>
            </a:pPr>
            <a:r>
              <a:rPr lang="sl-SI" sz="3600" b="1" dirty="0">
                <a:latin typeface="Verdana" panose="020B0604030504040204" pitchFamily="34" charset="0"/>
                <a:ea typeface="Verdana" panose="020B0604030504040204" pitchFamily="34" charset="0"/>
                <a:cs typeface="Verdana" panose="020B0604030504040204" pitchFamily="34" charset="0"/>
                <a:hlinkClick r:id="rId7"/>
              </a:rPr>
              <a:t>pagines.uab.cat/easit</a:t>
            </a:r>
            <a:endParaRPr lang="en-US" sz="3600" b="1" dirty="0">
              <a:latin typeface="Verdana" panose="020B0604030504040204" pitchFamily="34" charset="0"/>
              <a:ea typeface="Verdana" panose="020B0604030504040204" pitchFamily="34" charset="0"/>
              <a:cs typeface="Verdana" panose="020B0604030504040204" pitchFamily="34" charset="0"/>
            </a:endParaRPr>
          </a:p>
        </p:txBody>
      </p:sp>
      <p:sp>
        <p:nvSpPr>
          <p:cNvPr id="2" name="Title 1">
            <a:extLst>
              <a:ext uri="{FF2B5EF4-FFF2-40B4-BE49-F238E27FC236}">
                <a16:creationId xmlns:a16="http://schemas.microsoft.com/office/drawing/2014/main" id="{5C5C9300-C79A-654C-B4C1-2D3F2C2184C5}"/>
              </a:ext>
            </a:extLst>
          </p:cNvPr>
          <p:cNvSpPr>
            <a:spLocks noGrp="1"/>
          </p:cNvSpPr>
          <p:nvPr>
            <p:ph type="title"/>
          </p:nvPr>
        </p:nvSpPr>
        <p:spPr/>
        <p:txBody>
          <a:bodyPr/>
          <a:lstStyle/>
          <a:p>
            <a:r>
              <a:rPr lang="en-ES" dirty="0">
                <a:solidFill>
                  <a:schemeClr val="bg1"/>
                </a:solidFill>
              </a:rPr>
              <a:t>EASIT</a:t>
            </a:r>
          </a:p>
        </p:txBody>
      </p:sp>
    </p:spTree>
    <p:extLst>
      <p:ext uri="{BB962C8B-B14F-4D97-AF65-F5344CB8AC3E}">
        <p14:creationId xmlns:p14="http://schemas.microsoft.com/office/powerpoint/2010/main" val="1274046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D7EB082-EF74-F141-AB1C-0C9CFCB94651}"/>
              </a:ext>
            </a:extLst>
          </p:cNvPr>
          <p:cNvSpPr>
            <a:spLocks noChangeAspect="1"/>
          </p:cNvSpPr>
          <p:nvPr/>
        </p:nvSpPr>
        <p:spPr>
          <a:xfrm>
            <a:off x="452993" y="3224323"/>
            <a:ext cx="17251790" cy="5192170"/>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Comprehensibility is not enough to make content accessible.</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Readers will have to find, perceive, comprehend, recall, and </a:t>
            </a:r>
            <a:r>
              <a:rPr lang="en-GB" sz="4500" b="1" dirty="0">
                <a:latin typeface="Verdana" pitchFamily="34" charset="0"/>
                <a:ea typeface="Verdana" pitchFamily="34" charset="0"/>
              </a:rPr>
              <a:t>accept</a:t>
            </a:r>
            <a:r>
              <a:rPr lang="en-GB" sz="4500" dirty="0">
                <a:latin typeface="Verdana" pitchFamily="34" charset="0"/>
                <a:ea typeface="Verdana" pitchFamily="34" charset="0"/>
              </a:rPr>
              <a:t> a text offer, in order to act on the basis of the text.</a:t>
            </a:r>
          </a:p>
        </p:txBody>
      </p:sp>
      <p:sp>
        <p:nvSpPr>
          <p:cNvPr id="2" name="Titel 1">
            <a:extLst>
              <a:ext uri="{FF2B5EF4-FFF2-40B4-BE49-F238E27FC236}">
                <a16:creationId xmlns:a16="http://schemas.microsoft.com/office/drawing/2014/main" id="{1766F159-5206-4AFF-8516-7FA767D41F17}"/>
              </a:ext>
            </a:extLst>
          </p:cNvPr>
          <p:cNvSpPr>
            <a:spLocks noGrp="1"/>
          </p:cNvSpPr>
          <p:nvPr>
            <p:ph type="title"/>
          </p:nvPr>
        </p:nvSpPr>
        <p:spPr>
          <a:xfrm>
            <a:off x="317912" y="1712788"/>
            <a:ext cx="12185514" cy="1062638"/>
          </a:xfrm>
        </p:spPr>
        <p:txBody>
          <a:bodyPr>
            <a:normAutofit/>
          </a:bodyPr>
          <a:lstStyle/>
          <a:p>
            <a:r>
              <a:rPr lang="en-GB" dirty="0"/>
              <a:t>General aspects</a:t>
            </a:r>
          </a:p>
        </p:txBody>
      </p:sp>
    </p:spTree>
    <p:extLst>
      <p:ext uri="{BB962C8B-B14F-4D97-AF65-F5344CB8AC3E}">
        <p14:creationId xmlns:p14="http://schemas.microsoft.com/office/powerpoint/2010/main" val="29348672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D7EB082-EF74-F141-AB1C-0C9CFCB94651}"/>
              </a:ext>
            </a:extLst>
          </p:cNvPr>
          <p:cNvSpPr>
            <a:spLocks noChangeAspect="1"/>
          </p:cNvSpPr>
          <p:nvPr/>
        </p:nvSpPr>
        <p:spPr>
          <a:xfrm>
            <a:off x="452993" y="3224323"/>
            <a:ext cx="17251790" cy="1037187"/>
          </a:xfrm>
          <a:prstGeom prst="rect">
            <a:avLst/>
          </a:prstGeom>
        </p:spPr>
        <p:txBody>
          <a:bodyPr wrap="square" lIns="137141" tIns="68570" rIns="137141" bIns="68570">
            <a:spAutoFit/>
          </a:bodyPr>
          <a:lstStyle/>
          <a:p>
            <a:pPr>
              <a:lnSpc>
                <a:spcPct val="150000"/>
              </a:lnSpc>
            </a:pPr>
            <a:r>
              <a:rPr lang="en-GB" sz="4500" dirty="0">
                <a:latin typeface="Verdana" pitchFamily="34" charset="0"/>
                <a:ea typeface="Verdana" pitchFamily="34" charset="0"/>
              </a:rPr>
              <a:t>Acceptability is a pragmatic category. </a:t>
            </a:r>
          </a:p>
        </p:txBody>
      </p:sp>
      <p:sp>
        <p:nvSpPr>
          <p:cNvPr id="2" name="Titel 1">
            <a:extLst>
              <a:ext uri="{FF2B5EF4-FFF2-40B4-BE49-F238E27FC236}">
                <a16:creationId xmlns:a16="http://schemas.microsoft.com/office/drawing/2014/main" id="{9D40B08E-3684-4714-9D51-1F2DE5A79913}"/>
              </a:ext>
            </a:extLst>
          </p:cNvPr>
          <p:cNvSpPr>
            <a:spLocks noGrp="1"/>
          </p:cNvSpPr>
          <p:nvPr>
            <p:ph type="title"/>
          </p:nvPr>
        </p:nvSpPr>
        <p:spPr>
          <a:xfrm>
            <a:off x="317912" y="1712788"/>
            <a:ext cx="12205392" cy="1062638"/>
          </a:xfrm>
        </p:spPr>
        <p:txBody>
          <a:bodyPr>
            <a:normAutofit/>
          </a:bodyPr>
          <a:lstStyle/>
          <a:p>
            <a:r>
              <a:rPr lang="en-GB" dirty="0"/>
              <a:t>Acceptability</a:t>
            </a:r>
          </a:p>
        </p:txBody>
      </p:sp>
    </p:spTree>
    <p:extLst>
      <p:ext uri="{BB962C8B-B14F-4D97-AF65-F5344CB8AC3E}">
        <p14:creationId xmlns:p14="http://schemas.microsoft.com/office/powerpoint/2010/main" val="954937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D7EB082-EF74-F141-AB1C-0C9CFCB94651}"/>
              </a:ext>
            </a:extLst>
          </p:cNvPr>
          <p:cNvSpPr>
            <a:spLocks noChangeAspect="1"/>
          </p:cNvSpPr>
          <p:nvPr/>
        </p:nvSpPr>
        <p:spPr>
          <a:xfrm>
            <a:off x="452993" y="3224323"/>
            <a:ext cx="17251790" cy="5209547"/>
          </a:xfrm>
          <a:prstGeom prst="rect">
            <a:avLst/>
          </a:prstGeom>
        </p:spPr>
        <p:txBody>
          <a:bodyPr wrap="square" lIns="137141" tIns="68570" rIns="137141" bIns="68570">
            <a:spAutoFit/>
          </a:bodyPr>
          <a:lstStyle/>
          <a:p>
            <a:pPr>
              <a:lnSpc>
                <a:spcPct val="150000"/>
              </a:lnSpc>
            </a:pPr>
            <a:r>
              <a:rPr lang="en-GB" sz="3200" dirty="0">
                <a:latin typeface="Verdana" pitchFamily="34" charset="0"/>
                <a:ea typeface="Verdana" pitchFamily="34" charset="0"/>
              </a:rPr>
              <a:t>Accessible content should be… (Maaß 2020, Rink 2020):</a:t>
            </a:r>
          </a:p>
          <a:p>
            <a:pPr marL="685800" indent="-685800">
              <a:lnSpc>
                <a:spcPct val="150000"/>
              </a:lnSpc>
              <a:buFont typeface="Arial" panose="020B0604020202020204" pitchFamily="34" charset="0"/>
              <a:buChar char="•"/>
            </a:pPr>
            <a:r>
              <a:rPr lang="en-GB" sz="3200" dirty="0">
                <a:latin typeface="Verdana" pitchFamily="34" charset="0"/>
                <a:ea typeface="Verdana" pitchFamily="34" charset="0"/>
              </a:rPr>
              <a:t>retrievable.</a:t>
            </a:r>
          </a:p>
          <a:p>
            <a:pPr marL="685800" indent="-685800">
              <a:lnSpc>
                <a:spcPct val="150000"/>
              </a:lnSpc>
              <a:buFont typeface="Arial" panose="020B0604020202020204" pitchFamily="34" charset="0"/>
              <a:buChar char="•"/>
            </a:pPr>
            <a:r>
              <a:rPr lang="en-GB" sz="3200" dirty="0">
                <a:latin typeface="Verdana" pitchFamily="34" charset="0"/>
                <a:ea typeface="Verdana" pitchFamily="34" charset="0"/>
              </a:rPr>
              <a:t>perceptible.</a:t>
            </a:r>
          </a:p>
          <a:p>
            <a:pPr marL="685800" indent="-685800">
              <a:lnSpc>
                <a:spcPct val="150000"/>
              </a:lnSpc>
              <a:buFont typeface="Arial" panose="020B0604020202020204" pitchFamily="34" charset="0"/>
              <a:buChar char="•"/>
            </a:pPr>
            <a:r>
              <a:rPr lang="en-GB" sz="3200" dirty="0">
                <a:latin typeface="Verdana" pitchFamily="34" charset="0"/>
                <a:ea typeface="Verdana" pitchFamily="34" charset="0"/>
              </a:rPr>
              <a:t>comprehensible.</a:t>
            </a:r>
          </a:p>
          <a:p>
            <a:pPr marL="685800" indent="-685800">
              <a:lnSpc>
                <a:spcPct val="150000"/>
              </a:lnSpc>
              <a:buFont typeface="Arial" panose="020B0604020202020204" pitchFamily="34" charset="0"/>
              <a:buChar char="•"/>
            </a:pPr>
            <a:r>
              <a:rPr lang="en-GB" sz="3200" dirty="0">
                <a:latin typeface="Verdana" pitchFamily="34" charset="0"/>
                <a:ea typeface="Verdana" pitchFamily="34" charset="0"/>
              </a:rPr>
              <a:t>linkable.</a:t>
            </a:r>
          </a:p>
          <a:p>
            <a:pPr marL="685800" indent="-685800">
              <a:lnSpc>
                <a:spcPct val="150000"/>
              </a:lnSpc>
              <a:buFont typeface="Arial" panose="020B0604020202020204" pitchFamily="34" charset="0"/>
              <a:buChar char="•"/>
            </a:pPr>
            <a:r>
              <a:rPr lang="en-GB" sz="3200" dirty="0">
                <a:latin typeface="Verdana" pitchFamily="34" charset="0"/>
                <a:ea typeface="Verdana" pitchFamily="34" charset="0"/>
              </a:rPr>
              <a:t>acceptable. </a:t>
            </a:r>
          </a:p>
          <a:p>
            <a:pPr marL="685800" indent="-685800">
              <a:lnSpc>
                <a:spcPct val="150000"/>
              </a:lnSpc>
              <a:buFont typeface="Arial" panose="020B0604020202020204" pitchFamily="34" charset="0"/>
              <a:buChar char="•"/>
            </a:pPr>
            <a:r>
              <a:rPr lang="en-GB" sz="3200" dirty="0">
                <a:latin typeface="Verdana" pitchFamily="34" charset="0"/>
                <a:ea typeface="Verdana" pitchFamily="34" charset="0"/>
              </a:rPr>
              <a:t>action-enabling.   </a:t>
            </a:r>
          </a:p>
        </p:txBody>
      </p:sp>
      <p:sp>
        <p:nvSpPr>
          <p:cNvPr id="2" name="Titel 1">
            <a:extLst>
              <a:ext uri="{FF2B5EF4-FFF2-40B4-BE49-F238E27FC236}">
                <a16:creationId xmlns:a16="http://schemas.microsoft.com/office/drawing/2014/main" id="{9A15542B-5A3E-4B20-B8A1-1D8565FFADEF}"/>
              </a:ext>
            </a:extLst>
          </p:cNvPr>
          <p:cNvSpPr>
            <a:spLocks noGrp="1"/>
          </p:cNvSpPr>
          <p:nvPr>
            <p:ph type="title"/>
          </p:nvPr>
        </p:nvSpPr>
        <p:spPr>
          <a:xfrm>
            <a:off x="317912" y="1712788"/>
            <a:ext cx="12145758" cy="1062638"/>
          </a:xfrm>
        </p:spPr>
        <p:txBody>
          <a:bodyPr>
            <a:normAutofit/>
          </a:bodyPr>
          <a:lstStyle/>
          <a:p>
            <a:r>
              <a:rPr lang="en-GB" dirty="0"/>
              <a:t>Steps towards accessibility</a:t>
            </a:r>
          </a:p>
        </p:txBody>
      </p:sp>
    </p:spTree>
    <p:extLst>
      <p:ext uri="{BB962C8B-B14F-4D97-AF65-F5344CB8AC3E}">
        <p14:creationId xmlns:p14="http://schemas.microsoft.com/office/powerpoint/2010/main" val="3013520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D7EB082-EF74-F141-AB1C-0C9CFCB94651}"/>
              </a:ext>
            </a:extLst>
          </p:cNvPr>
          <p:cNvSpPr>
            <a:spLocks noChangeAspect="1"/>
          </p:cNvSpPr>
          <p:nvPr/>
        </p:nvSpPr>
        <p:spPr>
          <a:xfrm>
            <a:off x="452993" y="3224323"/>
            <a:ext cx="17251790" cy="3114679"/>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Reduced acceptability is harmful to the usefulness of a text offer.</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Reduced acceptability is also a burden to inclusion. </a:t>
            </a:r>
          </a:p>
        </p:txBody>
      </p:sp>
      <p:sp>
        <p:nvSpPr>
          <p:cNvPr id="2" name="Titel 1">
            <a:extLst>
              <a:ext uri="{FF2B5EF4-FFF2-40B4-BE49-F238E27FC236}">
                <a16:creationId xmlns:a16="http://schemas.microsoft.com/office/drawing/2014/main" id="{5B748ADB-03C3-46E0-9D64-7EE380B86524}"/>
              </a:ext>
            </a:extLst>
          </p:cNvPr>
          <p:cNvSpPr>
            <a:spLocks noGrp="1"/>
          </p:cNvSpPr>
          <p:nvPr>
            <p:ph type="title"/>
          </p:nvPr>
        </p:nvSpPr>
        <p:spPr>
          <a:xfrm>
            <a:off x="317912" y="1712788"/>
            <a:ext cx="12006610" cy="1062638"/>
          </a:xfrm>
        </p:spPr>
        <p:txBody>
          <a:bodyPr>
            <a:normAutofit/>
          </a:bodyPr>
          <a:lstStyle/>
          <a:p>
            <a:r>
              <a:rPr lang="en-GB" dirty="0"/>
              <a:t>Reduced acceptability</a:t>
            </a:r>
          </a:p>
        </p:txBody>
      </p:sp>
    </p:spTree>
    <p:extLst>
      <p:ext uri="{BB962C8B-B14F-4D97-AF65-F5344CB8AC3E}">
        <p14:creationId xmlns:p14="http://schemas.microsoft.com/office/powerpoint/2010/main" val="19404367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2075933"/>
          </a:xfrm>
          <a:prstGeom prst="rect">
            <a:avLst/>
          </a:prstGeom>
        </p:spPr>
        <p:txBody>
          <a:bodyPr wrap="square" lIns="137141" tIns="68570" rIns="137141" bIns="68570">
            <a:spAutoFit/>
          </a:bodyPr>
          <a:lstStyle/>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EL has an acceptability issue.</a:t>
            </a:r>
          </a:p>
          <a:p>
            <a:pPr>
              <a:lnSpc>
                <a:spcPct val="150000"/>
              </a:lnSpc>
            </a:pPr>
            <a:r>
              <a:rPr lang="en-GB" sz="4500" dirty="0">
                <a:latin typeface="Verdana" pitchFamily="34" charset="0"/>
                <a:ea typeface="Verdana" pitchFamily="34" charset="0"/>
                <a:sym typeface="Wingdings" panose="05000000000000000000" pitchFamily="2" charset="2"/>
              </a:rPr>
              <a:t> We focus on acceptability.</a:t>
            </a:r>
            <a:endParaRPr lang="en-GB" sz="4500" dirty="0">
              <a:latin typeface="Verdana" pitchFamily="34" charset="0"/>
              <a:ea typeface="Verdana" pitchFamily="34" charset="0"/>
            </a:endParaRPr>
          </a:p>
        </p:txBody>
      </p:sp>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a:effectLst/>
              </a:rPr>
              <a:t>Acceptability of E2U</a:t>
            </a:r>
          </a:p>
        </p:txBody>
      </p:sp>
    </p:spTree>
    <p:extLst>
      <p:ext uri="{BB962C8B-B14F-4D97-AF65-F5344CB8AC3E}">
        <p14:creationId xmlns:p14="http://schemas.microsoft.com/office/powerpoint/2010/main" val="810036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4153425"/>
          </a:xfrm>
          <a:prstGeom prst="rect">
            <a:avLst/>
          </a:prstGeom>
        </p:spPr>
        <p:txBody>
          <a:bodyPr wrap="square" lIns="137141" tIns="68570" rIns="137141" bIns="68570">
            <a:spAutoFit/>
          </a:bodyPr>
          <a:lstStyle/>
          <a:p>
            <a:pPr>
              <a:lnSpc>
                <a:spcPct val="150000"/>
              </a:lnSpc>
            </a:pPr>
            <a:r>
              <a:rPr lang="en-GB" sz="4500" dirty="0">
                <a:latin typeface="Verdana" pitchFamily="34" charset="0"/>
                <a:ea typeface="Verdana" pitchFamily="34" charset="0"/>
              </a:rPr>
              <a:t>EL text version has features that reduce its acceptability  for…</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…the primary target groups.</a:t>
            </a:r>
          </a:p>
          <a:p>
            <a:pPr marL="685800" indent="-685800">
              <a:lnSpc>
                <a:spcPct val="150000"/>
              </a:lnSpc>
              <a:buFont typeface="Arial" panose="020B0604020202020204" pitchFamily="34" charset="0"/>
              <a:buChar char="•"/>
            </a:pPr>
            <a:r>
              <a:rPr lang="en-GB" sz="4500" dirty="0">
                <a:latin typeface="Verdana" pitchFamily="34" charset="0"/>
                <a:ea typeface="Verdana" pitchFamily="34" charset="0"/>
              </a:rPr>
              <a:t>…the secondary target groups.</a:t>
            </a:r>
          </a:p>
        </p:txBody>
      </p:sp>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fontScale="90000"/>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effectLst/>
              </a:rPr>
              <a:t>Acceptability issues on the side of the target texts</a:t>
            </a:r>
          </a:p>
        </p:txBody>
      </p:sp>
    </p:spTree>
    <p:extLst>
      <p:ext uri="{BB962C8B-B14F-4D97-AF65-F5344CB8AC3E}">
        <p14:creationId xmlns:p14="http://schemas.microsoft.com/office/powerpoint/2010/main" val="4240273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A89CF32-AEAA-5D4E-8107-6D019FF3EEC7}"/>
              </a:ext>
            </a:extLst>
          </p:cNvPr>
          <p:cNvSpPr/>
          <p:nvPr/>
        </p:nvSpPr>
        <p:spPr>
          <a:xfrm>
            <a:off x="452993" y="3224323"/>
            <a:ext cx="17251790" cy="5192170"/>
          </a:xfrm>
          <a:prstGeom prst="rect">
            <a:avLst/>
          </a:prstGeom>
        </p:spPr>
        <p:txBody>
          <a:bodyPr wrap="square" lIns="137141" tIns="68570" rIns="137141" bIns="68570">
            <a:spAutoFit/>
          </a:bodyPr>
          <a:lstStyle/>
          <a:p>
            <a:pPr>
              <a:lnSpc>
                <a:spcPct val="150000"/>
              </a:lnSpc>
            </a:pPr>
            <a:r>
              <a:rPr lang="en-GB" sz="4500" dirty="0">
                <a:latin typeface="Verdana" pitchFamily="34" charset="0"/>
                <a:ea typeface="Verdana" pitchFamily="34" charset="0"/>
              </a:rPr>
              <a:t>Source text: Original version of a text in standard language or expert language.</a:t>
            </a:r>
          </a:p>
          <a:p>
            <a:pPr>
              <a:lnSpc>
                <a:spcPct val="150000"/>
              </a:lnSpc>
            </a:pPr>
            <a:endParaRPr lang="en-GB" sz="4500" dirty="0">
              <a:latin typeface="Verdana" pitchFamily="34" charset="0"/>
              <a:ea typeface="Verdana" pitchFamily="34" charset="0"/>
            </a:endParaRPr>
          </a:p>
          <a:p>
            <a:pPr>
              <a:lnSpc>
                <a:spcPct val="150000"/>
              </a:lnSpc>
            </a:pPr>
            <a:r>
              <a:rPr lang="en-GB" sz="4500" dirty="0">
                <a:latin typeface="Verdana" pitchFamily="34" charset="0"/>
                <a:ea typeface="Verdana" pitchFamily="34" charset="0"/>
                <a:sym typeface="Wingdings" panose="05000000000000000000" pitchFamily="2" charset="2"/>
              </a:rPr>
              <a:t> Acceptability issues need to be identified and addressed for the EL version.</a:t>
            </a:r>
            <a:endParaRPr lang="en-GB" sz="4500" dirty="0">
              <a:latin typeface="Verdana" pitchFamily="34" charset="0"/>
              <a:ea typeface="Verdana" pitchFamily="34" charset="0"/>
            </a:endParaRPr>
          </a:p>
        </p:txBody>
      </p:sp>
      <p:sp>
        <p:nvSpPr>
          <p:cNvPr id="5" name="Title 2">
            <a:extLst>
              <a:ext uri="{FF2B5EF4-FFF2-40B4-BE49-F238E27FC236}">
                <a16:creationId xmlns:a16="http://schemas.microsoft.com/office/drawing/2014/main" id="{A63BC436-DEA6-2E46-9851-9EEFCEC40492}"/>
              </a:ext>
            </a:extLst>
          </p:cNvPr>
          <p:cNvSpPr>
            <a:spLocks noGrp="1"/>
          </p:cNvSpPr>
          <p:nvPr>
            <p:ph type="title"/>
          </p:nvPr>
        </p:nvSpPr>
        <p:spPr>
          <a:xfrm>
            <a:off x="317912" y="1913007"/>
            <a:ext cx="12170180" cy="1062638"/>
          </a:xfrm>
        </p:spPr>
        <p:txBody>
          <a:bodyPr>
            <a:normAutofit fontScale="90000"/>
          </a:bodyPr>
          <a:lstStyle/>
          <a:p>
            <a:pPr marL="0" marR="0" lvl="0" indent="0" algn="l" defTabSz="1371408" rtl="0" eaLnBrk="1" fontAlgn="auto" latinLnBrk="0" hangingPunct="1">
              <a:lnSpc>
                <a:spcPct val="90000"/>
              </a:lnSpc>
              <a:spcBef>
                <a:spcPct val="0"/>
              </a:spcBef>
              <a:spcAft>
                <a:spcPts val="0"/>
              </a:spcAft>
              <a:buClrTx/>
              <a:buSzTx/>
              <a:buFontTx/>
              <a:buNone/>
              <a:tabLst/>
              <a:defRPr/>
            </a:pPr>
            <a:r>
              <a:rPr lang="en-GB" dirty="0">
                <a:effectLst/>
              </a:rPr>
              <a:t>Acceptability issues on the side of the source texts</a:t>
            </a:r>
          </a:p>
        </p:txBody>
      </p:sp>
    </p:spTree>
    <p:extLst>
      <p:ext uri="{BB962C8B-B14F-4D97-AF65-F5344CB8AC3E}">
        <p14:creationId xmlns:p14="http://schemas.microsoft.com/office/powerpoint/2010/main" val="6085808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FC16E295-5761-BA4F-A7A5-CD773ACF28B7}" vid="{04F7000C-F3D4-A54C-934E-B09502CD73C8}"/>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TotalTime>
  <Words>625</Words>
  <Application>Microsoft Office PowerPoint</Application>
  <PresentationFormat>Personalizado</PresentationFormat>
  <Paragraphs>82</Paragraphs>
  <Slides>22</Slides>
  <Notes>6</Notes>
  <HiddenSlides>0</HiddenSlides>
  <MMClips>0</MMClips>
  <ScaleCrop>false</ScaleCrop>
  <HeadingPairs>
    <vt:vector size="4" baseType="variant">
      <vt:variant>
        <vt:lpstr>Tema</vt:lpstr>
      </vt:variant>
      <vt:variant>
        <vt:i4>1</vt:i4>
      </vt:variant>
      <vt:variant>
        <vt:lpstr>Títulos de diapositiva</vt:lpstr>
      </vt:variant>
      <vt:variant>
        <vt:i4>22</vt:i4>
      </vt:variant>
    </vt:vector>
  </HeadingPairs>
  <TitlesOfParts>
    <vt:vector size="23" baseType="lpstr">
      <vt:lpstr>Office Theme</vt:lpstr>
      <vt:lpstr>Pragmatic aspects of E2U</vt:lpstr>
      <vt:lpstr>Overview</vt:lpstr>
      <vt:lpstr>General aspects</vt:lpstr>
      <vt:lpstr>Acceptability</vt:lpstr>
      <vt:lpstr>Steps towards accessibility</vt:lpstr>
      <vt:lpstr>Reduced acceptability</vt:lpstr>
      <vt:lpstr>Acceptability of E2U</vt:lpstr>
      <vt:lpstr>Acceptability issues on the side of the target texts</vt:lpstr>
      <vt:lpstr>Acceptability issues on the side of the source texts</vt:lpstr>
      <vt:lpstr>Reduced acceptability of the source texts (1)</vt:lpstr>
      <vt:lpstr>Reduced acceptability of the source texts (2)</vt:lpstr>
      <vt:lpstr>Enhanced acceptability of E2U texts (1)</vt:lpstr>
      <vt:lpstr>Enhanced acceptability of E2U texts (2)</vt:lpstr>
      <vt:lpstr>Enhanced acceptability of E2U texts (3)</vt:lpstr>
      <vt:lpstr>Reduced acceptability may trigger stigmatisation (1)</vt:lpstr>
      <vt:lpstr>Reduced acceptability may trigger stigmatisation (2)</vt:lpstr>
      <vt:lpstr>Reduced acceptability may trigger stigmatisation (3)</vt:lpstr>
      <vt:lpstr>Christiane Maaß and Sergio Hernández </vt:lpstr>
      <vt:lpstr>Acknowledgement</vt:lpstr>
      <vt:lpstr>Disclaimer</vt:lpstr>
      <vt:lpstr>Partners</vt:lpstr>
      <vt:lpstr>EASIT</vt:lpstr>
    </vt:vector>
  </TitlesOfParts>
  <Manager>Anna Matamala</Manager>
  <Company>SUH</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EASIT: Easy Access for Social Inclusion Training</dc:title>
  <dc:subject>EASIT Video Lecture</dc:subject>
  <dc:creator>Christiane Maaß;Sergio Hernandez Garrido</dc:creator>
  <cp:keywords>easy-to-read content; cognitive accessibility; plain language; easy-to-understand content</cp:keywords>
  <dc:description/>
  <cp:lastModifiedBy>Ana Fernández Torné</cp:lastModifiedBy>
  <cp:revision>40</cp:revision>
  <dcterms:modified xsi:type="dcterms:W3CDTF">2021-07-09T10:57:50Z</dcterms:modified>
  <cp:category>Teaching materials</cp:category>
</cp:coreProperties>
</file>