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65" r:id="rId2"/>
    <p:sldId id="330" r:id="rId3"/>
    <p:sldId id="326" r:id="rId4"/>
    <p:sldId id="331" r:id="rId5"/>
    <p:sldId id="332" r:id="rId6"/>
    <p:sldId id="333" r:id="rId7"/>
    <p:sldId id="327" r:id="rId8"/>
    <p:sldId id="334" r:id="rId9"/>
    <p:sldId id="335" r:id="rId10"/>
    <p:sldId id="336" r:id="rId11"/>
    <p:sldId id="337" r:id="rId12"/>
    <p:sldId id="338" r:id="rId13"/>
    <p:sldId id="339" r:id="rId14"/>
    <p:sldId id="341" r:id="rId15"/>
    <p:sldId id="340" r:id="rId16"/>
    <p:sldId id="342" r:id="rId17"/>
    <p:sldId id="343" r:id="rId18"/>
    <p:sldId id="314" r:id="rId19"/>
    <p:sldId id="344" r:id="rId20"/>
    <p:sldId id="345" r:id="rId21"/>
    <p:sldId id="346" r:id="rId22"/>
    <p:sldId id="328" r:id="rId23"/>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26"/>
            <p14:sldId id="331"/>
            <p14:sldId id="332"/>
            <p14:sldId id="333"/>
            <p14:sldId id="327"/>
            <p14:sldId id="334"/>
            <p14:sldId id="335"/>
            <p14:sldId id="336"/>
            <p14:sldId id="337"/>
            <p14:sldId id="338"/>
            <p14:sldId id="339"/>
            <p14:sldId id="341"/>
            <p14:sldId id="340"/>
            <p14:sldId id="342"/>
            <p14:sldId id="343"/>
            <p14:sldId id="314"/>
            <p14:sldId id="344"/>
            <p14:sldId id="345"/>
            <p14:sldId id="346"/>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859971-B161-0148-91A6-72AD0E128275}" v="2" dt="2021-05-27T07:55:46.2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6056"/>
  </p:normalViewPr>
  <p:slideViewPr>
    <p:cSldViewPr snapToGrid="0" snapToObjects="1">
      <p:cViewPr varScale="1">
        <p:scale>
          <a:sx n="62" d="100"/>
          <a:sy n="62" d="100"/>
        </p:scale>
        <p:origin x="216" y="752"/>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Fernández Torné" userId="bba7793a-0333-4a89-b675-c27b414e869b" providerId="ADAL" clId="{38859971-B161-0148-91A6-72AD0E128275}"/>
    <pc:docChg chg="addSld modSld">
      <pc:chgData name="Ana Fernández Torné" userId="bba7793a-0333-4a89-b675-c27b414e869b" providerId="ADAL" clId="{38859971-B161-0148-91A6-72AD0E128275}" dt="2021-05-27T07:55:46.285" v="0"/>
      <pc:docMkLst>
        <pc:docMk/>
      </pc:docMkLst>
      <pc:sldChg chg="add">
        <pc:chgData name="Ana Fernández Torné" userId="bba7793a-0333-4a89-b675-c27b414e869b" providerId="ADAL" clId="{38859971-B161-0148-91A6-72AD0E128275}" dt="2021-05-27T07:55:46.285" v="0"/>
        <pc:sldMkLst>
          <pc:docMk/>
          <pc:sldMk cId="1274046980" sldId="328"/>
        </pc:sldMkLst>
      </pc:sldChg>
      <pc:sldChg chg="add">
        <pc:chgData name="Ana Fernández Torné" userId="bba7793a-0333-4a89-b675-c27b414e869b" providerId="ADAL" clId="{38859971-B161-0148-91A6-72AD0E128275}" dt="2021-05-27T07:55:46.285" v="0"/>
        <pc:sldMkLst>
          <pc:docMk/>
          <pc:sldMk cId="3414306010" sldId="344"/>
        </pc:sldMkLst>
      </pc:sldChg>
      <pc:sldChg chg="add">
        <pc:chgData name="Ana Fernández Torné" userId="bba7793a-0333-4a89-b675-c27b414e869b" providerId="ADAL" clId="{38859971-B161-0148-91A6-72AD0E128275}" dt="2021-05-27T07:55:46.285" v="0"/>
        <pc:sldMkLst>
          <pc:docMk/>
          <pc:sldMk cId="1538372688" sldId="345"/>
        </pc:sldMkLst>
      </pc:sldChg>
      <pc:sldChg chg="add">
        <pc:chgData name="Ana Fernández Torné" userId="bba7793a-0333-4a89-b675-c27b414e869b" providerId="ADAL" clId="{38859971-B161-0148-91A6-72AD0E128275}" dt="2021-05-27T07:55:46.285" v="0"/>
        <pc:sldMkLst>
          <pc:docMk/>
          <pc:sldMk cId="3621801837" sldId="34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22</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hyperlink" Target="mailto:easit@uni-hildesheim.de" TargetMode="Externa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1.JPG"/><Relationship Id="rId12" Type="http://schemas.openxmlformats.org/officeDocument/2006/relationships/image" Target="../media/image16.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7.png"/><Relationship Id="rId9" Type="http://schemas.openxmlformats.org/officeDocument/2006/relationships/image" Target="../media/image13.sv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859103" y="6175287"/>
            <a:ext cx="8567693" cy="1688455"/>
          </a:xfrm>
          <a:prstGeom prst="rect">
            <a:avLst/>
          </a:prstGeom>
        </p:spPr>
        <p:txBody>
          <a:bodyPr wrap="none" lIns="137141" tIns="68570" rIns="137141" bIns="68570">
            <a:spAutoFit/>
          </a:bodyPr>
          <a:lstStyle/>
          <a:p>
            <a:pPr algn="ctr">
              <a:lnSpc>
                <a:spcPct val="150000"/>
              </a:lnSpc>
            </a:pPr>
            <a:r>
              <a:rPr lang="es-CO" sz="3600" b="1" dirty="0">
                <a:latin typeface="Verdana" panose="020B0604030504040204" pitchFamily="34" charset="0"/>
                <a:ea typeface="Verdana" panose="020B0604030504040204" pitchFamily="34" charset="0"/>
                <a:cs typeface="Verdana" panose="020B0604030504040204" pitchFamily="34" charset="0"/>
              </a:rPr>
              <a:t>Sergio Hernández Garrido</a:t>
            </a:r>
            <a:r>
              <a:rPr lang="de-DE" sz="3600" b="1" dirty="0">
                <a:latin typeface="Verdana" panose="020B0604030504040204" pitchFamily="34" charset="0"/>
                <a:ea typeface="Verdana" panose="020B0604030504040204" pitchFamily="34" charset="0"/>
                <a:cs typeface="Verdana" panose="020B0604030504040204" pitchFamily="34" charset="0"/>
              </a:rPr>
              <a:t> </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Stiftung Universität Hildesheim</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GB" sz="5500"/>
              <a:t>Pragmatic aspects of E2U</a:t>
            </a:r>
          </a:p>
        </p:txBody>
      </p:sp>
      <p:sp>
        <p:nvSpPr>
          <p:cNvPr id="16" name="TextBox 15">
            <a:extLst>
              <a:ext uri="{FF2B5EF4-FFF2-40B4-BE49-F238E27FC236}">
                <a16:creationId xmlns:a16="http://schemas.microsoft.com/office/drawing/2014/main" id="{AAC2A4C7-C614-7241-918C-B81ACCA7CF55}"/>
              </a:ext>
            </a:extLst>
          </p:cNvPr>
          <p:cNvSpPr txBox="1"/>
          <p:nvPr/>
        </p:nvSpPr>
        <p:spPr>
          <a:xfrm>
            <a:off x="3494185" y="3124947"/>
            <a:ext cx="11297606"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Element 4.</a:t>
            </a:r>
            <a:r>
              <a:rPr lang="de-DE"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The language of E2U</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11245" y="2199525"/>
            <a:ext cx="15263435"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Unit 2.</a:t>
            </a:r>
            <a:r>
              <a:rPr lang="es-ES"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Easy-to-understand language (E2U)</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6230916"/>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Lang (2020, in preparation): </a:t>
            </a:r>
          </a:p>
          <a:p>
            <a:pPr>
              <a:lnSpc>
                <a:spcPct val="150000"/>
              </a:lnSpc>
            </a:pPr>
            <a:r>
              <a:rPr lang="en-GB" sz="4500" dirty="0">
                <a:latin typeface="Verdana" pitchFamily="34" charset="0"/>
                <a:ea typeface="Verdana" pitchFamily="34" charset="0"/>
              </a:rPr>
              <a:t>Motivation barrier through negative experiences…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…with texts written in standard language or expert language.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…communicating with the authorities.  </a:t>
            </a:r>
          </a:p>
          <a:p>
            <a:pPr marL="1371503" lvl="1" indent="-685800">
              <a:lnSpc>
                <a:spcPct val="150000"/>
              </a:lnSpc>
              <a:buFont typeface="Arial" panose="020B0604020202020204" pitchFamily="34" charset="0"/>
              <a:buChar char="•"/>
            </a:pPr>
            <a:endParaRPr lang="en-GB" sz="45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Reduced acceptability of the source texts (1)</a:t>
            </a:r>
          </a:p>
        </p:txBody>
      </p:sp>
    </p:spTree>
    <p:extLst>
      <p:ext uri="{BB962C8B-B14F-4D97-AF65-F5344CB8AC3E}">
        <p14:creationId xmlns:p14="http://schemas.microsoft.com/office/powerpoint/2010/main" val="3362109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Wingdings" panose="05000000000000000000" pitchFamily="2" charset="2"/>
              <a:buChar char="à"/>
            </a:pPr>
            <a:r>
              <a:rPr lang="en-GB" sz="4500" dirty="0">
                <a:latin typeface="Verdana" pitchFamily="34" charset="0"/>
                <a:ea typeface="Verdana" pitchFamily="34" charset="0"/>
                <a:sym typeface="Wingdings" panose="05000000000000000000" pitchFamily="2" charset="2"/>
              </a:rPr>
              <a:t>Negative emotions.</a:t>
            </a:r>
          </a:p>
          <a:p>
            <a:pPr>
              <a:lnSpc>
                <a:spcPct val="150000"/>
              </a:lnSpc>
            </a:pPr>
            <a:endParaRPr lang="de-DE" sz="4500" dirty="0">
              <a:latin typeface="Verdana" pitchFamily="34" charset="0"/>
              <a:ea typeface="Verdana" pitchFamily="34" charset="0"/>
              <a:sym typeface="Wingdings" panose="05000000000000000000" pitchFamily="2" charset="2"/>
            </a:endParaRPr>
          </a:p>
          <a:p>
            <a:pPr>
              <a:lnSpc>
                <a:spcPct val="150000"/>
              </a:lnSpc>
            </a:pPr>
            <a:r>
              <a:rPr lang="de-DE" sz="4500" dirty="0">
                <a:latin typeface="Verdana" pitchFamily="34" charset="0"/>
                <a:ea typeface="Verdana" pitchFamily="34" charset="0"/>
                <a:sym typeface="Wingdings" panose="05000000000000000000" pitchFamily="2" charset="2"/>
              </a:rPr>
              <a:t>E</a:t>
            </a:r>
            <a:r>
              <a:rPr lang="en-GB" sz="4500" dirty="0">
                <a:latin typeface="Verdana" pitchFamily="34" charset="0"/>
                <a:ea typeface="Verdana" pitchFamily="34" charset="0"/>
                <a:sym typeface="Wingdings" panose="05000000000000000000" pitchFamily="2" charset="2"/>
              </a:rPr>
              <a:t>2U can be a way out: E2U opens a communicative channel with users in their communication with experts. </a:t>
            </a:r>
            <a:endParaRPr lang="en-GB" sz="4500" dirty="0">
              <a:latin typeface="Verdana" pitchFamily="34" charset="0"/>
              <a:ea typeface="Verdana" pitchFamily="34" charset="0"/>
            </a:endParaRPr>
          </a:p>
          <a:p>
            <a:pPr marL="1371503" lvl="1" indent="-685800">
              <a:lnSpc>
                <a:spcPct val="150000"/>
              </a:lnSpc>
              <a:buFont typeface="Arial" panose="020B0604020202020204" pitchFamily="34" charset="0"/>
              <a:buChar char="•"/>
            </a:pPr>
            <a:endParaRPr lang="en-GB" sz="45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Reduced acceptability of the source texts (2)</a:t>
            </a:r>
          </a:p>
        </p:txBody>
      </p:sp>
    </p:spTree>
    <p:extLst>
      <p:ext uri="{BB962C8B-B14F-4D97-AF65-F5344CB8AC3E}">
        <p14:creationId xmlns:p14="http://schemas.microsoft.com/office/powerpoint/2010/main" val="3722292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sym typeface="Wingdings" panose="05000000000000000000" pitchFamily="2" charset="2"/>
              </a:rPr>
              <a:t>E2U makes communication and reading more acceptable.</a:t>
            </a:r>
          </a:p>
          <a:p>
            <a:pPr>
              <a:lnSpc>
                <a:spcPct val="150000"/>
              </a:lnSpc>
            </a:pPr>
            <a:endParaRPr lang="en-GB" sz="4500" dirty="0">
              <a:latin typeface="Verdana" pitchFamily="34" charset="0"/>
              <a:ea typeface="Verdana" pitchFamily="34" charset="0"/>
              <a:sym typeface="Wingdings" panose="05000000000000000000" pitchFamily="2" charset="2"/>
            </a:endParaRPr>
          </a:p>
          <a:p>
            <a:pPr>
              <a:lnSpc>
                <a:spcPct val="150000"/>
              </a:lnSpc>
            </a:pPr>
            <a:r>
              <a:rPr lang="en-GB" sz="4500" dirty="0">
                <a:latin typeface="Verdana" pitchFamily="34" charset="0"/>
                <a:ea typeface="Verdana" pitchFamily="34" charset="0"/>
                <a:sym typeface="Wingdings" panose="05000000000000000000" pitchFamily="2" charset="2"/>
              </a:rPr>
              <a:t> Texts are made more approachable through their layout and imagery. </a:t>
            </a:r>
            <a:endParaRPr lang="en-GB" sz="4500" dirty="0">
              <a:latin typeface="Verdana" pitchFamily="34" charset="0"/>
              <a:ea typeface="Verdana" pitchFamily="34" charset="0"/>
            </a:endParaRPr>
          </a:p>
          <a:p>
            <a:pPr marL="1371503" lvl="1" indent="-685800">
              <a:lnSpc>
                <a:spcPct val="150000"/>
              </a:lnSpc>
              <a:buFont typeface="Arial" panose="020B0604020202020204" pitchFamily="34" charset="0"/>
              <a:buChar char="•"/>
            </a:pPr>
            <a:endParaRPr lang="en-GB" sz="45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Enhanced acceptability of E2U texts (1)</a:t>
            </a:r>
          </a:p>
        </p:txBody>
      </p:sp>
    </p:spTree>
    <p:extLst>
      <p:ext uri="{BB962C8B-B14F-4D97-AF65-F5344CB8AC3E}">
        <p14:creationId xmlns:p14="http://schemas.microsoft.com/office/powerpoint/2010/main" val="309835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6230916"/>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de-DE" sz="4500" dirty="0">
                <a:latin typeface="Verdana" pitchFamily="34" charset="0"/>
                <a:ea typeface="Verdana" pitchFamily="34" charset="0"/>
                <a:sym typeface="Wingdings" panose="05000000000000000000" pitchFamily="2" charset="2"/>
              </a:rPr>
              <a:t>P</a:t>
            </a:r>
            <a:r>
              <a:rPr lang="en-GB" sz="4500" dirty="0">
                <a:latin typeface="Verdana" pitchFamily="34" charset="0"/>
                <a:ea typeface="Verdana" pitchFamily="34" charset="0"/>
                <a:sym typeface="Wingdings" panose="05000000000000000000" pitchFamily="2" charset="2"/>
              </a:rPr>
              <a:t>L lays a mayor focus on acceptability, sometimes even more than on comprehensibility.</a:t>
            </a:r>
          </a:p>
          <a:p>
            <a:pPr marL="685800" indent="-685800">
              <a:lnSpc>
                <a:spcPct val="150000"/>
              </a:lnSpc>
              <a:buFont typeface="Arial" panose="020B0604020202020204" pitchFamily="34" charset="0"/>
              <a:buChar char="•"/>
            </a:pPr>
            <a:r>
              <a:rPr lang="de-DE" sz="4500" dirty="0">
                <a:latin typeface="Verdana" pitchFamily="34" charset="0"/>
                <a:ea typeface="Verdana" pitchFamily="34" charset="0"/>
                <a:sym typeface="Wingdings" panose="05000000000000000000" pitchFamily="2" charset="2"/>
              </a:rPr>
              <a:t>F</a:t>
            </a:r>
            <a:r>
              <a:rPr lang="en-GB" sz="4500" dirty="0">
                <a:latin typeface="Verdana" pitchFamily="34" charset="0"/>
                <a:ea typeface="Verdana" pitchFamily="34" charset="0"/>
                <a:sym typeface="Wingdings" panose="05000000000000000000" pitchFamily="2" charset="2"/>
              </a:rPr>
              <a:t>or example: “citizen-oriented language”.</a:t>
            </a:r>
          </a:p>
          <a:p>
            <a:pPr marL="1371503" lvl="1" indent="-685800">
              <a:lnSpc>
                <a:spcPct val="150000"/>
              </a:lnSpc>
              <a:buFont typeface="Arial" panose="020B0604020202020204" pitchFamily="34" charset="0"/>
              <a:buChar char="•"/>
            </a:pPr>
            <a:r>
              <a:rPr lang="en-GB" sz="4500" dirty="0">
                <a:latin typeface="Verdana" pitchFamily="34" charset="0"/>
                <a:ea typeface="Verdana" pitchFamily="34" charset="0"/>
                <a:sym typeface="Wingdings" panose="05000000000000000000" pitchFamily="2" charset="2"/>
              </a:rPr>
              <a:t>These texts do not stress the asymmetry in the communication process. </a:t>
            </a:r>
            <a:endParaRPr lang="en-GB" sz="4500" dirty="0">
              <a:latin typeface="Verdana" pitchFamily="34" charset="0"/>
              <a:ea typeface="Verdana" pitchFamily="34" charset="0"/>
            </a:endParaRPr>
          </a:p>
          <a:p>
            <a:pPr marL="1371503" lvl="1" indent="-685800">
              <a:lnSpc>
                <a:spcPct val="150000"/>
              </a:lnSpc>
              <a:buFont typeface="Arial" panose="020B0604020202020204" pitchFamily="34" charset="0"/>
              <a:buChar char="•"/>
            </a:pPr>
            <a:endParaRPr lang="en-GB" sz="45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Enhanced acceptability of E2U texts (2)</a:t>
            </a:r>
          </a:p>
        </p:txBody>
      </p:sp>
    </p:spTree>
    <p:extLst>
      <p:ext uri="{BB962C8B-B14F-4D97-AF65-F5344CB8AC3E}">
        <p14:creationId xmlns:p14="http://schemas.microsoft.com/office/powerpoint/2010/main" val="4085440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6160384"/>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3800" dirty="0">
                <a:latin typeface="Verdana" pitchFamily="34" charset="0"/>
                <a:ea typeface="Verdana" pitchFamily="34" charset="0"/>
                <a:sym typeface="Wingdings" panose="05000000000000000000" pitchFamily="2" charset="2"/>
              </a:rPr>
              <a:t>Texts in PL adhere to standard expectations with regard to layout and imagery.</a:t>
            </a:r>
          </a:p>
          <a:p>
            <a:pPr marL="685800" indent="-685800">
              <a:lnSpc>
                <a:spcPct val="150000"/>
              </a:lnSpc>
              <a:buFont typeface="Arial" panose="020B0604020202020204" pitchFamily="34" charset="0"/>
              <a:buChar char="•"/>
            </a:pPr>
            <a:r>
              <a:rPr lang="de-DE" sz="3800" dirty="0">
                <a:latin typeface="Verdana" pitchFamily="34" charset="0"/>
                <a:ea typeface="Verdana" pitchFamily="34" charset="0"/>
                <a:sym typeface="Wingdings" panose="05000000000000000000" pitchFamily="2" charset="2"/>
              </a:rPr>
              <a:t>P</a:t>
            </a:r>
            <a:r>
              <a:rPr lang="en-GB" sz="3800" dirty="0">
                <a:latin typeface="Verdana" pitchFamily="34" charset="0"/>
                <a:ea typeface="Verdana" pitchFamily="34" charset="0"/>
                <a:sym typeface="Wingdings" panose="05000000000000000000" pitchFamily="2" charset="2"/>
              </a:rPr>
              <a:t>L does not use all available strategies to enhance comprehensibility.</a:t>
            </a:r>
          </a:p>
          <a:p>
            <a:pPr>
              <a:lnSpc>
                <a:spcPct val="150000"/>
              </a:lnSpc>
            </a:pPr>
            <a:r>
              <a:rPr lang="de-DE" sz="3800" dirty="0">
                <a:latin typeface="Verdana" pitchFamily="34" charset="0"/>
                <a:ea typeface="Verdana" pitchFamily="34" charset="0"/>
                <a:sym typeface="Wingdings" panose="05000000000000000000" pitchFamily="2" charset="2"/>
              </a:rPr>
              <a:t></a:t>
            </a:r>
            <a:r>
              <a:rPr lang="en-GB" sz="3800" dirty="0">
                <a:latin typeface="Verdana" pitchFamily="34" charset="0"/>
                <a:ea typeface="Verdana" pitchFamily="34" charset="0"/>
                <a:sym typeface="Wingdings" panose="05000000000000000000" pitchFamily="2" charset="2"/>
              </a:rPr>
              <a:t> PL is often not perceptible and comprehensible enough for persons with communication impairment. </a:t>
            </a:r>
            <a:endParaRPr lang="en-GB" sz="3800" dirty="0">
              <a:latin typeface="Verdana" pitchFamily="34" charset="0"/>
              <a:ea typeface="Verdana" pitchFamily="34" charset="0"/>
            </a:endParaRPr>
          </a:p>
          <a:p>
            <a:pPr marL="1371503" lvl="1" indent="-685800">
              <a:lnSpc>
                <a:spcPct val="150000"/>
              </a:lnSpc>
              <a:buFont typeface="Arial" panose="020B0604020202020204" pitchFamily="34" charset="0"/>
              <a:buChar char="•"/>
            </a:pPr>
            <a:endParaRPr lang="en-GB" sz="38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Enhanced acceptability of E2U texts (3)</a:t>
            </a:r>
          </a:p>
        </p:txBody>
      </p:sp>
    </p:spTree>
    <p:extLst>
      <p:ext uri="{BB962C8B-B14F-4D97-AF65-F5344CB8AC3E}">
        <p14:creationId xmlns:p14="http://schemas.microsoft.com/office/powerpoint/2010/main" val="731869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de-DE" sz="4500" dirty="0">
                <a:latin typeface="Verdana" pitchFamily="34" charset="0"/>
                <a:ea typeface="Verdana" pitchFamily="34" charset="0"/>
              </a:rPr>
              <a:t>E</a:t>
            </a:r>
            <a:r>
              <a:rPr lang="en-GB" sz="4500" dirty="0">
                <a:latin typeface="Verdana" pitchFamily="34" charset="0"/>
                <a:ea typeface="Verdana" pitchFamily="34" charset="0"/>
              </a:rPr>
              <a:t>L is used in the context of communication impairment.</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Communication impairment is exposed to stigmatisation.</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Texts in EL can trigger stigmatisation processes.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Reduced acceptability may trigger stigmatisation (1)</a:t>
            </a:r>
          </a:p>
        </p:txBody>
      </p:sp>
    </p:spTree>
    <p:extLst>
      <p:ext uri="{BB962C8B-B14F-4D97-AF65-F5344CB8AC3E}">
        <p14:creationId xmlns:p14="http://schemas.microsoft.com/office/powerpoint/2010/main" val="414508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518333"/>
          </a:xfrm>
          <a:prstGeom prst="rect">
            <a:avLst/>
          </a:prstGeom>
        </p:spPr>
        <p:txBody>
          <a:bodyPr wrap="square" lIns="137141" tIns="68570" rIns="137141" bIns="68570">
            <a:spAutoFit/>
          </a:bodyPr>
          <a:lstStyle/>
          <a:p>
            <a:pPr>
              <a:lnSpc>
                <a:spcPct val="150000"/>
              </a:lnSpc>
            </a:pPr>
            <a:r>
              <a:rPr lang="en-GB" sz="3900" dirty="0">
                <a:latin typeface="Verdana" pitchFamily="34" charset="0"/>
                <a:ea typeface="Verdana" pitchFamily="34" charset="0"/>
              </a:rPr>
              <a:t>For example: </a:t>
            </a:r>
          </a:p>
          <a:p>
            <a:pPr marL="685800" indent="-685800">
              <a:lnSpc>
                <a:spcPct val="150000"/>
              </a:lnSpc>
              <a:buFont typeface="Arial" panose="020B0604020202020204" pitchFamily="34" charset="0"/>
              <a:buChar char="•"/>
            </a:pPr>
            <a:r>
              <a:rPr lang="en-GB" sz="3900" dirty="0">
                <a:latin typeface="Verdana" pitchFamily="34" charset="0"/>
                <a:ea typeface="Verdana" pitchFamily="34" charset="0"/>
              </a:rPr>
              <a:t>Texts directed towards a grown-up audience but use images that rather address children.</a:t>
            </a:r>
          </a:p>
          <a:p>
            <a:pPr marL="685800" indent="-685800">
              <a:lnSpc>
                <a:spcPct val="150000"/>
              </a:lnSpc>
              <a:buFont typeface="Arial" panose="020B0604020202020204" pitchFamily="34" charset="0"/>
              <a:buChar char="•"/>
            </a:pPr>
            <a:r>
              <a:rPr lang="en-GB" sz="3900" dirty="0">
                <a:latin typeface="Verdana" pitchFamily="34" charset="0"/>
                <a:ea typeface="Verdana" pitchFamily="34" charset="0"/>
              </a:rPr>
              <a:t>Texts that reduce grammar and lexical structures so much that the texts come into conflict with orthography or grammar rules.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Reduced acceptability may trigger stigmatisation (2)</a:t>
            </a:r>
          </a:p>
        </p:txBody>
      </p:sp>
    </p:spTree>
    <p:extLst>
      <p:ext uri="{BB962C8B-B14F-4D97-AF65-F5344CB8AC3E}">
        <p14:creationId xmlns:p14="http://schemas.microsoft.com/office/powerpoint/2010/main" val="1184582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de-DE" sz="4500" dirty="0">
                <a:latin typeface="Verdana" pitchFamily="34" charset="0"/>
                <a:ea typeface="Verdana" pitchFamily="34" charset="0"/>
              </a:rPr>
              <a:t>Maaß (2020): Easy Language Plus.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Language variety that balances comprehensibility and acceptability.</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Very close to EL, but avoids features that are known to reduce acceptability.</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Reduced acceptability may trigger stigmatisation (3)</a:t>
            </a:r>
          </a:p>
        </p:txBody>
      </p:sp>
    </p:spTree>
    <p:extLst>
      <p:ext uri="{BB962C8B-B14F-4D97-AF65-F5344CB8AC3E}">
        <p14:creationId xmlns:p14="http://schemas.microsoft.com/office/powerpoint/2010/main" val="1872770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de-DE" sz="3600" b="1" dirty="0">
                <a:latin typeface="Verdana" panose="020B0604030504040204" pitchFamily="34" charset="0"/>
                <a:ea typeface="Verdana" panose="020B0604030504040204" pitchFamily="34" charset="0"/>
                <a:cs typeface="Verdana" panose="020B0604030504040204" pitchFamily="34" charset="0"/>
                <a:hlinkClick r:id="rId5"/>
              </a:rPr>
              <a:t>easit@uni-hildesheim.de</a:t>
            </a:r>
            <a:r>
              <a:rPr lang="de-DE" sz="3600" b="1" dirty="0">
                <a:latin typeface="Verdana" panose="020B0604030504040204" pitchFamily="34" charset="0"/>
                <a:ea typeface="Verdana" panose="020B0604030504040204" pitchFamily="34" charset="0"/>
                <a:cs typeface="Verdana" panose="020B0604030504040204" pitchFamily="34" charset="0"/>
              </a:rPr>
              <a:t> </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fontScale="90000"/>
          </a:bodyPr>
          <a:lstStyle/>
          <a:p>
            <a:r>
              <a:rPr lang="de-DE" sz="3600" dirty="0"/>
              <a:t>Christiane Maaß and Sergio Hernández </a:t>
            </a:r>
            <a:endParaRPr lang="en-ES" sz="3600" dirty="0"/>
          </a:p>
        </p:txBody>
      </p:sp>
      <p:pic>
        <p:nvPicPr>
          <p:cNvPr id="17" name="Picture 16" descr="Logo of the University of Hildesheim.">
            <a:extLst>
              <a:ext uri="{FF2B5EF4-FFF2-40B4-BE49-F238E27FC236}">
                <a16:creationId xmlns:a16="http://schemas.microsoft.com/office/drawing/2014/main" id="{79B64585-8AE6-F047-B9D0-459ECD9F14A9}"/>
              </a:ext>
            </a:extLst>
          </p:cNvPr>
          <p:cNvPicPr>
            <a:picLocks noChangeAspect="1"/>
          </p:cNvPicPr>
          <p:nvPr/>
        </p:nvPicPr>
        <p:blipFill>
          <a:blip r:embed="rId6"/>
          <a:stretch>
            <a:fillRect/>
          </a:stretch>
        </p:blipFill>
        <p:spPr>
          <a:xfrm>
            <a:off x="4311922" y="2946456"/>
            <a:ext cx="4439670" cy="4433896"/>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103712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Pragmatic aspects of E2U.</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a:t>Overview</a:t>
            </a:r>
          </a:p>
        </p:txBody>
      </p:sp>
    </p:spTree>
    <p:extLst>
      <p:ext uri="{BB962C8B-B14F-4D97-AF65-F5344CB8AC3E}">
        <p14:creationId xmlns:p14="http://schemas.microsoft.com/office/powerpoint/2010/main" val="378835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Comprehensibility is not enough to make content accessible.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Readers will have to find, perceive, comprehend, recall, and </a:t>
            </a:r>
            <a:r>
              <a:rPr lang="en-GB" sz="4500" b="1" dirty="0">
                <a:latin typeface="Verdana" pitchFamily="34" charset="0"/>
                <a:ea typeface="Verdana" pitchFamily="34" charset="0"/>
              </a:rPr>
              <a:t>accept</a:t>
            </a:r>
            <a:r>
              <a:rPr lang="en-GB" sz="4500" dirty="0">
                <a:latin typeface="Verdana" pitchFamily="34" charset="0"/>
                <a:ea typeface="Verdana" pitchFamily="34" charset="0"/>
              </a:rPr>
              <a:t> a text offer, in order to act on the basis of the text.</a:t>
            </a:r>
          </a:p>
        </p:txBody>
      </p:sp>
      <p:sp>
        <p:nvSpPr>
          <p:cNvPr id="2" name="Titel 1">
            <a:extLst>
              <a:ext uri="{FF2B5EF4-FFF2-40B4-BE49-F238E27FC236}">
                <a16:creationId xmlns:a16="http://schemas.microsoft.com/office/drawing/2014/main" id="{1766F159-5206-4AFF-8516-7FA767D41F17}"/>
              </a:ext>
            </a:extLst>
          </p:cNvPr>
          <p:cNvSpPr>
            <a:spLocks noGrp="1"/>
          </p:cNvSpPr>
          <p:nvPr>
            <p:ph type="title"/>
          </p:nvPr>
        </p:nvSpPr>
        <p:spPr>
          <a:xfrm>
            <a:off x="317912" y="1712788"/>
            <a:ext cx="12185514" cy="1062638"/>
          </a:xfrm>
        </p:spPr>
        <p:txBody>
          <a:bodyPr>
            <a:normAutofit/>
          </a:bodyPr>
          <a:lstStyle/>
          <a:p>
            <a:r>
              <a:rPr lang="en-GB" dirty="0"/>
              <a:t>General aspects</a:t>
            </a:r>
          </a:p>
        </p:txBody>
      </p:sp>
    </p:spTree>
    <p:extLst>
      <p:ext uri="{BB962C8B-B14F-4D97-AF65-F5344CB8AC3E}">
        <p14:creationId xmlns:p14="http://schemas.microsoft.com/office/powerpoint/2010/main" val="29348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1037187"/>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Acceptability is a pragmatic category. </a:t>
            </a:r>
          </a:p>
        </p:txBody>
      </p:sp>
      <p:sp>
        <p:nvSpPr>
          <p:cNvPr id="2" name="Titel 1">
            <a:extLst>
              <a:ext uri="{FF2B5EF4-FFF2-40B4-BE49-F238E27FC236}">
                <a16:creationId xmlns:a16="http://schemas.microsoft.com/office/drawing/2014/main" id="{9D40B08E-3684-4714-9D51-1F2DE5A79913}"/>
              </a:ext>
            </a:extLst>
          </p:cNvPr>
          <p:cNvSpPr>
            <a:spLocks noGrp="1"/>
          </p:cNvSpPr>
          <p:nvPr>
            <p:ph type="title"/>
          </p:nvPr>
        </p:nvSpPr>
        <p:spPr>
          <a:xfrm>
            <a:off x="317912" y="1712788"/>
            <a:ext cx="12205392" cy="1062638"/>
          </a:xfrm>
        </p:spPr>
        <p:txBody>
          <a:bodyPr>
            <a:normAutofit/>
          </a:bodyPr>
          <a:lstStyle/>
          <a:p>
            <a:r>
              <a:rPr lang="en-GB" dirty="0"/>
              <a:t>Acceptability</a:t>
            </a:r>
          </a:p>
        </p:txBody>
      </p:sp>
    </p:spTree>
    <p:extLst>
      <p:ext uri="{BB962C8B-B14F-4D97-AF65-F5344CB8AC3E}">
        <p14:creationId xmlns:p14="http://schemas.microsoft.com/office/powerpoint/2010/main" val="95493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209547"/>
          </a:xfrm>
          <a:prstGeom prst="rect">
            <a:avLst/>
          </a:prstGeom>
        </p:spPr>
        <p:txBody>
          <a:bodyPr wrap="square" lIns="137141" tIns="68570" rIns="137141" bIns="68570">
            <a:spAutoFit/>
          </a:bodyPr>
          <a:lstStyle/>
          <a:p>
            <a:pPr>
              <a:lnSpc>
                <a:spcPct val="150000"/>
              </a:lnSpc>
            </a:pPr>
            <a:r>
              <a:rPr lang="en-GB" sz="3200" dirty="0">
                <a:latin typeface="Verdana" pitchFamily="34" charset="0"/>
                <a:ea typeface="Verdana" pitchFamily="34" charset="0"/>
              </a:rPr>
              <a:t>Accessible content should be… (Maaß 2020, Rink 2020):</a:t>
            </a:r>
          </a:p>
          <a:p>
            <a:pPr marL="685800" indent="-685800">
              <a:lnSpc>
                <a:spcPct val="150000"/>
              </a:lnSpc>
              <a:buFont typeface="Arial" panose="020B0604020202020204" pitchFamily="34" charset="0"/>
              <a:buChar char="•"/>
            </a:pPr>
            <a:r>
              <a:rPr lang="en-GB" sz="3200" dirty="0">
                <a:latin typeface="Verdana" pitchFamily="34" charset="0"/>
                <a:ea typeface="Verdana" pitchFamily="34" charset="0"/>
              </a:rPr>
              <a:t>retrievable.</a:t>
            </a:r>
          </a:p>
          <a:p>
            <a:pPr marL="685800" indent="-685800">
              <a:lnSpc>
                <a:spcPct val="150000"/>
              </a:lnSpc>
              <a:buFont typeface="Arial" panose="020B0604020202020204" pitchFamily="34" charset="0"/>
              <a:buChar char="•"/>
            </a:pPr>
            <a:r>
              <a:rPr lang="en-GB" sz="3200" dirty="0">
                <a:latin typeface="Verdana" pitchFamily="34" charset="0"/>
                <a:ea typeface="Verdana" pitchFamily="34" charset="0"/>
              </a:rPr>
              <a:t>perceptible.</a:t>
            </a:r>
          </a:p>
          <a:p>
            <a:pPr marL="685800" indent="-685800">
              <a:lnSpc>
                <a:spcPct val="150000"/>
              </a:lnSpc>
              <a:buFont typeface="Arial" panose="020B0604020202020204" pitchFamily="34" charset="0"/>
              <a:buChar char="•"/>
            </a:pPr>
            <a:r>
              <a:rPr lang="en-GB" sz="3200" dirty="0">
                <a:latin typeface="Verdana" pitchFamily="34" charset="0"/>
                <a:ea typeface="Verdana" pitchFamily="34" charset="0"/>
              </a:rPr>
              <a:t>comprehensible.</a:t>
            </a:r>
          </a:p>
          <a:p>
            <a:pPr marL="685800" indent="-685800">
              <a:lnSpc>
                <a:spcPct val="150000"/>
              </a:lnSpc>
              <a:buFont typeface="Arial" panose="020B0604020202020204" pitchFamily="34" charset="0"/>
              <a:buChar char="•"/>
            </a:pPr>
            <a:r>
              <a:rPr lang="en-GB" sz="3200" dirty="0">
                <a:latin typeface="Verdana" pitchFamily="34" charset="0"/>
                <a:ea typeface="Verdana" pitchFamily="34" charset="0"/>
              </a:rPr>
              <a:t>linkable.</a:t>
            </a:r>
          </a:p>
          <a:p>
            <a:pPr marL="685800" indent="-685800">
              <a:lnSpc>
                <a:spcPct val="150000"/>
              </a:lnSpc>
              <a:buFont typeface="Arial" panose="020B0604020202020204" pitchFamily="34" charset="0"/>
              <a:buChar char="•"/>
            </a:pPr>
            <a:r>
              <a:rPr lang="en-GB" sz="3200" dirty="0">
                <a:latin typeface="Verdana" pitchFamily="34" charset="0"/>
                <a:ea typeface="Verdana" pitchFamily="34" charset="0"/>
              </a:rPr>
              <a:t>acceptable. </a:t>
            </a:r>
          </a:p>
          <a:p>
            <a:pPr marL="685800" indent="-685800">
              <a:lnSpc>
                <a:spcPct val="150000"/>
              </a:lnSpc>
              <a:buFont typeface="Arial" panose="020B0604020202020204" pitchFamily="34" charset="0"/>
              <a:buChar char="•"/>
            </a:pPr>
            <a:r>
              <a:rPr lang="en-GB" sz="3200" dirty="0">
                <a:latin typeface="Verdana" pitchFamily="34" charset="0"/>
                <a:ea typeface="Verdana" pitchFamily="34" charset="0"/>
              </a:rPr>
              <a:t>action-enabling.   </a:t>
            </a:r>
          </a:p>
        </p:txBody>
      </p:sp>
      <p:sp>
        <p:nvSpPr>
          <p:cNvPr id="2" name="Titel 1">
            <a:extLst>
              <a:ext uri="{FF2B5EF4-FFF2-40B4-BE49-F238E27FC236}">
                <a16:creationId xmlns:a16="http://schemas.microsoft.com/office/drawing/2014/main" id="{9A15542B-5A3E-4B20-B8A1-1D8565FFADEF}"/>
              </a:ext>
            </a:extLst>
          </p:cNvPr>
          <p:cNvSpPr>
            <a:spLocks noGrp="1"/>
          </p:cNvSpPr>
          <p:nvPr>
            <p:ph type="title"/>
          </p:nvPr>
        </p:nvSpPr>
        <p:spPr>
          <a:xfrm>
            <a:off x="317912" y="1712788"/>
            <a:ext cx="12145758" cy="1062638"/>
          </a:xfrm>
        </p:spPr>
        <p:txBody>
          <a:bodyPr>
            <a:normAutofit/>
          </a:bodyPr>
          <a:lstStyle/>
          <a:p>
            <a:r>
              <a:rPr lang="en-GB" dirty="0"/>
              <a:t>Steps towards accessibility</a:t>
            </a:r>
          </a:p>
        </p:txBody>
      </p:sp>
    </p:spTree>
    <p:extLst>
      <p:ext uri="{BB962C8B-B14F-4D97-AF65-F5344CB8AC3E}">
        <p14:creationId xmlns:p14="http://schemas.microsoft.com/office/powerpoint/2010/main" val="3013520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Reduced acceptability is harmful to the usefulness of a text offer.</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Reduced acceptability is also a burden to inclusion. </a:t>
            </a:r>
          </a:p>
        </p:txBody>
      </p:sp>
      <p:sp>
        <p:nvSpPr>
          <p:cNvPr id="2" name="Titel 1">
            <a:extLst>
              <a:ext uri="{FF2B5EF4-FFF2-40B4-BE49-F238E27FC236}">
                <a16:creationId xmlns:a16="http://schemas.microsoft.com/office/drawing/2014/main" id="{5B748ADB-03C3-46E0-9D64-7EE380B86524}"/>
              </a:ext>
            </a:extLst>
          </p:cNvPr>
          <p:cNvSpPr>
            <a:spLocks noGrp="1"/>
          </p:cNvSpPr>
          <p:nvPr>
            <p:ph type="title"/>
          </p:nvPr>
        </p:nvSpPr>
        <p:spPr>
          <a:xfrm>
            <a:off x="317912" y="1712788"/>
            <a:ext cx="12006610" cy="1062638"/>
          </a:xfrm>
        </p:spPr>
        <p:txBody>
          <a:bodyPr>
            <a:normAutofit/>
          </a:bodyPr>
          <a:lstStyle/>
          <a:p>
            <a:r>
              <a:rPr lang="en-GB" dirty="0"/>
              <a:t>Reduced acceptability</a:t>
            </a:r>
          </a:p>
        </p:txBody>
      </p:sp>
    </p:spTree>
    <p:extLst>
      <p:ext uri="{BB962C8B-B14F-4D97-AF65-F5344CB8AC3E}">
        <p14:creationId xmlns:p14="http://schemas.microsoft.com/office/powerpoint/2010/main" val="194043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EL has an acceptability issue.</a:t>
            </a:r>
          </a:p>
          <a:p>
            <a:pPr>
              <a:lnSpc>
                <a:spcPct val="150000"/>
              </a:lnSpc>
            </a:pPr>
            <a:r>
              <a:rPr lang="en-GB" sz="4500" dirty="0">
                <a:latin typeface="Verdana" pitchFamily="34" charset="0"/>
                <a:ea typeface="Verdana" pitchFamily="34" charset="0"/>
                <a:sym typeface="Wingdings" panose="05000000000000000000" pitchFamily="2" charset="2"/>
              </a:rPr>
              <a:t> We focus on acceptability.</a:t>
            </a:r>
            <a:endParaRPr lang="en-GB" sz="45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a:effectLst/>
              </a:rPr>
              <a:t>Acceptability of E2U</a:t>
            </a:r>
          </a:p>
        </p:txBody>
      </p:sp>
    </p:spTree>
    <p:extLst>
      <p:ext uri="{BB962C8B-B14F-4D97-AF65-F5344CB8AC3E}">
        <p14:creationId xmlns:p14="http://schemas.microsoft.com/office/powerpoint/2010/main" val="810036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EL text version has features that reduce its acceptability  for…</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…the primary target groups.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…the secondary target groups.</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Acceptability issues on the side of the target texts</a:t>
            </a:r>
          </a:p>
        </p:txBody>
      </p:sp>
    </p:spTree>
    <p:extLst>
      <p:ext uri="{BB962C8B-B14F-4D97-AF65-F5344CB8AC3E}">
        <p14:creationId xmlns:p14="http://schemas.microsoft.com/office/powerpoint/2010/main" val="4240273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Source text: Original version of a text in standard language or expert language.</a:t>
            </a:r>
          </a:p>
          <a:p>
            <a:pPr>
              <a:lnSpc>
                <a:spcPct val="150000"/>
              </a:lnSpc>
            </a:pPr>
            <a:endParaRPr lang="en-GB" sz="4500" dirty="0">
              <a:latin typeface="Verdana" pitchFamily="34" charset="0"/>
              <a:ea typeface="Verdana" pitchFamily="34" charset="0"/>
            </a:endParaRPr>
          </a:p>
          <a:p>
            <a:pPr>
              <a:lnSpc>
                <a:spcPct val="150000"/>
              </a:lnSpc>
            </a:pPr>
            <a:r>
              <a:rPr lang="en-GB" sz="4500" dirty="0">
                <a:latin typeface="Verdana" pitchFamily="34" charset="0"/>
                <a:ea typeface="Verdana" pitchFamily="34" charset="0"/>
                <a:sym typeface="Wingdings" panose="05000000000000000000" pitchFamily="2" charset="2"/>
              </a:rPr>
              <a:t> Acceptability issues need to be identified and addressed for the EL version.</a:t>
            </a:r>
            <a:endParaRPr lang="en-GB" sz="45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Acceptability issues on the side of the source texts</a:t>
            </a:r>
          </a:p>
        </p:txBody>
      </p:sp>
    </p:spTree>
    <p:extLst>
      <p:ext uri="{BB962C8B-B14F-4D97-AF65-F5344CB8AC3E}">
        <p14:creationId xmlns:p14="http://schemas.microsoft.com/office/powerpoint/2010/main" val="608580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625</Words>
  <Application>Microsoft Macintosh PowerPoint</Application>
  <PresentationFormat>Custom</PresentationFormat>
  <Paragraphs>82</Paragraphs>
  <Slides>22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Verdana</vt:lpstr>
      <vt:lpstr>Wingdings</vt:lpstr>
      <vt:lpstr>Office Theme</vt:lpstr>
      <vt:lpstr>Pragmatic aspects of E2U</vt:lpstr>
      <vt:lpstr>Overview</vt:lpstr>
      <vt:lpstr>General aspects</vt:lpstr>
      <vt:lpstr>Acceptability</vt:lpstr>
      <vt:lpstr>Steps towards accessibility</vt:lpstr>
      <vt:lpstr>Reduced acceptability</vt:lpstr>
      <vt:lpstr>Acceptability of E2U</vt:lpstr>
      <vt:lpstr>Acceptability issues on the side of the target texts</vt:lpstr>
      <vt:lpstr>Acceptability issues on the side of the source texts</vt:lpstr>
      <vt:lpstr>Reduced acceptability of the source texts (1)</vt:lpstr>
      <vt:lpstr>Reduced acceptability of the source texts (2)</vt:lpstr>
      <vt:lpstr>Enhanced acceptability of E2U texts (1)</vt:lpstr>
      <vt:lpstr>Enhanced acceptability of E2U texts (2)</vt:lpstr>
      <vt:lpstr>Enhanced acceptability of E2U texts (3)</vt:lpstr>
      <vt:lpstr>Reduced acceptability may trigger stigmatisation (1)</vt:lpstr>
      <vt:lpstr>Reduced acceptability may trigger stigmatisation (2)</vt:lpstr>
      <vt:lpstr>Reduced acceptability may trigger stigmatisation (3)</vt:lpstr>
      <vt:lpstr>Christiane Maaß and Sergio Hernández </vt:lpstr>
      <vt:lpstr>Acknowledgement</vt:lpstr>
      <vt:lpstr>Disclaimer</vt:lpstr>
      <vt:lpstr>Partners</vt:lpstr>
      <vt:lpstr>EASIT</vt:lpstr>
    </vt:vector>
  </TitlesOfParts>
  <Manager>Anna Matamala</Manager>
  <Company>SUH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Christiane Maaß;Sergio Hernandez Garrido</dc:creator>
  <cp:keywords>easy-to-read content; cognitive accessibility; plain language; easy-to-understand content</cp:keywords>
  <dc:description/>
  <cp:lastModifiedBy>Ana Fernández Torné</cp:lastModifiedBy>
  <cp:revision>39</cp:revision>
  <dcterms:modified xsi:type="dcterms:W3CDTF">2021-05-27T07:55:48Z</dcterms:modified>
  <cp:category>Teaching materials</cp:category>
</cp:coreProperties>
</file>