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65" r:id="rId2"/>
    <p:sldId id="330" r:id="rId3"/>
    <p:sldId id="326" r:id="rId4"/>
    <p:sldId id="331" r:id="rId5"/>
    <p:sldId id="332" r:id="rId6"/>
    <p:sldId id="327" r:id="rId7"/>
    <p:sldId id="333" r:id="rId8"/>
    <p:sldId id="334" r:id="rId9"/>
    <p:sldId id="335" r:id="rId10"/>
    <p:sldId id="336" r:id="rId11"/>
    <p:sldId id="337" r:id="rId12"/>
    <p:sldId id="338" r:id="rId13"/>
    <p:sldId id="339" r:id="rId14"/>
    <p:sldId id="340" r:id="rId15"/>
    <p:sldId id="341" r:id="rId16"/>
    <p:sldId id="314" r:id="rId17"/>
    <p:sldId id="342" r:id="rId18"/>
    <p:sldId id="343" r:id="rId19"/>
    <p:sldId id="344" r:id="rId20"/>
    <p:sldId id="328" r:id="rId21"/>
  </p:sldIdLst>
  <p:sldSz cx="18291175" cy="10287000"/>
  <p:notesSz cx="6858000" cy="9144000"/>
  <p:defaultText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3C47D69E-40C3-3D4C-B986-28F3405501F4}">
          <p14:sldIdLst>
            <p14:sldId id="265"/>
            <p14:sldId id="330"/>
            <p14:sldId id="326"/>
            <p14:sldId id="331"/>
            <p14:sldId id="332"/>
            <p14:sldId id="327"/>
            <p14:sldId id="333"/>
            <p14:sldId id="334"/>
            <p14:sldId id="335"/>
            <p14:sldId id="336"/>
            <p14:sldId id="337"/>
            <p14:sldId id="338"/>
            <p14:sldId id="339"/>
            <p14:sldId id="340"/>
            <p14:sldId id="341"/>
            <p14:sldId id="314"/>
            <p14:sldId id="342"/>
            <p14:sldId id="343"/>
            <p14:sldId id="344"/>
            <p14:sldId id="328"/>
          </p14:sldIdLst>
        </p14:section>
      </p14:sectionLst>
    </p:ext>
    <p:ext uri="{EFAFB233-063F-42B5-8137-9DF3F51BA10A}">
      <p15:sldGuideLst xmlns:p15="http://schemas.microsoft.com/office/powerpoint/2012/main">
        <p15:guide id="1" orient="horz" pos="2137" userDrawn="1">
          <p15:clr>
            <a:srgbClr val="A4A3A4"/>
          </p15:clr>
        </p15:guide>
        <p15:guide id="2" pos="3840">
          <p15:clr>
            <a:srgbClr val="A4A3A4"/>
          </p15:clr>
        </p15:guide>
        <p15:guide id="3" orient="horz" pos="3206">
          <p15:clr>
            <a:srgbClr val="A4A3A4"/>
          </p15:clr>
        </p15:guide>
        <p15:guide id="4" pos="57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2226"/>
    <a:srgbClr val="9BD8DE"/>
    <a:srgbClr val="FBEE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B882E8-F9DA-F845-A897-402D3C756FD7}" v="2" dt="2021-05-27T07:54:51.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6024"/>
  </p:normalViewPr>
  <p:slideViewPr>
    <p:cSldViewPr snapToGrid="0" snapToObjects="1">
      <p:cViewPr varScale="1">
        <p:scale>
          <a:sx n="62" d="100"/>
          <a:sy n="62" d="100"/>
        </p:scale>
        <p:origin x="216" y="632"/>
      </p:cViewPr>
      <p:guideLst>
        <p:guide orient="horz" pos="2137"/>
        <p:guide pos="3840"/>
        <p:guide orient="horz" pos="3206"/>
        <p:guide pos="5762"/>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DFB4AC-868C-284C-89A2-0A43E7A6263F}" type="datetime1">
              <a:rPr lang="es-ES" smtClean="0"/>
              <a:t>09/07/2021</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614869-3322-FB44-97AD-0B378C3FFEC5}" type="slidenum">
              <a:rPr lang="es-ES" smtClean="0"/>
              <a:t>‹Nº›</a:t>
            </a:fld>
            <a:endParaRPr lang="es-ES"/>
          </a:p>
        </p:txBody>
      </p:sp>
    </p:spTree>
    <p:extLst>
      <p:ext uri="{BB962C8B-B14F-4D97-AF65-F5344CB8AC3E}">
        <p14:creationId xmlns:p14="http://schemas.microsoft.com/office/powerpoint/2010/main" val="38134820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163FC8-57C2-1C4B-9D80-AE8EF359852D}" type="datetime1">
              <a:rPr lang="es-ES" smtClean="0"/>
              <a:t>09/07/2021</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AC4A5B-8A05-4798-9EDC-A3E8D0546DEC}" type="slidenum">
              <a:rPr lang="es-ES" smtClean="0"/>
              <a:t>‹Nº›</a:t>
            </a:fld>
            <a:endParaRPr lang="es-ES"/>
          </a:p>
        </p:txBody>
      </p:sp>
    </p:spTree>
    <p:extLst>
      <p:ext uri="{BB962C8B-B14F-4D97-AF65-F5344CB8AC3E}">
        <p14:creationId xmlns:p14="http://schemas.microsoft.com/office/powerpoint/2010/main" val="2678730666"/>
      </p:ext>
    </p:extLst>
  </p:cSld>
  <p:clrMap bg1="lt1" tx1="dk1" bg2="lt2" tx2="dk2" accent1="accent1" accent2="accent2" accent3="accent3" accent4="accent4" accent5="accent5" accent6="accent6" hlink="hlink" folHlink="folHlink"/>
  <p:hf hdr="0" ftr="0" dt="0"/>
  <p:notesStyle>
    <a:lvl1pPr marL="0" algn="l" defTabSz="1371408" rtl="0" eaLnBrk="1" latinLnBrk="0" hangingPunct="1">
      <a:defRPr sz="1800" kern="1200">
        <a:solidFill>
          <a:schemeClr val="tx1"/>
        </a:solidFill>
        <a:latin typeface="+mn-lt"/>
        <a:ea typeface="+mn-ea"/>
        <a:cs typeface="+mn-cs"/>
      </a:defRPr>
    </a:lvl1pPr>
    <a:lvl2pPr marL="685703" algn="l" defTabSz="1371408" rtl="0" eaLnBrk="1" latinLnBrk="0" hangingPunct="1">
      <a:defRPr sz="1800" kern="1200">
        <a:solidFill>
          <a:schemeClr val="tx1"/>
        </a:solidFill>
        <a:latin typeface="+mn-lt"/>
        <a:ea typeface="+mn-ea"/>
        <a:cs typeface="+mn-cs"/>
      </a:defRPr>
    </a:lvl2pPr>
    <a:lvl3pPr marL="1371408" algn="l" defTabSz="1371408" rtl="0" eaLnBrk="1" latinLnBrk="0" hangingPunct="1">
      <a:defRPr sz="1800" kern="1200">
        <a:solidFill>
          <a:schemeClr val="tx1"/>
        </a:solidFill>
        <a:latin typeface="+mn-lt"/>
        <a:ea typeface="+mn-ea"/>
        <a:cs typeface="+mn-cs"/>
      </a:defRPr>
    </a:lvl3pPr>
    <a:lvl4pPr marL="2057111" algn="l" defTabSz="1371408" rtl="0" eaLnBrk="1" latinLnBrk="0" hangingPunct="1">
      <a:defRPr sz="1800" kern="1200">
        <a:solidFill>
          <a:schemeClr val="tx1"/>
        </a:solidFill>
        <a:latin typeface="+mn-lt"/>
        <a:ea typeface="+mn-ea"/>
        <a:cs typeface="+mn-cs"/>
      </a:defRPr>
    </a:lvl4pPr>
    <a:lvl5pPr marL="2742814" algn="l" defTabSz="1371408" rtl="0" eaLnBrk="1" latinLnBrk="0" hangingPunct="1">
      <a:defRPr sz="1800" kern="1200">
        <a:solidFill>
          <a:schemeClr val="tx1"/>
        </a:solidFill>
        <a:latin typeface="+mn-lt"/>
        <a:ea typeface="+mn-ea"/>
        <a:cs typeface="+mn-cs"/>
      </a:defRPr>
    </a:lvl5pPr>
    <a:lvl6pPr marL="3428517" algn="l" defTabSz="1371408" rtl="0" eaLnBrk="1" latinLnBrk="0" hangingPunct="1">
      <a:defRPr sz="1800" kern="1200">
        <a:solidFill>
          <a:schemeClr val="tx1"/>
        </a:solidFill>
        <a:latin typeface="+mn-lt"/>
        <a:ea typeface="+mn-ea"/>
        <a:cs typeface="+mn-cs"/>
      </a:defRPr>
    </a:lvl6pPr>
    <a:lvl7pPr marL="4114222" algn="l" defTabSz="1371408" rtl="0" eaLnBrk="1" latinLnBrk="0" hangingPunct="1">
      <a:defRPr sz="1800" kern="1200">
        <a:solidFill>
          <a:schemeClr val="tx1"/>
        </a:solidFill>
        <a:latin typeface="+mn-lt"/>
        <a:ea typeface="+mn-ea"/>
        <a:cs typeface="+mn-cs"/>
      </a:defRPr>
    </a:lvl7pPr>
    <a:lvl8pPr marL="4799925" algn="l" defTabSz="1371408" rtl="0" eaLnBrk="1" latinLnBrk="0" hangingPunct="1">
      <a:defRPr sz="1800" kern="1200">
        <a:solidFill>
          <a:schemeClr val="tx1"/>
        </a:solidFill>
        <a:latin typeface="+mn-lt"/>
        <a:ea typeface="+mn-ea"/>
        <a:cs typeface="+mn-cs"/>
      </a:defRPr>
    </a:lvl8pPr>
    <a:lvl9pPr marL="5485628" algn="l" defTabSz="1371408"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a:t>
            </a:fld>
            <a:endParaRPr lang="es-ES"/>
          </a:p>
        </p:txBody>
      </p:sp>
    </p:spTree>
    <p:extLst>
      <p:ext uri="{BB962C8B-B14F-4D97-AF65-F5344CB8AC3E}">
        <p14:creationId xmlns:p14="http://schemas.microsoft.com/office/powerpoint/2010/main" val="253748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16</a:t>
            </a:fld>
            <a:endParaRPr lang="es-ES"/>
          </a:p>
        </p:txBody>
      </p:sp>
    </p:spTree>
    <p:extLst>
      <p:ext uri="{BB962C8B-B14F-4D97-AF65-F5344CB8AC3E}">
        <p14:creationId xmlns:p14="http://schemas.microsoft.com/office/powerpoint/2010/main" val="2547727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17</a:t>
            </a:fld>
            <a:endParaRPr lang="es-ES"/>
          </a:p>
        </p:txBody>
      </p:sp>
    </p:spTree>
    <p:extLst>
      <p:ext uri="{BB962C8B-B14F-4D97-AF65-F5344CB8AC3E}">
        <p14:creationId xmlns:p14="http://schemas.microsoft.com/office/powerpoint/2010/main" val="277680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18</a:t>
            </a:fld>
            <a:endParaRPr lang="es-ES"/>
          </a:p>
        </p:txBody>
      </p:sp>
    </p:spTree>
    <p:extLst>
      <p:ext uri="{BB962C8B-B14F-4D97-AF65-F5344CB8AC3E}">
        <p14:creationId xmlns:p14="http://schemas.microsoft.com/office/powerpoint/2010/main" val="1894258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19</a:t>
            </a:fld>
            <a:endParaRPr lang="es-ES"/>
          </a:p>
        </p:txBody>
      </p:sp>
    </p:spTree>
    <p:extLst>
      <p:ext uri="{BB962C8B-B14F-4D97-AF65-F5344CB8AC3E}">
        <p14:creationId xmlns:p14="http://schemas.microsoft.com/office/powerpoint/2010/main" val="382338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S"/>
          </a:p>
        </p:txBody>
      </p:sp>
      <p:sp>
        <p:nvSpPr>
          <p:cNvPr id="4" name="Slide Number Placeholder 3"/>
          <p:cNvSpPr>
            <a:spLocks noGrp="1"/>
          </p:cNvSpPr>
          <p:nvPr>
            <p:ph type="sldNum" sz="quarter" idx="5"/>
          </p:nvPr>
        </p:nvSpPr>
        <p:spPr/>
        <p:txBody>
          <a:bodyPr/>
          <a:lstStyle/>
          <a:p>
            <a:fld id="{EEAC4A5B-8A05-4798-9EDC-A3E8D0546DEC}" type="slidenum">
              <a:rPr lang="es-ES" smtClean="0"/>
              <a:t>20</a:t>
            </a:fld>
            <a:endParaRPr lang="es-ES"/>
          </a:p>
        </p:txBody>
      </p:sp>
    </p:spTree>
    <p:extLst>
      <p:ext uri="{BB962C8B-B14F-4D97-AF65-F5344CB8AC3E}">
        <p14:creationId xmlns:p14="http://schemas.microsoft.com/office/powerpoint/2010/main" val="235242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audio" Target="../media/audio1.wav"/><Relationship Id="rId4"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olo e contenuto">
    <p:spTree>
      <p:nvGrpSpPr>
        <p:cNvPr id="1" name=""/>
        <p:cNvGrpSpPr/>
        <p:nvPr/>
      </p:nvGrpSpPr>
      <p:grpSpPr>
        <a:xfrm>
          <a:off x="0" y="0"/>
          <a:ext cx="0" cy="0"/>
          <a:chOff x="0" y="0"/>
          <a:chExt cx="0" cy="0"/>
        </a:xfrm>
      </p:grpSpPr>
      <p:sp>
        <p:nvSpPr>
          <p:cNvPr id="9" name="Segnaposto titolo 1"/>
          <p:cNvSpPr>
            <a:spLocks noGrp="1"/>
          </p:cNvSpPr>
          <p:nvPr>
            <p:ph type="title" hasCustomPrompt="1"/>
          </p:nvPr>
        </p:nvSpPr>
        <p:spPr>
          <a:xfrm>
            <a:off x="2475110" y="6337601"/>
            <a:ext cx="13340957" cy="1062873"/>
          </a:xfrm>
          <a:prstGeom prst="rect">
            <a:avLst/>
          </a:prstGeom>
        </p:spPr>
        <p:txBody>
          <a:bodyPr vert="horz" lIns="137141" tIns="68570" rIns="137141" bIns="68570" rtlCol="0" anchor="ctr">
            <a:noAutofit/>
          </a:bodyPr>
          <a:lstStyle>
            <a:lvl1pPr algn="ctr">
              <a:defRPr sz="6000" b="1">
                <a:latin typeface="Verdana" panose="020B0604030504040204" pitchFamily="34" charset="0"/>
                <a:ea typeface="Verdana" panose="020B0604030504040204" pitchFamily="34" charset="0"/>
                <a:cs typeface="Verdana" panose="020B0604030504040204" pitchFamily="34" charset="0"/>
              </a:defRPr>
            </a:lvl1pPr>
          </a:lstStyle>
          <a:p>
            <a:r>
              <a:rPr lang="it-IT" dirty="0"/>
              <a:t>Title of the slide</a:t>
            </a:r>
            <a:endParaRPr lang="en-GB" dirty="0"/>
          </a:p>
        </p:txBody>
      </p:sp>
      <p:pic>
        <p:nvPicPr>
          <p:cNvPr id="4" name="Picture 3" descr="EASIT logo">
            <a:extLst>
              <a:ext uri="{FF2B5EF4-FFF2-40B4-BE49-F238E27FC236}">
                <a16:creationId xmlns:a16="http://schemas.microsoft.com/office/drawing/2014/main" id="{9E5CEC11-B849-6A46-B6E2-DD4CC92F23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36786" y="1896242"/>
            <a:ext cx="9817605" cy="4106321"/>
          </a:xfrm>
          <a:prstGeom prst="rect">
            <a:avLst/>
          </a:prstGeom>
        </p:spPr>
      </p:pic>
    </p:spTree>
    <p:extLst>
      <p:ext uri="{BB962C8B-B14F-4D97-AF65-F5344CB8AC3E}">
        <p14:creationId xmlns:p14="http://schemas.microsoft.com/office/powerpoint/2010/main" val="1805010515"/>
      </p:ext>
    </p:extLst>
  </p:cSld>
  <p:clrMapOvr>
    <a:masterClrMapping/>
  </p:clrMapOvr>
  <mc:AlternateContent xmlns:mc="http://schemas.openxmlformats.org/markup-compatibility/2006" xmlns:p14="http://schemas.microsoft.com/office/powerpoint/2010/main">
    <mc:Choice Requires="p14">
      <p:transition spd="slow" p14:dur="1500" advClick="0">
        <p:sndAc>
          <p:stSnd>
            <p:snd r:embed="rId1" name="click.wav"/>
          </p:stSnd>
        </p:sndAc>
      </p:transition>
    </mc:Choice>
    <mc:Fallback xmlns="">
      <p:transition xmlns:p14="http://schemas.microsoft.com/office/powerpoint/2010/main" spd="slow" advClick="0">
        <p:sndAc>
          <p:stSnd>
            <p:snd r:embed="rId4"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F76DA40C-168F-C74C-9061-D649A26BDBD3}"/>
              </a:ext>
            </a:extLst>
          </p:cNvPr>
          <p:cNvSpPr>
            <a:spLocks noGrp="1"/>
          </p:cNvSpPr>
          <p:nvPr>
            <p:ph type="title"/>
          </p:nvPr>
        </p:nvSpPr>
        <p:spPr>
          <a:xfrm>
            <a:off x="317912" y="1712788"/>
            <a:ext cx="17084400" cy="1062638"/>
          </a:xfrm>
          <a:prstGeom prst="rect">
            <a:avLst/>
          </a:prstGeom>
        </p:spPr>
        <p:txBody>
          <a:bodyPr vert="horz" lIns="137141" tIns="68570" rIns="137141" bIns="68570" rtlCol="0" anchor="ctr">
            <a:noAutofit/>
          </a:bodyPr>
          <a:lstStyle/>
          <a:p>
            <a:r>
              <a:rPr lang="en-GB" noProof="0" dirty="0"/>
              <a:t>Click to edit Master title style</a:t>
            </a:r>
          </a:p>
        </p:txBody>
      </p:sp>
      <p:sp>
        <p:nvSpPr>
          <p:cNvPr id="9" name="Title Placeholder 1">
            <a:extLst>
              <a:ext uri="{FF2B5EF4-FFF2-40B4-BE49-F238E27FC236}">
                <a16:creationId xmlns:a16="http://schemas.microsoft.com/office/drawing/2014/main" id="{A1975CA6-AF75-B14C-A62C-B2B92151D428}"/>
              </a:ext>
            </a:extLst>
          </p:cNvPr>
          <p:cNvSpPr txBox="1">
            <a:spLocks/>
          </p:cNvSpPr>
          <p:nvPr userDrawn="1"/>
        </p:nvSpPr>
        <p:spPr>
          <a:xfrm>
            <a:off x="320599" y="3012764"/>
            <a:ext cx="17084400" cy="5749341"/>
          </a:xfrm>
          <a:prstGeom prst="rect">
            <a:avLst/>
          </a:prstGeom>
        </p:spPr>
        <p:txBody>
          <a:bodyPr vert="horz" lIns="137141" tIns="68570" rIns="137141" bIns="68570" rtlCol="0" anchor="t" anchorCtr="0">
            <a:noAutofit/>
          </a:bodyPr>
          <a:lstStyle>
            <a:lvl1pPr algn="l" defTabSz="914400" rtl="0" eaLnBrk="1" latinLnBrk="0" hangingPunct="1">
              <a:lnSpc>
                <a:spcPct val="90000"/>
              </a:lnSpc>
              <a:spcBef>
                <a:spcPct val="0"/>
              </a:spcBef>
              <a:buNone/>
              <a:defRPr sz="4000" b="1" kern="1200">
                <a:solidFill>
                  <a:schemeClr val="tx1"/>
                </a:solidFill>
                <a:latin typeface="Verdana"/>
                <a:ea typeface="Arial" charset="0"/>
                <a:cs typeface="Verdana"/>
              </a:defRPr>
            </a:lvl1pPr>
          </a:lstStyle>
          <a:p>
            <a:pPr>
              <a:lnSpc>
                <a:spcPct val="150000"/>
              </a:lnSpc>
            </a:pPr>
            <a:endParaRPr lang="en-GB" sz="4500" b="0" dirty="0"/>
          </a:p>
        </p:txBody>
      </p:sp>
      <p:sp>
        <p:nvSpPr>
          <p:cNvPr id="10" name="Text Placeholder 2">
            <a:extLst>
              <a:ext uri="{FF2B5EF4-FFF2-40B4-BE49-F238E27FC236}">
                <a16:creationId xmlns:a16="http://schemas.microsoft.com/office/drawing/2014/main" id="{6D05BC8C-F4BF-304E-A642-BAAA9D738AB4}"/>
              </a:ext>
            </a:extLst>
          </p:cNvPr>
          <p:cNvSpPr>
            <a:spLocks noGrp="1"/>
          </p:cNvSpPr>
          <p:nvPr>
            <p:ph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pic>
        <p:nvPicPr>
          <p:cNvPr id="6" name="Picture 5" descr="EASIT logo">
            <a:extLst>
              <a:ext uri="{FF2B5EF4-FFF2-40B4-BE49-F238E27FC236}">
                <a16:creationId xmlns:a16="http://schemas.microsoft.com/office/drawing/2014/main" id="{DC17F20F-F870-A649-BC60-9A64541E3C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03984" y="176677"/>
            <a:ext cx="3009938" cy="1258940"/>
          </a:xfrm>
          <a:prstGeom prst="rect">
            <a:avLst/>
          </a:prstGeom>
        </p:spPr>
      </p:pic>
      <p:pic>
        <p:nvPicPr>
          <p:cNvPr id="7" name="Picture 4" descr="Co-funded by the Erasmus+ Programme of the European Union logo">
            <a:extLst>
              <a:ext uri="{FF2B5EF4-FFF2-40B4-BE49-F238E27FC236}">
                <a16:creationId xmlns:a16="http://schemas.microsoft.com/office/drawing/2014/main" id="{44885144-9004-9C49-BA04-F2C72EA5D9A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3448254" y="293279"/>
            <a:ext cx="4646211" cy="106263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reative Commons License Logo: Attribution-ShareAlike International CC BY-SA">
            <a:extLst>
              <a:ext uri="{FF2B5EF4-FFF2-40B4-BE49-F238E27FC236}">
                <a16:creationId xmlns:a16="http://schemas.microsoft.com/office/drawing/2014/main" id="{3E0B9907-4F7A-1442-8064-1537C0606849}"/>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317913" y="8999443"/>
            <a:ext cx="2819811" cy="952235"/>
          </a:xfrm>
          <a:prstGeom prst="rect">
            <a:avLst/>
          </a:prstGeom>
        </p:spPr>
      </p:pic>
    </p:spTree>
    <p:extLst>
      <p:ext uri="{BB962C8B-B14F-4D97-AF65-F5344CB8AC3E}">
        <p14:creationId xmlns:p14="http://schemas.microsoft.com/office/powerpoint/2010/main" val="183596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296667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7912" y="1712788"/>
            <a:ext cx="17084400" cy="1062638"/>
          </a:xfrm>
          <a:prstGeom prst="rect">
            <a:avLst/>
          </a:prstGeom>
        </p:spPr>
        <p:txBody>
          <a:bodyPr vert="horz" lIns="137141" tIns="68570" rIns="137141" bIns="68570" rtlCol="0" anchor="ctr">
            <a:normAutofit/>
          </a:bodyPr>
          <a:lstStyle/>
          <a:p>
            <a:r>
              <a:rPr lang="en-GB" noProof="0" dirty="0"/>
              <a:t>Click to edit Master title style</a:t>
            </a:r>
          </a:p>
        </p:txBody>
      </p:sp>
      <p:sp>
        <p:nvSpPr>
          <p:cNvPr id="3" name="Text Placeholder 2"/>
          <p:cNvSpPr>
            <a:spLocks noGrp="1"/>
          </p:cNvSpPr>
          <p:nvPr>
            <p:ph type="body" idx="1"/>
          </p:nvPr>
        </p:nvSpPr>
        <p:spPr>
          <a:xfrm>
            <a:off x="317912" y="3012763"/>
            <a:ext cx="17084400" cy="5749346"/>
          </a:xfrm>
          <a:prstGeom prst="rect">
            <a:avLst/>
          </a:prstGeom>
        </p:spPr>
        <p:txBody>
          <a:bodyPr vert="horz" lIns="137141" tIns="68570" rIns="137141" bIns="68570" rtlCol="0">
            <a:noAutofit/>
          </a:bodyPr>
          <a:lstStyle/>
          <a:p>
            <a:r>
              <a:rPr lang="en-GB" noProof="0" dirty="0" err="1"/>
              <a:t>Sed</a:t>
            </a:r>
            <a:r>
              <a:rPr lang="en-GB" noProof="0" dirty="0"/>
              <a:t> </a:t>
            </a:r>
            <a:r>
              <a:rPr lang="en-GB" noProof="0" dirty="0" err="1"/>
              <a:t>ut</a:t>
            </a:r>
            <a:r>
              <a:rPr lang="en-GB" noProof="0" dirty="0"/>
              <a:t> </a:t>
            </a:r>
            <a:r>
              <a:rPr lang="en-GB" noProof="0" dirty="0" err="1"/>
              <a:t>perspiciatis</a:t>
            </a:r>
            <a:r>
              <a:rPr lang="en-GB" noProof="0" dirty="0"/>
              <a:t> </a:t>
            </a:r>
            <a:r>
              <a:rPr lang="en-GB" noProof="0" dirty="0" err="1"/>
              <a:t>unde</a:t>
            </a:r>
            <a:r>
              <a:rPr lang="en-GB" noProof="0" dirty="0"/>
              <a:t> </a:t>
            </a:r>
            <a:r>
              <a:rPr lang="en-GB" noProof="0" dirty="0" err="1"/>
              <a:t>omnis</a:t>
            </a:r>
            <a:r>
              <a:rPr lang="en-GB" noProof="0" dirty="0"/>
              <a:t> </a:t>
            </a:r>
            <a:r>
              <a:rPr lang="en-GB" noProof="0" dirty="0" err="1"/>
              <a:t>iste</a:t>
            </a:r>
            <a:r>
              <a:rPr lang="en-GB" noProof="0" dirty="0"/>
              <a:t> </a:t>
            </a:r>
            <a:r>
              <a:rPr lang="en-GB" noProof="0" dirty="0" err="1"/>
              <a:t>natus</a:t>
            </a:r>
            <a:r>
              <a:rPr lang="en-GB" noProof="0" dirty="0"/>
              <a:t> error sit </a:t>
            </a:r>
            <a:r>
              <a:rPr lang="en-GB" noProof="0" dirty="0" err="1"/>
              <a:t>voluptatem</a:t>
            </a:r>
            <a:r>
              <a:rPr lang="en-GB" noProof="0" dirty="0"/>
              <a:t> </a:t>
            </a:r>
            <a:r>
              <a:rPr lang="en-GB" noProof="0" dirty="0" err="1"/>
              <a:t>accusantium</a:t>
            </a:r>
            <a:r>
              <a:rPr lang="en-GB" noProof="0" dirty="0"/>
              <a:t> </a:t>
            </a:r>
            <a:r>
              <a:rPr lang="en-GB" noProof="0" dirty="0" err="1"/>
              <a:t>doloremque</a:t>
            </a:r>
            <a:r>
              <a:rPr lang="en-GB" noProof="0" dirty="0"/>
              <a:t> </a:t>
            </a:r>
            <a:r>
              <a:rPr lang="en-GB" noProof="0" dirty="0" err="1"/>
              <a:t>laudantium</a:t>
            </a:r>
            <a:r>
              <a:rPr lang="en-GB" noProof="0" dirty="0"/>
              <a:t>, </a:t>
            </a:r>
            <a:r>
              <a:rPr lang="en-GB" noProof="0" dirty="0" err="1"/>
              <a:t>totam</a:t>
            </a:r>
            <a:r>
              <a:rPr lang="en-GB" noProof="0" dirty="0"/>
              <a:t> rem </a:t>
            </a:r>
            <a:r>
              <a:rPr lang="en-GB" noProof="0" dirty="0" err="1"/>
              <a:t>aperiam</a:t>
            </a:r>
            <a:r>
              <a:rPr lang="en-GB" noProof="0" dirty="0"/>
              <a:t> </a:t>
            </a:r>
            <a:r>
              <a:rPr lang="en-GB" noProof="0" dirty="0" err="1"/>
              <a:t>eaque</a:t>
            </a:r>
            <a:r>
              <a:rPr lang="en-GB" noProof="0" dirty="0"/>
              <a:t> </a:t>
            </a:r>
            <a:r>
              <a:rPr lang="en-GB" noProof="0" dirty="0" err="1"/>
              <a:t>ipsa</a:t>
            </a:r>
            <a:r>
              <a:rPr lang="en-GB" noProof="0" dirty="0"/>
              <a:t>, </a:t>
            </a:r>
            <a:r>
              <a:rPr lang="en-GB" noProof="0" dirty="0" err="1"/>
              <a:t>quae</a:t>
            </a:r>
            <a:r>
              <a:rPr lang="en-GB" noProof="0" dirty="0"/>
              <a:t> ab </a:t>
            </a:r>
            <a:r>
              <a:rPr lang="en-GB" noProof="0" dirty="0" err="1"/>
              <a:t>illo</a:t>
            </a:r>
            <a:r>
              <a:rPr lang="en-GB" noProof="0" dirty="0"/>
              <a:t> </a:t>
            </a:r>
            <a:r>
              <a:rPr lang="en-GB" noProof="0" dirty="0" err="1"/>
              <a:t>inventore</a:t>
            </a:r>
            <a:r>
              <a:rPr lang="en-GB" noProof="0" dirty="0"/>
              <a:t> </a:t>
            </a:r>
            <a:r>
              <a:rPr lang="en-GB" noProof="0" dirty="0" err="1"/>
              <a:t>veritatis</a:t>
            </a:r>
            <a:r>
              <a:rPr lang="en-GB" noProof="0" dirty="0"/>
              <a:t> et quasi </a:t>
            </a:r>
            <a:r>
              <a:rPr lang="en-GB" noProof="0" dirty="0" err="1"/>
              <a:t>architecto</a:t>
            </a:r>
            <a:r>
              <a:rPr lang="en-GB" noProof="0" dirty="0"/>
              <a:t> </a:t>
            </a:r>
            <a:r>
              <a:rPr lang="en-GB" noProof="0" dirty="0" err="1"/>
              <a:t>beatae</a:t>
            </a:r>
            <a:r>
              <a:rPr lang="en-GB" noProof="0" dirty="0"/>
              <a:t> vitae dicta sunt, </a:t>
            </a:r>
            <a:r>
              <a:rPr lang="en-GB" noProof="0" dirty="0" err="1"/>
              <a:t>explicabo</a:t>
            </a:r>
            <a:r>
              <a:rPr lang="en-GB" noProof="0" dirty="0"/>
              <a:t>.</a:t>
            </a:r>
          </a:p>
          <a:p>
            <a:endParaRPr lang="en-GB" noProof="0" dirty="0"/>
          </a:p>
        </p:txBody>
      </p:sp>
      <p:sp>
        <p:nvSpPr>
          <p:cNvPr id="4" name="Rectangle 3">
            <a:extLst>
              <a:ext uri="{FF2B5EF4-FFF2-40B4-BE49-F238E27FC236}">
                <a16:creationId xmlns:a16="http://schemas.microsoft.com/office/drawing/2014/main" id="{ED46846B-7BA0-9142-AD9E-36BBA8E25624}"/>
              </a:ext>
              <a:ext uri="{C183D7F6-B498-43B3-948B-1728B52AA6E4}">
                <adec:decorative xmlns:adec="http://schemas.microsoft.com/office/drawing/2017/decorative" val="1"/>
              </a:ext>
            </a:extLst>
          </p:cNvPr>
          <p:cNvSpPr/>
          <p:nvPr userDrawn="1"/>
        </p:nvSpPr>
        <p:spPr>
          <a:xfrm rot="16200000">
            <a:off x="8363074" y="38452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5" name="Rectangle 4">
            <a:extLst>
              <a:ext uri="{FF2B5EF4-FFF2-40B4-BE49-F238E27FC236}">
                <a16:creationId xmlns:a16="http://schemas.microsoft.com/office/drawing/2014/main" id="{952AFDC2-9449-3740-9CA7-2DA5957C80C7}"/>
              </a:ext>
              <a:ext uri="{C183D7F6-B498-43B3-948B-1728B52AA6E4}">
                <adec:decorative xmlns:adec="http://schemas.microsoft.com/office/drawing/2017/decorative" val="1"/>
              </a:ext>
            </a:extLst>
          </p:cNvPr>
          <p:cNvSpPr/>
          <p:nvPr userDrawn="1"/>
        </p:nvSpPr>
        <p:spPr>
          <a:xfrm rot="16200000">
            <a:off x="8363074" y="58407"/>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6" name="Rectangle 5">
            <a:extLst>
              <a:ext uri="{FF2B5EF4-FFF2-40B4-BE49-F238E27FC236}">
                <a16:creationId xmlns:a16="http://schemas.microsoft.com/office/drawing/2014/main" id="{64287312-2810-F74B-B62A-3939016A60DD}"/>
              </a:ext>
              <a:ext uri="{C183D7F6-B498-43B3-948B-1728B52AA6E4}">
                <adec:decorative xmlns:adec="http://schemas.microsoft.com/office/drawing/2017/decorative" val="1"/>
              </a:ext>
            </a:extLst>
          </p:cNvPr>
          <p:cNvSpPr/>
          <p:nvPr userDrawn="1"/>
        </p:nvSpPr>
        <p:spPr>
          <a:xfrm rot="16200000">
            <a:off x="8363074" y="-8363071"/>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sp>
        <p:nvSpPr>
          <p:cNvPr id="7" name="Rectangle 6">
            <a:extLst>
              <a:ext uri="{FF2B5EF4-FFF2-40B4-BE49-F238E27FC236}">
                <a16:creationId xmlns:a16="http://schemas.microsoft.com/office/drawing/2014/main" id="{00D85156-8DF5-6746-8362-0BD5A44E3AEF}"/>
              </a:ext>
              <a:ext uri="{C183D7F6-B498-43B3-948B-1728B52AA6E4}">
                <adec:decorative xmlns:adec="http://schemas.microsoft.com/office/drawing/2017/decorative" val="1"/>
              </a:ext>
            </a:extLst>
          </p:cNvPr>
          <p:cNvSpPr/>
          <p:nvPr userDrawn="1"/>
        </p:nvSpPr>
        <p:spPr>
          <a:xfrm rot="16200000">
            <a:off x="8363074" y="-8022774"/>
            <a:ext cx="1565031" cy="18291175"/>
          </a:xfrm>
          <a:prstGeom prst="rect">
            <a:avLst/>
          </a:prstGeom>
          <a:solidFill>
            <a:schemeClr val="accent1">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7141" tIns="68570" rIns="137141" bIns="68570" rtlCol="0" anchor="ctr"/>
          <a:lstStyle/>
          <a:p>
            <a:pPr algn="ctr"/>
            <a:endParaRPr lang="en-US"/>
          </a:p>
        </p:txBody>
      </p:sp>
      <p:pic>
        <p:nvPicPr>
          <p:cNvPr id="8" name="Picture 20" descr="EASIT logo">
            <a:extLst>
              <a:ext uri="{FF2B5EF4-FFF2-40B4-BE49-F238E27FC236}">
                <a16:creationId xmlns:a16="http://schemas.microsoft.com/office/drawing/2014/main" id="{BF7FED80-26B6-8A40-80C7-E19EDCDCD0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59917" y="526113"/>
            <a:ext cx="1927782" cy="806304"/>
          </a:xfrm>
          <a:prstGeom prst="rect">
            <a:avLst/>
          </a:prstGeom>
        </p:spPr>
      </p:pic>
    </p:spTree>
    <p:extLst>
      <p:ext uri="{BB962C8B-B14F-4D97-AF65-F5344CB8AC3E}">
        <p14:creationId xmlns:p14="http://schemas.microsoft.com/office/powerpoint/2010/main" val="1441066693"/>
      </p:ext>
    </p:extLst>
  </p:cSld>
  <p:clrMap bg1="lt1" tx1="dk1" bg2="lt2" tx2="dk2" accent1="accent1" accent2="accent2" accent3="accent3" accent4="accent4" accent5="accent5" accent6="accent6" hlink="hlink" folHlink="folHlink"/>
  <p:sldLayoutIdLst>
    <p:sldLayoutId id="2147483661" r:id="rId1"/>
    <p:sldLayoutId id="2147483650" r:id="rId2"/>
    <p:sldLayoutId id="2147483662" r:id="rId3"/>
  </p:sldLayoutIdLst>
  <p:hf sldNum="0" hdr="0" ftr="0" dt="0"/>
  <p:txStyles>
    <p:titleStyle>
      <a:lvl1pPr algn="l" defTabSz="1371408" rtl="0" eaLnBrk="1" latinLnBrk="0" hangingPunct="1">
        <a:lnSpc>
          <a:spcPct val="90000"/>
        </a:lnSpc>
        <a:spcBef>
          <a:spcPct val="0"/>
        </a:spcBef>
        <a:buNone/>
        <a:defRPr sz="6000" b="1" kern="1200">
          <a:solidFill>
            <a:schemeClr val="tx1"/>
          </a:solidFill>
          <a:latin typeface="Verdana"/>
          <a:ea typeface="Arial" charset="0"/>
          <a:cs typeface="Verdana"/>
        </a:defRPr>
      </a:lvl1pPr>
    </p:titleStyle>
    <p:bodyStyle>
      <a:lvl1pPr marL="0" indent="0" algn="l" defTabSz="1371408" rtl="0" eaLnBrk="1" latinLnBrk="0" hangingPunct="1">
        <a:lnSpc>
          <a:spcPct val="150000"/>
        </a:lnSpc>
        <a:spcBef>
          <a:spcPts val="1500"/>
        </a:spcBef>
        <a:buFont typeface="Arial"/>
        <a:buNone/>
        <a:defRPr sz="4500" kern="1200">
          <a:solidFill>
            <a:schemeClr val="tx1"/>
          </a:solidFill>
          <a:latin typeface="Verdana"/>
          <a:ea typeface="+mn-ea"/>
          <a:cs typeface="Verdana"/>
        </a:defRPr>
      </a:lvl1pPr>
      <a:lvl2pPr marL="1028555" indent="-342852" algn="l" defTabSz="1371408" rtl="0" eaLnBrk="1" latinLnBrk="0" hangingPunct="1">
        <a:lnSpc>
          <a:spcPct val="90000"/>
        </a:lnSpc>
        <a:spcBef>
          <a:spcPts val="750"/>
        </a:spcBef>
        <a:buFont typeface="Arial"/>
        <a:buChar char="•"/>
        <a:defRPr sz="3600" kern="1200">
          <a:solidFill>
            <a:schemeClr val="tx1"/>
          </a:solidFill>
          <a:latin typeface="+mn-lt"/>
          <a:ea typeface="+mn-ea"/>
          <a:cs typeface="+mn-cs"/>
        </a:defRPr>
      </a:lvl2pPr>
      <a:lvl3pPr marL="1714259" indent="-342852" algn="l" defTabSz="1371408" rtl="0" eaLnBrk="1" latinLnBrk="0" hangingPunct="1">
        <a:lnSpc>
          <a:spcPct val="90000"/>
        </a:lnSpc>
        <a:spcBef>
          <a:spcPts val="750"/>
        </a:spcBef>
        <a:buFont typeface="Arial"/>
        <a:buChar char="•"/>
        <a:defRPr sz="3000" kern="1200">
          <a:solidFill>
            <a:schemeClr val="tx1"/>
          </a:solidFill>
          <a:latin typeface="+mn-lt"/>
          <a:ea typeface="+mn-ea"/>
          <a:cs typeface="+mn-cs"/>
        </a:defRPr>
      </a:lvl3pPr>
      <a:lvl4pPr marL="239996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4pPr>
      <a:lvl5pPr marL="3085666"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5pPr>
      <a:lvl6pPr marL="377137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6pPr>
      <a:lvl7pPr marL="4457073"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7pPr>
      <a:lvl8pPr marL="5142777"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8pPr>
      <a:lvl9pPr marL="5828480" indent="-342852" algn="l" defTabSz="1371408" rtl="0" eaLnBrk="1" latinLnBrk="0" hangingPunct="1">
        <a:lnSpc>
          <a:spcPct val="90000"/>
        </a:lnSpc>
        <a:spcBef>
          <a:spcPts val="750"/>
        </a:spcBef>
        <a:buFont typeface="Arial"/>
        <a:buChar char="•"/>
        <a:defRPr sz="2700" kern="1200">
          <a:solidFill>
            <a:schemeClr val="tx1"/>
          </a:solidFill>
          <a:latin typeface="+mn-lt"/>
          <a:ea typeface="+mn-ea"/>
          <a:cs typeface="+mn-cs"/>
        </a:defRPr>
      </a:lvl9pPr>
    </p:bodyStyle>
    <p:otherStyle>
      <a:defPPr>
        <a:defRPr lang="en-US"/>
      </a:defPPr>
      <a:lvl1pPr marL="0" algn="l" defTabSz="1371408" rtl="0" eaLnBrk="1" latinLnBrk="0" hangingPunct="1">
        <a:defRPr sz="2700" kern="1200">
          <a:solidFill>
            <a:schemeClr val="tx1"/>
          </a:solidFill>
          <a:latin typeface="+mn-lt"/>
          <a:ea typeface="+mn-ea"/>
          <a:cs typeface="+mn-cs"/>
        </a:defRPr>
      </a:lvl1pPr>
      <a:lvl2pPr marL="685703" algn="l" defTabSz="1371408" rtl="0" eaLnBrk="1" latinLnBrk="0" hangingPunct="1">
        <a:defRPr sz="2700" kern="1200">
          <a:solidFill>
            <a:schemeClr val="tx1"/>
          </a:solidFill>
          <a:latin typeface="+mn-lt"/>
          <a:ea typeface="+mn-ea"/>
          <a:cs typeface="+mn-cs"/>
        </a:defRPr>
      </a:lvl2pPr>
      <a:lvl3pPr marL="1371408" algn="l" defTabSz="1371408" rtl="0" eaLnBrk="1" latinLnBrk="0" hangingPunct="1">
        <a:defRPr sz="2700" kern="1200">
          <a:solidFill>
            <a:schemeClr val="tx1"/>
          </a:solidFill>
          <a:latin typeface="+mn-lt"/>
          <a:ea typeface="+mn-ea"/>
          <a:cs typeface="+mn-cs"/>
        </a:defRPr>
      </a:lvl3pPr>
      <a:lvl4pPr marL="2057111" algn="l" defTabSz="1371408" rtl="0" eaLnBrk="1" latinLnBrk="0" hangingPunct="1">
        <a:defRPr sz="2700" kern="1200">
          <a:solidFill>
            <a:schemeClr val="tx1"/>
          </a:solidFill>
          <a:latin typeface="+mn-lt"/>
          <a:ea typeface="+mn-ea"/>
          <a:cs typeface="+mn-cs"/>
        </a:defRPr>
      </a:lvl4pPr>
      <a:lvl5pPr marL="2742814" algn="l" defTabSz="1371408" rtl="0" eaLnBrk="1" latinLnBrk="0" hangingPunct="1">
        <a:defRPr sz="2700" kern="1200">
          <a:solidFill>
            <a:schemeClr val="tx1"/>
          </a:solidFill>
          <a:latin typeface="+mn-lt"/>
          <a:ea typeface="+mn-ea"/>
          <a:cs typeface="+mn-cs"/>
        </a:defRPr>
      </a:lvl5pPr>
      <a:lvl6pPr marL="3428517" algn="l" defTabSz="1371408" rtl="0" eaLnBrk="1" latinLnBrk="0" hangingPunct="1">
        <a:defRPr sz="2700" kern="1200">
          <a:solidFill>
            <a:schemeClr val="tx1"/>
          </a:solidFill>
          <a:latin typeface="+mn-lt"/>
          <a:ea typeface="+mn-ea"/>
          <a:cs typeface="+mn-cs"/>
        </a:defRPr>
      </a:lvl6pPr>
      <a:lvl7pPr marL="4114222" algn="l" defTabSz="1371408" rtl="0" eaLnBrk="1" latinLnBrk="0" hangingPunct="1">
        <a:defRPr sz="2700" kern="1200">
          <a:solidFill>
            <a:schemeClr val="tx1"/>
          </a:solidFill>
          <a:latin typeface="+mn-lt"/>
          <a:ea typeface="+mn-ea"/>
          <a:cs typeface="+mn-cs"/>
        </a:defRPr>
      </a:lvl7pPr>
      <a:lvl8pPr marL="4799925" algn="l" defTabSz="1371408" rtl="0" eaLnBrk="1" latinLnBrk="0" hangingPunct="1">
        <a:defRPr sz="2700" kern="1200">
          <a:solidFill>
            <a:schemeClr val="tx1"/>
          </a:solidFill>
          <a:latin typeface="+mn-lt"/>
          <a:ea typeface="+mn-ea"/>
          <a:cs typeface="+mn-cs"/>
        </a:defRPr>
      </a:lvl8pPr>
      <a:lvl9pPr marL="5485628" algn="l" defTabSz="1371408"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pxhere.com/en/photo/143983"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needpix.com/photo/1465410/mammal-symbol-rat-illustration-silhouette-pictogram-logo-wildlife-isolated"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mailto:easit@uni-hildesheim.de"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2.jpg"/><Relationship Id="rId11" Type="http://schemas.openxmlformats.org/officeDocument/2006/relationships/image" Target="../media/image17.png"/><Relationship Id="rId5" Type="http://schemas.openxmlformats.org/officeDocument/2006/relationships/image" Target="../media/image11.emf"/><Relationship Id="rId10" Type="http://schemas.openxmlformats.org/officeDocument/2006/relationships/image" Target="../media/image16.jpg"/><Relationship Id="rId4" Type="http://schemas.openxmlformats.org/officeDocument/2006/relationships/image" Target="../media/image7.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pagines.uab.cat/easi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hyperlink" Target="http://pagines.uab.cat/easit/"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860" y="487145"/>
            <a:ext cx="4644999" cy="10621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2" name="Rectangle 21">
            <a:extLst>
              <a:ext uri="{FF2B5EF4-FFF2-40B4-BE49-F238E27FC236}">
                <a16:creationId xmlns:a16="http://schemas.microsoft.com/office/drawing/2014/main" id="{FC0541CC-A6E2-5E43-B71D-EDB3A9B61793}"/>
              </a:ext>
            </a:extLst>
          </p:cNvPr>
          <p:cNvSpPr/>
          <p:nvPr/>
        </p:nvSpPr>
        <p:spPr>
          <a:xfrm>
            <a:off x="4859103" y="6175287"/>
            <a:ext cx="8567693" cy="1688455"/>
          </a:xfrm>
          <a:prstGeom prst="rect">
            <a:avLst/>
          </a:prstGeom>
        </p:spPr>
        <p:txBody>
          <a:bodyPr wrap="none" lIns="137141" tIns="68570" rIns="137141" bIns="68570">
            <a:spAutoFit/>
          </a:bodyPr>
          <a:lstStyle/>
          <a:p>
            <a:pPr algn="ctr">
              <a:lnSpc>
                <a:spcPct val="150000"/>
              </a:lnSpc>
            </a:pPr>
            <a:r>
              <a:rPr lang="es-CO" sz="3600" b="1" dirty="0">
                <a:latin typeface="Verdana" panose="020B0604030504040204" pitchFamily="34" charset="0"/>
                <a:ea typeface="Verdana" panose="020B0604030504040204" pitchFamily="34" charset="0"/>
                <a:cs typeface="Verdana" panose="020B0604030504040204" pitchFamily="34" charset="0"/>
              </a:rPr>
              <a:t>Sergio Hernández Garrido</a:t>
            </a:r>
          </a:p>
          <a:p>
            <a:pPr algn="ctr">
              <a:lnSpc>
                <a:spcPct val="150000"/>
              </a:lnSpc>
            </a:pPr>
            <a:r>
              <a:rPr lang="de-DE" sz="3600" b="1" dirty="0">
                <a:latin typeface="Verdana" panose="020B0604030504040204" pitchFamily="34" charset="0"/>
                <a:ea typeface="Verdana" panose="020B0604030504040204" pitchFamily="34" charset="0"/>
                <a:cs typeface="Verdana" panose="020B0604030504040204" pitchFamily="34" charset="0"/>
              </a:rPr>
              <a:t>Stiftung Universität Hildesheim</a:t>
            </a:r>
            <a:endParaRPr lang="en-GB" sz="36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D75391B5-7A0E-1548-9C67-0CF616598B12}"/>
              </a:ext>
            </a:extLst>
          </p:cNvPr>
          <p:cNvSpPr>
            <a:spLocks noGrp="1"/>
          </p:cNvSpPr>
          <p:nvPr>
            <p:ph type="title"/>
          </p:nvPr>
        </p:nvSpPr>
        <p:spPr>
          <a:xfrm>
            <a:off x="636828" y="4501269"/>
            <a:ext cx="17457031" cy="1062638"/>
          </a:xfrm>
        </p:spPr>
        <p:txBody>
          <a:bodyPr>
            <a:noAutofit/>
          </a:bodyPr>
          <a:lstStyle/>
          <a:p>
            <a:pPr algn="ctr"/>
            <a:r>
              <a:rPr lang="en-GB" sz="5500" dirty="0"/>
              <a:t>Lexical aspects of E2U</a:t>
            </a:r>
          </a:p>
        </p:txBody>
      </p:sp>
      <p:sp>
        <p:nvSpPr>
          <p:cNvPr id="16" name="TextBox 15">
            <a:extLst>
              <a:ext uri="{FF2B5EF4-FFF2-40B4-BE49-F238E27FC236}">
                <a16:creationId xmlns:a16="http://schemas.microsoft.com/office/drawing/2014/main" id="{AAC2A4C7-C614-7241-918C-B81ACCA7CF55}"/>
              </a:ext>
            </a:extLst>
          </p:cNvPr>
          <p:cNvSpPr txBox="1"/>
          <p:nvPr/>
        </p:nvSpPr>
        <p:spPr>
          <a:xfrm>
            <a:off x="3494185" y="3124947"/>
            <a:ext cx="11297606" cy="877143"/>
          </a:xfrm>
          <a:prstGeom prst="rect">
            <a:avLst/>
          </a:prstGeom>
          <a:noFill/>
        </p:spPr>
        <p:txBody>
          <a:bodyPr wrap="none" lIns="137141" tIns="68570" rIns="137141" bIns="68570" rtlCol="0">
            <a:spAutoFit/>
          </a:bodyPr>
          <a:lstStyle/>
          <a:p>
            <a:pPr algn="ctr">
              <a:lnSpc>
                <a:spcPct val="100000"/>
              </a:lnSpc>
            </a:pPr>
            <a:r>
              <a:rPr lang="en-GB" sz="4800" b="1" dirty="0">
                <a:latin typeface="Verdana" panose="020B0604030504040204" pitchFamily="34" charset="0"/>
                <a:ea typeface="Verdana" panose="020B0604030504040204" pitchFamily="34" charset="0"/>
                <a:cs typeface="Verdana" panose="020B0604030504040204" pitchFamily="34" charset="0"/>
              </a:rPr>
              <a:t>Element 4. The language of E2U</a:t>
            </a:r>
          </a:p>
        </p:txBody>
      </p:sp>
      <p:sp>
        <p:nvSpPr>
          <p:cNvPr id="24" name="TextBox 23">
            <a:extLst>
              <a:ext uri="{FF2B5EF4-FFF2-40B4-BE49-F238E27FC236}">
                <a16:creationId xmlns:a16="http://schemas.microsoft.com/office/drawing/2014/main" id="{9B881F88-A38F-E04E-A92D-8D793AECAFD3}"/>
              </a:ext>
            </a:extLst>
          </p:cNvPr>
          <p:cNvSpPr txBox="1"/>
          <p:nvPr/>
        </p:nvSpPr>
        <p:spPr>
          <a:xfrm>
            <a:off x="1511245" y="2199525"/>
            <a:ext cx="15263435" cy="877143"/>
          </a:xfrm>
          <a:prstGeom prst="rect">
            <a:avLst/>
          </a:prstGeom>
          <a:noFill/>
        </p:spPr>
        <p:txBody>
          <a:bodyPr wrap="none" lIns="137141" tIns="68570" rIns="137141" bIns="68570" rtlCol="0">
            <a:spAutoFit/>
          </a:bodyPr>
          <a:lstStyle/>
          <a:p>
            <a:pPr algn="ctr">
              <a:lnSpc>
                <a:spcPct val="100000"/>
              </a:lnSpc>
            </a:pPr>
            <a:r>
              <a:rPr lang="en-GB" sz="4800" b="1" dirty="0">
                <a:latin typeface="Verdana" panose="020B0604030504040204" pitchFamily="34" charset="0"/>
                <a:ea typeface="Verdana" panose="020B0604030504040204" pitchFamily="34" charset="0"/>
                <a:cs typeface="Verdana" panose="020B0604030504040204" pitchFamily="34" charset="0"/>
              </a:rPr>
              <a:t>Unit 2. Easy-to-understand language (E2U)</a:t>
            </a:r>
          </a:p>
        </p:txBody>
      </p:sp>
    </p:spTree>
    <p:extLst>
      <p:ext uri="{BB962C8B-B14F-4D97-AF65-F5344CB8AC3E}">
        <p14:creationId xmlns:p14="http://schemas.microsoft.com/office/powerpoint/2010/main" val="2050083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5192170"/>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Against the reading direction:</a:t>
            </a:r>
          </a:p>
          <a:p>
            <a:pPr>
              <a:lnSpc>
                <a:spcPct val="150000"/>
              </a:lnSpc>
            </a:pPr>
            <a:endParaRPr lang="en-GB" sz="4500" dirty="0">
              <a:latin typeface="Verdana" pitchFamily="34" charset="0"/>
              <a:ea typeface="Verdana" pitchFamily="34" charset="0"/>
            </a:endParaRPr>
          </a:p>
          <a:p>
            <a:pPr>
              <a:lnSpc>
                <a:spcPct val="150000"/>
              </a:lnSpc>
            </a:pPr>
            <a:r>
              <a:rPr lang="en-GB" sz="4500" dirty="0">
                <a:latin typeface="Verdana" pitchFamily="34" charset="0"/>
                <a:ea typeface="Verdana" pitchFamily="34" charset="0"/>
              </a:rPr>
              <a:t>Perhaps your arms and legs feel stiff. </a:t>
            </a:r>
          </a:p>
          <a:p>
            <a:pPr>
              <a:lnSpc>
                <a:spcPct val="150000"/>
              </a:lnSpc>
            </a:pPr>
            <a:r>
              <a:rPr lang="en-GB" sz="4500" dirty="0">
                <a:latin typeface="Verdana" pitchFamily="34" charset="0"/>
                <a:ea typeface="Verdana" pitchFamily="34" charset="0"/>
              </a:rPr>
              <a:t>Or your muscles are aching.</a:t>
            </a:r>
          </a:p>
          <a:p>
            <a:pPr>
              <a:lnSpc>
                <a:spcPct val="150000"/>
              </a:lnSpc>
            </a:pPr>
            <a:r>
              <a:rPr lang="en-GB" sz="4500" dirty="0">
                <a:latin typeface="Verdana" pitchFamily="34" charset="0"/>
                <a:ea typeface="Verdana" pitchFamily="34" charset="0"/>
              </a:rPr>
              <a:t>Your doctor calls this: rigor.</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Explanations / Exemplifications of vocabulary (4)</a:t>
            </a:r>
          </a:p>
        </p:txBody>
      </p:sp>
    </p:spTree>
    <p:extLst>
      <p:ext uri="{BB962C8B-B14F-4D97-AF65-F5344CB8AC3E}">
        <p14:creationId xmlns:p14="http://schemas.microsoft.com/office/powerpoint/2010/main" val="1379287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4153425"/>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Explanations can be singled out from the text.</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With indents.</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Through text boxes. </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Mouse-over boxes or drop-down lists (in online texts).</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Explanations / Exemplifications of vocabulary (5)</a:t>
            </a:r>
          </a:p>
        </p:txBody>
      </p:sp>
    </p:spTree>
    <p:extLst>
      <p:ext uri="{BB962C8B-B14F-4D97-AF65-F5344CB8AC3E}">
        <p14:creationId xmlns:p14="http://schemas.microsoft.com/office/powerpoint/2010/main" val="2939020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5192170"/>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The same concepts are rendered with the same words.</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Also applies to verbs and text connectors:</a:t>
            </a:r>
          </a:p>
          <a:p>
            <a:pPr marL="1371503" lvl="1" indent="-685800">
              <a:lnSpc>
                <a:spcPct val="150000"/>
              </a:lnSpc>
              <a:buFont typeface="Arial" panose="020B0604020202020204" pitchFamily="34" charset="0"/>
              <a:buChar char="•"/>
            </a:pPr>
            <a:r>
              <a:rPr lang="en-GB" sz="4500" dirty="0">
                <a:latin typeface="Verdana" pitchFamily="34" charset="0"/>
                <a:ea typeface="Verdana" pitchFamily="34" charset="0"/>
              </a:rPr>
              <a:t>“Therefore” to express causality.</a:t>
            </a:r>
          </a:p>
          <a:p>
            <a:pPr marL="1371503" lvl="1" indent="-685800">
              <a:lnSpc>
                <a:spcPct val="150000"/>
              </a:lnSpc>
              <a:buFont typeface="Arial" panose="020B0604020202020204" pitchFamily="34" charset="0"/>
              <a:buChar char="•"/>
            </a:pPr>
            <a:r>
              <a:rPr lang="en-GB" sz="4500" dirty="0">
                <a:latin typeface="Verdana" pitchFamily="34" charset="0"/>
                <a:ea typeface="Verdana" pitchFamily="34" charset="0"/>
              </a:rPr>
              <a:t>Do not exchange with “that’s why” of “hence”.</a:t>
            </a:r>
          </a:p>
          <a:p>
            <a:pPr>
              <a:lnSpc>
                <a:spcPct val="150000"/>
              </a:lnSpc>
            </a:pPr>
            <a:endParaRPr lang="en-GB" sz="4500" dirty="0">
              <a:latin typeface="Verdana" pitchFamily="34" charset="0"/>
              <a:ea typeface="Verdana" pitchFamily="34" charset="0"/>
            </a:endParaRP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Avoid synonyms</a:t>
            </a:r>
          </a:p>
        </p:txBody>
      </p:sp>
    </p:spTree>
    <p:extLst>
      <p:ext uri="{BB962C8B-B14F-4D97-AF65-F5344CB8AC3E}">
        <p14:creationId xmlns:p14="http://schemas.microsoft.com/office/powerpoint/2010/main" val="2430608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6318825"/>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3800" dirty="0">
                <a:latin typeface="Verdana" pitchFamily="34" charset="0"/>
                <a:ea typeface="Verdana" pitchFamily="34" charset="0"/>
              </a:rPr>
              <a:t>Linguistic images that illustrate certain concepts.</a:t>
            </a:r>
          </a:p>
          <a:p>
            <a:pPr marL="685800" indent="-685800">
              <a:lnSpc>
                <a:spcPct val="150000"/>
              </a:lnSpc>
              <a:buFont typeface="Arial" panose="020B0604020202020204" pitchFamily="34" charset="0"/>
              <a:buChar char="•"/>
            </a:pPr>
            <a:r>
              <a:rPr lang="en-GB" sz="3800" dirty="0">
                <a:latin typeface="Verdana" pitchFamily="34" charset="0"/>
                <a:ea typeface="Verdana" pitchFamily="34" charset="0"/>
              </a:rPr>
              <a:t>Stylistic elements.</a:t>
            </a:r>
          </a:p>
          <a:p>
            <a:pPr marL="685800" indent="-685800">
              <a:lnSpc>
                <a:spcPct val="150000"/>
              </a:lnSpc>
              <a:buFont typeface="Arial" panose="020B0604020202020204" pitchFamily="34" charset="0"/>
              <a:buChar char="•"/>
            </a:pPr>
            <a:r>
              <a:rPr lang="en-GB" sz="3800" dirty="0">
                <a:latin typeface="Verdana" pitchFamily="34" charset="0"/>
                <a:ea typeface="Verdana" pitchFamily="34" charset="0"/>
              </a:rPr>
              <a:t>May </a:t>
            </a:r>
            <a:r>
              <a:rPr lang="en-GB" sz="3800" b="1" dirty="0">
                <a:latin typeface="Verdana" pitchFamily="34" charset="0"/>
                <a:ea typeface="Verdana" pitchFamily="34" charset="0"/>
              </a:rPr>
              <a:t>not</a:t>
            </a:r>
            <a:r>
              <a:rPr lang="en-GB" sz="3800" dirty="0">
                <a:latin typeface="Verdana" pitchFamily="34" charset="0"/>
                <a:ea typeface="Verdana" pitchFamily="34" charset="0"/>
              </a:rPr>
              <a:t> be used if they are not known to the users and are not intuitively clear from the content.</a:t>
            </a:r>
          </a:p>
          <a:p>
            <a:pPr marL="685800" indent="-685800">
              <a:lnSpc>
                <a:spcPct val="150000"/>
              </a:lnSpc>
              <a:buFont typeface="Arial" panose="020B0604020202020204" pitchFamily="34" charset="0"/>
              <a:buChar char="•"/>
            </a:pPr>
            <a:r>
              <a:rPr lang="en-GB" sz="3800" dirty="0">
                <a:latin typeface="Verdana" pitchFamily="34" charset="0"/>
                <a:ea typeface="Verdana" pitchFamily="34" charset="0"/>
              </a:rPr>
              <a:t>May be used if they allow the users to concretely grasp abstract content.</a:t>
            </a:r>
          </a:p>
          <a:p>
            <a:pPr>
              <a:lnSpc>
                <a:spcPct val="150000"/>
              </a:lnSpc>
            </a:pPr>
            <a:endParaRPr lang="en-GB" sz="3800" dirty="0">
              <a:latin typeface="Verdana" pitchFamily="34" charset="0"/>
              <a:ea typeface="Verdana" pitchFamily="34" charset="0"/>
            </a:endParaRP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What to do about metaphors? (1)</a:t>
            </a:r>
          </a:p>
        </p:txBody>
      </p:sp>
    </p:spTree>
    <p:extLst>
      <p:ext uri="{BB962C8B-B14F-4D97-AF65-F5344CB8AC3E}">
        <p14:creationId xmlns:p14="http://schemas.microsoft.com/office/powerpoint/2010/main" val="25062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6D3752EF-9E88-4D38-88CD-1B9D39496513}"/>
              </a:ext>
            </a:extLst>
          </p:cNvPr>
          <p:cNvSpPr/>
          <p:nvPr/>
        </p:nvSpPr>
        <p:spPr>
          <a:xfrm>
            <a:off x="12539672" y="7002041"/>
            <a:ext cx="4820056" cy="754032"/>
          </a:xfrm>
          <a:prstGeom prst="rect">
            <a:avLst/>
          </a:prstGeom>
        </p:spPr>
        <p:txBody>
          <a:bodyPr wrap="square" lIns="137141" tIns="68570" rIns="137141" bIns="68570" anchor="b">
            <a:spAutoFit/>
          </a:bodyPr>
          <a:lstStyle/>
          <a:p>
            <a:pPr algn="r"/>
            <a:r>
              <a:rPr lang="en-US" sz="2000" dirty="0">
                <a:latin typeface="Verdana" pitchFamily="34" charset="0"/>
                <a:ea typeface="Verdana" pitchFamily="34" charset="0"/>
              </a:rPr>
              <a:t>Source: </a:t>
            </a:r>
            <a:r>
              <a:rPr lang="en-US" sz="2000" dirty="0">
                <a:latin typeface="Verdana" pitchFamily="34" charset="0"/>
                <a:ea typeface="Verdana" pitchFamily="34" charset="0"/>
                <a:hlinkClick r:id="rId2"/>
              </a:rPr>
              <a:t>pxhere.com</a:t>
            </a:r>
            <a:r>
              <a:rPr lang="en-US" sz="2000" dirty="0">
                <a:latin typeface="Verdana" pitchFamily="34" charset="0"/>
                <a:ea typeface="Verdana" pitchFamily="34" charset="0"/>
              </a:rPr>
              <a:t>. Licensed CC0 Public Domain.</a:t>
            </a:r>
          </a:p>
        </p:txBody>
      </p:sp>
      <p:pic>
        <p:nvPicPr>
          <p:cNvPr id="3" name="Grafik 2" descr="Plain road towards the horizon. ">
            <a:extLst>
              <a:ext uri="{FF2B5EF4-FFF2-40B4-BE49-F238E27FC236}">
                <a16:creationId xmlns:a16="http://schemas.microsoft.com/office/drawing/2014/main" id="{81E8630E-1BB3-4DFE-9609-4D02DBA5DA09}"/>
              </a:ext>
            </a:extLst>
          </p:cNvPr>
          <p:cNvPicPr>
            <a:picLocks noChangeAspect="1"/>
          </p:cNvPicPr>
          <p:nvPr/>
        </p:nvPicPr>
        <p:blipFill>
          <a:blip r:embed="rId3">
            <a:extLst>
              <a:ext uri="{837473B0-CC2E-450A-ABE3-18F120FF3D39}">
                <a1611:picAttrSrcUrl xmlns:a1611="http://schemas.microsoft.com/office/drawing/2016/11/main" r:id="rId2"/>
              </a:ext>
            </a:extLst>
          </a:blip>
          <a:stretch>
            <a:fillRect/>
          </a:stretch>
        </p:blipFill>
        <p:spPr>
          <a:xfrm>
            <a:off x="6077630" y="3430243"/>
            <a:ext cx="6462042" cy="4325830"/>
          </a:xfrm>
          <a:prstGeom prst="rect">
            <a:avLst/>
          </a:prstGeom>
        </p:spPr>
      </p:pic>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3114679"/>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“Plain Language”</a:t>
            </a:r>
          </a:p>
          <a:p>
            <a:pPr>
              <a:lnSpc>
                <a:spcPct val="150000"/>
              </a:lnSpc>
            </a:pPr>
            <a:endParaRPr lang="en-GB" sz="4500" dirty="0">
              <a:latin typeface="Verdana" pitchFamily="34" charset="0"/>
              <a:ea typeface="Verdana" pitchFamily="34" charset="0"/>
            </a:endParaRPr>
          </a:p>
          <a:p>
            <a:pPr>
              <a:lnSpc>
                <a:spcPct val="150000"/>
              </a:lnSpc>
            </a:pPr>
            <a:endParaRPr lang="en-GB" sz="4500" dirty="0">
              <a:latin typeface="Verdana" pitchFamily="34" charset="0"/>
              <a:ea typeface="Verdana" pitchFamily="34" charset="0"/>
            </a:endParaRP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Avoid synonyms (2)</a:t>
            </a:r>
          </a:p>
        </p:txBody>
      </p:sp>
    </p:spTree>
    <p:extLst>
      <p:ext uri="{BB962C8B-B14F-4D97-AF65-F5344CB8AC3E}">
        <p14:creationId xmlns:p14="http://schemas.microsoft.com/office/powerpoint/2010/main" val="1043946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6D3752EF-9E88-4D38-88CD-1B9D39496513}"/>
              </a:ext>
            </a:extLst>
          </p:cNvPr>
          <p:cNvSpPr/>
          <p:nvPr/>
        </p:nvSpPr>
        <p:spPr>
          <a:xfrm>
            <a:off x="10639198" y="7203854"/>
            <a:ext cx="4820056" cy="754032"/>
          </a:xfrm>
          <a:prstGeom prst="rect">
            <a:avLst/>
          </a:prstGeom>
        </p:spPr>
        <p:txBody>
          <a:bodyPr wrap="square" lIns="137141" tIns="68570" rIns="137141" bIns="68570" anchor="b">
            <a:spAutoFit/>
          </a:bodyPr>
          <a:lstStyle/>
          <a:p>
            <a:pPr algn="r"/>
            <a:r>
              <a:rPr lang="en-US" sz="2000" dirty="0">
                <a:latin typeface="Verdana" pitchFamily="34" charset="0"/>
                <a:ea typeface="Verdana" pitchFamily="34" charset="0"/>
              </a:rPr>
              <a:t>Source: </a:t>
            </a:r>
            <a:r>
              <a:rPr lang="en-US" sz="2000" dirty="0">
                <a:latin typeface="Verdana" pitchFamily="34" charset="0"/>
                <a:ea typeface="Verdana" pitchFamily="34" charset="0"/>
                <a:hlinkClick r:id="rId2"/>
              </a:rPr>
              <a:t>needpix.com</a:t>
            </a:r>
            <a:r>
              <a:rPr lang="en-US" sz="2000" dirty="0">
                <a:latin typeface="Verdana" pitchFamily="34" charset="0"/>
                <a:ea typeface="Verdana" pitchFamily="34" charset="0"/>
              </a:rPr>
              <a:t>. Licensed CC0 Public Domain.</a:t>
            </a:r>
          </a:p>
        </p:txBody>
      </p:sp>
      <p:pic>
        <p:nvPicPr>
          <p:cNvPr id="3" name="Grafik 2" descr="Shadow of a rat. ">
            <a:extLst>
              <a:ext uri="{FF2B5EF4-FFF2-40B4-BE49-F238E27FC236}">
                <a16:creationId xmlns:a16="http://schemas.microsoft.com/office/drawing/2014/main" id="{81E8630E-1BB3-4DFE-9609-4D02DBA5DA09}"/>
              </a:ext>
            </a:extLst>
          </p:cNvPr>
          <p:cNvPicPr>
            <a:picLocks noChangeAspect="1"/>
          </p:cNvPicPr>
          <p:nvPr/>
        </p:nvPicPr>
        <p:blipFill>
          <a:blip r:embed="rId3">
            <a:extLst>
              <a:ext uri="{837473B0-CC2E-450A-ABE3-18F120FF3D39}">
                <a1611:picAttrSrcUrl xmlns:a1611="http://schemas.microsoft.com/office/drawing/2016/11/main" r:id="rId2"/>
              </a:ext>
            </a:extLst>
          </a:blip>
          <a:stretch>
            <a:fillRect/>
          </a:stretch>
        </p:blipFill>
        <p:spPr>
          <a:xfrm>
            <a:off x="3830039" y="4343182"/>
            <a:ext cx="6462042" cy="3614704"/>
          </a:xfrm>
          <a:prstGeom prst="rect">
            <a:avLst/>
          </a:prstGeom>
        </p:spPr>
      </p:pic>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3114679"/>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“To smell a rat”</a:t>
            </a:r>
          </a:p>
          <a:p>
            <a:pPr>
              <a:lnSpc>
                <a:spcPct val="150000"/>
              </a:lnSpc>
            </a:pPr>
            <a:endParaRPr lang="en-GB" sz="4500" dirty="0">
              <a:latin typeface="Verdana" pitchFamily="34" charset="0"/>
              <a:ea typeface="Verdana" pitchFamily="34" charset="0"/>
            </a:endParaRPr>
          </a:p>
          <a:p>
            <a:pPr>
              <a:lnSpc>
                <a:spcPct val="150000"/>
              </a:lnSpc>
            </a:pPr>
            <a:endParaRPr lang="en-GB" sz="4500" dirty="0">
              <a:latin typeface="Verdana" pitchFamily="34" charset="0"/>
              <a:ea typeface="Verdana" pitchFamily="34" charset="0"/>
            </a:endParaRP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Avoid synonyms (3)</a:t>
            </a:r>
          </a:p>
        </p:txBody>
      </p:sp>
    </p:spTree>
    <p:extLst>
      <p:ext uri="{BB962C8B-B14F-4D97-AF65-F5344CB8AC3E}">
        <p14:creationId xmlns:p14="http://schemas.microsoft.com/office/powerpoint/2010/main" val="299853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1" name="TextBox 20">
            <a:extLst>
              <a:ext uri="{FF2B5EF4-FFF2-40B4-BE49-F238E27FC236}">
                <a16:creationId xmlns:a16="http://schemas.microsoft.com/office/drawing/2014/main" id="{8DF475E8-9F94-A34C-B3D0-8D2CD3CD4ECB}"/>
              </a:ext>
            </a:extLst>
          </p:cNvPr>
          <p:cNvSpPr txBox="1"/>
          <p:nvPr/>
        </p:nvSpPr>
        <p:spPr>
          <a:xfrm>
            <a:off x="8751592" y="5046766"/>
            <a:ext cx="8829598" cy="692498"/>
          </a:xfrm>
          <a:prstGeom prst="rect">
            <a:avLst/>
          </a:prstGeom>
          <a:noFill/>
        </p:spPr>
        <p:txBody>
          <a:bodyPr wrap="square" lIns="137141" tIns="68570" rIns="137141" bIns="68570" rtlCol="0">
            <a:spAutoFit/>
          </a:bodyPr>
          <a:lstStyle/>
          <a:p>
            <a:pPr>
              <a:lnSpc>
                <a:spcPct val="100000"/>
              </a:lnSpc>
            </a:pPr>
            <a:r>
              <a:rPr lang="de-DE" sz="3600" b="1" dirty="0">
                <a:latin typeface="Verdana" panose="020B0604030504040204" pitchFamily="34" charset="0"/>
                <a:ea typeface="Verdana" panose="020B0604030504040204" pitchFamily="34" charset="0"/>
                <a:cs typeface="Verdana" panose="020B0604030504040204" pitchFamily="34" charset="0"/>
                <a:hlinkClick r:id="rId5"/>
              </a:rPr>
              <a:t>easit@uni-hildesheim.de</a:t>
            </a:r>
            <a:r>
              <a:rPr lang="de-DE" sz="3600" b="1" dirty="0">
                <a:latin typeface="Verdana" panose="020B0604030504040204" pitchFamily="34" charset="0"/>
                <a:ea typeface="Verdana" panose="020B0604030504040204" pitchFamily="34" charset="0"/>
                <a:cs typeface="Verdana" panose="020B0604030504040204" pitchFamily="34" charset="0"/>
              </a:rPr>
              <a:t> </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7" name="Title 6">
            <a:extLst>
              <a:ext uri="{FF2B5EF4-FFF2-40B4-BE49-F238E27FC236}">
                <a16:creationId xmlns:a16="http://schemas.microsoft.com/office/drawing/2014/main" id="{07FA4721-2F8F-F642-A4A6-20D0C4515703}"/>
              </a:ext>
            </a:extLst>
          </p:cNvPr>
          <p:cNvSpPr>
            <a:spLocks noGrp="1"/>
          </p:cNvSpPr>
          <p:nvPr>
            <p:ph type="title"/>
          </p:nvPr>
        </p:nvSpPr>
        <p:spPr>
          <a:xfrm>
            <a:off x="8751592" y="4221103"/>
            <a:ext cx="9342870" cy="1062638"/>
          </a:xfrm>
        </p:spPr>
        <p:txBody>
          <a:bodyPr>
            <a:normAutofit fontScale="90000"/>
          </a:bodyPr>
          <a:lstStyle/>
          <a:p>
            <a:r>
              <a:rPr lang="de-DE" sz="3600" dirty="0"/>
              <a:t>Christiane Maaß &amp; Sergio Hernández</a:t>
            </a:r>
            <a:endParaRPr lang="en-ES" sz="3600" dirty="0"/>
          </a:p>
        </p:txBody>
      </p:sp>
      <p:pic>
        <p:nvPicPr>
          <p:cNvPr id="17" name="Picture 16" descr="Logo of the University of Hildesheim.">
            <a:extLst>
              <a:ext uri="{FF2B5EF4-FFF2-40B4-BE49-F238E27FC236}">
                <a16:creationId xmlns:a16="http://schemas.microsoft.com/office/drawing/2014/main" id="{79B64585-8AE6-F047-B9D0-459ECD9F14A9}"/>
              </a:ext>
            </a:extLst>
          </p:cNvPr>
          <p:cNvPicPr>
            <a:picLocks noChangeAspect="1"/>
          </p:cNvPicPr>
          <p:nvPr/>
        </p:nvPicPr>
        <p:blipFill>
          <a:blip r:embed="rId6"/>
          <a:stretch>
            <a:fillRect/>
          </a:stretch>
        </p:blipFill>
        <p:spPr>
          <a:xfrm>
            <a:off x="4311922" y="2946456"/>
            <a:ext cx="4439670" cy="4433896"/>
          </a:xfrm>
          <a:prstGeom prst="rect">
            <a:avLst/>
          </a:prstGeom>
        </p:spPr>
      </p:pic>
    </p:spTree>
    <p:extLst>
      <p:ext uri="{BB962C8B-B14F-4D97-AF65-F5344CB8AC3E}">
        <p14:creationId xmlns:p14="http://schemas.microsoft.com/office/powerpoint/2010/main" val="1358781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2" name="Segnaposto testo 2">
            <a:extLst>
              <a:ext uri="{FF2B5EF4-FFF2-40B4-BE49-F238E27FC236}">
                <a16:creationId xmlns:a16="http://schemas.microsoft.com/office/drawing/2014/main" id="{1C223C67-A04F-254E-AA86-CE328C0912DD}"/>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The project EASIT has received funding from the European Commission under the Erasmus+ Strategic Partnerships for Higher Education </a:t>
            </a:r>
            <a:r>
              <a:rPr lang="en-US" sz="4500" dirty="0" err="1">
                <a:solidFill>
                  <a:schemeClr val="tx1"/>
                </a:solidFill>
                <a:latin typeface="Verdana" panose="020B0604030504040204" pitchFamily="34" charset="0"/>
                <a:ea typeface="Verdana" panose="020B0604030504040204" pitchFamily="34" charset="0"/>
                <a:cs typeface="Verdana" panose="020B0604030504040204" pitchFamily="34" charset="0"/>
              </a:rPr>
              <a:t>programme</a:t>
            </a:r>
            <a:r>
              <a:rPr lang="en-US" sz="4500" dirty="0">
                <a:solidFill>
                  <a:schemeClr val="tx1"/>
                </a:solidFill>
                <a:latin typeface="Verdana" panose="020B0604030504040204" pitchFamily="34" charset="0"/>
                <a:ea typeface="Verdana" panose="020B0604030504040204" pitchFamily="34" charset="0"/>
                <a:cs typeface="Verdana" panose="020B0604030504040204" pitchFamily="34" charset="0"/>
              </a:rPr>
              <a:t>, grant agreement 2018-1-ES01-KA203-05275. </a:t>
            </a:r>
          </a:p>
        </p:txBody>
      </p:sp>
      <p:sp>
        <p:nvSpPr>
          <p:cNvPr id="2" name="Title 1">
            <a:extLst>
              <a:ext uri="{FF2B5EF4-FFF2-40B4-BE49-F238E27FC236}">
                <a16:creationId xmlns:a16="http://schemas.microsoft.com/office/drawing/2014/main" id="{ADDC92CD-49DF-3B48-8B5E-B69F876B9A1B}"/>
              </a:ext>
            </a:extLst>
          </p:cNvPr>
          <p:cNvSpPr>
            <a:spLocks noGrp="1"/>
          </p:cNvSpPr>
          <p:nvPr>
            <p:ph type="title"/>
          </p:nvPr>
        </p:nvSpPr>
        <p:spPr>
          <a:xfrm>
            <a:off x="317912" y="1962169"/>
            <a:ext cx="17084400" cy="1062638"/>
          </a:xfrm>
        </p:spPr>
        <p:txBody>
          <a:bodyPr/>
          <a:lstStyle/>
          <a:p>
            <a:r>
              <a:rPr lang="en-ES" dirty="0"/>
              <a:t>Acknowledgement</a:t>
            </a:r>
          </a:p>
        </p:txBody>
      </p:sp>
    </p:spTree>
    <p:extLst>
      <p:ext uri="{BB962C8B-B14F-4D97-AF65-F5344CB8AC3E}">
        <p14:creationId xmlns:p14="http://schemas.microsoft.com/office/powerpoint/2010/main" val="3414306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11" name="Segnaposto testo 2">
            <a:extLst>
              <a:ext uri="{FF2B5EF4-FFF2-40B4-BE49-F238E27FC236}">
                <a16:creationId xmlns:a16="http://schemas.microsoft.com/office/drawing/2014/main" id="{AE111C95-DA2F-4C41-B9C9-99790547A51F}"/>
              </a:ext>
            </a:extLst>
          </p:cNvPr>
          <p:cNvSpPr txBox="1">
            <a:spLocks/>
          </p:cNvSpPr>
          <p:nvPr/>
        </p:nvSpPr>
        <p:spPr>
          <a:xfrm>
            <a:off x="357250" y="3024806"/>
            <a:ext cx="17648124" cy="5164053"/>
          </a:xfrm>
          <a:prstGeom prst="rect">
            <a:avLst/>
          </a:prstGeom>
        </p:spPr>
        <p:txBody>
          <a:bodyPr vert="horz" lIns="137169" tIns="68585" rIns="137169" bIns="68585" rtlCol="0" anchor="t" anchorCtr="0"/>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en-GB" sz="4500" dirty="0">
                <a:solidFill>
                  <a:schemeClr val="tx1"/>
                </a:solidFill>
                <a:latin typeface="Verdana" panose="020B0604030504040204" pitchFamily="34" charset="0"/>
                <a:ea typeface="Verdana" panose="020B0604030504040204" pitchFamily="34" charset="0"/>
                <a:cs typeface="Verdana" panose="020B0604030504040204" pitchFamily="34" charset="0"/>
              </a:rPr>
              <a:t>The European Commission support for the production of this publication does not constitute an endorsement of the contents, which reflect the views only of the authors, and the Commission cannot be held responsible for any use which may be made of the information contained therein.</a:t>
            </a:r>
          </a:p>
        </p:txBody>
      </p:sp>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Disclaimer</a:t>
            </a:r>
          </a:p>
        </p:txBody>
      </p:sp>
    </p:spTree>
    <p:extLst>
      <p:ext uri="{BB962C8B-B14F-4D97-AF65-F5344CB8AC3E}">
        <p14:creationId xmlns:p14="http://schemas.microsoft.com/office/powerpoint/2010/main" val="153837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sp>
        <p:nvSpPr>
          <p:cNvPr id="2" name="Title 1">
            <a:extLst>
              <a:ext uri="{FF2B5EF4-FFF2-40B4-BE49-F238E27FC236}">
                <a16:creationId xmlns:a16="http://schemas.microsoft.com/office/drawing/2014/main" id="{D7557131-944E-7546-880D-B1AB16FF2F85}"/>
              </a:ext>
            </a:extLst>
          </p:cNvPr>
          <p:cNvSpPr>
            <a:spLocks noGrp="1"/>
          </p:cNvSpPr>
          <p:nvPr>
            <p:ph type="title"/>
          </p:nvPr>
        </p:nvSpPr>
        <p:spPr>
          <a:xfrm>
            <a:off x="317912" y="1962169"/>
            <a:ext cx="17084400" cy="1062638"/>
          </a:xfrm>
        </p:spPr>
        <p:txBody>
          <a:bodyPr/>
          <a:lstStyle/>
          <a:p>
            <a:r>
              <a:rPr lang="en-ES" dirty="0"/>
              <a:t>Partners</a:t>
            </a:r>
          </a:p>
        </p:txBody>
      </p:sp>
      <p:pic>
        <p:nvPicPr>
          <p:cNvPr id="23" name="Picture 22" descr="Dyslexiförbundet logo">
            <a:extLst>
              <a:ext uri="{FF2B5EF4-FFF2-40B4-BE49-F238E27FC236}">
                <a16:creationId xmlns:a16="http://schemas.microsoft.com/office/drawing/2014/main" id="{E95D038A-5107-A94E-AD89-995930934F36}"/>
              </a:ext>
            </a:extLst>
          </p:cNvPr>
          <p:cNvPicPr/>
          <p:nvPr/>
        </p:nvPicPr>
        <p:blipFill>
          <a:blip r:embed="rId5"/>
          <a:stretch>
            <a:fillRect/>
          </a:stretch>
        </p:blipFill>
        <p:spPr>
          <a:xfrm>
            <a:off x="837235" y="3258360"/>
            <a:ext cx="2269268" cy="2269268"/>
          </a:xfrm>
          <a:prstGeom prst="rect">
            <a:avLst/>
          </a:prstGeom>
        </p:spPr>
      </p:pic>
      <p:pic>
        <p:nvPicPr>
          <p:cNvPr id="24" name="Picture 23" descr="Risa logo">
            <a:extLst>
              <a:ext uri="{FF2B5EF4-FFF2-40B4-BE49-F238E27FC236}">
                <a16:creationId xmlns:a16="http://schemas.microsoft.com/office/drawing/2014/main" id="{53195402-E4A0-3F4A-81B0-28C6C2959FF3}"/>
              </a:ext>
            </a:extLst>
          </p:cNvPr>
          <p:cNvPicPr/>
          <p:nvPr/>
        </p:nvPicPr>
        <p:blipFill>
          <a:blip r:embed="rId6"/>
          <a:stretch>
            <a:fillRect/>
          </a:stretch>
        </p:blipFill>
        <p:spPr>
          <a:xfrm>
            <a:off x="4316996" y="3390581"/>
            <a:ext cx="1933194" cy="1638300"/>
          </a:xfrm>
          <a:prstGeom prst="rect">
            <a:avLst/>
          </a:prstGeom>
        </p:spPr>
      </p:pic>
      <p:pic>
        <p:nvPicPr>
          <p:cNvPr id="25" name="Picture 24" descr="RTV Slovenija logo">
            <a:extLst>
              <a:ext uri="{FF2B5EF4-FFF2-40B4-BE49-F238E27FC236}">
                <a16:creationId xmlns:a16="http://schemas.microsoft.com/office/drawing/2014/main" id="{1BF0B1E2-FB1F-F046-B484-9F71A70EF2FF}"/>
              </a:ext>
            </a:extLst>
          </p:cNvPr>
          <p:cNvPicPr/>
          <p:nvPr/>
        </p:nvPicPr>
        <p:blipFill>
          <a:blip r:embed="rId7"/>
          <a:stretch>
            <a:fillRect/>
          </a:stretch>
        </p:blipFill>
        <p:spPr>
          <a:xfrm>
            <a:off x="6779620" y="3258360"/>
            <a:ext cx="4160984" cy="1890093"/>
          </a:xfrm>
          <a:prstGeom prst="rect">
            <a:avLst/>
          </a:prstGeom>
        </p:spPr>
      </p:pic>
      <p:pic>
        <p:nvPicPr>
          <p:cNvPr id="26" name="Graphic 4" descr="Stiftung Universität Hildesheim logo">
            <a:extLst>
              <a:ext uri="{FF2B5EF4-FFF2-40B4-BE49-F238E27FC236}">
                <a16:creationId xmlns:a16="http://schemas.microsoft.com/office/drawing/2014/main" id="{92B7F15D-E8A7-9F43-A892-D30A63C8768C}"/>
              </a:ext>
            </a:extLst>
          </p:cNvPr>
          <p:cNvPicPr/>
          <p:nvPr/>
        </p:nvPicPr>
        <p:blipFill>
          <a:blip r:embed="rId8">
            <a:extLst>
              <a:ext uri="{96DAC541-7B7A-43D3-8B79-37D633B846F1}">
                <asvg:svgBlip xmlns:asvg="http://schemas.microsoft.com/office/drawing/2016/SVG/main" r:embed="rId9"/>
              </a:ext>
            </a:extLst>
          </a:blip>
          <a:stretch>
            <a:fillRect/>
          </a:stretch>
        </p:blipFill>
        <p:spPr>
          <a:xfrm>
            <a:off x="11123852" y="2976936"/>
            <a:ext cx="2269269" cy="2269269"/>
          </a:xfrm>
          <a:prstGeom prst="rect">
            <a:avLst/>
          </a:prstGeom>
        </p:spPr>
      </p:pic>
      <p:pic>
        <p:nvPicPr>
          <p:cNvPr id="27" name="Picture 26" descr="SDI Internationale Hochshule - University of Applied Sciences logo">
            <a:extLst>
              <a:ext uri="{FF2B5EF4-FFF2-40B4-BE49-F238E27FC236}">
                <a16:creationId xmlns:a16="http://schemas.microsoft.com/office/drawing/2014/main" id="{FE2DB0E3-D4D5-AC42-B780-92C95D0401A7}"/>
              </a:ext>
            </a:extLst>
          </p:cNvPr>
          <p:cNvPicPr/>
          <p:nvPr/>
        </p:nvPicPr>
        <p:blipFill>
          <a:blip r:embed="rId10"/>
          <a:stretch>
            <a:fillRect/>
          </a:stretch>
        </p:blipFill>
        <p:spPr>
          <a:xfrm>
            <a:off x="14451982" y="3390581"/>
            <a:ext cx="2990937" cy="1359853"/>
          </a:xfrm>
          <a:prstGeom prst="rect">
            <a:avLst/>
          </a:prstGeom>
        </p:spPr>
      </p:pic>
      <p:pic>
        <p:nvPicPr>
          <p:cNvPr id="28" name="Picture 27" descr="Universitat Autònoma de Barcelona logo">
            <a:extLst>
              <a:ext uri="{FF2B5EF4-FFF2-40B4-BE49-F238E27FC236}">
                <a16:creationId xmlns:a16="http://schemas.microsoft.com/office/drawing/2014/main" id="{243273C3-21EA-A845-93D3-CC2A66BE4D5B}"/>
              </a:ext>
            </a:extLst>
          </p:cNvPr>
          <p:cNvPicPr/>
          <p:nvPr/>
        </p:nvPicPr>
        <p:blipFill>
          <a:blip r:embed="rId11"/>
          <a:stretch>
            <a:fillRect/>
          </a:stretch>
        </p:blipFill>
        <p:spPr>
          <a:xfrm>
            <a:off x="2095499" y="5641928"/>
            <a:ext cx="2745725" cy="2058717"/>
          </a:xfrm>
          <a:prstGeom prst="rect">
            <a:avLst/>
          </a:prstGeom>
        </p:spPr>
      </p:pic>
      <p:pic>
        <p:nvPicPr>
          <p:cNvPr id="29" name="Picture 28" descr="Università degli Studi di Trieste logo">
            <a:extLst>
              <a:ext uri="{FF2B5EF4-FFF2-40B4-BE49-F238E27FC236}">
                <a16:creationId xmlns:a16="http://schemas.microsoft.com/office/drawing/2014/main" id="{755EFFAA-DA2A-4146-BAA0-026E89CC96F3}"/>
              </a:ext>
            </a:extLst>
          </p:cNvPr>
          <p:cNvPicPr/>
          <p:nvPr/>
        </p:nvPicPr>
        <p:blipFill>
          <a:blip r:embed="rId12"/>
          <a:stretch>
            <a:fillRect/>
          </a:stretch>
        </p:blipFill>
        <p:spPr>
          <a:xfrm>
            <a:off x="5289550" y="5989931"/>
            <a:ext cx="5249230" cy="1134110"/>
          </a:xfrm>
          <a:prstGeom prst="rect">
            <a:avLst/>
          </a:prstGeom>
        </p:spPr>
      </p:pic>
      <p:pic>
        <p:nvPicPr>
          <p:cNvPr id="30" name="Picture 29" descr="Universidade Vigo logo">
            <a:extLst>
              <a:ext uri="{FF2B5EF4-FFF2-40B4-BE49-F238E27FC236}">
                <a16:creationId xmlns:a16="http://schemas.microsoft.com/office/drawing/2014/main" id="{651A6100-3523-8543-80B8-46CF2E9E4315}"/>
              </a:ext>
            </a:extLst>
          </p:cNvPr>
          <p:cNvPicPr/>
          <p:nvPr/>
        </p:nvPicPr>
        <p:blipFill>
          <a:blip r:embed="rId13"/>
          <a:stretch>
            <a:fillRect/>
          </a:stretch>
        </p:blipFill>
        <p:spPr>
          <a:xfrm>
            <a:off x="10949515" y="6161381"/>
            <a:ext cx="5183614" cy="791210"/>
          </a:xfrm>
          <a:prstGeom prst="rect">
            <a:avLst/>
          </a:prstGeom>
        </p:spPr>
      </p:pic>
    </p:spTree>
    <p:extLst>
      <p:ext uri="{BB962C8B-B14F-4D97-AF65-F5344CB8AC3E}">
        <p14:creationId xmlns:p14="http://schemas.microsoft.com/office/powerpoint/2010/main" val="3621801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66F9D15-60A8-1C45-B523-E8BEB2748CFB}"/>
              </a:ext>
            </a:extLst>
          </p:cNvPr>
          <p:cNvSpPr>
            <a:spLocks noChangeAspect="1"/>
          </p:cNvSpPr>
          <p:nvPr/>
        </p:nvSpPr>
        <p:spPr>
          <a:xfrm>
            <a:off x="452993" y="3224323"/>
            <a:ext cx="17251790" cy="1037123"/>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Lexical aspects of E2U.</a:t>
            </a:r>
          </a:p>
        </p:txBody>
      </p:sp>
      <p:sp>
        <p:nvSpPr>
          <p:cNvPr id="2" name="Title 1">
            <a:extLst>
              <a:ext uri="{FF2B5EF4-FFF2-40B4-BE49-F238E27FC236}">
                <a16:creationId xmlns:a16="http://schemas.microsoft.com/office/drawing/2014/main" id="{906E0D7D-2F2C-524C-840D-AD206EA17B79}"/>
              </a:ext>
            </a:extLst>
          </p:cNvPr>
          <p:cNvSpPr>
            <a:spLocks noGrp="1"/>
          </p:cNvSpPr>
          <p:nvPr>
            <p:ph type="title"/>
          </p:nvPr>
        </p:nvSpPr>
        <p:spPr>
          <a:xfrm>
            <a:off x="317912" y="1931446"/>
            <a:ext cx="17084400" cy="1062638"/>
          </a:xfrm>
        </p:spPr>
        <p:txBody>
          <a:bodyPr/>
          <a:lstStyle/>
          <a:p>
            <a:r>
              <a:rPr lang="en-GB"/>
              <a:t>Overview</a:t>
            </a:r>
          </a:p>
        </p:txBody>
      </p:sp>
    </p:spTree>
    <p:extLst>
      <p:ext uri="{BB962C8B-B14F-4D97-AF65-F5344CB8AC3E}">
        <p14:creationId xmlns:p14="http://schemas.microsoft.com/office/powerpoint/2010/main" val="3788353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Co-funded by the Erasmus+ Programme of the European Union logo">
            <a:extLst>
              <a:ext uri="{FF2B5EF4-FFF2-40B4-BE49-F238E27FC236}">
                <a16:creationId xmlns:a16="http://schemas.microsoft.com/office/drawing/2014/main" id="{7B34E4F4-D9E6-7843-A635-6F7E65AE4B2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448256" y="487007"/>
            <a:ext cx="4646206" cy="10624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reative Commons License Logo: Attribution-ShareAlike International CC BY-SA">
            <a:extLst>
              <a:ext uri="{FF2B5EF4-FFF2-40B4-BE49-F238E27FC236}">
                <a16:creationId xmlns:a16="http://schemas.microsoft.com/office/drawing/2014/main" id="{8061834D-1377-9B49-892B-AFDC3631BF20}"/>
              </a:ext>
            </a:extLst>
          </p:cNvPr>
          <p:cNvPicPr/>
          <p:nvPr/>
        </p:nvPicPr>
        <p:blipFill>
          <a:blip r:embed="rId4">
            <a:extLst>
              <a:ext uri="{28A0092B-C50C-407E-A947-70E740481C1C}">
                <a14:useLocalDpi xmlns:a14="http://schemas.microsoft.com/office/drawing/2010/main" val="0"/>
              </a:ext>
            </a:extLst>
          </a:blip>
          <a:stretch>
            <a:fillRect/>
          </a:stretch>
        </p:blipFill>
        <p:spPr>
          <a:xfrm>
            <a:off x="245068" y="8882826"/>
            <a:ext cx="2701375" cy="952235"/>
          </a:xfrm>
          <a:prstGeom prst="rect">
            <a:avLst/>
          </a:prstGeom>
        </p:spPr>
      </p:pic>
      <p:pic>
        <p:nvPicPr>
          <p:cNvPr id="12" name="Picture 11" descr="EASIT (Easy Access for Social Inclusion Training) Logo">
            <a:hlinkClick r:id="rId5"/>
            <a:extLst>
              <a:ext uri="{FF2B5EF4-FFF2-40B4-BE49-F238E27FC236}">
                <a16:creationId xmlns:a16="http://schemas.microsoft.com/office/drawing/2014/main" id="{3005C618-9FC3-D746-AE1F-3014D2C542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8484" y="3420566"/>
            <a:ext cx="8014201" cy="3352028"/>
          </a:xfrm>
          <a:prstGeom prst="rect">
            <a:avLst/>
          </a:prstGeom>
        </p:spPr>
      </p:pic>
      <p:sp>
        <p:nvSpPr>
          <p:cNvPr id="16" name="TextBox 15">
            <a:extLst>
              <a:ext uri="{FF2B5EF4-FFF2-40B4-BE49-F238E27FC236}">
                <a16:creationId xmlns:a16="http://schemas.microsoft.com/office/drawing/2014/main" id="{341309FA-535C-3146-A01F-F199B6C5FEF0}"/>
              </a:ext>
            </a:extLst>
          </p:cNvPr>
          <p:cNvSpPr txBox="1"/>
          <p:nvPr/>
        </p:nvSpPr>
        <p:spPr>
          <a:xfrm>
            <a:off x="4730784" y="6855371"/>
            <a:ext cx="8829598" cy="692498"/>
          </a:xfrm>
          <a:prstGeom prst="rect">
            <a:avLst/>
          </a:prstGeom>
          <a:noFill/>
        </p:spPr>
        <p:txBody>
          <a:bodyPr wrap="square" lIns="137169" tIns="68585" rIns="137169" bIns="68585" rtlCol="0">
            <a:spAutoFit/>
          </a:bodyPr>
          <a:lstStyle/>
          <a:p>
            <a:pPr algn="ctr">
              <a:lnSpc>
                <a:spcPct val="100000"/>
              </a:lnSpc>
            </a:pPr>
            <a:r>
              <a:rPr lang="sl-SI" sz="3600" b="1" dirty="0">
                <a:latin typeface="Verdana" panose="020B0604030504040204" pitchFamily="34" charset="0"/>
                <a:ea typeface="Verdana" panose="020B0604030504040204" pitchFamily="34" charset="0"/>
                <a:cs typeface="Verdana" panose="020B0604030504040204" pitchFamily="34" charset="0"/>
                <a:hlinkClick r:id="rId7"/>
              </a:rPr>
              <a:t>pagines.uab.cat/easit</a:t>
            </a:r>
            <a:endParaRPr lang="en-US" sz="3600" b="1"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5C5C9300-C79A-654C-B4C1-2D3F2C2184C5}"/>
              </a:ext>
            </a:extLst>
          </p:cNvPr>
          <p:cNvSpPr>
            <a:spLocks noGrp="1"/>
          </p:cNvSpPr>
          <p:nvPr>
            <p:ph type="title"/>
          </p:nvPr>
        </p:nvSpPr>
        <p:spPr/>
        <p:txBody>
          <a:bodyPr/>
          <a:lstStyle/>
          <a:p>
            <a:r>
              <a:rPr lang="en-ES" dirty="0">
                <a:solidFill>
                  <a:schemeClr val="bg1"/>
                </a:solidFill>
              </a:rPr>
              <a:t>EASIT</a:t>
            </a:r>
          </a:p>
        </p:txBody>
      </p:sp>
    </p:spTree>
    <p:extLst>
      <p:ext uri="{BB962C8B-B14F-4D97-AF65-F5344CB8AC3E}">
        <p14:creationId xmlns:p14="http://schemas.microsoft.com/office/powerpoint/2010/main" val="1274046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7EB082-EF74-F141-AB1C-0C9CFCB94651}"/>
              </a:ext>
            </a:extLst>
          </p:cNvPr>
          <p:cNvSpPr>
            <a:spLocks noChangeAspect="1"/>
          </p:cNvSpPr>
          <p:nvPr/>
        </p:nvSpPr>
        <p:spPr>
          <a:xfrm>
            <a:off x="452993" y="3224323"/>
            <a:ext cx="17251790" cy="3124361"/>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Unknown words are a hazard for comprehensibility.</a:t>
            </a:r>
          </a:p>
          <a:p>
            <a:pPr>
              <a:lnSpc>
                <a:spcPct val="150000"/>
              </a:lnSpc>
            </a:pPr>
            <a:endParaRPr lang="en-GB" sz="4500" dirty="0">
              <a:latin typeface="Verdana" pitchFamily="34" charset="0"/>
              <a:ea typeface="Verdana" pitchFamily="34" charset="0"/>
            </a:endParaRPr>
          </a:p>
          <a:p>
            <a:pPr>
              <a:lnSpc>
                <a:spcPct val="150000"/>
              </a:lnSpc>
            </a:pPr>
            <a:r>
              <a:rPr lang="en-GB" sz="4500" dirty="0">
                <a:latin typeface="Verdana" pitchFamily="34" charset="0"/>
                <a:ea typeface="Verdana" pitchFamily="34" charset="0"/>
                <a:sym typeface="Wingdings" panose="05000000000000000000" pitchFamily="2" charset="2"/>
              </a:rPr>
              <a:t> EL uses central vocabulary.</a:t>
            </a:r>
            <a:endParaRPr lang="en-GB" sz="4500" dirty="0">
              <a:latin typeface="Verdana" pitchFamily="34" charset="0"/>
              <a:ea typeface="Verdana" pitchFamily="34" charset="0"/>
            </a:endParaRPr>
          </a:p>
        </p:txBody>
      </p:sp>
      <p:sp>
        <p:nvSpPr>
          <p:cNvPr id="2" name="Titel 1">
            <a:extLst>
              <a:ext uri="{FF2B5EF4-FFF2-40B4-BE49-F238E27FC236}">
                <a16:creationId xmlns:a16="http://schemas.microsoft.com/office/drawing/2014/main" id="{E2EE9B5B-0F96-4ACA-B11D-D448BFE22E95}"/>
              </a:ext>
            </a:extLst>
          </p:cNvPr>
          <p:cNvSpPr>
            <a:spLocks noGrp="1"/>
          </p:cNvSpPr>
          <p:nvPr>
            <p:ph type="title"/>
          </p:nvPr>
        </p:nvSpPr>
        <p:spPr>
          <a:xfrm>
            <a:off x="317912" y="1712788"/>
            <a:ext cx="12125879" cy="1062638"/>
          </a:xfrm>
        </p:spPr>
        <p:txBody>
          <a:bodyPr>
            <a:normAutofit fontScale="90000"/>
          </a:bodyPr>
          <a:lstStyle/>
          <a:p>
            <a:r>
              <a:rPr lang="en-GB" dirty="0"/>
              <a:t>General characteristics of EL vocabulary (1) </a:t>
            </a:r>
          </a:p>
        </p:txBody>
      </p:sp>
    </p:spTree>
    <p:extLst>
      <p:ext uri="{BB962C8B-B14F-4D97-AF65-F5344CB8AC3E}">
        <p14:creationId xmlns:p14="http://schemas.microsoft.com/office/powerpoint/2010/main" val="2934867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7EB082-EF74-F141-AB1C-0C9CFCB94651}"/>
              </a:ext>
            </a:extLst>
          </p:cNvPr>
          <p:cNvSpPr>
            <a:spLocks noChangeAspect="1"/>
          </p:cNvSpPr>
          <p:nvPr/>
        </p:nvSpPr>
        <p:spPr>
          <a:xfrm>
            <a:off x="452993" y="3224323"/>
            <a:ext cx="17251790" cy="5192170"/>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Words used in EL…</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…are short.</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…are accurate. </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…are frequently used.</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…occur in everyday language.</a:t>
            </a:r>
          </a:p>
        </p:txBody>
      </p:sp>
      <p:sp>
        <p:nvSpPr>
          <p:cNvPr id="2" name="Titel 1">
            <a:extLst>
              <a:ext uri="{FF2B5EF4-FFF2-40B4-BE49-F238E27FC236}">
                <a16:creationId xmlns:a16="http://schemas.microsoft.com/office/drawing/2014/main" id="{B022B016-E8D5-4DA4-A45B-4AE6C9B578C4}"/>
              </a:ext>
            </a:extLst>
          </p:cNvPr>
          <p:cNvSpPr>
            <a:spLocks noGrp="1"/>
          </p:cNvSpPr>
          <p:nvPr>
            <p:ph type="title"/>
          </p:nvPr>
        </p:nvSpPr>
        <p:spPr>
          <a:xfrm>
            <a:off x="317912" y="1712788"/>
            <a:ext cx="12086123" cy="1062638"/>
          </a:xfrm>
        </p:spPr>
        <p:txBody>
          <a:bodyPr>
            <a:normAutofit fontScale="90000"/>
          </a:bodyPr>
          <a:lstStyle/>
          <a:p>
            <a:r>
              <a:rPr lang="en-GB" dirty="0"/>
              <a:t>General characteristics of EL vocabulary (2) </a:t>
            </a:r>
          </a:p>
        </p:txBody>
      </p:sp>
    </p:spTree>
    <p:extLst>
      <p:ext uri="{BB962C8B-B14F-4D97-AF65-F5344CB8AC3E}">
        <p14:creationId xmlns:p14="http://schemas.microsoft.com/office/powerpoint/2010/main" val="183970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7EB082-EF74-F141-AB1C-0C9CFCB94651}"/>
              </a:ext>
            </a:extLst>
          </p:cNvPr>
          <p:cNvSpPr>
            <a:spLocks noChangeAspect="1"/>
          </p:cNvSpPr>
          <p:nvPr/>
        </p:nvSpPr>
        <p:spPr>
          <a:xfrm>
            <a:off x="452993" y="3224323"/>
            <a:ext cx="17251790" cy="5283221"/>
          </a:xfrm>
          <a:prstGeom prst="rect">
            <a:avLst/>
          </a:prstGeom>
        </p:spPr>
        <p:txBody>
          <a:bodyPr wrap="square" lIns="137141" tIns="68570" rIns="137141" bIns="68570">
            <a:spAutoFit/>
          </a:bodyPr>
          <a:lstStyle/>
          <a:p>
            <a:pPr>
              <a:lnSpc>
                <a:spcPct val="150000"/>
              </a:lnSpc>
            </a:pPr>
            <a:r>
              <a:rPr lang="en-GB" sz="3700" dirty="0">
                <a:latin typeface="Verdana" pitchFamily="34" charset="0"/>
                <a:ea typeface="Verdana" pitchFamily="34" charset="0"/>
              </a:rPr>
              <a:t>Words used in EL…</a:t>
            </a:r>
          </a:p>
          <a:p>
            <a:pPr marL="685800" indent="-685800">
              <a:lnSpc>
                <a:spcPct val="150000"/>
              </a:lnSpc>
              <a:buFont typeface="Arial" panose="020B0604020202020204" pitchFamily="34" charset="0"/>
              <a:buChar char="•"/>
            </a:pPr>
            <a:r>
              <a:rPr lang="en-GB" sz="3700" dirty="0">
                <a:latin typeface="Verdana" pitchFamily="34" charset="0"/>
                <a:ea typeface="Verdana" pitchFamily="34" charset="0"/>
              </a:rPr>
              <a:t>…can be assumed as known by the target groups.</a:t>
            </a:r>
          </a:p>
          <a:p>
            <a:pPr marL="685800" indent="-685800">
              <a:lnSpc>
                <a:spcPct val="150000"/>
              </a:lnSpc>
              <a:buFont typeface="Arial" panose="020B0604020202020204" pitchFamily="34" charset="0"/>
              <a:buChar char="•"/>
            </a:pPr>
            <a:r>
              <a:rPr lang="en-GB" sz="3700" dirty="0">
                <a:latin typeface="Verdana" pitchFamily="34" charset="0"/>
                <a:ea typeface="Verdana" pitchFamily="34" charset="0"/>
              </a:rPr>
              <a:t>…are learnt early in life or in the process of secondary language acquisition.</a:t>
            </a:r>
          </a:p>
          <a:p>
            <a:pPr marL="685800" indent="-685800">
              <a:lnSpc>
                <a:spcPct val="150000"/>
              </a:lnSpc>
              <a:buFont typeface="Arial" panose="020B0604020202020204" pitchFamily="34" charset="0"/>
              <a:buChar char="•"/>
            </a:pPr>
            <a:r>
              <a:rPr lang="en-GB" sz="3700" dirty="0">
                <a:latin typeface="Verdana" pitchFamily="34" charset="0"/>
                <a:ea typeface="Verdana" pitchFamily="34" charset="0"/>
              </a:rPr>
              <a:t>…are unlearnt late in case of language degradation processes (like dementia).</a:t>
            </a:r>
          </a:p>
        </p:txBody>
      </p:sp>
      <p:sp>
        <p:nvSpPr>
          <p:cNvPr id="2" name="Titel 1">
            <a:extLst>
              <a:ext uri="{FF2B5EF4-FFF2-40B4-BE49-F238E27FC236}">
                <a16:creationId xmlns:a16="http://schemas.microsoft.com/office/drawing/2014/main" id="{ED3362DF-2B3C-49A0-8808-2587EEEA8CD0}"/>
              </a:ext>
            </a:extLst>
          </p:cNvPr>
          <p:cNvSpPr>
            <a:spLocks noGrp="1"/>
          </p:cNvSpPr>
          <p:nvPr>
            <p:ph type="title"/>
          </p:nvPr>
        </p:nvSpPr>
        <p:spPr>
          <a:xfrm>
            <a:off x="317912" y="1712788"/>
            <a:ext cx="12225271" cy="1062638"/>
          </a:xfrm>
        </p:spPr>
        <p:txBody>
          <a:bodyPr>
            <a:normAutofit fontScale="90000"/>
          </a:bodyPr>
          <a:lstStyle/>
          <a:p>
            <a:r>
              <a:rPr lang="en-GB" dirty="0"/>
              <a:t>General characteristics of EL vocabulary (3) </a:t>
            </a:r>
          </a:p>
        </p:txBody>
      </p:sp>
    </p:spTree>
    <p:extLst>
      <p:ext uri="{BB962C8B-B14F-4D97-AF65-F5344CB8AC3E}">
        <p14:creationId xmlns:p14="http://schemas.microsoft.com/office/powerpoint/2010/main" val="4157186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5192170"/>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Exceptions:</a:t>
            </a:r>
          </a:p>
          <a:p>
            <a:pPr>
              <a:lnSpc>
                <a:spcPct val="150000"/>
              </a:lnSpc>
            </a:pPr>
            <a:endParaRPr lang="en-GB" sz="4500" dirty="0">
              <a:latin typeface="Verdana" pitchFamily="34" charset="0"/>
              <a:ea typeface="Verdana" pitchFamily="34" charset="0"/>
            </a:endParaRPr>
          </a:p>
          <a:p>
            <a:pPr>
              <a:lnSpc>
                <a:spcPct val="150000"/>
              </a:lnSpc>
            </a:pPr>
            <a:r>
              <a:rPr lang="en-GB" sz="4500" dirty="0">
                <a:latin typeface="Verdana" pitchFamily="34" charset="0"/>
                <a:ea typeface="Verdana" pitchFamily="34" charset="0"/>
              </a:rPr>
              <a:t>People with disabilities often have knowledge on the discourse around disability and often know lexical items that go beyond average basic vocabulary.</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rmAutofit fontScale="90000"/>
          </a:bodyPr>
          <a:lstStyle/>
          <a:p>
            <a:r>
              <a:rPr lang="en-GB" dirty="0"/>
              <a:t>General characteristics of EL vocabulary (4) </a:t>
            </a:r>
          </a:p>
        </p:txBody>
      </p:sp>
    </p:spTree>
    <p:extLst>
      <p:ext uri="{BB962C8B-B14F-4D97-AF65-F5344CB8AC3E}">
        <p14:creationId xmlns:p14="http://schemas.microsoft.com/office/powerpoint/2010/main" val="810036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5192170"/>
          </a:xfrm>
          <a:prstGeom prst="rect">
            <a:avLst/>
          </a:prstGeom>
        </p:spPr>
        <p:txBody>
          <a:bodyPr wrap="square" lIns="137141" tIns="68570" rIns="137141" bIns="68570">
            <a:spAutoFit/>
          </a:bodyPr>
          <a:lstStyle/>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Unknown vocabulary to the users has to be explained or exemplified. </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Number of explanations must be limited. </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Number of explanations must comply to the processing capacity of the users.</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Explanations / Exemplifications of vocabulary (1)</a:t>
            </a:r>
          </a:p>
        </p:txBody>
      </p:sp>
    </p:spTree>
    <p:extLst>
      <p:ext uri="{BB962C8B-B14F-4D97-AF65-F5344CB8AC3E}">
        <p14:creationId xmlns:p14="http://schemas.microsoft.com/office/powerpoint/2010/main" val="757057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3114679"/>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Explanations can be given…</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…in reading direction. </a:t>
            </a:r>
          </a:p>
          <a:p>
            <a:pPr marL="685800" indent="-685800">
              <a:lnSpc>
                <a:spcPct val="150000"/>
              </a:lnSpc>
              <a:buFont typeface="Arial" panose="020B0604020202020204" pitchFamily="34" charset="0"/>
              <a:buChar char="•"/>
            </a:pPr>
            <a:r>
              <a:rPr lang="en-GB" sz="4500" dirty="0">
                <a:latin typeface="Verdana" pitchFamily="34" charset="0"/>
                <a:ea typeface="Verdana" pitchFamily="34" charset="0"/>
              </a:rPr>
              <a:t>…against the reading direction.</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Explanations / Exemplifications of vocabulary (2)</a:t>
            </a:r>
          </a:p>
        </p:txBody>
      </p:sp>
    </p:spTree>
    <p:extLst>
      <p:ext uri="{BB962C8B-B14F-4D97-AF65-F5344CB8AC3E}">
        <p14:creationId xmlns:p14="http://schemas.microsoft.com/office/powerpoint/2010/main" val="3735141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89CF32-AEAA-5D4E-8107-6D019FF3EEC7}"/>
              </a:ext>
            </a:extLst>
          </p:cNvPr>
          <p:cNvSpPr/>
          <p:nvPr/>
        </p:nvSpPr>
        <p:spPr>
          <a:xfrm>
            <a:off x="452993" y="3224323"/>
            <a:ext cx="17251790" cy="4153425"/>
          </a:xfrm>
          <a:prstGeom prst="rect">
            <a:avLst/>
          </a:prstGeom>
        </p:spPr>
        <p:txBody>
          <a:bodyPr wrap="square" lIns="137141" tIns="68570" rIns="137141" bIns="68570">
            <a:spAutoFit/>
          </a:bodyPr>
          <a:lstStyle/>
          <a:p>
            <a:pPr>
              <a:lnSpc>
                <a:spcPct val="150000"/>
              </a:lnSpc>
            </a:pPr>
            <a:r>
              <a:rPr lang="en-GB" sz="4500" dirty="0">
                <a:latin typeface="Verdana" pitchFamily="34" charset="0"/>
                <a:ea typeface="Verdana" pitchFamily="34" charset="0"/>
              </a:rPr>
              <a:t>In reading direction:</a:t>
            </a:r>
          </a:p>
          <a:p>
            <a:pPr>
              <a:lnSpc>
                <a:spcPct val="150000"/>
              </a:lnSpc>
            </a:pPr>
            <a:endParaRPr lang="en-GB" sz="4500" dirty="0">
              <a:latin typeface="Verdana" pitchFamily="34" charset="0"/>
              <a:ea typeface="Verdana" pitchFamily="34" charset="0"/>
            </a:endParaRPr>
          </a:p>
          <a:p>
            <a:pPr>
              <a:lnSpc>
                <a:spcPct val="150000"/>
              </a:lnSpc>
            </a:pPr>
            <a:r>
              <a:rPr lang="en-GB" sz="4500" dirty="0">
                <a:latin typeface="Verdana" pitchFamily="34" charset="0"/>
                <a:ea typeface="Verdana" pitchFamily="34" charset="0"/>
              </a:rPr>
              <a:t>The festival was in Hannover.</a:t>
            </a:r>
          </a:p>
          <a:p>
            <a:pPr>
              <a:lnSpc>
                <a:spcPct val="150000"/>
              </a:lnSpc>
            </a:pPr>
            <a:r>
              <a:rPr lang="en-GB" sz="4500" dirty="0">
                <a:latin typeface="Verdana" pitchFamily="34" charset="0"/>
                <a:ea typeface="Verdana" pitchFamily="34" charset="0"/>
              </a:rPr>
              <a:t>	Hannover is a town in Northern Germany.</a:t>
            </a:r>
          </a:p>
        </p:txBody>
      </p:sp>
      <p:sp>
        <p:nvSpPr>
          <p:cNvPr id="5" name="Title 2">
            <a:extLst>
              <a:ext uri="{FF2B5EF4-FFF2-40B4-BE49-F238E27FC236}">
                <a16:creationId xmlns:a16="http://schemas.microsoft.com/office/drawing/2014/main" id="{A63BC436-DEA6-2E46-9851-9EEFCEC40492}"/>
              </a:ext>
            </a:extLst>
          </p:cNvPr>
          <p:cNvSpPr>
            <a:spLocks noGrp="1"/>
          </p:cNvSpPr>
          <p:nvPr>
            <p:ph type="title"/>
          </p:nvPr>
        </p:nvSpPr>
        <p:spPr>
          <a:xfrm>
            <a:off x="317912" y="1913007"/>
            <a:ext cx="12170180" cy="1062638"/>
          </a:xfrm>
        </p:spPr>
        <p:txBody>
          <a:bodyPr>
            <a:noAutofit/>
          </a:bodyPr>
          <a:lstStyle/>
          <a:p>
            <a:r>
              <a:rPr lang="en-GB" sz="5200" dirty="0"/>
              <a:t>Explanations / Exemplifications of vocabulary (3)</a:t>
            </a:r>
          </a:p>
        </p:txBody>
      </p:sp>
    </p:spTree>
    <p:extLst>
      <p:ext uri="{BB962C8B-B14F-4D97-AF65-F5344CB8AC3E}">
        <p14:creationId xmlns:p14="http://schemas.microsoft.com/office/powerpoint/2010/main" val="3017103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FC16E295-5761-BA4F-A7A5-CD773ACF28B7}" vid="{04F7000C-F3D4-A54C-934E-B09502CD73C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565</Words>
  <Application>Microsoft Office PowerPoint</Application>
  <PresentationFormat>Personalizado</PresentationFormat>
  <Paragraphs>81</Paragraphs>
  <Slides>20</Slides>
  <Notes>6</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Office Theme</vt:lpstr>
      <vt:lpstr>Lexical aspects of E2U</vt:lpstr>
      <vt:lpstr>Overview</vt:lpstr>
      <vt:lpstr>General characteristics of EL vocabulary (1) </vt:lpstr>
      <vt:lpstr>General characteristics of EL vocabulary (2) </vt:lpstr>
      <vt:lpstr>General characteristics of EL vocabulary (3) </vt:lpstr>
      <vt:lpstr>General characteristics of EL vocabulary (4) </vt:lpstr>
      <vt:lpstr>Explanations / Exemplifications of vocabulary (1)</vt:lpstr>
      <vt:lpstr>Explanations / Exemplifications of vocabulary (2)</vt:lpstr>
      <vt:lpstr>Explanations / Exemplifications of vocabulary (3)</vt:lpstr>
      <vt:lpstr>Explanations / Exemplifications of vocabulary (4)</vt:lpstr>
      <vt:lpstr>Explanations / Exemplifications of vocabulary (5)</vt:lpstr>
      <vt:lpstr>Avoid synonyms</vt:lpstr>
      <vt:lpstr>What to do about metaphors? (1)</vt:lpstr>
      <vt:lpstr>Avoid synonyms (2)</vt:lpstr>
      <vt:lpstr>Avoid synonyms (3)</vt:lpstr>
      <vt:lpstr>Christiane Maaß &amp; Sergio Hernández</vt:lpstr>
      <vt:lpstr>Acknowledgement</vt:lpstr>
      <vt:lpstr>Disclaimer</vt:lpstr>
      <vt:lpstr>Partners</vt:lpstr>
      <vt:lpstr>EASIT</vt:lpstr>
    </vt:vector>
  </TitlesOfParts>
  <Manager>Anna Matamala</Manager>
  <Company>SUH</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EASIT: Easy Access for Social Inclusion Training</dc:title>
  <dc:subject>EASIT Video Lecture</dc:subject>
  <dc:creator>Christiane Maaß;Sergio Hernández</dc:creator>
  <cp:keywords>easy-to-read content; cognitive accessibility; plain language; easy-to-understand content</cp:keywords>
  <dc:description/>
  <cp:lastModifiedBy>Ana Fernández Torné</cp:lastModifiedBy>
  <cp:revision>36</cp:revision>
  <dcterms:modified xsi:type="dcterms:W3CDTF">2021-07-09T10:57:56Z</dcterms:modified>
  <cp:category>Teaching materials</cp:category>
</cp:coreProperties>
</file>