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5" r:id="rId2"/>
    <p:sldId id="330" r:id="rId3"/>
    <p:sldId id="326" r:id="rId4"/>
    <p:sldId id="331" r:id="rId5"/>
    <p:sldId id="332" r:id="rId6"/>
    <p:sldId id="333" r:id="rId7"/>
    <p:sldId id="334" r:id="rId8"/>
    <p:sldId id="335" r:id="rId9"/>
    <p:sldId id="336" r:id="rId10"/>
    <p:sldId id="337" r:id="rId11"/>
    <p:sldId id="338" r:id="rId12"/>
    <p:sldId id="340" r:id="rId13"/>
    <p:sldId id="341" r:id="rId14"/>
    <p:sldId id="342" r:id="rId15"/>
    <p:sldId id="343" r:id="rId16"/>
    <p:sldId id="344" r:id="rId17"/>
    <p:sldId id="314" r:id="rId18"/>
    <p:sldId id="345" r:id="rId19"/>
    <p:sldId id="327" r:id="rId20"/>
    <p:sldId id="346" r:id="rId21"/>
    <p:sldId id="328" r:id="rId2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26"/>
            <p14:sldId id="331"/>
            <p14:sldId id="332"/>
            <p14:sldId id="333"/>
            <p14:sldId id="334"/>
            <p14:sldId id="335"/>
            <p14:sldId id="336"/>
            <p14:sldId id="337"/>
            <p14:sldId id="338"/>
            <p14:sldId id="340"/>
            <p14:sldId id="341"/>
            <p14:sldId id="342"/>
            <p14:sldId id="343"/>
            <p14:sldId id="344"/>
            <p14:sldId id="314"/>
            <p14:sldId id="345"/>
            <p14:sldId id="327"/>
            <p14:sldId id="346"/>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DB74BE-3BA1-3C49-B5B5-D496B1A3F23F}" v="2" dt="2021-05-27T07:53:52.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6054"/>
  </p:normalViewPr>
  <p:slideViewPr>
    <p:cSldViewPr snapToGrid="0" snapToObjects="1">
      <p:cViewPr varScale="1">
        <p:scale>
          <a:sx n="73" d="100"/>
          <a:sy n="73" d="100"/>
        </p:scale>
        <p:origin x="216" y="488"/>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9ADB74BE-3BA1-3C49-B5B5-D496B1A3F23F}"/>
    <pc:docChg chg="addSld modSld">
      <pc:chgData name="Transmedia Catalonia" userId="c0efc993-feaa-4897-9c68-98998669238c" providerId="ADAL" clId="{9ADB74BE-3BA1-3C49-B5B5-D496B1A3F23F}" dt="2021-05-27T07:53:45.098" v="0"/>
      <pc:docMkLst>
        <pc:docMk/>
      </pc:docMkLst>
      <pc:sldChg chg="add">
        <pc:chgData name="Transmedia Catalonia" userId="c0efc993-feaa-4897-9c68-98998669238c" providerId="ADAL" clId="{9ADB74BE-3BA1-3C49-B5B5-D496B1A3F23F}" dt="2021-05-27T07:53:45.098" v="0"/>
        <pc:sldMkLst>
          <pc:docMk/>
          <pc:sldMk cId="1538372688" sldId="327"/>
        </pc:sldMkLst>
      </pc:sldChg>
      <pc:sldChg chg="add">
        <pc:chgData name="Transmedia Catalonia" userId="c0efc993-feaa-4897-9c68-98998669238c" providerId="ADAL" clId="{9ADB74BE-3BA1-3C49-B5B5-D496B1A3F23F}" dt="2021-05-27T07:53:45.098" v="0"/>
        <pc:sldMkLst>
          <pc:docMk/>
          <pc:sldMk cId="1274046980" sldId="328"/>
        </pc:sldMkLst>
      </pc:sldChg>
      <pc:sldChg chg="add">
        <pc:chgData name="Transmedia Catalonia" userId="c0efc993-feaa-4897-9c68-98998669238c" providerId="ADAL" clId="{9ADB74BE-3BA1-3C49-B5B5-D496B1A3F23F}" dt="2021-05-27T07:53:45.098" v="0"/>
        <pc:sldMkLst>
          <pc:docMk/>
          <pc:sldMk cId="3414306010" sldId="345"/>
        </pc:sldMkLst>
      </pc:sldChg>
      <pc:sldChg chg="add">
        <pc:chgData name="Transmedia Catalonia" userId="c0efc993-feaa-4897-9c68-98998669238c" providerId="ADAL" clId="{9ADB74BE-3BA1-3C49-B5B5-D496B1A3F23F}" dt="2021-05-27T07:53:45.098" v="0"/>
        <pc:sldMkLst>
          <pc:docMk/>
          <pc:sldMk cId="3621801837" sldId="34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Christiane Maaß</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a:t>Textual aspects of E2U</a:t>
            </a:r>
          </a:p>
        </p:txBody>
      </p:sp>
      <p:sp>
        <p:nvSpPr>
          <p:cNvPr id="16" name="TextBox 15">
            <a:extLst>
              <a:ext uri="{FF2B5EF4-FFF2-40B4-BE49-F238E27FC236}">
                <a16:creationId xmlns:a16="http://schemas.microsoft.com/office/drawing/2014/main" id="{AAC2A4C7-C614-7241-918C-B81ACCA7CF55}"/>
              </a:ext>
            </a:extLst>
          </p:cNvPr>
          <p:cNvSpPr txBox="1"/>
          <p:nvPr/>
        </p:nvSpPr>
        <p:spPr>
          <a:xfrm>
            <a:off x="3494185" y="3124947"/>
            <a:ext cx="11297606"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4.</a:t>
            </a:r>
            <a:r>
              <a:rPr lang="de-DE"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The language of E2U</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Subheadings are helpful to organise information and make it more retrievable. </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Marginal notes may offer additional information or highlight information. </a:t>
            </a:r>
          </a:p>
        </p:txBody>
      </p:sp>
      <p:sp>
        <p:nvSpPr>
          <p:cNvPr id="2" name="Titel 1">
            <a:extLst>
              <a:ext uri="{FF2B5EF4-FFF2-40B4-BE49-F238E27FC236}">
                <a16:creationId xmlns:a16="http://schemas.microsoft.com/office/drawing/2014/main" id="{D7E28EC4-AED2-4549-95B0-81A23B7DCD68}"/>
              </a:ext>
            </a:extLst>
          </p:cNvPr>
          <p:cNvSpPr>
            <a:spLocks noGrp="1"/>
          </p:cNvSpPr>
          <p:nvPr>
            <p:ph type="title"/>
          </p:nvPr>
        </p:nvSpPr>
        <p:spPr>
          <a:xfrm>
            <a:off x="317912" y="1712788"/>
            <a:ext cx="11815473" cy="1062638"/>
          </a:xfrm>
        </p:spPr>
        <p:txBody>
          <a:bodyPr>
            <a:noAutofit/>
          </a:bodyPr>
          <a:lstStyle/>
          <a:p>
            <a:r>
              <a:rPr lang="en-GB" sz="4300" dirty="0"/>
              <a:t>Use advance organisers, subheadings and marginal notes (2)</a:t>
            </a:r>
          </a:p>
        </p:txBody>
      </p:sp>
    </p:spTree>
    <p:extLst>
      <p:ext uri="{BB962C8B-B14F-4D97-AF65-F5344CB8AC3E}">
        <p14:creationId xmlns:p14="http://schemas.microsoft.com/office/powerpoint/2010/main" val="1897031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A list with numbers or bullet points is more comprehensible when listing items. </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Such a list is more perceptible for the target groups.</a:t>
            </a:r>
          </a:p>
        </p:txBody>
      </p:sp>
      <p:sp>
        <p:nvSpPr>
          <p:cNvPr id="2" name="Titel 1">
            <a:extLst>
              <a:ext uri="{FF2B5EF4-FFF2-40B4-BE49-F238E27FC236}">
                <a16:creationId xmlns:a16="http://schemas.microsoft.com/office/drawing/2014/main" id="{9128B788-C9AC-45DD-B65E-E40841F75270}"/>
              </a:ext>
            </a:extLst>
          </p:cNvPr>
          <p:cNvSpPr>
            <a:spLocks noGrp="1"/>
          </p:cNvSpPr>
          <p:nvPr>
            <p:ph type="title"/>
          </p:nvPr>
        </p:nvSpPr>
        <p:spPr>
          <a:xfrm>
            <a:off x="317912" y="1712788"/>
            <a:ext cx="12272673" cy="1062638"/>
          </a:xfrm>
        </p:spPr>
        <p:txBody>
          <a:bodyPr>
            <a:normAutofit fontScale="90000"/>
          </a:bodyPr>
          <a:lstStyle/>
          <a:p>
            <a:r>
              <a:rPr lang="en-GB" dirty="0"/>
              <a:t>Use numbers or bullet points when listing items</a:t>
            </a:r>
          </a:p>
        </p:txBody>
      </p:sp>
    </p:spTree>
    <p:extLst>
      <p:ext uri="{BB962C8B-B14F-4D97-AF65-F5344CB8AC3E}">
        <p14:creationId xmlns:p14="http://schemas.microsoft.com/office/powerpoint/2010/main" val="2531083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1037187"/>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Important information should be highlighted.</a:t>
            </a:r>
          </a:p>
        </p:txBody>
      </p:sp>
      <p:sp>
        <p:nvSpPr>
          <p:cNvPr id="2" name="Titel 1">
            <a:extLst>
              <a:ext uri="{FF2B5EF4-FFF2-40B4-BE49-F238E27FC236}">
                <a16:creationId xmlns:a16="http://schemas.microsoft.com/office/drawing/2014/main" id="{67E9875C-F630-4811-B448-60F5819908EF}"/>
              </a:ext>
            </a:extLst>
          </p:cNvPr>
          <p:cNvSpPr>
            <a:spLocks noGrp="1"/>
          </p:cNvSpPr>
          <p:nvPr>
            <p:ph type="title"/>
          </p:nvPr>
        </p:nvSpPr>
        <p:spPr>
          <a:xfrm>
            <a:off x="317912" y="1712788"/>
            <a:ext cx="12026488" cy="1062638"/>
          </a:xfrm>
        </p:spPr>
        <p:txBody>
          <a:bodyPr>
            <a:normAutofit fontScale="90000"/>
          </a:bodyPr>
          <a:lstStyle/>
          <a:p>
            <a:r>
              <a:rPr lang="en-GB" dirty="0"/>
              <a:t>Highlight important information</a:t>
            </a:r>
          </a:p>
        </p:txBody>
      </p:sp>
    </p:spTree>
    <p:extLst>
      <p:ext uri="{BB962C8B-B14F-4D97-AF65-F5344CB8AC3E}">
        <p14:creationId xmlns:p14="http://schemas.microsoft.com/office/powerpoint/2010/main" val="83021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Use images and visual guidance systems according to the target groups. </a:t>
            </a:r>
          </a:p>
        </p:txBody>
      </p:sp>
      <p:sp>
        <p:nvSpPr>
          <p:cNvPr id="2" name="Titel 1">
            <a:extLst>
              <a:ext uri="{FF2B5EF4-FFF2-40B4-BE49-F238E27FC236}">
                <a16:creationId xmlns:a16="http://schemas.microsoft.com/office/drawing/2014/main" id="{B6D7C6C8-CB38-408A-BB9C-656E9C70E7DF}"/>
              </a:ext>
            </a:extLst>
          </p:cNvPr>
          <p:cNvSpPr>
            <a:spLocks noGrp="1"/>
          </p:cNvSpPr>
          <p:nvPr>
            <p:ph type="title"/>
          </p:nvPr>
        </p:nvSpPr>
        <p:spPr>
          <a:xfrm>
            <a:off x="317912" y="1712788"/>
            <a:ext cx="12096826" cy="1062638"/>
          </a:xfrm>
        </p:spPr>
        <p:txBody>
          <a:bodyPr>
            <a:normAutofit fontScale="90000"/>
          </a:bodyPr>
          <a:lstStyle/>
          <a:p>
            <a:r>
              <a:rPr lang="en-GB" dirty="0"/>
              <a:t>Use images and visual guidance systems</a:t>
            </a:r>
          </a:p>
        </p:txBody>
      </p:sp>
    </p:spTree>
    <p:extLst>
      <p:ext uri="{BB962C8B-B14F-4D97-AF65-F5344CB8AC3E}">
        <p14:creationId xmlns:p14="http://schemas.microsoft.com/office/powerpoint/2010/main" val="351164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These are the textual features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Content adjusted to the target groups.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Texts adjusted to the target situation.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Information structure adjusted to the target groups and target situation.</a:t>
            </a:r>
          </a:p>
        </p:txBody>
      </p:sp>
      <p:sp>
        <p:nvSpPr>
          <p:cNvPr id="3" name="Titel 2">
            <a:extLst>
              <a:ext uri="{FF2B5EF4-FFF2-40B4-BE49-F238E27FC236}">
                <a16:creationId xmlns:a16="http://schemas.microsoft.com/office/drawing/2014/main" id="{22615C51-6EA4-4ADB-B8B2-11BFB36A560D}"/>
              </a:ext>
            </a:extLst>
          </p:cNvPr>
          <p:cNvSpPr>
            <a:spLocks noGrp="1"/>
          </p:cNvSpPr>
          <p:nvPr>
            <p:ph type="title"/>
          </p:nvPr>
        </p:nvSpPr>
        <p:spPr>
          <a:xfrm>
            <a:off x="317912" y="1712788"/>
            <a:ext cx="12026488" cy="1062638"/>
          </a:xfrm>
        </p:spPr>
        <p:txBody>
          <a:bodyPr>
            <a:normAutofit/>
          </a:bodyPr>
          <a:lstStyle/>
          <a:p>
            <a:r>
              <a:rPr lang="en-GB" dirty="0"/>
              <a:t>Summary (1)</a:t>
            </a:r>
          </a:p>
        </p:txBody>
      </p:sp>
    </p:spTree>
    <p:extLst>
      <p:ext uri="{BB962C8B-B14F-4D97-AF65-F5344CB8AC3E}">
        <p14:creationId xmlns:p14="http://schemas.microsoft.com/office/powerpoint/2010/main" val="181280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These are the textual features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Media realisation that is functional and useful for the target groups in the target situation.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Direct addressing of target groups.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Advanced organisers, subheadings, and marginal notes. </a:t>
            </a:r>
          </a:p>
        </p:txBody>
      </p:sp>
      <p:sp>
        <p:nvSpPr>
          <p:cNvPr id="2" name="Titel 1">
            <a:extLst>
              <a:ext uri="{FF2B5EF4-FFF2-40B4-BE49-F238E27FC236}">
                <a16:creationId xmlns:a16="http://schemas.microsoft.com/office/drawing/2014/main" id="{A5A8C7C6-18BF-48EB-B9C2-89F9AD4FA3E6}"/>
              </a:ext>
            </a:extLst>
          </p:cNvPr>
          <p:cNvSpPr>
            <a:spLocks noGrp="1"/>
          </p:cNvSpPr>
          <p:nvPr>
            <p:ph type="title"/>
          </p:nvPr>
        </p:nvSpPr>
        <p:spPr>
          <a:xfrm>
            <a:off x="317912" y="1712788"/>
            <a:ext cx="11920980" cy="1062638"/>
          </a:xfrm>
        </p:spPr>
        <p:txBody>
          <a:bodyPr>
            <a:normAutofit/>
          </a:bodyPr>
          <a:lstStyle/>
          <a:p>
            <a:r>
              <a:rPr lang="en-GB" dirty="0"/>
              <a:t>Summary (2)</a:t>
            </a:r>
          </a:p>
        </p:txBody>
      </p:sp>
    </p:spTree>
    <p:extLst>
      <p:ext uri="{BB962C8B-B14F-4D97-AF65-F5344CB8AC3E}">
        <p14:creationId xmlns:p14="http://schemas.microsoft.com/office/powerpoint/2010/main" val="3812252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These are the textual features of E2U:</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Lists with numbers or bullet points.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Important information is highlighted.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Images and visual guidance systems are used accordingly to the target groups. </a:t>
            </a:r>
          </a:p>
        </p:txBody>
      </p:sp>
      <p:sp>
        <p:nvSpPr>
          <p:cNvPr id="2" name="Titel 1">
            <a:extLst>
              <a:ext uri="{FF2B5EF4-FFF2-40B4-BE49-F238E27FC236}">
                <a16:creationId xmlns:a16="http://schemas.microsoft.com/office/drawing/2014/main" id="{51251E38-7F8E-46E0-9E29-51DB4D5B3B33}"/>
              </a:ext>
            </a:extLst>
          </p:cNvPr>
          <p:cNvSpPr>
            <a:spLocks noGrp="1"/>
          </p:cNvSpPr>
          <p:nvPr>
            <p:ph type="title"/>
          </p:nvPr>
        </p:nvSpPr>
        <p:spPr>
          <a:xfrm>
            <a:off x="317912" y="1712788"/>
            <a:ext cx="11850642" cy="1062638"/>
          </a:xfrm>
        </p:spPr>
        <p:txBody>
          <a:bodyPr>
            <a:normAutofit/>
          </a:bodyPr>
          <a:lstStyle/>
          <a:p>
            <a:r>
              <a:rPr lang="en-GB" dirty="0"/>
              <a:t>Summary (3)</a:t>
            </a:r>
          </a:p>
        </p:txBody>
      </p:sp>
    </p:spTree>
    <p:extLst>
      <p:ext uri="{BB962C8B-B14F-4D97-AF65-F5344CB8AC3E}">
        <p14:creationId xmlns:p14="http://schemas.microsoft.com/office/powerpoint/2010/main" val="1674964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err="1">
                <a:latin typeface="Verdana" panose="020B0604030504040204" pitchFamily="34" charset="0"/>
                <a:ea typeface="Verdana" panose="020B0604030504040204" pitchFamily="34" charset="0"/>
                <a:cs typeface="Verdana" panose="020B0604030504040204" pitchFamily="34" charset="0"/>
              </a:rPr>
              <a:t>easit@</a:t>
            </a:r>
            <a:r>
              <a:rPr lang="de-DE" sz="3600" b="1" err="1">
                <a:latin typeface="Verdana" panose="020B0604030504040204" pitchFamily="34" charset="0"/>
                <a:ea typeface="Verdana" panose="020B0604030504040204" pitchFamily="34" charset="0"/>
                <a:cs typeface="Verdana" panose="020B0604030504040204" pitchFamily="34" charset="0"/>
              </a:rPr>
              <a:t>uni-hildesheim</a:t>
            </a:r>
            <a:r>
              <a:rPr lang="de-DE" sz="3600" b="1">
                <a:latin typeface="Verdana" panose="020B0604030504040204" pitchFamily="34" charset="0"/>
                <a:ea typeface="Verdana" panose="020B0604030504040204" pitchFamily="34" charset="0"/>
                <a:cs typeface="Verdana" panose="020B0604030504040204" pitchFamily="34" charset="0"/>
              </a:rPr>
              <a:t>.de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Hernández</a:t>
            </a:r>
            <a:endParaRPr lang="en-ES" sz="3600" dirty="0"/>
          </a:p>
        </p:txBody>
      </p:sp>
      <p:pic>
        <p:nvPicPr>
          <p:cNvPr id="17" name="Picture 16" descr="Logo of the University of Hildesheim.">
            <a:extLst>
              <a:ext uri="{FF2B5EF4-FFF2-40B4-BE49-F238E27FC236}">
                <a16:creationId xmlns:a16="http://schemas.microsoft.com/office/drawing/2014/main" id="{79B64585-8AE6-F047-B9D0-459ECD9F14A9}"/>
              </a:ext>
            </a:extLst>
          </p:cNvPr>
          <p:cNvPicPr>
            <a:picLocks noChangeAspect="1"/>
          </p:cNvPicPr>
          <p:nvPr/>
        </p:nvPicPr>
        <p:blipFill>
          <a:blip r:embed="rId5"/>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103712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Textual aspects of E2U.</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a:t>Overview</a:t>
            </a:r>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Rules related to the textual level may apply across languages.</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Generally, textual aspects of E2U are not language specific. </a:t>
            </a:r>
          </a:p>
        </p:txBody>
      </p:sp>
      <p:sp>
        <p:nvSpPr>
          <p:cNvPr id="2" name="Titel 1">
            <a:extLst>
              <a:ext uri="{FF2B5EF4-FFF2-40B4-BE49-F238E27FC236}">
                <a16:creationId xmlns:a16="http://schemas.microsoft.com/office/drawing/2014/main" id="{771D957D-BB08-4F1B-9FDA-ED1CBF402345}"/>
              </a:ext>
            </a:extLst>
          </p:cNvPr>
          <p:cNvSpPr>
            <a:spLocks noGrp="1"/>
          </p:cNvSpPr>
          <p:nvPr>
            <p:ph type="title"/>
          </p:nvPr>
        </p:nvSpPr>
        <p:spPr>
          <a:xfrm>
            <a:off x="317912" y="1712788"/>
            <a:ext cx="11604457" cy="1062638"/>
          </a:xfrm>
        </p:spPr>
        <p:txBody>
          <a:bodyPr>
            <a:normAutofit fontScale="90000"/>
          </a:bodyPr>
          <a:lstStyle/>
          <a:p>
            <a:r>
              <a:rPr lang="en-GB" dirty="0"/>
              <a:t>Textual aspects of E2U across languages</a:t>
            </a:r>
          </a:p>
        </p:txBody>
      </p:sp>
    </p:spTree>
    <p:extLst>
      <p:ext uri="{BB962C8B-B14F-4D97-AF65-F5344CB8AC3E}">
        <p14:creationId xmlns:p14="http://schemas.microsoft.com/office/powerpoint/2010/main" val="29348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Information should be useful for the target groups.</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Information that is not explicitly mentioned in source texts has to be made explicit.</a:t>
            </a:r>
          </a:p>
          <a:p>
            <a:pPr>
              <a:lnSpc>
                <a:spcPct val="150000"/>
              </a:lnSpc>
            </a:pPr>
            <a:r>
              <a:rPr lang="en-GB" sz="4500" dirty="0">
                <a:latin typeface="Verdana" pitchFamily="34" charset="0"/>
                <a:ea typeface="Verdana" pitchFamily="34" charset="0"/>
                <a:sym typeface="Wingdings" panose="05000000000000000000" pitchFamily="2" charset="2"/>
              </a:rPr>
              <a:t> Adaptation of information to the target groups. </a:t>
            </a:r>
            <a:endParaRPr lang="en-GB" sz="4500" dirty="0">
              <a:latin typeface="Verdana" pitchFamily="34" charset="0"/>
              <a:ea typeface="Verdana" pitchFamily="34" charset="0"/>
            </a:endParaRPr>
          </a:p>
        </p:txBody>
      </p:sp>
      <p:sp>
        <p:nvSpPr>
          <p:cNvPr id="2" name="Titel 1">
            <a:extLst>
              <a:ext uri="{FF2B5EF4-FFF2-40B4-BE49-F238E27FC236}">
                <a16:creationId xmlns:a16="http://schemas.microsoft.com/office/drawing/2014/main" id="{CF5922ED-622B-4945-993F-76E111CBEDA2}"/>
              </a:ext>
            </a:extLst>
          </p:cNvPr>
          <p:cNvSpPr>
            <a:spLocks noGrp="1"/>
          </p:cNvSpPr>
          <p:nvPr>
            <p:ph type="title"/>
          </p:nvPr>
        </p:nvSpPr>
        <p:spPr>
          <a:xfrm>
            <a:off x="317912" y="1712788"/>
            <a:ext cx="12237503" cy="1062638"/>
          </a:xfrm>
        </p:spPr>
        <p:txBody>
          <a:bodyPr>
            <a:normAutofit fontScale="90000"/>
          </a:bodyPr>
          <a:lstStyle/>
          <a:p>
            <a:r>
              <a:rPr lang="en-GB" dirty="0"/>
              <a:t>Adjust content to the target groups</a:t>
            </a:r>
          </a:p>
        </p:txBody>
      </p:sp>
    </p:spTree>
    <p:extLst>
      <p:ext uri="{BB962C8B-B14F-4D97-AF65-F5344CB8AC3E}">
        <p14:creationId xmlns:p14="http://schemas.microsoft.com/office/powerpoint/2010/main" val="408405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Textual content is part of a communicative situation. </a:t>
            </a:r>
          </a:p>
          <a:p>
            <a:pPr>
              <a:lnSpc>
                <a:spcPct val="150000"/>
              </a:lnSpc>
            </a:pPr>
            <a:r>
              <a:rPr lang="en-GB" sz="4500" dirty="0">
                <a:latin typeface="Verdana" pitchFamily="34" charset="0"/>
                <a:ea typeface="Verdana" pitchFamily="34" charset="0"/>
                <a:sym typeface="Wingdings" panose="05000000000000000000" pitchFamily="2" charset="2"/>
              </a:rPr>
              <a:t> Texts have to be functional in the target situation. </a:t>
            </a:r>
            <a:endParaRPr lang="en-GB" sz="4500" dirty="0">
              <a:latin typeface="Verdana" pitchFamily="34" charset="0"/>
              <a:ea typeface="Verdana" pitchFamily="34" charset="0"/>
            </a:endParaRPr>
          </a:p>
        </p:txBody>
      </p:sp>
      <p:sp>
        <p:nvSpPr>
          <p:cNvPr id="2" name="Titel 1">
            <a:extLst>
              <a:ext uri="{FF2B5EF4-FFF2-40B4-BE49-F238E27FC236}">
                <a16:creationId xmlns:a16="http://schemas.microsoft.com/office/drawing/2014/main" id="{58639BBD-11A4-4A59-AE07-77124AE33342}"/>
              </a:ext>
            </a:extLst>
          </p:cNvPr>
          <p:cNvSpPr>
            <a:spLocks noGrp="1"/>
          </p:cNvSpPr>
          <p:nvPr>
            <p:ph type="title"/>
          </p:nvPr>
        </p:nvSpPr>
        <p:spPr>
          <a:xfrm>
            <a:off x="317912" y="1712788"/>
            <a:ext cx="12167165" cy="1062638"/>
          </a:xfrm>
        </p:spPr>
        <p:txBody>
          <a:bodyPr>
            <a:normAutofit fontScale="90000"/>
          </a:bodyPr>
          <a:lstStyle/>
          <a:p>
            <a:r>
              <a:rPr lang="en-GB" dirty="0"/>
              <a:t>Consider the target situation</a:t>
            </a:r>
          </a:p>
        </p:txBody>
      </p:sp>
    </p:spTree>
    <p:extLst>
      <p:ext uri="{BB962C8B-B14F-4D97-AF65-F5344CB8AC3E}">
        <p14:creationId xmlns:p14="http://schemas.microsoft.com/office/powerpoint/2010/main" val="412766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The information structure has to be appropriate for the target groups and target situation. </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Generally, the most important information is placed first.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Consider the media realisation.</a:t>
            </a:r>
          </a:p>
        </p:txBody>
      </p:sp>
      <p:sp>
        <p:nvSpPr>
          <p:cNvPr id="2" name="Titel 1">
            <a:extLst>
              <a:ext uri="{FF2B5EF4-FFF2-40B4-BE49-F238E27FC236}">
                <a16:creationId xmlns:a16="http://schemas.microsoft.com/office/drawing/2014/main" id="{A383BD59-027B-4F8E-93AF-A4D388A5137E}"/>
              </a:ext>
            </a:extLst>
          </p:cNvPr>
          <p:cNvSpPr>
            <a:spLocks noGrp="1"/>
          </p:cNvSpPr>
          <p:nvPr>
            <p:ph type="title"/>
          </p:nvPr>
        </p:nvSpPr>
        <p:spPr>
          <a:xfrm>
            <a:off x="317912" y="1712788"/>
            <a:ext cx="12131996" cy="1062638"/>
          </a:xfrm>
        </p:spPr>
        <p:txBody>
          <a:bodyPr>
            <a:normAutofit fontScale="90000"/>
          </a:bodyPr>
          <a:lstStyle/>
          <a:p>
            <a:r>
              <a:rPr lang="en-GB" dirty="0"/>
              <a:t>Use an appropriate information structure</a:t>
            </a:r>
          </a:p>
        </p:txBody>
      </p:sp>
    </p:spTree>
    <p:extLst>
      <p:ext uri="{BB962C8B-B14F-4D97-AF65-F5344CB8AC3E}">
        <p14:creationId xmlns:p14="http://schemas.microsoft.com/office/powerpoint/2010/main" val="244214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The chosen media realisation should be useful to the target groups in the target situation.</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Is the media realisation retrievable?</a:t>
            </a:r>
          </a:p>
        </p:txBody>
      </p:sp>
      <p:sp>
        <p:nvSpPr>
          <p:cNvPr id="2" name="Titel 1">
            <a:extLst>
              <a:ext uri="{FF2B5EF4-FFF2-40B4-BE49-F238E27FC236}">
                <a16:creationId xmlns:a16="http://schemas.microsoft.com/office/drawing/2014/main" id="{E1DB405E-1E13-4E33-992C-20B59F4B0B29}"/>
              </a:ext>
            </a:extLst>
          </p:cNvPr>
          <p:cNvSpPr>
            <a:spLocks noGrp="1"/>
          </p:cNvSpPr>
          <p:nvPr>
            <p:ph type="title"/>
          </p:nvPr>
        </p:nvSpPr>
        <p:spPr>
          <a:xfrm>
            <a:off x="317912" y="1712788"/>
            <a:ext cx="12131996" cy="1062638"/>
          </a:xfrm>
        </p:spPr>
        <p:txBody>
          <a:bodyPr>
            <a:noAutofit/>
          </a:bodyPr>
          <a:lstStyle/>
          <a:p>
            <a:r>
              <a:rPr lang="en-GB" sz="4500" dirty="0"/>
              <a:t>Use an useful media realisation for the target groups</a:t>
            </a:r>
          </a:p>
        </p:txBody>
      </p:sp>
    </p:spTree>
    <p:extLst>
      <p:ext uri="{BB962C8B-B14F-4D97-AF65-F5344CB8AC3E}">
        <p14:creationId xmlns:p14="http://schemas.microsoft.com/office/powerpoint/2010/main" val="350052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If possible, the target groups should be addressed directly.</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Addressing directly the target groups contributes to comprehensibility.</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It also contributes to the action-enabling potential.</a:t>
            </a:r>
          </a:p>
        </p:txBody>
      </p:sp>
      <p:sp>
        <p:nvSpPr>
          <p:cNvPr id="2" name="Titel 1">
            <a:extLst>
              <a:ext uri="{FF2B5EF4-FFF2-40B4-BE49-F238E27FC236}">
                <a16:creationId xmlns:a16="http://schemas.microsoft.com/office/drawing/2014/main" id="{ADDE3FDC-57AD-442D-BC46-63C8677B96DC}"/>
              </a:ext>
            </a:extLst>
          </p:cNvPr>
          <p:cNvSpPr>
            <a:spLocks noGrp="1"/>
          </p:cNvSpPr>
          <p:nvPr>
            <p:ph type="title"/>
          </p:nvPr>
        </p:nvSpPr>
        <p:spPr>
          <a:xfrm>
            <a:off x="317912" y="1712788"/>
            <a:ext cx="11815473" cy="1062638"/>
          </a:xfrm>
        </p:spPr>
        <p:txBody>
          <a:bodyPr>
            <a:normAutofit fontScale="90000"/>
          </a:bodyPr>
          <a:lstStyle/>
          <a:p>
            <a:r>
              <a:rPr lang="en-GB" dirty="0"/>
              <a:t>Address the target groups directly</a:t>
            </a:r>
          </a:p>
        </p:txBody>
      </p:sp>
    </p:spTree>
    <p:extLst>
      <p:ext uri="{BB962C8B-B14F-4D97-AF65-F5344CB8AC3E}">
        <p14:creationId xmlns:p14="http://schemas.microsoft.com/office/powerpoint/2010/main" val="199375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D7EB082-EF74-F141-AB1C-0C9CFCB94651}"/>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Advance organisers, subheadings, and marginal notes make texts more comprehensible.</a:t>
            </a:r>
          </a:p>
          <a:p>
            <a:pPr marL="771417" indent="-771417">
              <a:lnSpc>
                <a:spcPct val="150000"/>
              </a:lnSpc>
              <a:buFont typeface="Arial" panose="020B0604020202020204" pitchFamily="34" charset="0"/>
              <a:buChar char="•"/>
            </a:pPr>
            <a:r>
              <a:rPr lang="en-GB" sz="4500" dirty="0">
                <a:latin typeface="Verdana" pitchFamily="34" charset="0"/>
                <a:ea typeface="Verdana" pitchFamily="34" charset="0"/>
              </a:rPr>
              <a:t>Advance organisers help the target groups to know what to expect from a text. </a:t>
            </a:r>
          </a:p>
        </p:txBody>
      </p:sp>
      <p:sp>
        <p:nvSpPr>
          <p:cNvPr id="2" name="Titel 1">
            <a:extLst>
              <a:ext uri="{FF2B5EF4-FFF2-40B4-BE49-F238E27FC236}">
                <a16:creationId xmlns:a16="http://schemas.microsoft.com/office/drawing/2014/main" id="{5711119B-9D74-4F48-8B2F-A9FB234C1112}"/>
              </a:ext>
            </a:extLst>
          </p:cNvPr>
          <p:cNvSpPr>
            <a:spLocks noGrp="1"/>
          </p:cNvSpPr>
          <p:nvPr>
            <p:ph type="title"/>
          </p:nvPr>
        </p:nvSpPr>
        <p:spPr>
          <a:xfrm>
            <a:off x="317912" y="1712788"/>
            <a:ext cx="12131996" cy="1062638"/>
          </a:xfrm>
        </p:spPr>
        <p:txBody>
          <a:bodyPr>
            <a:noAutofit/>
          </a:bodyPr>
          <a:lstStyle/>
          <a:p>
            <a:r>
              <a:rPr lang="en-GB" sz="4500" dirty="0"/>
              <a:t>Use advance organisers, subheadings and marginal notes (1)</a:t>
            </a:r>
          </a:p>
        </p:txBody>
      </p:sp>
    </p:spTree>
    <p:extLst>
      <p:ext uri="{BB962C8B-B14F-4D97-AF65-F5344CB8AC3E}">
        <p14:creationId xmlns:p14="http://schemas.microsoft.com/office/powerpoint/2010/main" val="1657261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569</Words>
  <Application>Microsoft Macintosh PowerPoint</Application>
  <PresentationFormat>Custom</PresentationFormat>
  <Paragraphs>71</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Office Theme</vt:lpstr>
      <vt:lpstr>Textual aspects of E2U</vt:lpstr>
      <vt:lpstr>Overview</vt:lpstr>
      <vt:lpstr>Textual aspects of E2U across languages</vt:lpstr>
      <vt:lpstr>Adjust content to the target groups</vt:lpstr>
      <vt:lpstr>Consider the target situation</vt:lpstr>
      <vt:lpstr>Use an appropriate information structure</vt:lpstr>
      <vt:lpstr>Use an useful media realisation for the target groups</vt:lpstr>
      <vt:lpstr>Address the target groups directly</vt:lpstr>
      <vt:lpstr>Use advance organisers, subheadings and marginal notes (1)</vt:lpstr>
      <vt:lpstr>Use advance organisers, subheadings and marginal notes (2)</vt:lpstr>
      <vt:lpstr>Use numbers or bullet points when listing items</vt:lpstr>
      <vt:lpstr>Highlight important information</vt:lpstr>
      <vt:lpstr>Use images and visual guidance systems</vt:lpstr>
      <vt:lpstr>Summary (1)</vt:lpstr>
      <vt:lpstr>Summary (2)</vt:lpstr>
      <vt:lpstr>Summary (3)</vt:lpstr>
      <vt:lpstr>Christiane Maaß and Sergio Hernández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Hernandez</dc:creator>
  <cp:keywords>easy-to-read content; cognitive accessibility; plain language; easy-to-understand content</cp:keywords>
  <dc:description/>
  <cp:lastModifiedBy>Ana Fernández Torné</cp:lastModifiedBy>
  <cp:revision>33</cp:revision>
  <dcterms:modified xsi:type="dcterms:W3CDTF">2021-05-27T07:53:59Z</dcterms:modified>
  <cp:category>Teaching materials</cp:category>
</cp:coreProperties>
</file>