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65" r:id="rId2"/>
    <p:sldId id="330" r:id="rId3"/>
    <p:sldId id="326" r:id="rId4"/>
    <p:sldId id="327" r:id="rId5"/>
    <p:sldId id="331" r:id="rId6"/>
    <p:sldId id="332" r:id="rId7"/>
    <p:sldId id="333" r:id="rId8"/>
    <p:sldId id="334" r:id="rId9"/>
    <p:sldId id="335" r:id="rId10"/>
    <p:sldId id="336" r:id="rId11"/>
    <p:sldId id="337" r:id="rId12"/>
    <p:sldId id="338" r:id="rId13"/>
    <p:sldId id="339" r:id="rId14"/>
    <p:sldId id="340" r:id="rId15"/>
    <p:sldId id="314" r:id="rId16"/>
    <p:sldId id="341" r:id="rId17"/>
    <p:sldId id="342" r:id="rId18"/>
    <p:sldId id="343" r:id="rId19"/>
    <p:sldId id="328" r:id="rId20"/>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27"/>
            <p14:sldId id="331"/>
            <p14:sldId id="332"/>
            <p14:sldId id="333"/>
            <p14:sldId id="334"/>
            <p14:sldId id="335"/>
            <p14:sldId id="336"/>
            <p14:sldId id="337"/>
            <p14:sldId id="338"/>
            <p14:sldId id="339"/>
            <p14:sldId id="340"/>
            <p14:sldId id="314"/>
            <p14:sldId id="341"/>
            <p14:sldId id="342"/>
            <p14:sldId id="343"/>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8886CA-2BB7-BA4F-A8D0-578D465C16D3}" v="2" dt="2021-05-27T07:48:48.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24"/>
  </p:normalViewPr>
  <p:slideViewPr>
    <p:cSldViewPr snapToGrid="0" snapToObjects="1">
      <p:cViewPr varScale="1">
        <p:scale>
          <a:sx n="62" d="100"/>
          <a:sy n="62" d="100"/>
        </p:scale>
        <p:origin x="216" y="63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2D8886CA-2BB7-BA4F-A8D0-578D465C16D3}"/>
    <pc:docChg chg="addSld modSld">
      <pc:chgData name="Transmedia Catalonia" userId="c0efc993-feaa-4897-9c68-98998669238c" providerId="ADAL" clId="{2D8886CA-2BB7-BA4F-A8D0-578D465C16D3}" dt="2021-05-27T07:48:48.899" v="0"/>
      <pc:docMkLst>
        <pc:docMk/>
      </pc:docMkLst>
      <pc:sldChg chg="add">
        <pc:chgData name="Transmedia Catalonia" userId="c0efc993-feaa-4897-9c68-98998669238c" providerId="ADAL" clId="{2D8886CA-2BB7-BA4F-A8D0-578D465C16D3}" dt="2021-05-27T07:48:48.899" v="0"/>
        <pc:sldMkLst>
          <pc:docMk/>
          <pc:sldMk cId="1274046980" sldId="328"/>
        </pc:sldMkLst>
      </pc:sldChg>
      <pc:sldChg chg="add">
        <pc:chgData name="Transmedia Catalonia" userId="c0efc993-feaa-4897-9c68-98998669238c" providerId="ADAL" clId="{2D8886CA-2BB7-BA4F-A8D0-578D465C16D3}" dt="2021-05-27T07:48:48.899" v="0"/>
        <pc:sldMkLst>
          <pc:docMk/>
          <pc:sldMk cId="3414306010" sldId="341"/>
        </pc:sldMkLst>
      </pc:sldChg>
      <pc:sldChg chg="add">
        <pc:chgData name="Transmedia Catalonia" userId="c0efc993-feaa-4897-9c68-98998669238c" providerId="ADAL" clId="{2D8886CA-2BB7-BA4F-A8D0-578D465C16D3}" dt="2021-05-27T07:48:48.899" v="0"/>
        <pc:sldMkLst>
          <pc:docMk/>
          <pc:sldMk cId="1538372688" sldId="342"/>
        </pc:sldMkLst>
      </pc:sldChg>
      <pc:sldChg chg="add">
        <pc:chgData name="Transmedia Catalonia" userId="c0efc993-feaa-4897-9c68-98998669238c" providerId="ADAL" clId="{2D8886CA-2BB7-BA4F-A8D0-578D465C16D3}" dt="2021-05-27T07:48:48.899" v="0"/>
        <pc:sldMkLst>
          <pc:docMk/>
          <pc:sldMk cId="3621801837" sldId="34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pagines.uab.cat/easit/en"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6.png"/><Relationship Id="rId7" Type="http://schemas.openxmlformats.org/officeDocument/2006/relationships/image" Target="../media/image12.JPG"/><Relationship Id="rId12" Type="http://schemas.openxmlformats.org/officeDocument/2006/relationships/image" Target="../media/image17.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jpg"/><Relationship Id="rId11" Type="http://schemas.openxmlformats.org/officeDocument/2006/relationships/image" Target="../media/image16.png"/><Relationship Id="rId5" Type="http://schemas.openxmlformats.org/officeDocument/2006/relationships/image" Target="../media/image10.emf"/><Relationship Id="rId10" Type="http://schemas.openxmlformats.org/officeDocument/2006/relationships/image" Target="../media/image15.jpg"/><Relationship Id="rId4" Type="http://schemas.openxmlformats.org/officeDocument/2006/relationships/image" Target="../media/image7.png"/><Relationship Id="rId9" Type="http://schemas.openxmlformats.org/officeDocument/2006/relationships/image" Target="../media/image14.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Christiane Maaß</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dirty="0"/>
              <a:t>Creating contents in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5327213" y="3124947"/>
            <a:ext cx="7631539"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 3. Processes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Easy-to-understand language</a:t>
            </a:r>
            <a:r>
              <a:rPr lang="de-DE" sz="4800" b="1" dirty="0">
                <a:latin typeface="Verdana" panose="020B0604030504040204" pitchFamily="34" charset="0"/>
                <a:ea typeface="Verdana" panose="020B0604030504040204" pitchFamily="34" charset="0"/>
                <a:cs typeface="Verdana" panose="020B0604030504040204" pitchFamily="34" charset="0"/>
              </a:rPr>
              <a:t> (E2U)</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Authors must know the communicative needs of the target groups and adapt the content accordingly.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Authors must behave professionally during the whole creating process.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Soft skills</a:t>
            </a:r>
          </a:p>
        </p:txBody>
      </p:sp>
    </p:spTree>
    <p:extLst>
      <p:ext uri="{BB962C8B-B14F-4D97-AF65-F5344CB8AC3E}">
        <p14:creationId xmlns:p14="http://schemas.microsoft.com/office/powerpoint/2010/main" val="141558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Wider spectrum of opportunities.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More flexibility when it comes to planning the texts.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Linguistic and layout features can be taken care of during the production process.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Integrating E2U from the beginning (1)</a:t>
            </a:r>
          </a:p>
        </p:txBody>
      </p:sp>
    </p:spTree>
    <p:extLst>
      <p:ext uri="{BB962C8B-B14F-4D97-AF65-F5344CB8AC3E}">
        <p14:creationId xmlns:p14="http://schemas.microsoft.com/office/powerpoint/2010/main" val="298337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EL and PL in </a:t>
            </a:r>
            <a:r>
              <a:rPr lang="en-GB" sz="4500" dirty="0" err="1">
                <a:latin typeface="Verdana" pitchFamily="34" charset="0"/>
                <a:ea typeface="Verdana" pitchFamily="34" charset="0"/>
              </a:rPr>
              <a:t>audiovisual</a:t>
            </a:r>
            <a:r>
              <a:rPr lang="en-GB" sz="4500" dirty="0">
                <a:latin typeface="Verdana" pitchFamily="34" charset="0"/>
                <a:ea typeface="Verdana" pitchFamily="34" charset="0"/>
              </a:rPr>
              <a:t> translation (Maaß/Hernández Garrido 2020):</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Material can be directly scripted in EL or PL.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 component in EL or PL can be added to a content later on.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Integrating E2U from the beginning (2)</a:t>
            </a:r>
          </a:p>
        </p:txBody>
      </p:sp>
    </p:spTree>
    <p:extLst>
      <p:ext uri="{BB962C8B-B14F-4D97-AF65-F5344CB8AC3E}">
        <p14:creationId xmlns:p14="http://schemas.microsoft.com/office/powerpoint/2010/main" val="196373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Integration of accessibility services during the production phase leads to a highly perceptible and accessible product.</a:t>
            </a:r>
          </a:p>
          <a:p>
            <a:pPr>
              <a:lnSpc>
                <a:spcPct val="150000"/>
              </a:lnSpc>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sym typeface="Wingdings" panose="05000000000000000000" pitchFamily="2" charset="2"/>
              </a:rPr>
              <a:t> “Accessible filmmaking” (Romero-Fresco 2019).</a:t>
            </a: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Integrating E2U from the beginning (3)</a:t>
            </a:r>
          </a:p>
        </p:txBody>
      </p:sp>
    </p:spTree>
    <p:extLst>
      <p:ext uri="{BB962C8B-B14F-4D97-AF65-F5344CB8AC3E}">
        <p14:creationId xmlns:p14="http://schemas.microsoft.com/office/powerpoint/2010/main" val="3347992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F6A39F3-BCE4-49AA-B981-A9D1B73B3AAC}"/>
              </a:ext>
            </a:extLst>
          </p:cNvPr>
          <p:cNvSpPr/>
          <p:nvPr/>
        </p:nvSpPr>
        <p:spPr>
          <a:xfrm>
            <a:off x="317912" y="7249032"/>
            <a:ext cx="5671562" cy="754032"/>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EASIT homepage site in English: </a:t>
            </a:r>
            <a:r>
              <a:rPr lang="en-US" sz="2000" dirty="0">
                <a:latin typeface="Verdana" pitchFamily="34" charset="0"/>
                <a:ea typeface="Verdana" pitchFamily="34" charset="0"/>
                <a:hlinkClick r:id="rId2"/>
              </a:rPr>
              <a:t>https://pagines.uab.cat/easit/en</a:t>
            </a:r>
            <a:r>
              <a:rPr lang="en-US" sz="2000" dirty="0">
                <a:latin typeface="Verdana" pitchFamily="34" charset="0"/>
                <a:ea typeface="Verdana" pitchFamily="34" charset="0"/>
              </a:rPr>
              <a:t>. </a:t>
            </a:r>
          </a:p>
        </p:txBody>
      </p:sp>
      <p:pic>
        <p:nvPicPr>
          <p:cNvPr id="3" name="Grafik 2" descr="Screenshot EASIT homepage.">
            <a:extLst>
              <a:ext uri="{FF2B5EF4-FFF2-40B4-BE49-F238E27FC236}">
                <a16:creationId xmlns:a16="http://schemas.microsoft.com/office/drawing/2014/main" id="{69DD9504-ABD6-41F1-928D-AB4D1F9B5C0E}"/>
              </a:ext>
            </a:extLst>
          </p:cNvPr>
          <p:cNvPicPr>
            <a:picLocks noChangeAspect="1"/>
          </p:cNvPicPr>
          <p:nvPr/>
        </p:nvPicPr>
        <p:blipFill>
          <a:blip r:embed="rId3"/>
          <a:stretch>
            <a:fillRect/>
          </a:stretch>
        </p:blipFill>
        <p:spPr>
          <a:xfrm>
            <a:off x="6140039" y="3388765"/>
            <a:ext cx="10485416" cy="4787899"/>
          </a:xfrm>
          <a:prstGeom prst="rect">
            <a:avLst/>
          </a:prstGeom>
        </p:spPr>
      </p:pic>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1037187"/>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hlinkClick r:id="rId2"/>
              </a:rPr>
              <a:t>EASIT homepage</a:t>
            </a:r>
            <a:r>
              <a:rPr lang="en-GB" sz="4500" dirty="0">
                <a:latin typeface="Verdana" pitchFamily="34" charset="0"/>
                <a:ea typeface="Verdana" pitchFamily="34" charset="0"/>
              </a:rPr>
              <a:t>:</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Example of creating content in E2U</a:t>
            </a:r>
          </a:p>
        </p:txBody>
      </p:sp>
    </p:spTree>
    <p:extLst>
      <p:ext uri="{BB962C8B-B14F-4D97-AF65-F5344CB8AC3E}">
        <p14:creationId xmlns:p14="http://schemas.microsoft.com/office/powerpoint/2010/main" val="1488854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Hernández</a:t>
            </a:r>
            <a:endParaRPr lang="en-ES" sz="3600" dirty="0"/>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Process of creating content in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Examples of texts directly created in E2U.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Creating content in E2U from scratch.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Adapting or translating into E2U. </a:t>
            </a:r>
          </a:p>
        </p:txBody>
      </p:sp>
      <p:sp>
        <p:nvSpPr>
          <p:cNvPr id="2" name="Titel 1">
            <a:extLst>
              <a:ext uri="{FF2B5EF4-FFF2-40B4-BE49-F238E27FC236}">
                <a16:creationId xmlns:a16="http://schemas.microsoft.com/office/drawing/2014/main" id="{9AB8A487-61B2-402C-832D-0EAC6D624925}"/>
              </a:ext>
            </a:extLst>
          </p:cNvPr>
          <p:cNvSpPr>
            <a:spLocks noGrp="1"/>
          </p:cNvSpPr>
          <p:nvPr>
            <p:ph type="title"/>
          </p:nvPr>
        </p:nvSpPr>
        <p:spPr>
          <a:xfrm>
            <a:off x="317912" y="1712788"/>
            <a:ext cx="12131996" cy="1062638"/>
          </a:xfrm>
        </p:spPr>
        <p:txBody>
          <a:bodyPr>
            <a:normAutofit fontScale="90000"/>
          </a:bodyPr>
          <a:lstStyle/>
          <a:p>
            <a:r>
              <a:rPr lang="en-GB" dirty="0"/>
              <a:t>Creating and adapting/translating</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Creating: There is </a:t>
            </a:r>
            <a:r>
              <a:rPr lang="en-US" sz="4500" b="1" dirty="0">
                <a:latin typeface="Verdana" pitchFamily="34" charset="0"/>
                <a:ea typeface="Verdana" pitchFamily="34" charset="0"/>
              </a:rPr>
              <a:t>not </a:t>
            </a:r>
            <a:r>
              <a:rPr lang="en-US" sz="4500" dirty="0">
                <a:latin typeface="Verdana" pitchFamily="34" charset="0"/>
                <a:ea typeface="Verdana" pitchFamily="34" charset="0"/>
              </a:rPr>
              <a:t>a source material.</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Adapting/translating: There is a source material.</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Difference between creating and adapting</a:t>
            </a:r>
            <a:r>
              <a:rPr lang="en-GB" dirty="0"/>
              <a:t>/translating</a:t>
            </a:r>
            <a:endParaRPr lang="en-GB" dirty="0">
              <a:effectLst/>
            </a:endParaRPr>
          </a:p>
        </p:txBody>
      </p:sp>
    </p:spTree>
    <p:extLst>
      <p:ext uri="{BB962C8B-B14F-4D97-AF65-F5344CB8AC3E}">
        <p14:creationId xmlns:p14="http://schemas.microsoft.com/office/powerpoint/2010/main" val="81003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Focus lies on adapting/translating into E2U.</a:t>
            </a:r>
          </a:p>
          <a:p>
            <a:pPr marL="685800" indent="-685800">
              <a:lnSpc>
                <a:spcPct val="150000"/>
              </a:lnSpc>
              <a:buFont typeface="Wingdings" panose="05000000000000000000" pitchFamily="2" charset="2"/>
              <a:buChar char="à"/>
            </a:pPr>
            <a:r>
              <a:rPr lang="en-US" sz="4500" dirty="0">
                <a:latin typeface="Verdana" pitchFamily="34" charset="0"/>
                <a:ea typeface="Verdana" pitchFamily="34" charset="0"/>
                <a:sym typeface="Wingdings" panose="05000000000000000000" pitchFamily="2" charset="2"/>
              </a:rPr>
              <a:t>The linguistic and layout features of E2U are the same in both practices.</a:t>
            </a:r>
          </a:p>
          <a:p>
            <a:pPr marL="685800" indent="-685800">
              <a:lnSpc>
                <a:spcPct val="150000"/>
              </a:lnSpc>
              <a:buFont typeface="Wingdings" panose="05000000000000000000" pitchFamily="2" charset="2"/>
              <a:buChar char="à"/>
            </a:pPr>
            <a:r>
              <a:rPr lang="en-US" sz="4500" dirty="0">
                <a:latin typeface="Verdana" pitchFamily="34" charset="0"/>
                <a:ea typeface="Verdana" pitchFamily="34" charset="0"/>
                <a:sym typeface="Wingdings" panose="05000000000000000000" pitchFamily="2" charset="2"/>
              </a:rPr>
              <a:t>End product: Perceptible and comprehensible content for the target groups. </a:t>
            </a:r>
            <a:endParaRPr lang="en-US"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Guidelines of E2U</a:t>
            </a:r>
          </a:p>
        </p:txBody>
      </p:sp>
    </p:spTree>
    <p:extLst>
      <p:ext uri="{BB962C8B-B14F-4D97-AF65-F5344CB8AC3E}">
        <p14:creationId xmlns:p14="http://schemas.microsoft.com/office/powerpoint/2010/main" val="285405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Knowledge about the target groups. </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Knowledge about the target situation. </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Training in E2U. </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Soft skills.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Important competences for creating content in E2U</a:t>
            </a:r>
          </a:p>
        </p:txBody>
      </p:sp>
    </p:spTree>
    <p:extLst>
      <p:ext uri="{BB962C8B-B14F-4D97-AF65-F5344CB8AC3E}">
        <p14:creationId xmlns:p14="http://schemas.microsoft.com/office/powerpoint/2010/main" val="88025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8322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Authors must have knowledge about the target groups and their communicative needs.</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Basis for decisions on: </a:t>
            </a:r>
          </a:p>
          <a:p>
            <a:pPr marL="1371503" lvl="1" indent="-685800">
              <a:lnSpc>
                <a:spcPct val="150000"/>
              </a:lnSpc>
              <a:buFont typeface="Arial" panose="020B0604020202020204" pitchFamily="34" charset="0"/>
              <a:buChar char="•"/>
            </a:pPr>
            <a:r>
              <a:rPr lang="en-GB" sz="3800" dirty="0">
                <a:latin typeface="Verdana" pitchFamily="34" charset="0"/>
                <a:ea typeface="Verdana" pitchFamily="34" charset="0"/>
              </a:rPr>
              <a:t>Easy or Plain Language.</a:t>
            </a:r>
          </a:p>
          <a:p>
            <a:pPr marL="1371503" lvl="1" indent="-685800">
              <a:lnSpc>
                <a:spcPct val="150000"/>
              </a:lnSpc>
              <a:buFont typeface="Arial" panose="020B0604020202020204" pitchFamily="34" charset="0"/>
              <a:buChar char="•"/>
            </a:pPr>
            <a:r>
              <a:rPr lang="en-GB" sz="3800" dirty="0">
                <a:latin typeface="Verdana" pitchFamily="34" charset="0"/>
                <a:ea typeface="Verdana" pitchFamily="34" charset="0"/>
              </a:rPr>
              <a:t>Media realisation.</a:t>
            </a:r>
          </a:p>
          <a:p>
            <a:pPr marL="1371503" lvl="1" indent="-685800">
              <a:lnSpc>
                <a:spcPct val="150000"/>
              </a:lnSpc>
              <a:buFont typeface="Arial" panose="020B0604020202020204" pitchFamily="34" charset="0"/>
              <a:buChar char="•"/>
            </a:pPr>
            <a:r>
              <a:rPr lang="en-GB" sz="3800" dirty="0">
                <a:latin typeface="Verdana" pitchFamily="34" charset="0"/>
                <a:ea typeface="Verdana" pitchFamily="34" charset="0"/>
              </a:rPr>
              <a:t>Content editing, etc.</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Knowledge about the target groups</a:t>
            </a:r>
          </a:p>
        </p:txBody>
      </p:sp>
    </p:spTree>
    <p:extLst>
      <p:ext uri="{BB962C8B-B14F-4D97-AF65-F5344CB8AC3E}">
        <p14:creationId xmlns:p14="http://schemas.microsoft.com/office/powerpoint/2010/main" val="163546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Authors must have knowledge about the target situation in which the content will be used.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Content must be retrievable in the target situation.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Knowledge about the target situation</a:t>
            </a:r>
          </a:p>
        </p:txBody>
      </p:sp>
    </p:spTree>
    <p:extLst>
      <p:ext uri="{BB962C8B-B14F-4D97-AF65-F5344CB8AC3E}">
        <p14:creationId xmlns:p14="http://schemas.microsoft.com/office/powerpoint/2010/main" val="344949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Authors must know the rules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Authors need training in implementing E2U rules.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Training in E2U</a:t>
            </a:r>
          </a:p>
        </p:txBody>
      </p:sp>
    </p:spTree>
    <p:extLst>
      <p:ext uri="{BB962C8B-B14F-4D97-AF65-F5344CB8AC3E}">
        <p14:creationId xmlns:p14="http://schemas.microsoft.com/office/powerpoint/2010/main" val="320801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502</Words>
  <Application>Microsoft Macintosh PowerPoint</Application>
  <PresentationFormat>Custom</PresentationFormat>
  <Paragraphs>68</Paragraphs>
  <Slides>19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Verdana</vt:lpstr>
      <vt:lpstr>Wingdings</vt:lpstr>
      <vt:lpstr>Office Theme</vt:lpstr>
      <vt:lpstr>Creating contents in E2U</vt:lpstr>
      <vt:lpstr>Overview</vt:lpstr>
      <vt:lpstr>Creating and adapting/translating</vt:lpstr>
      <vt:lpstr>Difference between creating and adapting/translating</vt:lpstr>
      <vt:lpstr>Guidelines of E2U</vt:lpstr>
      <vt:lpstr>Important competences for creating content in E2U</vt:lpstr>
      <vt:lpstr>Knowledge about the target groups</vt:lpstr>
      <vt:lpstr>Knowledge about the target situation</vt:lpstr>
      <vt:lpstr>Training in E2U</vt:lpstr>
      <vt:lpstr>Soft skills</vt:lpstr>
      <vt:lpstr>Integrating E2U from the beginning (1)</vt:lpstr>
      <vt:lpstr>Integrating E2U from the beginning (2)</vt:lpstr>
      <vt:lpstr>Integrating E2U from the beginning (3)</vt:lpstr>
      <vt:lpstr>Example of creating content in E2U</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dc:creator>
  <cp:keywords>easy-to-read content; cognitive accessibility; plain language; easy-to-understand content</cp:keywords>
  <dc:description/>
  <cp:lastModifiedBy>Ana Fernández Torné</cp:lastModifiedBy>
  <cp:revision>27</cp:revision>
  <dcterms:modified xsi:type="dcterms:W3CDTF">2021-05-27T07:48:51Z</dcterms:modified>
  <cp:category>Teaching materials</cp:category>
</cp:coreProperties>
</file>