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362" r:id="rId2"/>
    <p:sldId id="330" r:id="rId3"/>
    <p:sldId id="381" r:id="rId4"/>
    <p:sldId id="326" r:id="rId5"/>
    <p:sldId id="363" r:id="rId6"/>
    <p:sldId id="382" r:id="rId7"/>
    <p:sldId id="364" r:id="rId8"/>
    <p:sldId id="383" r:id="rId9"/>
    <p:sldId id="369" r:id="rId10"/>
    <p:sldId id="379" r:id="rId11"/>
    <p:sldId id="378" r:id="rId12"/>
    <p:sldId id="384" r:id="rId13"/>
    <p:sldId id="370" r:id="rId14"/>
    <p:sldId id="380" r:id="rId15"/>
    <p:sldId id="371" r:id="rId16"/>
    <p:sldId id="372" r:id="rId17"/>
    <p:sldId id="373" r:id="rId18"/>
    <p:sldId id="385" r:id="rId19"/>
    <p:sldId id="374" r:id="rId20"/>
    <p:sldId id="386" r:id="rId21"/>
    <p:sldId id="375" r:id="rId22"/>
    <p:sldId id="387" r:id="rId23"/>
    <p:sldId id="365" r:id="rId24"/>
    <p:sldId id="376" r:id="rId25"/>
    <p:sldId id="377" r:id="rId26"/>
    <p:sldId id="368" r:id="rId27"/>
    <p:sldId id="352" r:id="rId28"/>
    <p:sldId id="388" r:id="rId29"/>
    <p:sldId id="327" r:id="rId30"/>
    <p:sldId id="331" r:id="rId31"/>
    <p:sldId id="328" r:id="rId32"/>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362"/>
            <p14:sldId id="330"/>
            <p14:sldId id="381"/>
            <p14:sldId id="326"/>
            <p14:sldId id="363"/>
            <p14:sldId id="382"/>
            <p14:sldId id="364"/>
            <p14:sldId id="383"/>
            <p14:sldId id="369"/>
            <p14:sldId id="379"/>
            <p14:sldId id="378"/>
            <p14:sldId id="384"/>
            <p14:sldId id="370"/>
            <p14:sldId id="380"/>
            <p14:sldId id="371"/>
            <p14:sldId id="372"/>
            <p14:sldId id="373"/>
            <p14:sldId id="385"/>
            <p14:sldId id="374"/>
            <p14:sldId id="386"/>
            <p14:sldId id="375"/>
            <p14:sldId id="387"/>
            <p14:sldId id="365"/>
            <p14:sldId id="376"/>
            <p14:sldId id="377"/>
            <p14:sldId id="368"/>
            <p14:sldId id="352"/>
            <p14:sldId id="388"/>
            <p14:sldId id="327"/>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er Hedberg" initials="EH" lastIdx="1" clrIdx="0">
    <p:extLst>
      <p:ext uri="{19B8F6BF-5375-455C-9EA6-DF929625EA0E}">
        <p15:presenceInfo xmlns:p15="http://schemas.microsoft.com/office/powerpoint/2012/main" userId="S::ester.hedberg@dyslexi.org::3597e43a-c385-40d6-bcb3-3e12188771a2" providerId="AD"/>
      </p:ext>
    </p:extLst>
  </p:cmAuthor>
  <p:cmAuthor id="2" name="Tricia Hansson" initials="TH" lastIdx="2" clrIdx="1">
    <p:extLst>
      <p:ext uri="{19B8F6BF-5375-455C-9EA6-DF929625EA0E}">
        <p15:presenceInfo xmlns:p15="http://schemas.microsoft.com/office/powerpoint/2012/main" userId="babdcdcade628a6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76581C-2095-CF42-8FC0-0B96C025287D}" v="2" dt="2021-05-27T07:40:26.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59" autoAdjust="0"/>
    <p:restoredTop sz="86338"/>
  </p:normalViewPr>
  <p:slideViewPr>
    <p:cSldViewPr snapToGrid="0" snapToObjects="1">
      <p:cViewPr varScale="1">
        <p:scale>
          <a:sx n="67" d="100"/>
          <a:sy n="67" d="100"/>
        </p:scale>
        <p:origin x="232" y="288"/>
      </p:cViewPr>
      <p:guideLst>
        <p:guide orient="horz" pos="2137"/>
        <p:guide pos="3840"/>
        <p:guide orient="horz" pos="3206"/>
        <p:guide pos="5762"/>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Fernández Torné" userId="bba7793a-0333-4a89-b675-c27b414e869b" providerId="ADAL" clId="{E376581C-2095-CF42-8FC0-0B96C025287D}"/>
    <pc:docChg chg="custSel addSld modSld">
      <pc:chgData name="Ana Fernández Torné" userId="bba7793a-0333-4a89-b675-c27b414e869b" providerId="ADAL" clId="{E376581C-2095-CF42-8FC0-0B96C025287D}" dt="2021-05-27T07:40:26.467" v="6"/>
      <pc:docMkLst>
        <pc:docMk/>
      </pc:docMkLst>
      <pc:sldChg chg="modSp">
        <pc:chgData name="Ana Fernández Torné" userId="bba7793a-0333-4a89-b675-c27b414e869b" providerId="ADAL" clId="{E376581C-2095-CF42-8FC0-0B96C025287D}" dt="2021-05-27T07:40:04.238" v="0"/>
        <pc:sldMkLst>
          <pc:docMk/>
          <pc:sldMk cId="2934867210" sldId="326"/>
        </pc:sldMkLst>
        <pc:spChg chg="mod">
          <ac:chgData name="Ana Fernández Torné" userId="bba7793a-0333-4a89-b675-c27b414e869b" providerId="ADAL" clId="{E376581C-2095-CF42-8FC0-0B96C025287D}" dt="2021-05-27T07:40:04.238" v="0"/>
          <ac:spMkLst>
            <pc:docMk/>
            <pc:sldMk cId="2934867210" sldId="326"/>
            <ac:spMk id="2" creationId="{BAAA9B69-CAD6-EE46-9A17-3F5926176611}"/>
          </ac:spMkLst>
        </pc:spChg>
      </pc:sldChg>
      <pc:sldChg chg="add">
        <pc:chgData name="Ana Fernández Torné" userId="bba7793a-0333-4a89-b675-c27b414e869b" providerId="ADAL" clId="{E376581C-2095-CF42-8FC0-0B96C025287D}" dt="2021-05-27T07:40:26.467" v="6"/>
        <pc:sldMkLst>
          <pc:docMk/>
          <pc:sldMk cId="1538372688" sldId="327"/>
        </pc:sldMkLst>
      </pc:sldChg>
      <pc:sldChg chg="add">
        <pc:chgData name="Ana Fernández Torné" userId="bba7793a-0333-4a89-b675-c27b414e869b" providerId="ADAL" clId="{E376581C-2095-CF42-8FC0-0B96C025287D}" dt="2021-05-27T07:40:26.467" v="6"/>
        <pc:sldMkLst>
          <pc:docMk/>
          <pc:sldMk cId="1274046980" sldId="328"/>
        </pc:sldMkLst>
      </pc:sldChg>
      <pc:sldChg chg="add">
        <pc:chgData name="Ana Fernández Torné" userId="bba7793a-0333-4a89-b675-c27b414e869b" providerId="ADAL" clId="{E376581C-2095-CF42-8FC0-0B96C025287D}" dt="2021-05-27T07:40:26.467" v="6"/>
        <pc:sldMkLst>
          <pc:docMk/>
          <pc:sldMk cId="3621801837" sldId="331"/>
        </pc:sldMkLst>
      </pc:sldChg>
      <pc:sldChg chg="delSp mod">
        <pc:chgData name="Ana Fernández Torné" userId="bba7793a-0333-4a89-b675-c27b414e869b" providerId="ADAL" clId="{E376581C-2095-CF42-8FC0-0B96C025287D}" dt="2021-05-27T07:40:11.867" v="5" actId="478"/>
        <pc:sldMkLst>
          <pc:docMk/>
          <pc:sldMk cId="3253928985" sldId="362"/>
        </pc:sldMkLst>
        <pc:spChg chg="del">
          <ac:chgData name="Ana Fernández Torné" userId="bba7793a-0333-4a89-b675-c27b414e869b" providerId="ADAL" clId="{E376581C-2095-CF42-8FC0-0B96C025287D}" dt="2021-05-27T07:40:08.833" v="2" actId="478"/>
          <ac:spMkLst>
            <pc:docMk/>
            <pc:sldMk cId="3253928985" sldId="362"/>
            <ac:spMk id="10" creationId="{00000000-0000-0000-0000-000000000000}"/>
          </ac:spMkLst>
        </pc:spChg>
        <pc:spChg chg="del">
          <ac:chgData name="Ana Fernández Torné" userId="bba7793a-0333-4a89-b675-c27b414e869b" providerId="ADAL" clId="{E376581C-2095-CF42-8FC0-0B96C025287D}" dt="2021-05-27T07:40:11.867" v="5" actId="478"/>
          <ac:spMkLst>
            <pc:docMk/>
            <pc:sldMk cId="3253928985" sldId="362"/>
            <ac:spMk id="13" creationId="{00000000-0000-0000-0000-000000000000}"/>
          </ac:spMkLst>
        </pc:spChg>
        <pc:spChg chg="del">
          <ac:chgData name="Ana Fernández Torné" userId="bba7793a-0333-4a89-b675-c27b414e869b" providerId="ADAL" clId="{E376581C-2095-CF42-8FC0-0B96C025287D}" dt="2021-05-27T07:40:08.139" v="1" actId="478"/>
          <ac:spMkLst>
            <pc:docMk/>
            <pc:sldMk cId="3253928985" sldId="362"/>
            <ac:spMk id="14" creationId="{00000000-0000-0000-0000-000000000000}"/>
          </ac:spMkLst>
        </pc:spChg>
        <pc:spChg chg="del">
          <ac:chgData name="Ana Fernández Torné" userId="bba7793a-0333-4a89-b675-c27b414e869b" providerId="ADAL" clId="{E376581C-2095-CF42-8FC0-0B96C025287D}" dt="2021-05-27T07:40:11.130" v="4" actId="478"/>
          <ac:spMkLst>
            <pc:docMk/>
            <pc:sldMk cId="3253928985" sldId="362"/>
            <ac:spMk id="15" creationId="{00000000-0000-0000-0000-000000000000}"/>
          </ac:spMkLst>
        </pc:spChg>
        <pc:picChg chg="del">
          <ac:chgData name="Ana Fernández Torné" userId="bba7793a-0333-4a89-b675-c27b414e869b" providerId="ADAL" clId="{E376581C-2095-CF42-8FC0-0B96C025287D}" dt="2021-05-27T07:40:09.732" v="3" actId="478"/>
          <ac:picMkLst>
            <pc:docMk/>
            <pc:sldMk cId="3253928985" sldId="362"/>
            <ac:picMk id="12" creationId="{D922FA44-4792-49D1-B0A4-11B28A9554B1}"/>
          </ac:picMkLst>
        </pc:picChg>
      </pc:sldChg>
      <pc:sldChg chg="modSp">
        <pc:chgData name="Ana Fernández Torné" userId="bba7793a-0333-4a89-b675-c27b414e869b" providerId="ADAL" clId="{E376581C-2095-CF42-8FC0-0B96C025287D}" dt="2021-05-27T07:40:04.238" v="0"/>
        <pc:sldMkLst>
          <pc:docMk/>
          <pc:sldMk cId="162499882" sldId="363"/>
        </pc:sldMkLst>
        <pc:spChg chg="mod">
          <ac:chgData name="Ana Fernández Torné" userId="bba7793a-0333-4a89-b675-c27b414e869b" providerId="ADAL" clId="{E376581C-2095-CF42-8FC0-0B96C025287D}" dt="2021-05-27T07:40:04.238" v="0"/>
          <ac:spMkLst>
            <pc:docMk/>
            <pc:sldMk cId="162499882" sldId="363"/>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4065160618" sldId="364"/>
        </pc:sldMkLst>
        <pc:spChg chg="mod">
          <ac:chgData name="Ana Fernández Torné" userId="bba7793a-0333-4a89-b675-c27b414e869b" providerId="ADAL" clId="{E376581C-2095-CF42-8FC0-0B96C025287D}" dt="2021-05-27T07:40:04.238" v="0"/>
          <ac:spMkLst>
            <pc:docMk/>
            <pc:sldMk cId="4065160618" sldId="364"/>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1593349848" sldId="365"/>
        </pc:sldMkLst>
        <pc:spChg chg="mod">
          <ac:chgData name="Ana Fernández Torné" userId="bba7793a-0333-4a89-b675-c27b414e869b" providerId="ADAL" clId="{E376581C-2095-CF42-8FC0-0B96C025287D}" dt="2021-05-27T07:40:04.238" v="0"/>
          <ac:spMkLst>
            <pc:docMk/>
            <pc:sldMk cId="1593349848" sldId="365"/>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835490202" sldId="368"/>
        </pc:sldMkLst>
        <pc:spChg chg="mod">
          <ac:chgData name="Ana Fernández Torné" userId="bba7793a-0333-4a89-b675-c27b414e869b" providerId="ADAL" clId="{E376581C-2095-CF42-8FC0-0B96C025287D}" dt="2021-05-27T07:40:04.238" v="0"/>
          <ac:spMkLst>
            <pc:docMk/>
            <pc:sldMk cId="835490202" sldId="368"/>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052700791" sldId="369"/>
        </pc:sldMkLst>
        <pc:spChg chg="mod">
          <ac:chgData name="Ana Fernández Torné" userId="bba7793a-0333-4a89-b675-c27b414e869b" providerId="ADAL" clId="{E376581C-2095-CF42-8FC0-0B96C025287D}" dt="2021-05-27T07:40:04.238" v="0"/>
          <ac:spMkLst>
            <pc:docMk/>
            <pc:sldMk cId="2052700791" sldId="369"/>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920759664" sldId="370"/>
        </pc:sldMkLst>
        <pc:spChg chg="mod">
          <ac:chgData name="Ana Fernández Torné" userId="bba7793a-0333-4a89-b675-c27b414e869b" providerId="ADAL" clId="{E376581C-2095-CF42-8FC0-0B96C025287D}" dt="2021-05-27T07:40:04.238" v="0"/>
          <ac:spMkLst>
            <pc:docMk/>
            <pc:sldMk cId="2920759664" sldId="370"/>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1562220922" sldId="371"/>
        </pc:sldMkLst>
        <pc:spChg chg="mod">
          <ac:chgData name="Ana Fernández Torné" userId="bba7793a-0333-4a89-b675-c27b414e869b" providerId="ADAL" clId="{E376581C-2095-CF42-8FC0-0B96C025287D}" dt="2021-05-27T07:40:04.238" v="0"/>
          <ac:spMkLst>
            <pc:docMk/>
            <pc:sldMk cId="1562220922" sldId="371"/>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99827654" sldId="372"/>
        </pc:sldMkLst>
        <pc:spChg chg="mod">
          <ac:chgData name="Ana Fernández Torné" userId="bba7793a-0333-4a89-b675-c27b414e869b" providerId="ADAL" clId="{E376581C-2095-CF42-8FC0-0B96C025287D}" dt="2021-05-27T07:40:04.238" v="0"/>
          <ac:spMkLst>
            <pc:docMk/>
            <pc:sldMk cId="399827654" sldId="372"/>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160406621" sldId="373"/>
        </pc:sldMkLst>
        <pc:spChg chg="mod">
          <ac:chgData name="Ana Fernández Torné" userId="bba7793a-0333-4a89-b675-c27b414e869b" providerId="ADAL" clId="{E376581C-2095-CF42-8FC0-0B96C025287D}" dt="2021-05-27T07:40:04.238" v="0"/>
          <ac:spMkLst>
            <pc:docMk/>
            <pc:sldMk cId="160406621" sldId="373"/>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087593951" sldId="374"/>
        </pc:sldMkLst>
        <pc:spChg chg="mod">
          <ac:chgData name="Ana Fernández Torné" userId="bba7793a-0333-4a89-b675-c27b414e869b" providerId="ADAL" clId="{E376581C-2095-CF42-8FC0-0B96C025287D}" dt="2021-05-27T07:40:04.238" v="0"/>
          <ac:spMkLst>
            <pc:docMk/>
            <pc:sldMk cId="3087593951" sldId="374"/>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368027678" sldId="375"/>
        </pc:sldMkLst>
        <pc:spChg chg="mod">
          <ac:chgData name="Ana Fernández Torné" userId="bba7793a-0333-4a89-b675-c27b414e869b" providerId="ADAL" clId="{E376581C-2095-CF42-8FC0-0B96C025287D}" dt="2021-05-27T07:40:04.238" v="0"/>
          <ac:spMkLst>
            <pc:docMk/>
            <pc:sldMk cId="2368027678" sldId="375"/>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750506833" sldId="376"/>
        </pc:sldMkLst>
        <pc:spChg chg="mod">
          <ac:chgData name="Ana Fernández Torné" userId="bba7793a-0333-4a89-b675-c27b414e869b" providerId="ADAL" clId="{E376581C-2095-CF42-8FC0-0B96C025287D}" dt="2021-05-27T07:40:04.238" v="0"/>
          <ac:spMkLst>
            <pc:docMk/>
            <pc:sldMk cId="3750506833" sldId="376"/>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4165271955" sldId="377"/>
        </pc:sldMkLst>
        <pc:spChg chg="mod">
          <ac:chgData name="Ana Fernández Torné" userId="bba7793a-0333-4a89-b675-c27b414e869b" providerId="ADAL" clId="{E376581C-2095-CF42-8FC0-0B96C025287D}" dt="2021-05-27T07:40:04.238" v="0"/>
          <ac:spMkLst>
            <pc:docMk/>
            <pc:sldMk cId="4165271955" sldId="377"/>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519742435" sldId="378"/>
        </pc:sldMkLst>
        <pc:spChg chg="mod">
          <ac:chgData name="Ana Fernández Torné" userId="bba7793a-0333-4a89-b675-c27b414e869b" providerId="ADAL" clId="{E376581C-2095-CF42-8FC0-0B96C025287D}" dt="2021-05-27T07:40:04.238" v="0"/>
          <ac:spMkLst>
            <pc:docMk/>
            <pc:sldMk cId="3519742435" sldId="378"/>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8456578" sldId="379"/>
        </pc:sldMkLst>
        <pc:spChg chg="mod">
          <ac:chgData name="Ana Fernández Torné" userId="bba7793a-0333-4a89-b675-c27b414e869b" providerId="ADAL" clId="{E376581C-2095-CF42-8FC0-0B96C025287D}" dt="2021-05-27T07:40:04.238" v="0"/>
          <ac:spMkLst>
            <pc:docMk/>
            <pc:sldMk cId="38456578" sldId="379"/>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1239537674" sldId="380"/>
        </pc:sldMkLst>
        <pc:spChg chg="mod">
          <ac:chgData name="Ana Fernández Torné" userId="bba7793a-0333-4a89-b675-c27b414e869b" providerId="ADAL" clId="{E376581C-2095-CF42-8FC0-0B96C025287D}" dt="2021-05-27T07:40:04.238" v="0"/>
          <ac:spMkLst>
            <pc:docMk/>
            <pc:sldMk cId="1239537674" sldId="380"/>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304364138" sldId="381"/>
        </pc:sldMkLst>
        <pc:spChg chg="mod">
          <ac:chgData name="Ana Fernández Torné" userId="bba7793a-0333-4a89-b675-c27b414e869b" providerId="ADAL" clId="{E376581C-2095-CF42-8FC0-0B96C025287D}" dt="2021-05-27T07:40:04.238" v="0"/>
          <ac:spMkLst>
            <pc:docMk/>
            <pc:sldMk cId="2304364138" sldId="381"/>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611458910" sldId="382"/>
        </pc:sldMkLst>
        <pc:spChg chg="mod">
          <ac:chgData name="Ana Fernández Torné" userId="bba7793a-0333-4a89-b675-c27b414e869b" providerId="ADAL" clId="{E376581C-2095-CF42-8FC0-0B96C025287D}" dt="2021-05-27T07:40:04.238" v="0"/>
          <ac:spMkLst>
            <pc:docMk/>
            <pc:sldMk cId="611458910" sldId="382"/>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487807907" sldId="383"/>
        </pc:sldMkLst>
        <pc:spChg chg="mod">
          <ac:chgData name="Ana Fernández Torné" userId="bba7793a-0333-4a89-b675-c27b414e869b" providerId="ADAL" clId="{E376581C-2095-CF42-8FC0-0B96C025287D}" dt="2021-05-27T07:40:04.238" v="0"/>
          <ac:spMkLst>
            <pc:docMk/>
            <pc:sldMk cId="3487807907" sldId="383"/>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94242134" sldId="384"/>
        </pc:sldMkLst>
        <pc:spChg chg="mod">
          <ac:chgData name="Ana Fernández Torné" userId="bba7793a-0333-4a89-b675-c27b414e869b" providerId="ADAL" clId="{E376581C-2095-CF42-8FC0-0B96C025287D}" dt="2021-05-27T07:40:04.238" v="0"/>
          <ac:spMkLst>
            <pc:docMk/>
            <pc:sldMk cId="294242134" sldId="384"/>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91125484" sldId="385"/>
        </pc:sldMkLst>
        <pc:spChg chg="mod">
          <ac:chgData name="Ana Fernández Torné" userId="bba7793a-0333-4a89-b675-c27b414e869b" providerId="ADAL" clId="{E376581C-2095-CF42-8FC0-0B96C025287D}" dt="2021-05-27T07:40:04.238" v="0"/>
          <ac:spMkLst>
            <pc:docMk/>
            <pc:sldMk cId="291125484" sldId="385"/>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2535960006" sldId="386"/>
        </pc:sldMkLst>
        <pc:spChg chg="mod">
          <ac:chgData name="Ana Fernández Torné" userId="bba7793a-0333-4a89-b675-c27b414e869b" providerId="ADAL" clId="{E376581C-2095-CF42-8FC0-0B96C025287D}" dt="2021-05-27T07:40:04.238" v="0"/>
          <ac:spMkLst>
            <pc:docMk/>
            <pc:sldMk cId="2535960006" sldId="386"/>
            <ac:spMk id="2" creationId="{BAAA9B69-CAD6-EE46-9A17-3F5926176611}"/>
          </ac:spMkLst>
        </pc:spChg>
      </pc:sldChg>
      <pc:sldChg chg="modSp">
        <pc:chgData name="Ana Fernández Torné" userId="bba7793a-0333-4a89-b675-c27b414e869b" providerId="ADAL" clId="{E376581C-2095-CF42-8FC0-0B96C025287D}" dt="2021-05-27T07:40:04.238" v="0"/>
        <pc:sldMkLst>
          <pc:docMk/>
          <pc:sldMk cId="3324957049" sldId="387"/>
        </pc:sldMkLst>
        <pc:spChg chg="mod">
          <ac:chgData name="Ana Fernández Torné" userId="bba7793a-0333-4a89-b675-c27b414e869b" providerId="ADAL" clId="{E376581C-2095-CF42-8FC0-0B96C025287D}" dt="2021-05-27T07:40:04.238" v="0"/>
          <ac:spMkLst>
            <pc:docMk/>
            <pc:sldMk cId="3324957049" sldId="387"/>
            <ac:spMk id="2" creationId="{BAAA9B69-CAD6-EE46-9A17-3F5926176611}"/>
          </ac:spMkLst>
        </pc:spChg>
      </pc:sldChg>
      <pc:sldChg chg="add">
        <pc:chgData name="Ana Fernández Torné" userId="bba7793a-0333-4a89-b675-c27b414e869b" providerId="ADAL" clId="{E376581C-2095-CF42-8FC0-0B96C025287D}" dt="2021-05-27T07:40:26.467" v="6"/>
        <pc:sldMkLst>
          <pc:docMk/>
          <pc:sldMk cId="3414306010" sldId="3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3973920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3873861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2623470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2980337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314413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3991438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3879824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3843721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1937358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2710574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10855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3078968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22</a:t>
            </a:fld>
            <a:endParaRPr lang="es-ES"/>
          </a:p>
        </p:txBody>
      </p:sp>
    </p:spTree>
    <p:extLst>
      <p:ext uri="{BB962C8B-B14F-4D97-AF65-F5344CB8AC3E}">
        <p14:creationId xmlns:p14="http://schemas.microsoft.com/office/powerpoint/2010/main" val="1952251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23</a:t>
            </a:fld>
            <a:endParaRPr lang="es-ES"/>
          </a:p>
        </p:txBody>
      </p:sp>
    </p:spTree>
    <p:extLst>
      <p:ext uri="{BB962C8B-B14F-4D97-AF65-F5344CB8AC3E}">
        <p14:creationId xmlns:p14="http://schemas.microsoft.com/office/powerpoint/2010/main" val="1175267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24</a:t>
            </a:fld>
            <a:endParaRPr lang="es-ES"/>
          </a:p>
        </p:txBody>
      </p:sp>
    </p:spTree>
    <p:extLst>
      <p:ext uri="{BB962C8B-B14F-4D97-AF65-F5344CB8AC3E}">
        <p14:creationId xmlns:p14="http://schemas.microsoft.com/office/powerpoint/2010/main" val="3258568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25</a:t>
            </a:fld>
            <a:endParaRPr lang="es-ES"/>
          </a:p>
        </p:txBody>
      </p:sp>
    </p:spTree>
    <p:extLst>
      <p:ext uri="{BB962C8B-B14F-4D97-AF65-F5344CB8AC3E}">
        <p14:creationId xmlns:p14="http://schemas.microsoft.com/office/powerpoint/2010/main" val="4189347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26</a:t>
            </a:fld>
            <a:endParaRPr lang="es-ES"/>
          </a:p>
        </p:txBody>
      </p:sp>
    </p:spTree>
    <p:extLst>
      <p:ext uri="{BB962C8B-B14F-4D97-AF65-F5344CB8AC3E}">
        <p14:creationId xmlns:p14="http://schemas.microsoft.com/office/powerpoint/2010/main" val="2100990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fld id="{EEAC4A5B-8A05-4798-9EDC-A3E8D0546DEC}" type="slidenum">
              <a:rPr lang="es-ES" smtClean="0"/>
              <a:t>27</a:t>
            </a:fld>
            <a:endParaRPr lang="es-ES"/>
          </a:p>
        </p:txBody>
      </p:sp>
    </p:spTree>
    <p:extLst>
      <p:ext uri="{BB962C8B-B14F-4D97-AF65-F5344CB8AC3E}">
        <p14:creationId xmlns:p14="http://schemas.microsoft.com/office/powerpoint/2010/main" val="767595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31</a:t>
            </a:fld>
            <a:endParaRPr lang="es-ES"/>
          </a:p>
        </p:txBody>
      </p:sp>
    </p:spTree>
    <p:extLst>
      <p:ext uri="{BB962C8B-B14F-4D97-AF65-F5344CB8AC3E}">
        <p14:creationId xmlns:p14="http://schemas.microsoft.com/office/powerpoint/2010/main" val="2352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422588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6</a:t>
            </a:fld>
            <a:endParaRPr lang="es-ES"/>
          </a:p>
        </p:txBody>
      </p:sp>
    </p:spTree>
    <p:extLst>
      <p:ext uri="{BB962C8B-B14F-4D97-AF65-F5344CB8AC3E}">
        <p14:creationId xmlns:p14="http://schemas.microsoft.com/office/powerpoint/2010/main" val="146286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2639015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1094912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124981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427116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22069773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891690"/>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382547"/>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891690"/>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93144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408715"/>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6.png"/><Relationship Id="rId9" Type="http://schemas.openxmlformats.org/officeDocument/2006/relationships/image" Target="../media/image13.sv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pagines.uab.cat/easit"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2">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158262" y="7551284"/>
            <a:ext cx="17953893" cy="1688391"/>
          </a:xfrm>
          <a:prstGeom prst="rect">
            <a:avLst/>
          </a:prstGeom>
        </p:spPr>
        <p:txBody>
          <a:bodyPr wrap="squar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Ester Hedberg, Dyslexiförbundet</a:t>
            </a:r>
            <a:endParaRPr lang="en-GB"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endParaRPr lang="sl-SI"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TextBox 22">
            <a:extLst>
              <a:ext uri="{FF2B5EF4-FFF2-40B4-BE49-F238E27FC236}">
                <a16:creationId xmlns:a16="http://schemas.microsoft.com/office/drawing/2014/main" id="{E5A10F18-8AA8-AF43-9CF8-8B4ACA3ED290}"/>
              </a:ext>
            </a:extLst>
          </p:cNvPr>
          <p:cNvSpPr txBox="1"/>
          <p:nvPr/>
        </p:nvSpPr>
        <p:spPr>
          <a:xfrm>
            <a:off x="635316" y="4949192"/>
            <a:ext cx="17015294" cy="2446803"/>
          </a:xfrm>
          <a:prstGeom prst="rect">
            <a:avLst/>
          </a:prstGeom>
          <a:noFill/>
        </p:spPr>
        <p:txBody>
          <a:bodyPr wrap="square" lIns="137141" tIns="68570" rIns="137141" bIns="68570" rtlCol="0">
            <a:spAutoFit/>
          </a:bodyPr>
          <a:lstStyle/>
          <a:p>
            <a:pPr algn="ctr">
              <a:lnSpc>
                <a:spcPct val="100000"/>
              </a:lnSpc>
            </a:pPr>
            <a:r>
              <a:rPr lang="sl-SI" sz="7500" b="1" dirty="0">
                <a:latin typeface="Verdana" panose="020B0604030504040204" pitchFamily="34" charset="0"/>
                <a:ea typeface="Verdana" panose="020B0604030504040204" pitchFamily="34" charset="0"/>
                <a:cs typeface="Verdana" panose="020B0604030504040204" pitchFamily="34" charset="0"/>
              </a:rPr>
              <a:t>Introduction</a:t>
            </a:r>
          </a:p>
          <a:p>
            <a:pPr algn="ctr">
              <a:lnSpc>
                <a:spcPct val="100000"/>
              </a:lnSpc>
            </a:pPr>
            <a:r>
              <a:rPr lang="sl-SI" sz="7500" b="1" dirty="0">
                <a:latin typeface="Verdana" panose="020B0604030504040204" pitchFamily="34" charset="0"/>
                <a:ea typeface="Verdana" panose="020B0604030504040204" pitchFamily="34" charset="0"/>
                <a:cs typeface="Verdana" panose="020B0604030504040204" pitchFamily="34" charset="0"/>
              </a:rPr>
              <a:t>to the situation in Sweden</a:t>
            </a:r>
          </a:p>
        </p:txBody>
      </p:sp>
      <p:sp>
        <p:nvSpPr>
          <p:cNvPr id="16" name="TextBox 15">
            <a:extLst>
              <a:ext uri="{FF2B5EF4-FFF2-40B4-BE49-F238E27FC236}">
                <a16:creationId xmlns:a16="http://schemas.microsoft.com/office/drawing/2014/main" id="{AAC2A4C7-C614-7241-918C-B81ACCA7CF55}"/>
              </a:ext>
            </a:extLst>
          </p:cNvPr>
          <p:cNvSpPr txBox="1"/>
          <p:nvPr/>
        </p:nvSpPr>
        <p:spPr>
          <a:xfrm>
            <a:off x="-149373" y="3133991"/>
            <a:ext cx="18584669" cy="1800473"/>
          </a:xfrm>
          <a:prstGeom prst="rect">
            <a:avLst/>
          </a:prstGeom>
          <a:noFill/>
        </p:spPr>
        <p:txBody>
          <a:bodyPr wrap="square" lIns="137141" tIns="68570" rIns="137141" bIns="68570" rtlCol="0">
            <a:spAutoFit/>
          </a:bodyPr>
          <a:lstStyle/>
          <a:p>
            <a:pPr algn="ctr">
              <a:lnSpc>
                <a:spcPct val="100000"/>
              </a:lnSpc>
            </a:pPr>
            <a:r>
              <a:rPr lang="en-US" sz="5400" b="1" dirty="0">
                <a:latin typeface="Verdana" panose="020B0604030504040204" pitchFamily="34" charset="0"/>
                <a:ea typeface="Verdana" panose="020B0604030504040204" pitchFamily="34" charset="0"/>
                <a:cs typeface="Verdana" panose="020B0604030504040204" pitchFamily="34" charset="0"/>
              </a:rPr>
              <a:t>E</a:t>
            </a:r>
            <a:r>
              <a:rPr lang="sl-SI" sz="5400" b="1" dirty="0">
                <a:latin typeface="Verdana" panose="020B0604030504040204" pitchFamily="34" charset="0"/>
                <a:ea typeface="Verdana" panose="020B0604030504040204" pitchFamily="34" charset="0"/>
                <a:cs typeface="Verdana" panose="020B0604030504040204" pitchFamily="34" charset="0"/>
              </a:rPr>
              <a:t>lement 2. Legislation, </a:t>
            </a:r>
            <a:br>
              <a:rPr lang="sl-SI" sz="5400" b="1" dirty="0">
                <a:latin typeface="Verdana" panose="020B0604030504040204" pitchFamily="34" charset="0"/>
                <a:ea typeface="Verdana" panose="020B0604030504040204" pitchFamily="34" charset="0"/>
                <a:cs typeface="Verdana" panose="020B0604030504040204" pitchFamily="34" charset="0"/>
              </a:rPr>
            </a:br>
            <a:r>
              <a:rPr lang="sl-SI" sz="5400" b="1" dirty="0">
                <a:latin typeface="Verdana" panose="020B0604030504040204" pitchFamily="34" charset="0"/>
                <a:ea typeface="Verdana" panose="020B0604030504040204" pitchFamily="34" charset="0"/>
                <a:cs typeface="Verdana" panose="020B0604030504040204" pitchFamily="34" charset="0"/>
              </a:rPr>
              <a:t>standards and guidelines</a:t>
            </a:r>
            <a:endParaRPr lang="en-US" sz="54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itle 23">
            <a:extLst>
              <a:ext uri="{FF2B5EF4-FFF2-40B4-BE49-F238E27FC236}">
                <a16:creationId xmlns:a16="http://schemas.microsoft.com/office/drawing/2014/main" id="{9B881F88-A38F-E04E-A92D-8D793AECAFD3}"/>
              </a:ext>
            </a:extLst>
          </p:cNvPr>
          <p:cNvSpPr txBox="1">
            <a:spLocks noGrp="1"/>
          </p:cNvSpPr>
          <p:nvPr>
            <p:ph type="title" idx="4294967295"/>
          </p:nvPr>
        </p:nvSpPr>
        <p:spPr>
          <a:xfrm>
            <a:off x="338648" y="2149788"/>
            <a:ext cx="17608629" cy="969476"/>
          </a:xfrm>
          <a:prstGeom prst="rect">
            <a:avLst/>
          </a:prstGeom>
          <a:noFill/>
          <a:ln>
            <a:noFill/>
            <a:prstDash/>
          </a:ln>
          <a:effectLst/>
        </p:spPr>
        <p:txBody>
          <a:bodyPr rot="0" spcFirstLastPara="0" vertOverflow="overflow" horzOverflow="overflow" vert="horz" wrap="none" lIns="137141" tIns="68570" rIns="137141" bIns="68570" numCol="1" spcCol="0" rtlCol="0" fromWordArt="0" anchor="t" anchorCtr="0" forceAA="0" compatLnSpc="1">
            <a:prstTxWarp prst="textNoShape">
              <a:avLst/>
            </a:prstTxWarp>
            <a:spAutoFit/>
          </a:bodyPr>
          <a:lstStyle/>
          <a:p>
            <a:pPr marL="0" marR="0" lvl="0" indent="0" algn="ctr" defTabSz="1371408"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Unit </a:t>
            </a:r>
            <a:r>
              <a:rPr kumimoji="0" lang="sl-SI"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2. </a:t>
            </a:r>
            <a:r>
              <a:rPr kumimoji="0" lang="sl-SI" sz="5400" b="1" i="0" u="none" strike="noStrike" kern="1200" cap="none" spc="0" normalizeH="0" baseline="0" noProof="0" dirty="0" err="1">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Easy</a:t>
            </a:r>
            <a:r>
              <a:rPr kumimoji="0" lang="sl-SI"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-to-</a:t>
            </a:r>
            <a:r>
              <a:rPr kumimoji="0" lang="sl-SI" sz="5400" b="1" i="0" u="none" strike="noStrike" kern="1200" cap="none" spc="0" normalizeH="0" baseline="0" noProof="0" dirty="0" err="1">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understand</a:t>
            </a:r>
            <a:r>
              <a:rPr kumimoji="0" lang="sl-SI"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 (E2U) </a:t>
            </a:r>
            <a:r>
              <a:rPr kumimoji="0" lang="sl-SI" sz="5400" b="1" i="0" u="none" strike="noStrike" kern="1200" cap="none" spc="0" normalizeH="0" baseline="0" noProof="0" dirty="0" err="1">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language</a:t>
            </a:r>
            <a:r>
              <a:rPr kumimoji="0" lang="sl-SI"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  </a:t>
            </a:r>
            <a:endPar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928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3040279" cy="4153361"/>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 Swedish Language Council promotes public agencies with their plain language work.</a:t>
            </a:r>
          </a:p>
          <a:p>
            <a:pPr>
              <a:lnSpc>
                <a:spcPct val="150000"/>
              </a:lnSpc>
            </a:pPr>
            <a:endParaRPr lang="sv-SE"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Promotes PL</a:t>
            </a:r>
            <a:r>
              <a:rPr lang="sv-SE" dirty="0"/>
              <a:t> </a:t>
            </a:r>
            <a:endParaRPr lang="en-ES" dirty="0"/>
          </a:p>
        </p:txBody>
      </p:sp>
    </p:spTree>
    <p:extLst>
      <p:ext uri="{BB962C8B-B14F-4D97-AF65-F5344CB8AC3E}">
        <p14:creationId xmlns:p14="http://schemas.microsoft.com/office/powerpoint/2010/main" val="3845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Plain language work started in 1965</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First guidelines in 1967</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Striving for clear language</a:t>
            </a:r>
          </a:p>
        </p:txBody>
      </p:sp>
    </p:spTree>
    <p:extLst>
      <p:ext uri="{BB962C8B-B14F-4D97-AF65-F5344CB8AC3E}">
        <p14:creationId xmlns:p14="http://schemas.microsoft.com/office/powerpoint/2010/main" val="3519742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3040279"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First language expert in </a:t>
            </a:r>
            <a:r>
              <a:rPr lang="en-GB" sz="4500" dirty="0">
                <a:latin typeface="Verdana" panose="020B0604030504040204" pitchFamily="34" charset="0"/>
                <a:ea typeface="Verdana" panose="020B0604030504040204" pitchFamily="34" charset="0"/>
                <a:cs typeface="Verdana" panose="020B0604030504040204" pitchFamily="34" charset="0"/>
              </a:rPr>
              <a:t>the Prime Minister’s Office in 1976</a:t>
            </a:r>
          </a:p>
          <a:p>
            <a:pPr marL="68580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Plain language group in 1993 </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Further progress</a:t>
            </a:r>
            <a:r>
              <a:rPr lang="sv-SE" dirty="0"/>
              <a:t> </a:t>
            </a:r>
            <a:endParaRPr lang="en-GB" dirty="0"/>
          </a:p>
        </p:txBody>
      </p:sp>
    </p:spTree>
    <p:extLst>
      <p:ext uri="{BB962C8B-B14F-4D97-AF65-F5344CB8AC3E}">
        <p14:creationId xmlns:p14="http://schemas.microsoft.com/office/powerpoint/2010/main" val="294242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Swedish facing competition from English</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Action program for promoting Swedish (1998)</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 committee is investigating the status of Swedish (2002)</a:t>
            </a:r>
          </a:p>
          <a:p>
            <a:pPr marL="685800" indent="-685800">
              <a:lnSpc>
                <a:spcPct val="150000"/>
              </a:lnSpc>
              <a:buFont typeface="Arial" panose="020B0604020202020204" pitchFamily="34" charset="0"/>
              <a:buChar char="•"/>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A threat to democracy</a:t>
            </a:r>
            <a:r>
              <a:rPr lang="sv-SE" dirty="0"/>
              <a:t> </a:t>
            </a:r>
            <a:endParaRPr lang="en-GB" dirty="0"/>
          </a:p>
        </p:txBody>
      </p:sp>
    </p:spTree>
    <p:extLst>
      <p:ext uri="{BB962C8B-B14F-4D97-AF65-F5344CB8AC3E}">
        <p14:creationId xmlns:p14="http://schemas.microsoft.com/office/powerpoint/2010/main" val="292075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Action program for promoting Swedish (1998)</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 committee is investigating the status of Swedish (2002)</a:t>
            </a:r>
          </a:p>
          <a:p>
            <a:pPr marL="685800" indent="-685800">
              <a:lnSpc>
                <a:spcPct val="150000"/>
              </a:lnSpc>
              <a:buFont typeface="Arial" panose="020B0604020202020204" pitchFamily="34" charset="0"/>
              <a:buChar char="•"/>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Recent language planning </a:t>
            </a:r>
          </a:p>
        </p:txBody>
      </p:sp>
    </p:spTree>
    <p:extLst>
      <p:ext uri="{BB962C8B-B14F-4D97-AF65-F5344CB8AC3E}">
        <p14:creationId xmlns:p14="http://schemas.microsoft.com/office/powerpoint/2010/main" val="1239537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224872"/>
          </a:xfrm>
          <a:prstGeom prst="rect">
            <a:avLst/>
          </a:prstGeom>
        </p:spPr>
        <p:txBody>
          <a:bodyPr wrap="square" lIns="137141" tIns="68570" rIns="137141" bIns="68570">
            <a:spAutoFit/>
          </a:bodyPr>
          <a:lstStyle/>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Swedish is the majority language.</a:t>
            </a:r>
          </a:p>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Swedish should be a complete language.</a:t>
            </a:r>
          </a:p>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The language of authorities should be correct, simple and understandable.</a:t>
            </a:r>
          </a:p>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Everyone has a right to language.</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A new language policy 2005</a:t>
            </a:r>
          </a:p>
        </p:txBody>
      </p:sp>
    </p:spTree>
    <p:extLst>
      <p:ext uri="{BB962C8B-B14F-4D97-AF65-F5344CB8AC3E}">
        <p14:creationId xmlns:p14="http://schemas.microsoft.com/office/powerpoint/2010/main" val="1562220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108634"/>
          </a:xfrm>
          <a:prstGeom prst="rect">
            <a:avLst/>
          </a:prstGeom>
        </p:spPr>
        <p:txBody>
          <a:bodyPr wrap="square" lIns="137141" tIns="68570" rIns="137141" bIns="68570">
            <a:spAutoFit/>
          </a:bodyPr>
          <a:lstStyle/>
          <a:p>
            <a:pPr lvl="0">
              <a:lnSpc>
                <a:spcPct val="150000"/>
              </a:lnSpc>
            </a:pPr>
            <a:r>
              <a:rPr lang="en-GB" sz="4500" dirty="0">
                <a:latin typeface="Verdana" panose="020B0604030504040204" pitchFamily="34" charset="0"/>
                <a:ea typeface="Verdana" panose="020B0604030504040204" pitchFamily="34" charset="0"/>
                <a:cs typeface="Verdana" panose="020B0604030504040204" pitchFamily="34" charset="0"/>
              </a:rPr>
              <a:t>A framework law built on </a:t>
            </a:r>
          </a:p>
          <a:p>
            <a:pPr lvl="0">
              <a:lnSpc>
                <a:spcPct val="150000"/>
              </a:lnSpc>
            </a:pPr>
            <a:r>
              <a:rPr lang="en-GB" sz="4500" dirty="0">
                <a:latin typeface="Verdana" panose="020B0604030504040204" pitchFamily="34" charset="0"/>
                <a:ea typeface="Verdana" panose="020B0604030504040204" pitchFamily="34" charset="0"/>
                <a:cs typeface="Verdana" panose="020B0604030504040204" pitchFamily="34" charset="0"/>
              </a:rPr>
              <a:t>the four language policy goals of the 2005 policy.</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sv-SE" dirty="0"/>
              <a:t>The </a:t>
            </a:r>
            <a:r>
              <a:rPr lang="en-GB" dirty="0"/>
              <a:t>Language Act</a:t>
            </a:r>
            <a:r>
              <a:rPr lang="sv-SE" dirty="0"/>
              <a:t> 2009</a:t>
            </a:r>
            <a:endParaRPr lang="en-ES" dirty="0"/>
          </a:p>
        </p:txBody>
      </p:sp>
    </p:spTree>
    <p:extLst>
      <p:ext uri="{BB962C8B-B14F-4D97-AF65-F5344CB8AC3E}">
        <p14:creationId xmlns:p14="http://schemas.microsoft.com/office/powerpoint/2010/main" val="399827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47380"/>
          </a:xfrm>
          <a:prstGeom prst="rect">
            <a:avLst/>
          </a:prstGeom>
        </p:spPr>
        <p:txBody>
          <a:bodyPr wrap="square" lIns="137141" tIns="68570" rIns="137141" bIns="68570">
            <a:spAutoFit/>
          </a:bodyPr>
          <a:lstStyle/>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cultivated</a:t>
            </a:r>
          </a:p>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simple </a:t>
            </a:r>
          </a:p>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understandable</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Plain Language Clause</a:t>
            </a:r>
            <a:r>
              <a:rPr lang="sv-SE" dirty="0"/>
              <a:t> </a:t>
            </a:r>
            <a:endParaRPr lang="en-ES" dirty="0"/>
          </a:p>
        </p:txBody>
      </p:sp>
    </p:spTree>
    <p:extLst>
      <p:ext uri="{BB962C8B-B14F-4D97-AF65-F5344CB8AC3E}">
        <p14:creationId xmlns:p14="http://schemas.microsoft.com/office/powerpoint/2010/main" val="160406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869"/>
          </a:xfrm>
          <a:prstGeom prst="rect">
            <a:avLst/>
          </a:prstGeom>
        </p:spPr>
        <p:txBody>
          <a:bodyPr wrap="square" lIns="137141" tIns="68570" rIns="137141" bIns="68570">
            <a:spAutoFit/>
          </a:bodyPr>
          <a:lstStyle/>
          <a:p>
            <a:pPr lvl="0">
              <a:lnSpc>
                <a:spcPct val="150000"/>
              </a:lnSpc>
            </a:pPr>
            <a:r>
              <a:rPr lang="en-GB" sz="4500" dirty="0">
                <a:latin typeface="Verdana" panose="020B0604030504040204" pitchFamily="34" charset="0"/>
                <a:ea typeface="Verdana" panose="020B0604030504040204" pitchFamily="34" charset="0"/>
                <a:cs typeface="Verdana" panose="020B0604030504040204" pitchFamily="34" charset="0"/>
              </a:rPr>
              <a:t>All communication in all public activities </a:t>
            </a:r>
          </a:p>
          <a:p>
            <a:pPr lvl="0">
              <a:lnSpc>
                <a:spcPct val="150000"/>
              </a:lnSpc>
            </a:pPr>
            <a:r>
              <a:rPr lang="en-GB" sz="4500" dirty="0">
                <a:latin typeface="Verdana" panose="020B0604030504040204" pitchFamily="34" charset="0"/>
                <a:ea typeface="Verdana" panose="020B0604030504040204" pitchFamily="34" charset="0"/>
                <a:cs typeface="Verdana" panose="020B0604030504040204" pitchFamily="34" charset="0"/>
              </a:rPr>
              <a:t>should be in plain language. </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sv-SE" dirty="0" err="1"/>
              <a:t>Both</a:t>
            </a:r>
            <a:r>
              <a:rPr lang="sv-SE" dirty="0"/>
              <a:t> </a:t>
            </a:r>
            <a:r>
              <a:rPr lang="sv-SE" dirty="0" err="1"/>
              <a:t>written</a:t>
            </a:r>
            <a:r>
              <a:rPr lang="sv-SE" dirty="0"/>
              <a:t> and </a:t>
            </a:r>
            <a:r>
              <a:rPr lang="sv-SE" dirty="0" err="1"/>
              <a:t>spoken</a:t>
            </a:r>
            <a:endParaRPr lang="en-ES" dirty="0"/>
          </a:p>
        </p:txBody>
      </p:sp>
    </p:spTree>
    <p:extLst>
      <p:ext uri="{BB962C8B-B14F-4D97-AF65-F5344CB8AC3E}">
        <p14:creationId xmlns:p14="http://schemas.microsoft.com/office/powerpoint/2010/main" val="291125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869"/>
          </a:xfrm>
          <a:prstGeom prst="rect">
            <a:avLst/>
          </a:prstGeom>
        </p:spPr>
        <p:txBody>
          <a:bodyPr wrap="square" lIns="137141" tIns="68570" rIns="137141" bIns="68570">
            <a:spAutoFit/>
          </a:bodyPr>
          <a:lstStyle/>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No official rules for Easy-to-Read. </a:t>
            </a:r>
          </a:p>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Recommended in official web guidelines.</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No regulation for E2R </a:t>
            </a:r>
            <a:endParaRPr lang="en-ES" dirty="0"/>
          </a:p>
        </p:txBody>
      </p:sp>
    </p:spTree>
    <p:extLst>
      <p:ext uri="{BB962C8B-B14F-4D97-AF65-F5344CB8AC3E}">
        <p14:creationId xmlns:p14="http://schemas.microsoft.com/office/powerpoint/2010/main" val="3087593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317912" y="2941329"/>
            <a:ext cx="17251790" cy="5529058"/>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Languages in Sweden </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Planning and policies</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The Swedish Language Council</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The Swedish Language Act</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Plain language &amp; easy-to-read language</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869"/>
          </a:xfrm>
          <a:prstGeom prst="rect">
            <a:avLst/>
          </a:prstGeom>
        </p:spPr>
        <p:txBody>
          <a:bodyPr wrap="square" lIns="137141" tIns="68570" rIns="137141" bIns="68570">
            <a:spAutoFit/>
          </a:bodyPr>
          <a:lstStyle/>
          <a:p>
            <a:pPr marL="685800" lvl="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Used since 1960.</a:t>
            </a:r>
          </a:p>
          <a:p>
            <a:pPr marL="685800" lvl="0" indent="-685800">
              <a:lnSpc>
                <a:spcPct val="150000"/>
              </a:lnSpc>
              <a:buFont typeface="Arial" panose="020B0604020202020204" pitchFamily="34" charset="0"/>
              <a:buChar char="•"/>
            </a:pPr>
            <a:r>
              <a:rPr lang="en-GB" sz="4500" dirty="0" err="1">
                <a:latin typeface="Verdana" panose="020B0604030504040204" pitchFamily="34" charset="0"/>
                <a:ea typeface="Verdana" panose="020B0604030504040204" pitchFamily="34" charset="0"/>
                <a:cs typeface="Verdana" panose="020B0604030504040204" pitchFamily="34" charset="0"/>
              </a:rPr>
              <a:t>Literture</a:t>
            </a:r>
            <a:r>
              <a:rPr lang="en-GB" sz="4500" dirty="0">
                <a:latin typeface="Verdana" panose="020B0604030504040204" pitchFamily="34" charset="0"/>
                <a:ea typeface="Verdana" panose="020B0604030504040204" pitchFamily="34" charset="0"/>
                <a:cs typeface="Verdana" panose="020B0604030504040204" pitchFamily="34" charset="0"/>
              </a:rPr>
              <a:t>, news and public information.</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E2R is used </a:t>
            </a:r>
            <a:endParaRPr lang="en-ES" dirty="0"/>
          </a:p>
        </p:txBody>
      </p:sp>
    </p:spTree>
    <p:extLst>
      <p:ext uri="{BB962C8B-B14F-4D97-AF65-F5344CB8AC3E}">
        <p14:creationId xmlns:p14="http://schemas.microsoft.com/office/powerpoint/2010/main" val="2535960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4995554" cy="5192107"/>
          </a:xfrm>
          <a:prstGeom prst="rect">
            <a:avLst/>
          </a:prstGeom>
        </p:spPr>
        <p:txBody>
          <a:bodyPr wrap="square" lIns="137141" tIns="68570" rIns="137141" bIns="68570">
            <a:spAutoFit/>
          </a:bodyPr>
          <a:lstStyle/>
          <a:p>
            <a:pPr marL="685800" lvl="0" indent="-685800">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The Center For Easy-to-Read founded in 1997</a:t>
            </a:r>
          </a:p>
          <a:p>
            <a:pPr marL="685800" lvl="0" indent="-685800">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Started a newspaper and publishing house for easy-to-read</a:t>
            </a:r>
          </a:p>
          <a:p>
            <a:pPr marL="685800" lvl="0" indent="-685800">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Counseling and training</a:t>
            </a:r>
          </a:p>
          <a:p>
            <a:pPr marL="685800" lvl="0" indent="-685800">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Closed in 2015</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normAutofit/>
          </a:bodyPr>
          <a:lstStyle/>
          <a:p>
            <a:r>
              <a:rPr lang="en-GB" dirty="0" err="1"/>
              <a:t>Center</a:t>
            </a:r>
            <a:r>
              <a:rPr lang="en-GB" dirty="0"/>
              <a:t> for Easy-to-Read</a:t>
            </a:r>
            <a:r>
              <a:rPr lang="sv-SE" dirty="0"/>
              <a:t> </a:t>
            </a:r>
            <a:endParaRPr lang="en-ES" dirty="0"/>
          </a:p>
        </p:txBody>
      </p:sp>
    </p:spTree>
    <p:extLst>
      <p:ext uri="{BB962C8B-B14F-4D97-AF65-F5344CB8AC3E}">
        <p14:creationId xmlns:p14="http://schemas.microsoft.com/office/powerpoint/2010/main" val="2368027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4995554" cy="4153361"/>
          </a:xfrm>
          <a:prstGeom prst="rect">
            <a:avLst/>
          </a:prstGeom>
        </p:spPr>
        <p:txBody>
          <a:bodyPr wrap="square" lIns="137141" tIns="68570" rIns="137141" bIns="68570">
            <a:spAutoFit/>
          </a:bodyPr>
          <a:lstStyle/>
          <a:p>
            <a:pPr lvl="0">
              <a:lnSpc>
                <a:spcPct val="150000"/>
              </a:lnSpc>
            </a:pPr>
            <a:r>
              <a:rPr lang="en-US" sz="4500" dirty="0">
                <a:latin typeface="Verdana" panose="020B0604030504040204" pitchFamily="34" charset="0"/>
                <a:ea typeface="Verdana" panose="020B0604030504040204" pitchFamily="34" charset="0"/>
                <a:cs typeface="Verdana" panose="020B0604030504040204" pitchFamily="34" charset="0"/>
              </a:rPr>
              <a:t>The task of </a:t>
            </a:r>
            <a:r>
              <a:rPr lang="en-US" sz="4500">
                <a:latin typeface="Verdana" panose="020B0604030504040204" pitchFamily="34" charset="0"/>
                <a:ea typeface="Verdana" panose="020B0604030504040204" pitchFamily="34" charset="0"/>
                <a:cs typeface="Verdana" panose="020B0604030504040204" pitchFamily="34" charset="0"/>
              </a:rPr>
              <a:t>the agency </a:t>
            </a:r>
            <a:r>
              <a:rPr lang="en-US" sz="4500" dirty="0">
                <a:latin typeface="Verdana" panose="020B0604030504040204" pitchFamily="34" charset="0"/>
                <a:ea typeface="Verdana" panose="020B0604030504040204" pitchFamily="34" charset="0"/>
                <a:cs typeface="Verdana" panose="020B0604030504040204" pitchFamily="34" charset="0"/>
              </a:rPr>
              <a:t>is to ensure that literature and news are accessible to people with reading impairment</a:t>
            </a:r>
          </a:p>
          <a:p>
            <a:pPr lvl="0">
              <a:lnSpc>
                <a:spcPct val="150000"/>
              </a:lnSpc>
            </a:pPr>
            <a:endParaRPr lang="en-US" sz="4500"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normAutofit/>
          </a:bodyPr>
          <a:lstStyle/>
          <a:p>
            <a:r>
              <a:rPr lang="en-US" dirty="0"/>
              <a:t>Agency for Accessible Media</a:t>
            </a:r>
            <a:r>
              <a:rPr lang="sv-SE" dirty="0"/>
              <a:t> </a:t>
            </a:r>
            <a:endParaRPr lang="en-ES" dirty="0"/>
          </a:p>
        </p:txBody>
      </p:sp>
    </p:spTree>
    <p:extLst>
      <p:ext uri="{BB962C8B-B14F-4D97-AF65-F5344CB8AC3E}">
        <p14:creationId xmlns:p14="http://schemas.microsoft.com/office/powerpoint/2010/main" val="3324957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317912" y="3104007"/>
            <a:ext cx="17251790" cy="623085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Swedish Agency for Accessible Media (Publishing house and newspaper)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Commercial publishing houses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Radio program in easy language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TV news in easy language</a:t>
            </a:r>
          </a:p>
          <a:p>
            <a:pPr>
              <a:lnSpc>
                <a:spcPct val="150000"/>
              </a:lnSpc>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sv-SE" dirty="0" err="1"/>
              <a:t>Easy</a:t>
            </a:r>
            <a:r>
              <a:rPr lang="sv-SE" dirty="0"/>
              <a:t> </a:t>
            </a:r>
            <a:r>
              <a:rPr lang="sv-SE" dirty="0" err="1"/>
              <a:t>language</a:t>
            </a:r>
            <a:r>
              <a:rPr lang="sv-SE" dirty="0"/>
              <a:t> </a:t>
            </a:r>
            <a:r>
              <a:rPr lang="sv-SE" dirty="0" err="1"/>
              <a:t>publishers</a:t>
            </a:r>
            <a:endParaRPr lang="en-ES" dirty="0"/>
          </a:p>
        </p:txBody>
      </p:sp>
    </p:spTree>
    <p:extLst>
      <p:ext uri="{BB962C8B-B14F-4D97-AF65-F5344CB8AC3E}">
        <p14:creationId xmlns:p14="http://schemas.microsoft.com/office/powerpoint/2010/main" val="1593349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317912" y="3239944"/>
            <a:ext cx="17251790" cy="4499610"/>
          </a:xfrm>
          <a:prstGeom prst="rect">
            <a:avLst/>
          </a:prstGeom>
        </p:spPr>
        <p:txBody>
          <a:bodyPr wrap="square" lIns="137141" tIns="68570" rIns="137141" bIns="68570">
            <a:spAutoFit/>
          </a:bodyPr>
          <a:lstStyle/>
          <a:p>
            <a:r>
              <a:rPr lang="en-GB" sz="4500" dirty="0">
                <a:latin typeface="Verdana" panose="020B0604030504040204" pitchFamily="34" charset="0"/>
                <a:ea typeface="Verdana" panose="020B0604030504040204" pitchFamily="34" charset="0"/>
                <a:cs typeface="Verdana" panose="020B0604030504040204" pitchFamily="34" charset="0"/>
              </a:rPr>
              <a:t>In effect in Sweden as of 2009</a:t>
            </a:r>
          </a:p>
          <a:p>
            <a:endParaRPr lang="en-GB" sz="4500"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US" sz="4500" dirty="0">
                <a:latin typeface="Verdana" panose="020B0604030504040204" pitchFamily="34" charset="0"/>
                <a:ea typeface="Verdana" panose="020B0604030504040204" pitchFamily="34" charset="0"/>
                <a:cs typeface="Verdana" panose="020B0604030504040204" pitchFamily="34" charset="0"/>
              </a:rPr>
              <a:t>...shall take “appropriate measures” to ensure that  information is accessible for citizens with disabilities.</a:t>
            </a:r>
            <a:r>
              <a:rPr lang="sv-SE" sz="4500" dirty="0">
                <a:latin typeface="Verdana" panose="020B0604030504040204" pitchFamily="34" charset="0"/>
                <a:ea typeface="Verdana" panose="020B0604030504040204" pitchFamily="34" charset="0"/>
                <a:cs typeface="Verdana" panose="020B0604030504040204" pitchFamily="34" charset="0"/>
              </a:rPr>
              <a:t> </a:t>
            </a:r>
            <a:endParaRPr lang="en-GB" sz="4500"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UN Convention</a:t>
            </a:r>
            <a:endParaRPr lang="en-ES" dirty="0"/>
          </a:p>
        </p:txBody>
      </p:sp>
    </p:spTree>
    <p:extLst>
      <p:ext uri="{BB962C8B-B14F-4D97-AF65-F5344CB8AC3E}">
        <p14:creationId xmlns:p14="http://schemas.microsoft.com/office/powerpoint/2010/main" val="3750506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317912" y="2792089"/>
            <a:ext cx="17251790" cy="5192107"/>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Languages in Sweden </a:t>
            </a:r>
          </a:p>
          <a:p>
            <a:pPr marL="68580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Planning and policies</a:t>
            </a:r>
          </a:p>
          <a:p>
            <a:pPr marL="68580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The Swedish Language Council</a:t>
            </a:r>
          </a:p>
          <a:p>
            <a:pPr marL="68580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The Swedish Language Act</a:t>
            </a:r>
          </a:p>
          <a:p>
            <a:pPr marL="685800" indent="-685800">
              <a:lnSpc>
                <a:spcPct val="150000"/>
              </a:lnSpc>
              <a:buFont typeface="Arial" panose="020B0604020202020204" pitchFamily="34" charset="0"/>
              <a:buChar char="•"/>
            </a:pPr>
            <a:r>
              <a:rPr lang="en-GB" sz="4500" dirty="0">
                <a:latin typeface="Verdana" panose="020B0604030504040204" pitchFamily="34" charset="0"/>
                <a:ea typeface="Verdana" panose="020B0604030504040204" pitchFamily="34" charset="0"/>
                <a:cs typeface="Verdana" panose="020B0604030504040204" pitchFamily="34" charset="0"/>
              </a:rPr>
              <a:t>Plain language &amp; easy-to-read language</a:t>
            </a: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Summary</a:t>
            </a:r>
            <a:endParaRPr lang="en-ES" dirty="0"/>
          </a:p>
        </p:txBody>
      </p:sp>
    </p:spTree>
    <p:extLst>
      <p:ext uri="{BB962C8B-B14F-4D97-AF65-F5344CB8AC3E}">
        <p14:creationId xmlns:p14="http://schemas.microsoft.com/office/powerpoint/2010/main" val="4165271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sv-SE" dirty="0" err="1"/>
              <a:t>Thank</a:t>
            </a:r>
            <a:r>
              <a:rPr lang="sv-SE" dirty="0"/>
              <a:t> </a:t>
            </a:r>
            <a:r>
              <a:rPr lang="sv-SE" dirty="0" err="1"/>
              <a:t>you</a:t>
            </a:r>
            <a:r>
              <a:rPr lang="sv-SE" dirty="0"/>
              <a:t>!</a:t>
            </a:r>
            <a:endParaRPr lang="en-ES" dirty="0"/>
          </a:p>
        </p:txBody>
      </p:sp>
    </p:spTree>
    <p:extLst>
      <p:ext uri="{BB962C8B-B14F-4D97-AF65-F5344CB8AC3E}">
        <p14:creationId xmlns:p14="http://schemas.microsoft.com/office/powerpoint/2010/main" val="835490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3">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The logo of the Swedish National Association for Dyslexia&#10;">
            <a:extLst>
              <a:ext uri="{FF2B5EF4-FFF2-40B4-BE49-F238E27FC236}">
                <a16:creationId xmlns:a16="http://schemas.microsoft.com/office/drawing/2014/main" id="{79B64585-8AE6-F047-B9D0-459ECD9F14A9}"/>
              </a:ext>
            </a:extLst>
          </p:cNvPr>
          <p:cNvPicPr>
            <a:picLocks noChangeAspect="1"/>
          </p:cNvPicPr>
          <p:nvPr/>
        </p:nvPicPr>
        <p:blipFill>
          <a:blip r:embed="rId5"/>
          <a:srcRect/>
          <a:stretch/>
        </p:blipFill>
        <p:spPr>
          <a:xfrm>
            <a:off x="4311922" y="2943569"/>
            <a:ext cx="4439670" cy="4439670"/>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a:latin typeface="Verdana" panose="020B0604030504040204" pitchFamily="34" charset="0"/>
                <a:ea typeface="Verdana" panose="020B0604030504040204" pitchFamily="34" charset="0"/>
                <a:cs typeface="Verdana" panose="020B0604030504040204" pitchFamily="34" charset="0"/>
              </a:rPr>
              <a:t>ester.hedberg@dyslexi.org</a:t>
            </a:r>
            <a:endParaRPr lang="en-US" sz="3600" b="1">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sv-SE" sz="3600" dirty="0"/>
              <a:t>Ester Hedberg</a:t>
            </a:r>
            <a:endParaRPr lang="x-none" sz="3600"/>
          </a:p>
        </p:txBody>
      </p:sp>
    </p:spTree>
    <p:extLst>
      <p:ext uri="{BB962C8B-B14F-4D97-AF65-F5344CB8AC3E}">
        <p14:creationId xmlns:p14="http://schemas.microsoft.com/office/powerpoint/2010/main" val="3442572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313066"/>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About 10 million people speak Swedish.</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Swedish is the official language. </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There are 5 official minority languages in Sweden.</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Languages in Sweden</a:t>
            </a:r>
            <a:endParaRPr lang="en-ES" dirty="0"/>
          </a:p>
        </p:txBody>
      </p:sp>
    </p:spTree>
    <p:extLst>
      <p:ext uri="{BB962C8B-B14F-4D97-AF65-F5344CB8AC3E}">
        <p14:creationId xmlns:p14="http://schemas.microsoft.com/office/powerpoint/2010/main" val="2304364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20507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Swedish is an official language in Finland.</a:t>
            </a:r>
          </a:p>
          <a:p>
            <a:pPr marL="685800" indent="-685800">
              <a:lnSpc>
                <a:spcPct val="150000"/>
              </a:lnSpc>
              <a:buFont typeface="Arial" panose="020B0604020202020204" pitchFamily="34" charset="0"/>
              <a:buChar char="•"/>
            </a:pPr>
            <a:r>
              <a:rPr lang="en-GB" sz="4800" dirty="0">
                <a:latin typeface="Verdana" panose="020B0604030504040204" pitchFamily="34" charset="0"/>
                <a:ea typeface="Verdana" panose="020B0604030504040204" pitchFamily="34" charset="0"/>
                <a:cs typeface="Verdana" panose="020B0604030504040204" pitchFamily="34" charset="0"/>
              </a:rPr>
              <a:t>275.000 citizens speak Swedish.</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Swedish in Finland</a:t>
            </a:r>
            <a:endParaRPr lang="en-ES" dirty="0"/>
          </a:p>
        </p:txBody>
      </p:sp>
    </p:spTree>
    <p:extLst>
      <p:ext uri="{BB962C8B-B14F-4D97-AF65-F5344CB8AC3E}">
        <p14:creationId xmlns:p14="http://schemas.microsoft.com/office/powerpoint/2010/main" val="293486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Around 200 immigrant languages.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Arabic, Kurdish, Persian are three. </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sv-SE" dirty="0"/>
              <a:t>Immigrant </a:t>
            </a:r>
            <a:r>
              <a:rPr lang="sv-SE" dirty="0" err="1"/>
              <a:t>languages</a:t>
            </a:r>
            <a:endParaRPr lang="en-ES" dirty="0"/>
          </a:p>
        </p:txBody>
      </p:sp>
    </p:spTree>
    <p:extLst>
      <p:ext uri="{BB962C8B-B14F-4D97-AF65-F5344CB8AC3E}">
        <p14:creationId xmlns:p14="http://schemas.microsoft.com/office/powerpoint/2010/main" val="16249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English is compulsory in school.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Common modern languages (German, French and Spanish).  </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English as second language</a:t>
            </a:r>
            <a:r>
              <a:rPr lang="sv-SE" dirty="0"/>
              <a:t> </a:t>
            </a:r>
            <a:endParaRPr lang="en-ES" dirty="0"/>
          </a:p>
        </p:txBody>
      </p:sp>
    </p:spTree>
    <p:extLst>
      <p:ext uri="{BB962C8B-B14F-4D97-AF65-F5344CB8AC3E}">
        <p14:creationId xmlns:p14="http://schemas.microsoft.com/office/powerpoint/2010/main" val="61145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1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Swedish has been the main language since 1500.</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The translation of the </a:t>
            </a:r>
            <a:r>
              <a:rPr lang="en-GB" sz="4500">
                <a:latin typeface="Verdana" pitchFamily="34" charset="0"/>
                <a:ea typeface="Verdana" pitchFamily="34" charset="0"/>
              </a:rPr>
              <a:t>bible was important</a:t>
            </a:r>
            <a:r>
              <a:rPr lang="en-GB"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Met competition from Latin, French and German.</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A national language </a:t>
            </a:r>
          </a:p>
        </p:txBody>
      </p:sp>
    </p:spTree>
    <p:extLst>
      <p:ext uri="{BB962C8B-B14F-4D97-AF65-F5344CB8AC3E}">
        <p14:creationId xmlns:p14="http://schemas.microsoft.com/office/powerpoint/2010/main" val="406516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Founded in 1786</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Purpose to strengthen Swedish</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Still important</a:t>
            </a: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The Swedish Academy</a:t>
            </a:r>
          </a:p>
        </p:txBody>
      </p:sp>
    </p:spTree>
    <p:extLst>
      <p:ext uri="{BB962C8B-B14F-4D97-AF65-F5344CB8AC3E}">
        <p14:creationId xmlns:p14="http://schemas.microsoft.com/office/powerpoint/2010/main" val="348780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3040279" cy="3114679"/>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Is the primary institution for language cultivation in Sweden (2006).</a:t>
            </a:r>
          </a:p>
          <a:p>
            <a:pPr>
              <a:lnSpc>
                <a:spcPct val="150000"/>
              </a:lnSpc>
            </a:pPr>
            <a:endParaRPr lang="sv-SE"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GB" dirty="0"/>
              <a:t>Swedish Language Council</a:t>
            </a:r>
            <a:r>
              <a:rPr lang="sv-SE" dirty="0"/>
              <a:t> </a:t>
            </a:r>
            <a:endParaRPr lang="en-ES" dirty="0"/>
          </a:p>
        </p:txBody>
      </p:sp>
    </p:spTree>
    <p:extLst>
      <p:ext uri="{BB962C8B-B14F-4D97-AF65-F5344CB8AC3E}">
        <p14:creationId xmlns:p14="http://schemas.microsoft.com/office/powerpoint/2010/main" val="2052700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3320</TotalTime>
  <Words>630</Words>
  <Application>Microsoft Macintosh PowerPoint</Application>
  <PresentationFormat>Custom</PresentationFormat>
  <Paragraphs>131</Paragraphs>
  <Slides>31</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Verdana</vt:lpstr>
      <vt:lpstr>Office Theme</vt:lpstr>
      <vt:lpstr>Unit 2. Easy-to-understand (E2U) language  </vt:lpstr>
      <vt:lpstr>Overview</vt:lpstr>
      <vt:lpstr>Languages in Sweden</vt:lpstr>
      <vt:lpstr>Swedish in Finland</vt:lpstr>
      <vt:lpstr>Immigrant languages</vt:lpstr>
      <vt:lpstr>English as second language </vt:lpstr>
      <vt:lpstr>A national language </vt:lpstr>
      <vt:lpstr>The Swedish Academy</vt:lpstr>
      <vt:lpstr>Swedish Language Council </vt:lpstr>
      <vt:lpstr>Promotes PL </vt:lpstr>
      <vt:lpstr>Striving for clear language</vt:lpstr>
      <vt:lpstr>Further progress </vt:lpstr>
      <vt:lpstr>A threat to democracy </vt:lpstr>
      <vt:lpstr>Recent language planning </vt:lpstr>
      <vt:lpstr>A new language policy 2005</vt:lpstr>
      <vt:lpstr>The Language Act 2009</vt:lpstr>
      <vt:lpstr>Plain Language Clause </vt:lpstr>
      <vt:lpstr>Both written and spoken</vt:lpstr>
      <vt:lpstr>No regulation for E2R </vt:lpstr>
      <vt:lpstr>E2R is used </vt:lpstr>
      <vt:lpstr>Center for Easy-to-Read </vt:lpstr>
      <vt:lpstr>Agency for Accessible Media </vt:lpstr>
      <vt:lpstr>Easy language publishers</vt:lpstr>
      <vt:lpstr>UN Convention</vt:lpstr>
      <vt:lpstr>Summary</vt:lpstr>
      <vt:lpstr>Thank you!</vt:lpstr>
      <vt:lpstr>Ester Hedberg</vt:lpstr>
      <vt:lpstr>Acknowledgement</vt:lpstr>
      <vt:lpstr>Disclaimer</vt:lpstr>
      <vt:lpstr>Partners</vt:lpstr>
      <vt:lpstr>EASIT</vt:lpstr>
    </vt:vector>
  </TitlesOfParts>
  <Manager/>
  <Company>DYS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 slide presentation</dc:subject>
  <dc:creator>Ester Hedberg</dc:creator>
  <cp:keywords>easy-to-read content; cognitive accessibility; plain language; easy-to-understand content</cp:keywords>
  <dc:description/>
  <cp:lastModifiedBy>Ana Fernández Torné</cp:lastModifiedBy>
  <cp:revision>45</cp:revision>
  <dcterms:modified xsi:type="dcterms:W3CDTF">2021-05-27T07:40:28Z</dcterms:modified>
  <cp:category>Teaching materials</cp:category>
</cp:coreProperties>
</file>