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5" r:id="rId2"/>
    <p:sldId id="330" r:id="rId3"/>
    <p:sldId id="336" r:id="rId4"/>
    <p:sldId id="337" r:id="rId5"/>
    <p:sldId id="338" r:id="rId6"/>
    <p:sldId id="339" r:id="rId7"/>
    <p:sldId id="340" r:id="rId8"/>
    <p:sldId id="341" r:id="rId9"/>
    <p:sldId id="342" r:id="rId10"/>
    <p:sldId id="314" r:id="rId11"/>
    <p:sldId id="326" r:id="rId12"/>
    <p:sldId id="327" r:id="rId13"/>
    <p:sldId id="331" r:id="rId14"/>
    <p:sldId id="328" r:id="rId15"/>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36"/>
            <p14:sldId id="337"/>
            <p14:sldId id="338"/>
            <p14:sldId id="339"/>
            <p14:sldId id="340"/>
            <p14:sldId id="341"/>
            <p14:sldId id="342"/>
            <p14:sldId id="314"/>
            <p14:sldId id="326"/>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834BCC-D8E2-6E4F-807B-7DC48235F6EA}" v="2" dt="2021-05-27T07:29:54.4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12/07/2021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‹Nº›</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12/07/2021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‹Nº›</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806069"/>
            <a:ext cx="17457031" cy="1062638"/>
          </a:xfrm>
        </p:spPr>
        <p:txBody>
          <a:bodyPr>
            <a:noAutofit/>
          </a:bodyPr>
          <a:lstStyle/>
          <a:p>
            <a:pPr algn="ctr"/>
            <a:r>
              <a:rPr lang="en-GB" dirty="0"/>
              <a:t>Introduction to the situation in Spain: overview, recommendations, guidelines (part 2)</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3628011" y="6657887"/>
            <a:ext cx="11029904" cy="1688391"/>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Piero Cavallo and Rocío Bernabé </a:t>
            </a:r>
          </a:p>
          <a:p>
            <a:pPr algn="ctr">
              <a:lnSpc>
                <a:spcPct val="150000"/>
              </a:lnSpc>
            </a:pPr>
            <a:r>
              <a:rPr lang="sl-SI" sz="3600" b="1">
                <a:latin typeface="Verdana" panose="020B0604030504040204" pitchFamily="34" charset="0"/>
                <a:ea typeface="Verdana" panose="020B0604030504040204" pitchFamily="34" charset="0"/>
                <a:cs typeface="Verdana" panose="020B0604030504040204" pitchFamily="34" charset="0"/>
              </a:rPr>
              <a:t>Internationale Hochschule </a:t>
            </a:r>
            <a:r>
              <a:rPr lang="sl-SI" sz="3600" b="1" dirty="0">
                <a:latin typeface="Verdana" panose="020B0604030504040204" pitchFamily="34" charset="0"/>
                <a:ea typeface="Verdana" panose="020B0604030504040204" pitchFamily="34" charset="0"/>
                <a:cs typeface="Verdana" panose="020B0604030504040204" pitchFamily="34" charset="0"/>
              </a:rPr>
              <a:t>SDI München</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597540" y="3124947"/>
            <a:ext cx="17090859" cy="877143"/>
          </a:xfrm>
          <a:prstGeom prst="rect">
            <a:avLst/>
          </a:prstGeom>
          <a:noFill/>
        </p:spPr>
        <p:txBody>
          <a:bodyPr wrap="none" lIns="137141" tIns="68570" rIns="137141" bIns="68570" rtlCol="0">
            <a:spAutoFit/>
          </a:bodyPr>
          <a:lstStyle/>
          <a:p>
            <a:pPr algn="ctr"/>
            <a:r>
              <a:rPr lang="en-US" sz="4800" b="1" dirty="0">
                <a:latin typeface="Verdana" panose="020B0604030504040204" pitchFamily="34" charset="0"/>
                <a:ea typeface="Verdana" panose="020B0604030504040204" pitchFamily="34" charset="0"/>
                <a:cs typeface="Verdana" panose="020B0604030504040204" pitchFamily="34" charset="0"/>
              </a:rPr>
              <a:t>Element 2. Legislation, standards and guidelines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96207" y="2199525"/>
            <a:ext cx="15093517"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 to understand (E2U) language</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rocio.bernabe@sdi-muenchen.de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es-ES" sz="3600" dirty="0"/>
              <a:t>Rocío Bernabé </a:t>
            </a:r>
            <a:endParaRPr lang="en-ES" sz="3600" dirty="0"/>
          </a:p>
        </p:txBody>
      </p:sp>
      <p:pic>
        <p:nvPicPr>
          <p:cNvPr id="17" name="Picture 16" descr="Internationale Hochschule SDI München, University of Applied Sciences">
            <a:extLst>
              <a:ext uri="{FF2B5EF4-FFF2-40B4-BE49-F238E27FC236}">
                <a16:creationId xmlns:a16="http://schemas.microsoft.com/office/drawing/2014/main" id="{79B64585-8AE6-F047-B9D0-459ECD9F14A9}"/>
              </a:ext>
            </a:extLst>
          </p:cNvPr>
          <p:cNvPicPr>
            <a:picLocks noChangeAspect="1"/>
          </p:cNvPicPr>
          <p:nvPr/>
        </p:nvPicPr>
        <p:blipFill>
          <a:blip r:embed="rId5"/>
          <a:srcRect/>
          <a:stretch/>
        </p:blipFill>
        <p:spPr>
          <a:xfrm>
            <a:off x="4311922" y="4157370"/>
            <a:ext cx="4439670" cy="2012067"/>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National legislation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Fields of application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Project and guidelines</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National legislation (1 of 2)</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Spanish Constitution (article 44)</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Law 51/2003</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Royal Decree 366/2007</a:t>
            </a:r>
          </a:p>
        </p:txBody>
      </p:sp>
    </p:spTree>
    <p:extLst>
      <p:ext uri="{BB962C8B-B14F-4D97-AF65-F5344CB8AC3E}">
        <p14:creationId xmlns:p14="http://schemas.microsoft.com/office/powerpoint/2010/main" val="55492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National legislation (2 of 2)</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Royal Decree 1494/2007</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Royal </a:t>
            </a:r>
            <a:r>
              <a:rPr lang="en-US" sz="4500">
                <a:latin typeface="Verdana" pitchFamily="34" charset="0"/>
                <a:ea typeface="Verdana" pitchFamily="34" charset="0"/>
              </a:rPr>
              <a:t>Decree 1544/2007</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Law 10/2007</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2003-2010 Accessibility Plan</a:t>
            </a:r>
            <a:endParaRPr lang="en-GB" sz="4500" dirty="0">
              <a:latin typeface="Verdana" pitchFamily="34" charset="0"/>
              <a:ea typeface="Verdana" pitchFamily="34" charset="0"/>
            </a:endParaRPr>
          </a:p>
        </p:txBody>
      </p:sp>
    </p:spTree>
    <p:extLst>
      <p:ext uri="{BB962C8B-B14F-4D97-AF65-F5344CB8AC3E}">
        <p14:creationId xmlns:p14="http://schemas.microsoft.com/office/powerpoint/2010/main" val="302047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Legal and public sector</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Manual of administrative language style</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Manual of Administrative Documents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Charter of Citizens' Right before the Justice</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Commission for the Modernization of Legal Language </a:t>
            </a:r>
          </a:p>
        </p:txBody>
      </p:sp>
    </p:spTree>
    <p:extLst>
      <p:ext uri="{BB962C8B-B14F-4D97-AF65-F5344CB8AC3E}">
        <p14:creationId xmlns:p14="http://schemas.microsoft.com/office/powerpoint/2010/main" val="322254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Associations</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err="1">
                <a:latin typeface="Verdana" pitchFamily="34" charset="0"/>
                <a:ea typeface="Verdana" pitchFamily="34" charset="0"/>
              </a:rPr>
              <a:t>Cooperativa</a:t>
            </a:r>
            <a:r>
              <a:rPr lang="en-US" sz="4500" dirty="0">
                <a:latin typeface="Verdana" pitchFamily="34" charset="0"/>
                <a:ea typeface="Verdana" pitchFamily="34" charset="0"/>
              </a:rPr>
              <a:t> </a:t>
            </a:r>
            <a:r>
              <a:rPr lang="en-US" sz="4500" dirty="0" err="1">
                <a:latin typeface="Verdana" pitchFamily="34" charset="0"/>
                <a:ea typeface="Verdana" pitchFamily="34" charset="0"/>
              </a:rPr>
              <a:t>Altavoz</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Plena </a:t>
            </a:r>
            <a:r>
              <a:rPr lang="en-US" sz="4500" dirty="0" err="1">
                <a:latin typeface="Verdana" pitchFamily="34" charset="0"/>
                <a:ea typeface="Verdana" pitchFamily="34" charset="0"/>
              </a:rPr>
              <a:t>inclusión</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err="1">
                <a:latin typeface="Verdana" pitchFamily="34" charset="0"/>
                <a:ea typeface="Verdana" pitchFamily="34" charset="0"/>
              </a:rPr>
              <a:t>Asociación</a:t>
            </a:r>
            <a:r>
              <a:rPr lang="en-US" sz="4500" dirty="0">
                <a:latin typeface="Verdana" pitchFamily="34" charset="0"/>
                <a:ea typeface="Verdana" pitchFamily="34" charset="0"/>
              </a:rPr>
              <a:t> </a:t>
            </a:r>
            <a:r>
              <a:rPr lang="en-US" sz="4500" dirty="0" err="1">
                <a:latin typeface="Verdana" pitchFamily="34" charset="0"/>
                <a:ea typeface="Verdana" pitchFamily="34" charset="0"/>
              </a:rPr>
              <a:t>Lectura</a:t>
            </a:r>
            <a:r>
              <a:rPr lang="en-US" sz="4500" dirty="0">
                <a:latin typeface="Verdana" pitchFamily="34" charset="0"/>
                <a:ea typeface="Verdana" pitchFamily="34" charset="0"/>
              </a:rPr>
              <a:t> </a:t>
            </a:r>
            <a:r>
              <a:rPr lang="en-US" sz="4500" dirty="0" err="1">
                <a:latin typeface="Verdana" pitchFamily="34" charset="0"/>
                <a:ea typeface="Verdana" pitchFamily="34" charset="0"/>
              </a:rPr>
              <a:t>Fácil</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Instituto </a:t>
            </a:r>
            <a:r>
              <a:rPr lang="en-US" sz="4500" dirty="0" err="1">
                <a:latin typeface="Verdana" pitchFamily="34" charset="0"/>
                <a:ea typeface="Verdana" pitchFamily="34" charset="0"/>
              </a:rPr>
              <a:t>Lectura</a:t>
            </a:r>
            <a:r>
              <a:rPr lang="en-US" sz="4500" dirty="0">
                <a:latin typeface="Verdana" pitchFamily="34" charset="0"/>
                <a:ea typeface="Verdana" pitchFamily="34" charset="0"/>
              </a:rPr>
              <a:t> </a:t>
            </a:r>
            <a:r>
              <a:rPr lang="en-US" sz="4500" dirty="0" err="1">
                <a:latin typeface="Verdana" pitchFamily="34" charset="0"/>
                <a:ea typeface="Verdana" pitchFamily="34" charset="0"/>
              </a:rPr>
              <a:t>Fácil</a:t>
            </a:r>
            <a:endParaRPr lang="en-US" sz="4500" dirty="0">
              <a:latin typeface="Verdana" pitchFamily="34" charset="0"/>
              <a:ea typeface="Verdana" pitchFamily="34" charset="0"/>
            </a:endParaRPr>
          </a:p>
        </p:txBody>
      </p:sp>
    </p:spTree>
    <p:extLst>
      <p:ext uri="{BB962C8B-B14F-4D97-AF65-F5344CB8AC3E}">
        <p14:creationId xmlns:p14="http://schemas.microsoft.com/office/powerpoint/2010/main" val="321074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Projects</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err="1">
                <a:latin typeface="Verdana" pitchFamily="34" charset="0"/>
                <a:ea typeface="Verdana" pitchFamily="34" charset="0"/>
              </a:rPr>
              <a:t>Noticias</a:t>
            </a:r>
            <a:r>
              <a:rPr lang="en-US" sz="4500" dirty="0">
                <a:latin typeface="Verdana" pitchFamily="34" charset="0"/>
                <a:ea typeface="Verdana" pitchFamily="34" charset="0"/>
              </a:rPr>
              <a:t> </a:t>
            </a:r>
            <a:r>
              <a:rPr lang="en-US" sz="4500" dirty="0" err="1">
                <a:latin typeface="Verdana" pitchFamily="34" charset="0"/>
                <a:ea typeface="Verdana" pitchFamily="34" charset="0"/>
              </a:rPr>
              <a:t>Fácil</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err="1">
                <a:latin typeface="Verdana" pitchFamily="34" charset="0"/>
                <a:ea typeface="Verdana" pitchFamily="34" charset="0"/>
              </a:rPr>
              <a:t>Léelo</a:t>
            </a:r>
            <a:r>
              <a:rPr lang="en-US" sz="4500" dirty="0">
                <a:latin typeface="Verdana" pitchFamily="34" charset="0"/>
                <a:ea typeface="Verdana" pitchFamily="34" charset="0"/>
              </a:rPr>
              <a:t> </a:t>
            </a:r>
            <a:r>
              <a:rPr lang="en-US" sz="4500" dirty="0" err="1">
                <a:latin typeface="Verdana" pitchFamily="34" charset="0"/>
                <a:ea typeface="Verdana" pitchFamily="34" charset="0"/>
              </a:rPr>
              <a:t>Fácil</a:t>
            </a:r>
            <a:endParaRPr lang="en-US"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E2U-adaptation of classics of Spanish literature</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E2U-adaptation of State and Public Administration documents</a:t>
            </a:r>
          </a:p>
        </p:txBody>
      </p:sp>
    </p:spTree>
    <p:extLst>
      <p:ext uri="{BB962C8B-B14F-4D97-AF65-F5344CB8AC3E}">
        <p14:creationId xmlns:p14="http://schemas.microsoft.com/office/powerpoint/2010/main" val="767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Guidelines (1 of 2)</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Decalogue on clear language for Public Administrations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Guide to the right of access to information in the Region of Murcia</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Practical guide to clear communication from the Madrid City Council</a:t>
            </a:r>
          </a:p>
        </p:txBody>
      </p:sp>
    </p:spTree>
    <p:extLst>
      <p:ext uri="{BB962C8B-B14F-4D97-AF65-F5344CB8AC3E}">
        <p14:creationId xmlns:p14="http://schemas.microsoft.com/office/powerpoint/2010/main" val="304933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normAutofit/>
          </a:bodyPr>
          <a:lstStyle/>
          <a:p>
            <a:r>
              <a:rPr lang="en-GB" dirty="0"/>
              <a:t>Guidelines (2 of 2)</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Guide to Cognitive Accessibility, Easy-to-Read and Clear Language in the Local Public Administration</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Writing methods (</a:t>
            </a:r>
            <a:r>
              <a:rPr lang="en-US" sz="4500" dirty="0" err="1">
                <a:latin typeface="Verdana" pitchFamily="34" charset="0"/>
                <a:ea typeface="Verdana" pitchFamily="34" charset="0"/>
              </a:rPr>
              <a:t>Óscar</a:t>
            </a:r>
            <a:r>
              <a:rPr lang="en-US" sz="4500" dirty="0">
                <a:latin typeface="Verdana" pitchFamily="34" charset="0"/>
                <a:ea typeface="Verdana" pitchFamily="34" charset="0"/>
              </a:rPr>
              <a:t> García Muñoz, </a:t>
            </a:r>
            <a:r>
              <a:rPr lang="en-US" sz="4500" dirty="0" err="1">
                <a:latin typeface="Verdana" pitchFamily="34" charset="0"/>
                <a:ea typeface="Verdana" pitchFamily="34" charset="0"/>
              </a:rPr>
              <a:t>CESyA</a:t>
            </a:r>
            <a:r>
              <a:rPr lang="en-US" sz="4500" dirty="0">
                <a:latin typeface="Verdana" pitchFamily="34" charset="0"/>
                <a:ea typeface="Verdana" pitchFamily="34" charset="0"/>
              </a:rPr>
              <a:t>, Lourdes Moreno, Cristina Franco)</a:t>
            </a:r>
          </a:p>
        </p:txBody>
      </p:sp>
    </p:spTree>
    <p:extLst>
      <p:ext uri="{BB962C8B-B14F-4D97-AF65-F5344CB8AC3E}">
        <p14:creationId xmlns:p14="http://schemas.microsoft.com/office/powerpoint/2010/main" val="380619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315</Words>
  <Application>Microsoft Office PowerPoint</Application>
  <PresentationFormat>Personalizado</PresentationFormat>
  <Paragraphs>55</Paragraphs>
  <Slides>14</Slides>
  <Notes>6</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Office Theme</vt:lpstr>
      <vt:lpstr>Introduction to the situation in Spain: overview, recommendations, guidelines (part 2)</vt:lpstr>
      <vt:lpstr>Overview</vt:lpstr>
      <vt:lpstr>National legislation (1 of 2)</vt:lpstr>
      <vt:lpstr>National legislation (2 of 2)</vt:lpstr>
      <vt:lpstr>Legal and public sector</vt:lpstr>
      <vt:lpstr>Associations</vt:lpstr>
      <vt:lpstr>Projects</vt:lpstr>
      <vt:lpstr>Guidelines (1 of 2)</vt:lpstr>
      <vt:lpstr>Guidelines (2 of 2)</vt:lpstr>
      <vt:lpstr>Rocío Bernabé </vt:lpstr>
      <vt:lpstr>Acknowledgement</vt:lpstr>
      <vt:lpstr>Disclaimer</vt:lpstr>
      <vt:lpstr>Partners</vt:lpstr>
      <vt:lpstr>EASIT</vt:lpstr>
    </vt:vector>
  </TitlesOfParts>
  <Manager>Anna Matamala</Manager>
  <Company>Internationale Hochschule SDI München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 Introduction to the situation in Spain: overview, recommendations, guidelines</dc:subject>
  <dc:creator>Rocío Bernabé Caro and Piero Cavallo</dc:creator>
  <cp:keywords>subtitling; easy-to-read content; cognitive accessibility; plain language; easy-to-understand content</cp:keywords>
  <dc:description/>
  <cp:lastModifiedBy>Ana Fernández Torné</cp:lastModifiedBy>
  <cp:revision>31</cp:revision>
  <dcterms:modified xsi:type="dcterms:W3CDTF">2021-07-12T09:14:39Z</dcterms:modified>
  <cp:category>Teaching materials</cp:category>
</cp:coreProperties>
</file>