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65" r:id="rId2"/>
    <p:sldId id="343" r:id="rId3"/>
    <p:sldId id="351" r:id="rId4"/>
    <p:sldId id="344" r:id="rId5"/>
    <p:sldId id="326" r:id="rId6"/>
    <p:sldId id="338" r:id="rId7"/>
    <p:sldId id="337" r:id="rId8"/>
    <p:sldId id="348" r:id="rId9"/>
    <p:sldId id="345" r:id="rId10"/>
    <p:sldId id="335" r:id="rId11"/>
    <p:sldId id="346" r:id="rId12"/>
    <p:sldId id="347" r:id="rId13"/>
    <p:sldId id="336" r:id="rId14"/>
    <p:sldId id="327" r:id="rId15"/>
    <p:sldId id="349" r:id="rId16"/>
    <p:sldId id="329" r:id="rId17"/>
    <p:sldId id="350" r:id="rId18"/>
    <p:sldId id="342" r:id="rId19"/>
    <p:sldId id="314" r:id="rId20"/>
    <p:sldId id="352" r:id="rId21"/>
    <p:sldId id="353" r:id="rId22"/>
    <p:sldId id="331" r:id="rId23"/>
    <p:sldId id="328" r:id="rId24"/>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43"/>
            <p14:sldId id="351"/>
            <p14:sldId id="344"/>
            <p14:sldId id="326"/>
            <p14:sldId id="338"/>
            <p14:sldId id="337"/>
            <p14:sldId id="348"/>
            <p14:sldId id="345"/>
            <p14:sldId id="335"/>
            <p14:sldId id="346"/>
            <p14:sldId id="347"/>
            <p14:sldId id="336"/>
            <p14:sldId id="327"/>
            <p14:sldId id="349"/>
            <p14:sldId id="329"/>
            <p14:sldId id="350"/>
            <p14:sldId id="342"/>
            <p14:sldId id="314"/>
            <p14:sldId id="352"/>
            <p14:sldId id="353"/>
            <p14:sldId id="331"/>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F33A76-2BE6-F54D-B1AE-1542C60C0E4D}" v="2" dt="2021-05-27T07:28:33.6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1" autoAdjust="0"/>
    <p:restoredTop sz="95211"/>
  </p:normalViewPr>
  <p:slideViewPr>
    <p:cSldViewPr snapToGrid="0" snapToObjects="1">
      <p:cViewPr varScale="1">
        <p:scale>
          <a:sx n="77" d="100"/>
          <a:sy n="77" d="100"/>
        </p:scale>
        <p:origin x="208" y="232"/>
      </p:cViewPr>
      <p:guideLst>
        <p:guide orient="horz" pos="2137"/>
        <p:guide pos="3840"/>
        <p:guide orient="horz" pos="3206"/>
        <p:guide pos="5762"/>
      </p:guideLst>
    </p:cSldViewPr>
  </p:slideViewPr>
  <p:outlineViewPr>
    <p:cViewPr>
      <p:scale>
        <a:sx n="20" d="100"/>
        <a:sy n="20"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nsmedia Catalonia" userId="c0efc993-feaa-4897-9c68-98998669238c" providerId="ADAL" clId="{53F33A76-2BE6-F54D-B1AE-1542C60C0E4D}"/>
    <pc:docChg chg="addSld modSld">
      <pc:chgData name="Transmedia Catalonia" userId="c0efc993-feaa-4897-9c68-98998669238c" providerId="ADAL" clId="{53F33A76-2BE6-F54D-B1AE-1542C60C0E4D}" dt="2021-05-27T07:28:33.690" v="0"/>
      <pc:docMkLst>
        <pc:docMk/>
      </pc:docMkLst>
      <pc:sldChg chg="add">
        <pc:chgData name="Transmedia Catalonia" userId="c0efc993-feaa-4897-9c68-98998669238c" providerId="ADAL" clId="{53F33A76-2BE6-F54D-B1AE-1542C60C0E4D}" dt="2021-05-27T07:28:33.690" v="0"/>
        <pc:sldMkLst>
          <pc:docMk/>
          <pc:sldMk cId="1274046980" sldId="328"/>
        </pc:sldMkLst>
      </pc:sldChg>
      <pc:sldChg chg="add">
        <pc:chgData name="Transmedia Catalonia" userId="c0efc993-feaa-4897-9c68-98998669238c" providerId="ADAL" clId="{53F33A76-2BE6-F54D-B1AE-1542C60C0E4D}" dt="2021-05-27T07:28:33.690" v="0"/>
        <pc:sldMkLst>
          <pc:docMk/>
          <pc:sldMk cId="3621801837" sldId="331"/>
        </pc:sldMkLst>
      </pc:sldChg>
      <pc:sldChg chg="add">
        <pc:chgData name="Transmedia Catalonia" userId="c0efc993-feaa-4897-9c68-98998669238c" providerId="ADAL" clId="{53F33A76-2BE6-F54D-B1AE-1542C60C0E4D}" dt="2021-05-27T07:28:33.690" v="0"/>
        <pc:sldMkLst>
          <pc:docMk/>
          <pc:sldMk cId="3414306010" sldId="352"/>
        </pc:sldMkLst>
      </pc:sldChg>
      <pc:sldChg chg="add">
        <pc:chgData name="Transmedia Catalonia" userId="c0efc993-feaa-4897-9c68-98998669238c" providerId="ADAL" clId="{53F33A76-2BE6-F54D-B1AE-1542C60C0E4D}" dt="2021-05-27T07:28:33.690" v="0"/>
        <pc:sldMkLst>
          <pc:docMk/>
          <pc:sldMk cId="1538372688" sldId="35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27/5/21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27/5/21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10</a:t>
            </a:fld>
            <a:endParaRPr lang="es-ES"/>
          </a:p>
        </p:txBody>
      </p:sp>
    </p:spTree>
    <p:extLst>
      <p:ext uri="{BB962C8B-B14F-4D97-AF65-F5344CB8AC3E}">
        <p14:creationId xmlns:p14="http://schemas.microsoft.com/office/powerpoint/2010/main" val="2019351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11</a:t>
            </a:fld>
            <a:endParaRPr lang="es-ES"/>
          </a:p>
        </p:txBody>
      </p:sp>
    </p:spTree>
    <p:extLst>
      <p:ext uri="{BB962C8B-B14F-4D97-AF65-F5344CB8AC3E}">
        <p14:creationId xmlns:p14="http://schemas.microsoft.com/office/powerpoint/2010/main" val="3439308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12</a:t>
            </a:fld>
            <a:endParaRPr lang="es-ES"/>
          </a:p>
        </p:txBody>
      </p:sp>
    </p:spTree>
    <p:extLst>
      <p:ext uri="{BB962C8B-B14F-4D97-AF65-F5344CB8AC3E}">
        <p14:creationId xmlns:p14="http://schemas.microsoft.com/office/powerpoint/2010/main" val="2890886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13</a:t>
            </a:fld>
            <a:endParaRPr lang="es-ES"/>
          </a:p>
        </p:txBody>
      </p:sp>
    </p:spTree>
    <p:extLst>
      <p:ext uri="{BB962C8B-B14F-4D97-AF65-F5344CB8AC3E}">
        <p14:creationId xmlns:p14="http://schemas.microsoft.com/office/powerpoint/2010/main" val="698197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14</a:t>
            </a:fld>
            <a:endParaRPr lang="es-ES"/>
          </a:p>
        </p:txBody>
      </p:sp>
    </p:spTree>
    <p:extLst>
      <p:ext uri="{BB962C8B-B14F-4D97-AF65-F5344CB8AC3E}">
        <p14:creationId xmlns:p14="http://schemas.microsoft.com/office/powerpoint/2010/main" val="1540605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15</a:t>
            </a:fld>
            <a:endParaRPr lang="es-ES"/>
          </a:p>
        </p:txBody>
      </p:sp>
    </p:spTree>
    <p:extLst>
      <p:ext uri="{BB962C8B-B14F-4D97-AF65-F5344CB8AC3E}">
        <p14:creationId xmlns:p14="http://schemas.microsoft.com/office/powerpoint/2010/main" val="3057122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16</a:t>
            </a:fld>
            <a:endParaRPr lang="es-ES"/>
          </a:p>
        </p:txBody>
      </p:sp>
    </p:spTree>
    <p:extLst>
      <p:ext uri="{BB962C8B-B14F-4D97-AF65-F5344CB8AC3E}">
        <p14:creationId xmlns:p14="http://schemas.microsoft.com/office/powerpoint/2010/main" val="1641913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17</a:t>
            </a:fld>
            <a:endParaRPr lang="es-ES"/>
          </a:p>
        </p:txBody>
      </p:sp>
    </p:spTree>
    <p:extLst>
      <p:ext uri="{BB962C8B-B14F-4D97-AF65-F5344CB8AC3E}">
        <p14:creationId xmlns:p14="http://schemas.microsoft.com/office/powerpoint/2010/main" val="20171780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18</a:t>
            </a:fld>
            <a:endParaRPr lang="es-ES"/>
          </a:p>
        </p:txBody>
      </p:sp>
    </p:spTree>
    <p:extLst>
      <p:ext uri="{BB962C8B-B14F-4D97-AF65-F5344CB8AC3E}">
        <p14:creationId xmlns:p14="http://schemas.microsoft.com/office/powerpoint/2010/main" val="593749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EEAC4A5B-8A05-4798-9EDC-A3E8D0546DEC}" type="slidenum">
              <a:rPr lang="es-ES" smtClean="0"/>
              <a:t>19</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2</a:t>
            </a:fld>
            <a:endParaRPr lang="es-ES"/>
          </a:p>
        </p:txBody>
      </p:sp>
    </p:spTree>
    <p:extLst>
      <p:ext uri="{BB962C8B-B14F-4D97-AF65-F5344CB8AC3E}">
        <p14:creationId xmlns:p14="http://schemas.microsoft.com/office/powerpoint/2010/main" val="1798166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20</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21</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22</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23</a:t>
            </a:fld>
            <a:endParaRPr lang="es-ES"/>
          </a:p>
        </p:txBody>
      </p:sp>
    </p:spTree>
    <p:extLst>
      <p:ext uri="{BB962C8B-B14F-4D97-AF65-F5344CB8AC3E}">
        <p14:creationId xmlns:p14="http://schemas.microsoft.com/office/powerpoint/2010/main" val="23524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3</a:t>
            </a:fld>
            <a:endParaRPr lang="es-ES"/>
          </a:p>
        </p:txBody>
      </p:sp>
    </p:spTree>
    <p:extLst>
      <p:ext uri="{BB962C8B-B14F-4D97-AF65-F5344CB8AC3E}">
        <p14:creationId xmlns:p14="http://schemas.microsoft.com/office/powerpoint/2010/main" val="4794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4</a:t>
            </a:fld>
            <a:endParaRPr lang="es-ES"/>
          </a:p>
        </p:txBody>
      </p:sp>
    </p:spTree>
    <p:extLst>
      <p:ext uri="{BB962C8B-B14F-4D97-AF65-F5344CB8AC3E}">
        <p14:creationId xmlns:p14="http://schemas.microsoft.com/office/powerpoint/2010/main" val="3677892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5</a:t>
            </a:fld>
            <a:endParaRPr lang="es-ES"/>
          </a:p>
        </p:txBody>
      </p:sp>
    </p:spTree>
    <p:extLst>
      <p:ext uri="{BB962C8B-B14F-4D97-AF65-F5344CB8AC3E}">
        <p14:creationId xmlns:p14="http://schemas.microsoft.com/office/powerpoint/2010/main" val="180203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6</a:t>
            </a:fld>
            <a:endParaRPr lang="es-ES"/>
          </a:p>
        </p:txBody>
      </p:sp>
    </p:spTree>
    <p:extLst>
      <p:ext uri="{BB962C8B-B14F-4D97-AF65-F5344CB8AC3E}">
        <p14:creationId xmlns:p14="http://schemas.microsoft.com/office/powerpoint/2010/main" val="3876495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7</a:t>
            </a:fld>
            <a:endParaRPr lang="es-ES"/>
          </a:p>
        </p:txBody>
      </p:sp>
    </p:spTree>
    <p:extLst>
      <p:ext uri="{BB962C8B-B14F-4D97-AF65-F5344CB8AC3E}">
        <p14:creationId xmlns:p14="http://schemas.microsoft.com/office/powerpoint/2010/main" val="2268985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8</a:t>
            </a:fld>
            <a:endParaRPr lang="es-ES"/>
          </a:p>
        </p:txBody>
      </p:sp>
    </p:spTree>
    <p:extLst>
      <p:ext uri="{BB962C8B-B14F-4D97-AF65-F5344CB8AC3E}">
        <p14:creationId xmlns:p14="http://schemas.microsoft.com/office/powerpoint/2010/main" val="1523705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EEAC4A5B-8A05-4798-9EDC-A3E8D0546DEC}" type="slidenum">
              <a:rPr lang="es-ES" smtClean="0"/>
              <a:t>9</a:t>
            </a:fld>
            <a:endParaRPr lang="es-ES"/>
          </a:p>
        </p:txBody>
      </p:sp>
    </p:spTree>
    <p:extLst>
      <p:ext uri="{BB962C8B-B14F-4D97-AF65-F5344CB8AC3E}">
        <p14:creationId xmlns:p14="http://schemas.microsoft.com/office/powerpoint/2010/main" val="2844243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8.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1.JPG"/><Relationship Id="rId12" Type="http://schemas.openxmlformats.org/officeDocument/2006/relationships/image" Target="../media/image16.jpg"/><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15.png"/><Relationship Id="rId5" Type="http://schemas.openxmlformats.org/officeDocument/2006/relationships/image" Target="../media/image9.emf"/><Relationship Id="rId10" Type="http://schemas.openxmlformats.org/officeDocument/2006/relationships/image" Target="../media/image14.jpg"/><Relationship Id="rId4" Type="http://schemas.openxmlformats.org/officeDocument/2006/relationships/image" Target="../media/image7.png"/><Relationship Id="rId9" Type="http://schemas.openxmlformats.org/officeDocument/2006/relationships/image" Target="../media/image13.sv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0" y="4708116"/>
            <a:ext cx="18291175" cy="1062638"/>
          </a:xfrm>
        </p:spPr>
        <p:txBody>
          <a:bodyPr>
            <a:noAutofit/>
          </a:bodyPr>
          <a:lstStyle/>
          <a:p>
            <a:pPr algn="ctr"/>
            <a:r>
              <a:rPr lang="sv-SE" sz="7500" dirty="0"/>
              <a:t>Standards and </a:t>
            </a:r>
            <a:r>
              <a:rPr lang="sv-SE" sz="7500" dirty="0" err="1"/>
              <a:t>guidelines</a:t>
            </a:r>
            <a:endParaRPr lang="x-none" sz="7500"/>
          </a:p>
        </p:txBody>
      </p:sp>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2744256" y="6277999"/>
            <a:ext cx="12797399" cy="1713206"/>
          </a:xfrm>
          <a:prstGeom prst="rect">
            <a:avLst/>
          </a:prstGeom>
        </p:spPr>
        <p:txBody>
          <a:bodyPr wrap="square" lIns="137141" tIns="68570" rIns="137141" bIns="68570">
            <a:spAutoFit/>
          </a:bodyPr>
          <a:lstStyle/>
          <a:p>
            <a:pPr algn="ctr">
              <a:lnSpc>
                <a:spcPct val="150000"/>
              </a:lnSpc>
            </a:pPr>
            <a:r>
              <a:rPr lang="sv-SE" sz="3600" b="1">
                <a:latin typeface="Verdana" panose="020B0604030504040204" pitchFamily="34" charset="0"/>
                <a:ea typeface="Verdana" panose="020B0604030504040204" pitchFamily="34" charset="0"/>
                <a:cs typeface="Verdana" panose="020B0604030504040204" pitchFamily="34" charset="0"/>
              </a:rPr>
              <a:t>Ester Hedberg</a:t>
            </a:r>
            <a:endParaRPr lang="sl-SI" sz="3600" b="1">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sv-SE" sz="3600" b="1">
                <a:solidFill>
                  <a:srgbClr val="000000"/>
                </a:solidFill>
                <a:latin typeface="Verdana" panose="020B0604030504040204" pitchFamily="34" charset="0"/>
                <a:ea typeface="Verdana" panose="020B0604030504040204" pitchFamily="34" charset="0"/>
                <a:cs typeface="Verdana" panose="020B0604030504040204" pitchFamily="34" charset="0"/>
              </a:rPr>
              <a:t>Swedish National Association for </a:t>
            </a:r>
            <a:r>
              <a:rPr lang="sv-SE" sz="3600" b="1" err="1">
                <a:solidFill>
                  <a:srgbClr val="000000"/>
                </a:solidFill>
                <a:latin typeface="Verdana" panose="020B0604030504040204" pitchFamily="34" charset="0"/>
                <a:ea typeface="Verdana" panose="020B0604030504040204" pitchFamily="34" charset="0"/>
                <a:cs typeface="Verdana" panose="020B0604030504040204" pitchFamily="34" charset="0"/>
              </a:rPr>
              <a:t>Dyslexia</a:t>
            </a:r>
            <a:endParaRPr lang="en-GB" sz="3600" b="1">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AAC2A4C7-C614-7241-918C-B81ACCA7CF55}"/>
              </a:ext>
            </a:extLst>
          </p:cNvPr>
          <p:cNvSpPr txBox="1"/>
          <p:nvPr/>
        </p:nvSpPr>
        <p:spPr>
          <a:xfrm>
            <a:off x="0" y="3124947"/>
            <a:ext cx="18291175" cy="877143"/>
          </a:xfrm>
          <a:prstGeom prst="rect">
            <a:avLst/>
          </a:prstGeom>
          <a:noFill/>
        </p:spPr>
        <p:txBody>
          <a:bodyPr wrap="square" lIns="137141" tIns="68570" rIns="137141" bIns="68570" rtlCol="0">
            <a:spAutoFit/>
          </a:bodyPr>
          <a:lstStyle/>
          <a:p>
            <a:pPr indent="-450215" algn="ctr">
              <a:spcBef>
                <a:spcPts val="1800"/>
              </a:spcBef>
              <a:spcAft>
                <a:spcPts val="1400"/>
              </a:spcAft>
            </a:pPr>
            <a:r>
              <a:rPr lang="sv-SE" sz="4800" b="1">
                <a:solidFill>
                  <a:srgbClr val="000000"/>
                </a:solidFill>
                <a:latin typeface="Verdana" panose="020B0604030504040204" pitchFamily="34" charset="0"/>
              </a:rPr>
              <a:t>Element 2. </a:t>
            </a:r>
            <a:r>
              <a:rPr lang="sv-SE" sz="4800" b="1" err="1">
                <a:solidFill>
                  <a:srgbClr val="000000"/>
                </a:solidFill>
                <a:latin typeface="Verdana" panose="020B0604030504040204" pitchFamily="34" charset="0"/>
              </a:rPr>
              <a:t>Legislation</a:t>
            </a:r>
            <a:r>
              <a:rPr lang="sv-SE" sz="4800" b="1">
                <a:solidFill>
                  <a:srgbClr val="000000"/>
                </a:solidFill>
                <a:latin typeface="Verdana" panose="020B0604030504040204" pitchFamily="34" charset="0"/>
              </a:rPr>
              <a:t>, standards and </a:t>
            </a:r>
            <a:r>
              <a:rPr lang="sv-SE" sz="4800" b="1" err="1">
                <a:solidFill>
                  <a:srgbClr val="000000"/>
                </a:solidFill>
                <a:latin typeface="Verdana" panose="020B0604030504040204" pitchFamily="34" charset="0"/>
              </a:rPr>
              <a:t>guidelines</a:t>
            </a:r>
            <a:endParaRPr lang="en-US" sz="4800" b="1">
              <a:latin typeface="Verdana" panose="020B0604030504040204" pitchFamily="34" charset="0"/>
              <a:ea typeface="Verdana" panose="020B0604030504040204" pitchFamily="34" charset="0"/>
              <a:cs typeface="Verdana" panose="020B0604030504040204" pitchFamily="34" charset="0"/>
            </a:endParaRPr>
          </a:p>
        </p:txBody>
      </p:sp>
      <p:sp>
        <p:nvSpPr>
          <p:cNvPr id="24" name="TextBox 23">
            <a:extLst>
              <a:ext uri="{FF2B5EF4-FFF2-40B4-BE49-F238E27FC236}">
                <a16:creationId xmlns:a16="http://schemas.microsoft.com/office/drawing/2014/main" id="{9B881F88-A38F-E04E-A92D-8D793AECAFD3}"/>
              </a:ext>
            </a:extLst>
          </p:cNvPr>
          <p:cNvSpPr txBox="1"/>
          <p:nvPr/>
        </p:nvSpPr>
        <p:spPr>
          <a:xfrm>
            <a:off x="3208017" y="2140531"/>
            <a:ext cx="11869878" cy="877143"/>
          </a:xfrm>
          <a:prstGeom prst="rect">
            <a:avLst/>
          </a:prstGeom>
          <a:noFill/>
        </p:spPr>
        <p:txBody>
          <a:bodyPr wrap="none" lIns="137141" tIns="68570" rIns="137141" bIns="68570" rtlCol="0">
            <a:spAutoFit/>
          </a:bodyPr>
          <a:lstStyle/>
          <a:p>
            <a:pPr algn="ctr">
              <a:lnSpc>
                <a:spcPct val="100000"/>
              </a:lnSpc>
            </a:pPr>
            <a:r>
              <a:rPr lang="sv-SE" sz="4800" b="1" err="1">
                <a:solidFill>
                  <a:srgbClr val="000000"/>
                </a:solidFill>
                <a:latin typeface="Verdana" panose="020B0604030504040204" pitchFamily="34" charset="0"/>
              </a:rPr>
              <a:t>Unit</a:t>
            </a:r>
            <a:r>
              <a:rPr lang="sv-SE" sz="4800" b="1">
                <a:solidFill>
                  <a:srgbClr val="000000"/>
                </a:solidFill>
                <a:latin typeface="Verdana" panose="020B0604030504040204" pitchFamily="34" charset="0"/>
              </a:rPr>
              <a:t> 2. </a:t>
            </a:r>
            <a:r>
              <a:rPr lang="sv-SE" sz="4800" b="1" err="1">
                <a:solidFill>
                  <a:srgbClr val="000000"/>
                </a:solidFill>
                <a:latin typeface="Verdana" panose="020B0604030504040204" pitchFamily="34" charset="0"/>
              </a:rPr>
              <a:t>Easy</a:t>
            </a:r>
            <a:r>
              <a:rPr lang="sv-SE" sz="4800" b="1">
                <a:solidFill>
                  <a:srgbClr val="000000"/>
                </a:solidFill>
                <a:latin typeface="Verdana" panose="020B0604030504040204" pitchFamily="34" charset="0"/>
              </a:rPr>
              <a:t>-to-understand (E2U)</a:t>
            </a:r>
            <a:endParaRPr lang="en-US" sz="4800" b="1">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7502034"/>
          </a:xfrm>
          <a:prstGeom prst="rect">
            <a:avLst/>
          </a:prstGeom>
        </p:spPr>
        <p:txBody>
          <a:bodyPr wrap="square" lIns="137141" tIns="68570" rIns="137141" bIns="68570">
            <a:spAutoFit/>
          </a:bodyPr>
          <a:lstStyle/>
          <a:p>
            <a:pPr>
              <a:lnSpc>
                <a:spcPct val="150000"/>
              </a:lnSpc>
            </a:pPr>
            <a:r>
              <a:rPr lang="sv-SE" sz="4500" err="1">
                <a:solidFill>
                  <a:srgbClr val="000000"/>
                </a:solidFill>
                <a:latin typeface="Verdana" panose="020B0604030504040204" pitchFamily="34" charset="0"/>
              </a:rPr>
              <a:t>Contains</a:t>
            </a:r>
            <a:r>
              <a:rPr lang="sv-SE" sz="4500">
                <a:solidFill>
                  <a:srgbClr val="000000"/>
                </a:solidFill>
                <a:latin typeface="Verdana" panose="020B0604030504040204" pitchFamily="34" charset="0"/>
              </a:rPr>
              <a:t> </a:t>
            </a:r>
            <a:r>
              <a:rPr lang="sv-SE" sz="4500" err="1">
                <a:solidFill>
                  <a:srgbClr val="000000"/>
                </a:solidFill>
                <a:latin typeface="Verdana" panose="020B0604030504040204" pitchFamily="34" charset="0"/>
              </a:rPr>
              <a:t>recommendations</a:t>
            </a:r>
            <a:r>
              <a:rPr lang="sv-SE" sz="4500">
                <a:solidFill>
                  <a:srgbClr val="000000"/>
                </a:solidFill>
                <a:latin typeface="Verdana" panose="020B0604030504040204" pitchFamily="34" charset="0"/>
              </a:rPr>
              <a:t> on </a:t>
            </a:r>
            <a:r>
              <a:rPr lang="sv-SE" sz="4500" err="1">
                <a:solidFill>
                  <a:srgbClr val="000000"/>
                </a:solidFill>
                <a:latin typeface="Verdana" panose="020B0604030504040204" pitchFamily="34" charset="0"/>
              </a:rPr>
              <a:t>how</a:t>
            </a:r>
            <a:r>
              <a:rPr lang="sv-SE" sz="4500">
                <a:solidFill>
                  <a:srgbClr val="000000"/>
                </a:solidFill>
                <a:latin typeface="Verdana" panose="020B0604030504040204" pitchFamily="34" charset="0"/>
              </a:rPr>
              <a:t> to </a:t>
            </a:r>
          </a:p>
          <a:p>
            <a:pPr marL="685800" indent="-685800">
              <a:lnSpc>
                <a:spcPct val="150000"/>
              </a:lnSpc>
              <a:buFont typeface="Arial" panose="020B0604020202020204" pitchFamily="34" charset="0"/>
              <a:buChar char="•"/>
            </a:pPr>
            <a:r>
              <a:rPr lang="sv-SE" sz="4500" err="1">
                <a:solidFill>
                  <a:srgbClr val="000000"/>
                </a:solidFill>
                <a:latin typeface="Verdana" panose="020B0604030504040204" pitchFamily="34" charset="0"/>
              </a:rPr>
              <a:t>Create</a:t>
            </a:r>
            <a:r>
              <a:rPr lang="sv-SE" sz="4500">
                <a:solidFill>
                  <a:srgbClr val="000000"/>
                </a:solidFill>
                <a:latin typeface="Verdana" panose="020B0604030504040204" pitchFamily="34" charset="0"/>
              </a:rPr>
              <a:t> </a:t>
            </a:r>
          </a:p>
          <a:p>
            <a:pPr marL="685800" indent="-685800">
              <a:lnSpc>
                <a:spcPct val="150000"/>
              </a:lnSpc>
              <a:buFont typeface="Arial" panose="020B0604020202020204" pitchFamily="34" charset="0"/>
              <a:buChar char="•"/>
            </a:pPr>
            <a:r>
              <a:rPr lang="sv-SE" sz="4500" err="1">
                <a:solidFill>
                  <a:srgbClr val="000000"/>
                </a:solidFill>
                <a:latin typeface="Verdana" panose="020B0604030504040204" pitchFamily="34" charset="0"/>
              </a:rPr>
              <a:t>Adapt</a:t>
            </a:r>
            <a:r>
              <a:rPr lang="sv-SE" sz="4500">
                <a:solidFill>
                  <a:srgbClr val="000000"/>
                </a:solidFill>
                <a:latin typeface="Verdana" panose="020B0604030504040204" pitchFamily="34" charset="0"/>
              </a:rPr>
              <a:t> </a:t>
            </a:r>
          </a:p>
          <a:p>
            <a:pPr marL="685800" indent="-685800">
              <a:lnSpc>
                <a:spcPct val="150000"/>
              </a:lnSpc>
              <a:buFont typeface="Arial" panose="020B0604020202020204" pitchFamily="34" charset="0"/>
              <a:buChar char="•"/>
            </a:pPr>
            <a:r>
              <a:rPr lang="sv-SE" sz="4500" err="1">
                <a:solidFill>
                  <a:srgbClr val="000000"/>
                </a:solidFill>
                <a:latin typeface="Verdana" panose="020B0604030504040204" pitchFamily="34" charset="0"/>
              </a:rPr>
              <a:t>Validate</a:t>
            </a:r>
            <a:endParaRPr lang="sv-SE" sz="4500">
              <a:solidFill>
                <a:srgbClr val="000000"/>
              </a:solidFill>
              <a:latin typeface="Verdana" panose="020B0604030504040204" pitchFamily="34" charset="0"/>
            </a:endParaRPr>
          </a:p>
          <a:p>
            <a:pPr marL="685800" indent="-685800">
              <a:lnSpc>
                <a:spcPct val="150000"/>
              </a:lnSpc>
              <a:buFont typeface="Arial" panose="020B0604020202020204" pitchFamily="34" charset="0"/>
              <a:buChar char="•"/>
            </a:pPr>
            <a:r>
              <a:rPr lang="sv-SE" sz="4500" err="1">
                <a:solidFill>
                  <a:srgbClr val="000000"/>
                </a:solidFill>
                <a:latin typeface="Verdana" panose="020B0604030504040204" pitchFamily="34" charset="0"/>
              </a:rPr>
              <a:t>Procure</a:t>
            </a:r>
            <a:endParaRPr lang="sv-SE" sz="4500">
              <a:solidFill>
                <a:srgbClr val="000000"/>
              </a:solidFill>
              <a:latin typeface="Verdana" panose="020B0604030504040204" pitchFamily="34" charset="0"/>
              <a:ea typeface="Verdana" panose="020B0604030504040204" pitchFamily="34" charset="0"/>
              <a:cs typeface="Verdana" panose="020B0604030504040204" pitchFamily="34" charset="0"/>
            </a:endParaRPr>
          </a:p>
          <a:p>
            <a:br>
              <a:rPr lang="sv-SE" sz="4800"/>
            </a:br>
            <a:br>
              <a:rPr lang="sv-SE" sz="4800"/>
            </a:br>
            <a:endParaRPr lang="en-GB" sz="4500">
              <a:latin typeface="Verdana" pitchFamily="34" charset="0"/>
              <a:ea typeface="Verdana" pitchFamily="34" charset="0"/>
            </a:endParaRPr>
          </a:p>
        </p:txBody>
      </p:sp>
      <p:sp>
        <p:nvSpPr>
          <p:cNvPr id="2" name="Rubrik 1">
            <a:extLst>
              <a:ext uri="{FF2B5EF4-FFF2-40B4-BE49-F238E27FC236}">
                <a16:creationId xmlns:a16="http://schemas.microsoft.com/office/drawing/2014/main" id="{78FDEF85-A203-D54C-A054-C6093B00D643}"/>
              </a:ext>
            </a:extLst>
          </p:cNvPr>
          <p:cNvSpPr>
            <a:spLocks noGrp="1"/>
          </p:cNvSpPr>
          <p:nvPr>
            <p:ph type="title"/>
          </p:nvPr>
        </p:nvSpPr>
        <p:spPr>
          <a:xfrm>
            <a:off x="316800" y="1933200"/>
            <a:ext cx="17084400" cy="1062000"/>
          </a:xfrm>
        </p:spPr>
        <p:txBody>
          <a:bodyPr>
            <a:noAutofit/>
          </a:bodyPr>
          <a:lstStyle/>
          <a:p>
            <a:pPr rtl="0" eaLnBrk="1" latinLnBrk="0" hangingPunct="1"/>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ISO </a:t>
            </a:r>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work</a:t>
            </a:r>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on </a:t>
            </a:r>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easy</a:t>
            </a:r>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text </a:t>
            </a:r>
            <a:endParaRPr lang="sv-SE"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22243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385796"/>
          </a:xfrm>
          <a:prstGeom prst="rect">
            <a:avLst/>
          </a:prstGeom>
        </p:spPr>
        <p:txBody>
          <a:bodyPr wrap="square" lIns="137141" tIns="68570" rIns="137141" bIns="68570">
            <a:spAutoFit/>
          </a:bodyPr>
          <a:lstStyle/>
          <a:p>
            <a:pPr>
              <a:lnSpc>
                <a:spcPct val="150000"/>
              </a:lnSpc>
            </a:pP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End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users</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should</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validate</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that</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content</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a:t>
            </a:r>
          </a:p>
          <a:p>
            <a:pPr>
              <a:lnSpc>
                <a:spcPct val="150000"/>
              </a:lnSpc>
            </a:pP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is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easy</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to read and to understand.</a:t>
            </a:r>
          </a:p>
          <a:p>
            <a:br>
              <a:rPr lang="sv-SE" sz="4800"/>
            </a:br>
            <a:br>
              <a:rPr lang="sv-SE" sz="4800"/>
            </a:br>
            <a:endParaRPr lang="en-GB" sz="4500">
              <a:latin typeface="Verdana" pitchFamily="34" charset="0"/>
              <a:ea typeface="Verdana" pitchFamily="34" charset="0"/>
            </a:endParaRPr>
          </a:p>
        </p:txBody>
      </p:sp>
      <p:sp>
        <p:nvSpPr>
          <p:cNvPr id="2" name="Rubrik 1">
            <a:extLst>
              <a:ext uri="{FF2B5EF4-FFF2-40B4-BE49-F238E27FC236}">
                <a16:creationId xmlns:a16="http://schemas.microsoft.com/office/drawing/2014/main" id="{F6B555FF-F949-F94B-A2C2-753BCC517470}"/>
              </a:ext>
            </a:extLst>
          </p:cNvPr>
          <p:cNvSpPr>
            <a:spLocks noGrp="1"/>
          </p:cNvSpPr>
          <p:nvPr>
            <p:ph type="title"/>
          </p:nvPr>
        </p:nvSpPr>
        <p:spPr>
          <a:xfrm>
            <a:off x="316800" y="1933200"/>
            <a:ext cx="17084400" cy="1062638"/>
          </a:xfrm>
        </p:spPr>
        <p:txBody>
          <a:bodyPr>
            <a:normAutofit/>
          </a:bodyPr>
          <a:lstStyle/>
          <a:p>
            <a:pPr rtl="0" eaLnBrk="1" latinLnBrk="0" hangingPunct="1"/>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ISO </a:t>
            </a:r>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work</a:t>
            </a:r>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on </a:t>
            </a:r>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easy</a:t>
            </a:r>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text </a:t>
            </a:r>
            <a:endParaRPr lang="sv-SE"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4689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385796"/>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v-SE" sz="4500">
                <a:solidFill>
                  <a:srgbClr val="000000"/>
                </a:solidFill>
                <a:latin typeface="Verdana" panose="020B0604030504040204" pitchFamily="34" charset="0"/>
              </a:rPr>
              <a:t>Support for writers to </a:t>
            </a:r>
            <a:r>
              <a:rPr lang="sv-SE" sz="4500" err="1">
                <a:solidFill>
                  <a:srgbClr val="000000"/>
                </a:solidFill>
                <a:latin typeface="Verdana" panose="020B0604030504040204" pitchFamily="34" charset="0"/>
              </a:rPr>
              <a:t>write</a:t>
            </a:r>
            <a:r>
              <a:rPr lang="sv-SE" sz="4500">
                <a:solidFill>
                  <a:srgbClr val="000000"/>
                </a:solidFill>
                <a:latin typeface="Verdana" panose="020B0604030504040204" pitchFamily="34" charset="0"/>
              </a:rPr>
              <a:t> in </a:t>
            </a:r>
            <a:r>
              <a:rPr lang="sv-SE" sz="4500" err="1">
                <a:solidFill>
                  <a:srgbClr val="000000"/>
                </a:solidFill>
                <a:latin typeface="Verdana" panose="020B0604030504040204" pitchFamily="34" charset="0"/>
              </a:rPr>
              <a:t>plain</a:t>
            </a:r>
            <a:r>
              <a:rPr lang="sv-SE" sz="4500">
                <a:solidFill>
                  <a:srgbClr val="000000"/>
                </a:solidFill>
                <a:latin typeface="Verdana" panose="020B0604030504040204" pitchFamily="34" charset="0"/>
              </a:rPr>
              <a:t> </a:t>
            </a:r>
            <a:r>
              <a:rPr lang="sv-SE" sz="4500" err="1">
                <a:solidFill>
                  <a:srgbClr val="000000"/>
                </a:solidFill>
                <a:latin typeface="Verdana" panose="020B0604030504040204" pitchFamily="34" charset="0"/>
              </a:rPr>
              <a:t>language</a:t>
            </a:r>
            <a:r>
              <a:rPr lang="sv-SE" sz="4500">
                <a:solidFill>
                  <a:srgbClr val="000000"/>
                </a:solidFill>
                <a:latin typeface="Verdana" panose="020B0604030504040204" pitchFamily="34" charset="0"/>
              </a:rPr>
              <a:t>.</a:t>
            </a:r>
          </a:p>
          <a:p>
            <a:pPr marL="685800" indent="-685800">
              <a:lnSpc>
                <a:spcPct val="150000"/>
              </a:lnSpc>
              <a:buFont typeface="Arial" panose="020B0604020202020204" pitchFamily="34" charset="0"/>
              <a:buChar char="•"/>
            </a:pPr>
            <a:r>
              <a:rPr lang="sv-SE" sz="4500" err="1">
                <a:solidFill>
                  <a:srgbClr val="000000"/>
                </a:solidFill>
                <a:latin typeface="Verdana" panose="020B0604030504040204" pitchFamily="34" charset="0"/>
                <a:ea typeface="Verdana" pitchFamily="34" charset="0"/>
              </a:rPr>
              <a:t>Built</a:t>
            </a:r>
            <a:r>
              <a:rPr lang="sv-SE" sz="4500">
                <a:solidFill>
                  <a:srgbClr val="000000"/>
                </a:solidFill>
                <a:latin typeface="Verdana" panose="020B0604030504040204" pitchFamily="34" charset="0"/>
                <a:ea typeface="Verdana" pitchFamily="34" charset="0"/>
              </a:rPr>
              <a:t> on the definition </a:t>
            </a:r>
            <a:r>
              <a:rPr lang="sv-SE" sz="4500" err="1">
                <a:solidFill>
                  <a:srgbClr val="000000"/>
                </a:solidFill>
                <a:latin typeface="Verdana" panose="020B0604030504040204" pitchFamily="34" charset="0"/>
                <a:ea typeface="Verdana" pitchFamily="34" charset="0"/>
              </a:rPr>
              <a:t>of</a:t>
            </a:r>
            <a:r>
              <a:rPr lang="sv-SE" sz="4500">
                <a:solidFill>
                  <a:srgbClr val="000000"/>
                </a:solidFill>
                <a:latin typeface="Verdana" panose="020B0604030504040204" pitchFamily="34" charset="0"/>
                <a:ea typeface="Verdana" pitchFamily="34" charset="0"/>
              </a:rPr>
              <a:t> </a:t>
            </a:r>
            <a:r>
              <a:rPr lang="sv-SE" sz="4500" err="1">
                <a:solidFill>
                  <a:srgbClr val="000000"/>
                </a:solidFill>
                <a:latin typeface="Verdana" panose="020B0604030504040204" pitchFamily="34" charset="0"/>
                <a:ea typeface="Verdana" pitchFamily="34" charset="0"/>
              </a:rPr>
              <a:t>plain</a:t>
            </a:r>
            <a:r>
              <a:rPr lang="sv-SE" sz="4500">
                <a:solidFill>
                  <a:srgbClr val="000000"/>
                </a:solidFill>
                <a:latin typeface="Verdana" panose="020B0604030504040204" pitchFamily="34" charset="0"/>
                <a:ea typeface="Verdana" pitchFamily="34" charset="0"/>
              </a:rPr>
              <a:t> </a:t>
            </a:r>
            <a:r>
              <a:rPr lang="sv-SE" sz="4500" err="1">
                <a:solidFill>
                  <a:srgbClr val="000000"/>
                </a:solidFill>
                <a:latin typeface="Verdana" panose="020B0604030504040204" pitchFamily="34" charset="0"/>
                <a:ea typeface="Verdana" pitchFamily="34" charset="0"/>
              </a:rPr>
              <a:t>language</a:t>
            </a:r>
            <a:r>
              <a:rPr lang="sv-SE" sz="4500">
                <a:solidFill>
                  <a:srgbClr val="000000"/>
                </a:solidFill>
                <a:latin typeface="Verdana" panose="020B0604030504040204" pitchFamily="34" charset="0"/>
                <a:ea typeface="Verdana" pitchFamily="34" charset="0"/>
              </a:rPr>
              <a:t>.</a:t>
            </a:r>
            <a:endParaRPr lang="en-GB" sz="4500">
              <a:latin typeface="Verdana" pitchFamily="34" charset="0"/>
              <a:ea typeface="Verdana" pitchFamily="34" charset="0"/>
            </a:endParaRPr>
          </a:p>
          <a:p>
            <a:br>
              <a:rPr lang="sv-SE" sz="4800"/>
            </a:br>
            <a:br>
              <a:rPr lang="sv-SE" sz="4800"/>
            </a:br>
            <a:endParaRPr lang="en-GB" sz="4500">
              <a:latin typeface="Verdana" pitchFamily="34" charset="0"/>
              <a:ea typeface="Verdana" pitchFamily="34" charset="0"/>
            </a:endParaRPr>
          </a:p>
        </p:txBody>
      </p:sp>
      <p:sp>
        <p:nvSpPr>
          <p:cNvPr id="4" name="Rubrik 3">
            <a:extLst>
              <a:ext uri="{FF2B5EF4-FFF2-40B4-BE49-F238E27FC236}">
                <a16:creationId xmlns:a16="http://schemas.microsoft.com/office/drawing/2014/main" id="{BC4D92E1-F69A-BE49-B606-3A90CC0BA858}"/>
              </a:ext>
            </a:extLst>
          </p:cNvPr>
          <p:cNvSpPr>
            <a:spLocks noGrp="1"/>
          </p:cNvSpPr>
          <p:nvPr>
            <p:ph type="title"/>
          </p:nvPr>
        </p:nvSpPr>
        <p:spPr>
          <a:xfrm>
            <a:off x="316800" y="1933200"/>
            <a:ext cx="17084400" cy="1062638"/>
          </a:xfrm>
        </p:spPr>
        <p:txBody>
          <a:bodyPr>
            <a:normAutofit/>
          </a:bodyPr>
          <a:lstStyle/>
          <a:p>
            <a:pPr rtl="0" eaLnBrk="1" latinLnBrk="0" hangingPunct="1"/>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ISO </a:t>
            </a:r>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work</a:t>
            </a:r>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on </a:t>
            </a:r>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plain</a:t>
            </a:r>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language</a:t>
            </a:r>
            <a:endParaRPr lang="sv-SE"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10011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23495" y="3135832"/>
            <a:ext cx="17304066" cy="4179201"/>
          </a:xfrm>
          <a:prstGeom prst="rect">
            <a:avLst/>
          </a:prstGeom>
        </p:spPr>
        <p:txBody>
          <a:bodyPr wrap="square" lIns="137141" tIns="68570" rIns="137141" bIns="68570">
            <a:spAutoFit/>
          </a:bodyPr>
          <a:lstStyle/>
          <a:p>
            <a:pPr marR="600710">
              <a:lnSpc>
                <a:spcPct val="150000"/>
              </a:lnSpc>
              <a:spcBef>
                <a:spcPts val="600"/>
              </a:spcBef>
              <a:spcAft>
                <a:spcPts val="8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AU" sz="4500">
                <a:latin typeface="Verdana" panose="020B0604030504040204" pitchFamily="34" charset="0"/>
                <a:ea typeface="Calibri" panose="020F0502020204030204" pitchFamily="34" charset="0"/>
                <a:cs typeface="Times New Roman" panose="02020603050405020304" pitchFamily="18" charset="0"/>
              </a:rPr>
              <a:t>“A communication is in plain language if its wording, structure, and design are so clear that the intended audience can easily find what they need, understand what they find, and use that information.”</a:t>
            </a:r>
            <a:endParaRPr lang="sv-SE" sz="4500">
              <a:latin typeface="Calibri" panose="020F0502020204030204" pitchFamily="34" charset="0"/>
              <a:ea typeface="Calibri" panose="020F0502020204030204" pitchFamily="34" charset="0"/>
              <a:cs typeface="Times New Roman" panose="02020603050405020304" pitchFamily="18" charset="0"/>
            </a:endParaRPr>
          </a:p>
        </p:txBody>
      </p:sp>
      <p:sp>
        <p:nvSpPr>
          <p:cNvPr id="2" name="Rubrik 1">
            <a:extLst>
              <a:ext uri="{FF2B5EF4-FFF2-40B4-BE49-F238E27FC236}">
                <a16:creationId xmlns:a16="http://schemas.microsoft.com/office/drawing/2014/main" id="{CD3BF3B7-D662-0D4F-BA31-8DBECEADA87F}"/>
              </a:ext>
            </a:extLst>
          </p:cNvPr>
          <p:cNvSpPr>
            <a:spLocks noGrp="1"/>
          </p:cNvSpPr>
          <p:nvPr>
            <p:ph type="title"/>
          </p:nvPr>
        </p:nvSpPr>
        <p:spPr>
          <a:xfrm>
            <a:off x="316800" y="1933200"/>
            <a:ext cx="17084400" cy="1062638"/>
          </a:xfrm>
        </p:spPr>
        <p:txBody>
          <a:bodyPr/>
          <a:lstStyle/>
          <a:p>
            <a:pPr rtl="0" eaLnBrk="1" latinLnBrk="0" hangingPunct="1"/>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Definition </a:t>
            </a:r>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of</a:t>
            </a:r>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plain</a:t>
            </a:r>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language</a:t>
            </a:r>
            <a:endParaRPr lang="sv-SE"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24674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33200"/>
            <a:ext cx="17085600" cy="1062638"/>
          </a:xfrm>
        </p:spPr>
        <p:txBody>
          <a:bodyPr/>
          <a:lstStyle/>
          <a:p>
            <a:pPr lvl="0">
              <a:defRPr/>
            </a:pPr>
            <a:r>
              <a:rPr lang="sv-SE" dirty="0" err="1"/>
              <a:t>Inclusion</a:t>
            </a:r>
            <a:r>
              <a:rPr lang="sv-SE" dirty="0"/>
              <a:t> </a:t>
            </a:r>
            <a:r>
              <a:rPr lang="sv-SE" dirty="0" err="1"/>
              <a:t>Europe</a:t>
            </a:r>
            <a:endParaRPr lang="x-none">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361"/>
          </a:xfrm>
          <a:prstGeom prst="rect">
            <a:avLst/>
          </a:prstGeom>
        </p:spPr>
        <p:txBody>
          <a:bodyPr wrap="square" lIns="137141" tIns="68570" rIns="137141" bIns="68570">
            <a:spAutoFit/>
          </a:bodyPr>
          <a:lstStyle/>
          <a:p>
            <a:pPr>
              <a:lnSpc>
                <a:spcPct val="150000"/>
              </a:lnSpc>
            </a:pPr>
            <a:r>
              <a:rPr lang="sv-SE" sz="4500">
                <a:latin typeface="Verdana" panose="020B0604030504040204" pitchFamily="34" charset="0"/>
                <a:ea typeface="Verdana" panose="020B0604030504040204" pitchFamily="34" charset="0"/>
                <a:cs typeface="Verdana" panose="020B0604030504040204" pitchFamily="34" charset="0"/>
              </a:rPr>
              <a:t>Information for all –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European</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standards for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making</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information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easy</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to read and understand.</a:t>
            </a:r>
          </a:p>
          <a:p>
            <a:pPr>
              <a:lnSpc>
                <a:spcPct val="150000"/>
              </a:lnSpc>
            </a:pPr>
            <a:endParaRPr lang="sv-SE" sz="450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Target is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people</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with</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intellectual</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disabilities</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810036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33200"/>
            <a:ext cx="17085600" cy="1062638"/>
          </a:xfrm>
        </p:spPr>
        <p:txBody>
          <a:bodyPr/>
          <a:lstStyle/>
          <a:p>
            <a:r>
              <a:rPr lang="sv-SE" dirty="0" err="1"/>
              <a:t>Following</a:t>
            </a:r>
            <a:r>
              <a:rPr lang="sv-SE" dirty="0"/>
              <a:t> </a:t>
            </a:r>
            <a:r>
              <a:rPr lang="sv-SE" dirty="0" err="1"/>
              <a:t>types</a:t>
            </a:r>
            <a:r>
              <a:rPr lang="sv-SE" dirty="0"/>
              <a:t> </a:t>
            </a:r>
            <a:r>
              <a:rPr lang="sv-SE" dirty="0" err="1"/>
              <a:t>of</a:t>
            </a:r>
            <a:r>
              <a:rPr lang="sv-SE" dirty="0"/>
              <a:t> </a:t>
            </a:r>
            <a:r>
              <a:rPr lang="sv-SE" dirty="0" err="1"/>
              <a:t>content</a:t>
            </a:r>
            <a:endParaRPr lang="x-none"/>
          </a:p>
        </p:txBody>
      </p:sp>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07"/>
          </a:xfrm>
          <a:prstGeom prst="rect">
            <a:avLst/>
          </a:prstGeom>
        </p:spPr>
        <p:txBody>
          <a:bodyPr wrap="square" lIns="137141" tIns="68570" rIns="137141" bIns="68570">
            <a:spAutoFit/>
          </a:bodyPr>
          <a:lstStyle/>
          <a:p>
            <a:pPr fontAlgn="base">
              <a:lnSpc>
                <a:spcPct val="150000"/>
              </a:lnSpc>
              <a:buFont typeface="Arial" panose="020B0604020202020204" pitchFamily="34" charset="0"/>
              <a:buChar char="•"/>
            </a:pPr>
            <a:r>
              <a:rPr lang="sv-SE" sz="4500">
                <a:solidFill>
                  <a:srgbClr val="000000"/>
                </a:solidFill>
                <a:latin typeface="Verdana" panose="020B0604030504040204" pitchFamily="34" charset="0"/>
              </a:rPr>
              <a:t>General </a:t>
            </a:r>
          </a:p>
          <a:p>
            <a:pPr fontAlgn="base">
              <a:lnSpc>
                <a:spcPct val="150000"/>
              </a:lnSpc>
              <a:buFont typeface="Arial" panose="020B0604020202020204" pitchFamily="34" charset="0"/>
              <a:buChar char="•"/>
            </a:pPr>
            <a:r>
              <a:rPr lang="sv-SE" sz="4500" err="1">
                <a:solidFill>
                  <a:srgbClr val="000000"/>
                </a:solidFill>
                <a:latin typeface="Verdana" panose="020B0604030504040204" pitchFamily="34" charset="0"/>
              </a:rPr>
              <a:t>Written</a:t>
            </a:r>
            <a:endParaRPr lang="sv-SE" sz="4500">
              <a:solidFill>
                <a:srgbClr val="000000"/>
              </a:solidFill>
              <a:latin typeface="Verdana" panose="020B0604030504040204" pitchFamily="34" charset="0"/>
            </a:endParaRPr>
          </a:p>
          <a:p>
            <a:pPr fontAlgn="base">
              <a:lnSpc>
                <a:spcPct val="150000"/>
              </a:lnSpc>
              <a:buFont typeface="Arial" panose="020B0604020202020204" pitchFamily="34" charset="0"/>
              <a:buChar char="•"/>
            </a:pPr>
            <a:r>
              <a:rPr lang="sv-SE" sz="4500">
                <a:solidFill>
                  <a:srgbClr val="000000"/>
                </a:solidFill>
                <a:latin typeface="Verdana" panose="020B0604030504040204" pitchFamily="34" charset="0"/>
              </a:rPr>
              <a:t>Electronic</a:t>
            </a:r>
          </a:p>
          <a:p>
            <a:pPr fontAlgn="base">
              <a:lnSpc>
                <a:spcPct val="150000"/>
              </a:lnSpc>
              <a:buFont typeface="Arial" panose="020B0604020202020204" pitchFamily="34" charset="0"/>
              <a:buChar char="•"/>
            </a:pPr>
            <a:r>
              <a:rPr lang="sv-SE" sz="4500">
                <a:solidFill>
                  <a:srgbClr val="000000"/>
                </a:solidFill>
                <a:latin typeface="Verdana" panose="020B0604030504040204" pitchFamily="34" charset="0"/>
              </a:rPr>
              <a:t>Video</a:t>
            </a:r>
          </a:p>
          <a:p>
            <a:pPr fontAlgn="base">
              <a:lnSpc>
                <a:spcPct val="150000"/>
              </a:lnSpc>
              <a:buFont typeface="Arial" panose="020B0604020202020204" pitchFamily="34" charset="0"/>
              <a:buChar char="•"/>
            </a:pPr>
            <a:r>
              <a:rPr lang="sv-SE" sz="4500">
                <a:solidFill>
                  <a:srgbClr val="000000"/>
                </a:solidFill>
                <a:latin typeface="Verdana" panose="020B0604030504040204" pitchFamily="34" charset="0"/>
              </a:rPr>
              <a:t>Audio</a:t>
            </a:r>
          </a:p>
        </p:txBody>
      </p:sp>
    </p:spTree>
    <p:extLst>
      <p:ext uri="{BB962C8B-B14F-4D97-AF65-F5344CB8AC3E}">
        <p14:creationId xmlns:p14="http://schemas.microsoft.com/office/powerpoint/2010/main" val="2884547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33200"/>
            <a:ext cx="1708560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sv-SE" dirty="0"/>
              <a:t>IFLA</a:t>
            </a:r>
            <a:endParaRPr lang="x-none">
              <a:effectLst/>
            </a:endParaRPr>
          </a:p>
        </p:txBody>
      </p:sp>
      <p:sp>
        <p:nvSpPr>
          <p:cNvPr id="4" name="Pravokotnik 3">
            <a:extLst>
              <a:ext uri="{FF2B5EF4-FFF2-40B4-BE49-F238E27FC236}">
                <a16:creationId xmlns:a16="http://schemas.microsoft.com/office/drawing/2014/main" id="{0F7F6B8E-ACBC-334C-813D-0967C1B91D51}"/>
              </a:ext>
            </a:extLst>
          </p:cNvPr>
          <p:cNvSpPr/>
          <p:nvPr/>
        </p:nvSpPr>
        <p:spPr>
          <a:xfrm>
            <a:off x="459918" y="3158014"/>
            <a:ext cx="17619546" cy="4293463"/>
          </a:xfrm>
          <a:prstGeom prst="rect">
            <a:avLst/>
          </a:prstGeom>
        </p:spPr>
        <p:txBody>
          <a:bodyPr wrap="square" lIns="137141" tIns="68570" rIns="137141" bIns="68570">
            <a:spAutoFit/>
          </a:bodyPr>
          <a:lstStyle/>
          <a:p>
            <a:pPr fontAlgn="base">
              <a:lnSpc>
                <a:spcPct val="150000"/>
              </a:lnSpc>
            </a:pPr>
            <a:r>
              <a:rPr lang="sv-SE" sz="4500" err="1">
                <a:solidFill>
                  <a:srgbClr val="000000"/>
                </a:solidFill>
                <a:latin typeface="Verdana" panose="020B0604030504040204" pitchFamily="34" charset="0"/>
              </a:rPr>
              <a:t>Guidelines</a:t>
            </a:r>
            <a:r>
              <a:rPr lang="sv-SE" sz="4500">
                <a:solidFill>
                  <a:srgbClr val="000000"/>
                </a:solidFill>
                <a:latin typeface="Verdana" panose="020B0604030504040204" pitchFamily="34" charset="0"/>
              </a:rPr>
              <a:t> for </a:t>
            </a:r>
            <a:r>
              <a:rPr lang="sv-SE" sz="4500" err="1">
                <a:solidFill>
                  <a:srgbClr val="000000"/>
                </a:solidFill>
                <a:latin typeface="Verdana" panose="020B0604030504040204" pitchFamily="34" charset="0"/>
              </a:rPr>
              <a:t>Easy</a:t>
            </a:r>
            <a:r>
              <a:rPr lang="sv-SE" sz="4500">
                <a:solidFill>
                  <a:srgbClr val="000000"/>
                </a:solidFill>
                <a:latin typeface="Verdana" panose="020B0604030504040204" pitchFamily="34" charset="0"/>
              </a:rPr>
              <a:t>-</a:t>
            </a:r>
            <a:r>
              <a:rPr lang="sv-SE" sz="4500" err="1">
                <a:solidFill>
                  <a:srgbClr val="000000"/>
                </a:solidFill>
                <a:latin typeface="Verdana" panose="020B0604030504040204" pitchFamily="34" charset="0"/>
              </a:rPr>
              <a:t>to</a:t>
            </a:r>
            <a:r>
              <a:rPr lang="sv-SE" sz="4500">
                <a:solidFill>
                  <a:srgbClr val="000000"/>
                </a:solidFill>
                <a:latin typeface="Verdana" panose="020B0604030504040204" pitchFamily="34" charset="0"/>
              </a:rPr>
              <a:t>-Read Materials</a:t>
            </a:r>
          </a:p>
          <a:p>
            <a:pPr fontAlgn="base">
              <a:lnSpc>
                <a:spcPct val="150000"/>
              </a:lnSpc>
            </a:pPr>
            <a:endParaRPr lang="sv-SE" sz="4500">
              <a:solidFill>
                <a:srgbClr val="000000"/>
              </a:solidFill>
              <a:latin typeface="Verdana" panose="020B0604030504040204" pitchFamily="34" charset="0"/>
              <a:ea typeface="Verdana" pitchFamily="34" charset="0"/>
            </a:endParaRPr>
          </a:p>
          <a:p>
            <a:pPr fontAlgn="base">
              <a:lnSpc>
                <a:spcPct val="150000"/>
              </a:lnSpc>
            </a:pPr>
            <a:r>
              <a:rPr lang="sv-SE" sz="4500">
                <a:solidFill>
                  <a:srgbClr val="000000"/>
                </a:solidFill>
                <a:latin typeface="Verdana" panose="020B0604030504040204" pitchFamily="34" charset="0"/>
              </a:rPr>
              <a:t>Target is </a:t>
            </a:r>
            <a:r>
              <a:rPr lang="sv-SE" sz="4500" err="1">
                <a:solidFill>
                  <a:srgbClr val="000000"/>
                </a:solidFill>
                <a:latin typeface="Verdana" panose="020B0604030504040204" pitchFamily="34" charset="0"/>
              </a:rPr>
              <a:t>people</a:t>
            </a:r>
            <a:r>
              <a:rPr lang="sv-SE" sz="4500">
                <a:solidFill>
                  <a:srgbClr val="000000"/>
                </a:solidFill>
                <a:latin typeface="Verdana" panose="020B0604030504040204" pitchFamily="34" charset="0"/>
              </a:rPr>
              <a:t> </a:t>
            </a:r>
            <a:r>
              <a:rPr lang="sv-SE" sz="4500" err="1">
                <a:solidFill>
                  <a:srgbClr val="000000"/>
                </a:solidFill>
                <a:latin typeface="Verdana" panose="020B0604030504040204" pitchFamily="34" charset="0"/>
              </a:rPr>
              <a:t>with</a:t>
            </a:r>
            <a:r>
              <a:rPr lang="sv-SE" sz="4500">
                <a:solidFill>
                  <a:srgbClr val="000000"/>
                </a:solidFill>
                <a:latin typeface="Verdana" panose="020B0604030504040204" pitchFamily="34" charset="0"/>
              </a:rPr>
              <a:t> different</a:t>
            </a:r>
            <a:br>
              <a:rPr lang="sv-SE" sz="4500">
                <a:solidFill>
                  <a:srgbClr val="000000"/>
                </a:solidFill>
                <a:latin typeface="Verdana" panose="020B0604030504040204" pitchFamily="34" charset="0"/>
              </a:rPr>
            </a:br>
            <a:r>
              <a:rPr lang="sv-SE" sz="4500" err="1">
                <a:solidFill>
                  <a:srgbClr val="000000"/>
                </a:solidFill>
                <a:latin typeface="Verdana" panose="020B0604030504040204" pitchFamily="34" charset="0"/>
              </a:rPr>
              <a:t>types</a:t>
            </a:r>
            <a:r>
              <a:rPr lang="sv-SE" sz="4500">
                <a:solidFill>
                  <a:srgbClr val="000000"/>
                </a:solidFill>
                <a:latin typeface="Verdana" panose="020B0604030504040204" pitchFamily="34" charset="0"/>
              </a:rPr>
              <a:t> </a:t>
            </a:r>
            <a:r>
              <a:rPr lang="sv-SE" sz="4500" err="1">
                <a:solidFill>
                  <a:srgbClr val="000000"/>
                </a:solidFill>
                <a:latin typeface="Verdana" panose="020B0604030504040204" pitchFamily="34" charset="0"/>
              </a:rPr>
              <a:t>of</a:t>
            </a:r>
            <a:r>
              <a:rPr lang="sv-SE" sz="4500">
                <a:solidFill>
                  <a:srgbClr val="000000"/>
                </a:solidFill>
                <a:latin typeface="Verdana" panose="020B0604030504040204" pitchFamily="34" charset="0"/>
              </a:rPr>
              <a:t> </a:t>
            </a:r>
            <a:r>
              <a:rPr lang="sv-SE" sz="4500" err="1">
                <a:solidFill>
                  <a:srgbClr val="000000"/>
                </a:solidFill>
                <a:latin typeface="Verdana" panose="020B0604030504040204" pitchFamily="34" charset="0"/>
              </a:rPr>
              <a:t>reading</a:t>
            </a:r>
            <a:r>
              <a:rPr lang="sv-SE" sz="4500">
                <a:solidFill>
                  <a:srgbClr val="000000"/>
                </a:solidFill>
                <a:latin typeface="Verdana" panose="020B0604030504040204" pitchFamily="34" charset="0"/>
              </a:rPr>
              <a:t> </a:t>
            </a:r>
            <a:r>
              <a:rPr lang="sv-SE" sz="4500" err="1">
                <a:solidFill>
                  <a:srgbClr val="000000"/>
                </a:solidFill>
                <a:latin typeface="Verdana" panose="020B0604030504040204" pitchFamily="34" charset="0"/>
              </a:rPr>
              <a:t>difficulties</a:t>
            </a:r>
            <a:r>
              <a:rPr lang="sv-SE" sz="4500">
                <a:solidFill>
                  <a:srgbClr val="000000"/>
                </a:solidFill>
                <a:latin typeface="Verdana" panose="020B0604030504040204" pitchFamily="34" charset="0"/>
              </a:rPr>
              <a:t> </a:t>
            </a:r>
          </a:p>
        </p:txBody>
      </p:sp>
    </p:spTree>
    <p:extLst>
      <p:ext uri="{BB962C8B-B14F-4D97-AF65-F5344CB8AC3E}">
        <p14:creationId xmlns:p14="http://schemas.microsoft.com/office/powerpoint/2010/main" val="3352760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33200"/>
            <a:ext cx="17085600" cy="1062638"/>
          </a:xfrm>
        </p:spPr>
        <p:txBody>
          <a:bodyPr/>
          <a:lstStyle/>
          <a:p>
            <a:r>
              <a:rPr lang="en-GB" dirty="0">
                <a:latin typeface="Verdana" pitchFamily="34" charset="0"/>
                <a:ea typeface="Verdana" pitchFamily="34" charset="0"/>
              </a:rPr>
              <a:t>3 purposes</a:t>
            </a:r>
            <a:endParaRPr lang="x-none"/>
          </a:p>
        </p:txBody>
      </p:sp>
      <p:sp>
        <p:nvSpPr>
          <p:cNvPr id="4" name="Pravokotnik 3">
            <a:extLst>
              <a:ext uri="{FF2B5EF4-FFF2-40B4-BE49-F238E27FC236}">
                <a16:creationId xmlns:a16="http://schemas.microsoft.com/office/drawing/2014/main" id="{0F7F6B8E-ACBC-334C-813D-0967C1B91D51}"/>
              </a:ext>
            </a:extLst>
          </p:cNvPr>
          <p:cNvSpPr/>
          <p:nvPr/>
        </p:nvSpPr>
        <p:spPr>
          <a:xfrm>
            <a:off x="459918" y="3158014"/>
            <a:ext cx="17619546" cy="311461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a:latin typeface="Verdana" pitchFamily="34" charset="0"/>
                <a:ea typeface="Verdana" pitchFamily="34" charset="0"/>
              </a:rPr>
              <a:t>Describe the nature and needs of easy publications.</a:t>
            </a:r>
          </a:p>
          <a:p>
            <a:pPr marL="685800" indent="-685800">
              <a:lnSpc>
                <a:spcPct val="150000"/>
              </a:lnSpc>
              <a:buFont typeface="Arial" panose="020B0604020202020204" pitchFamily="34" charset="0"/>
              <a:buChar char="•"/>
            </a:pPr>
            <a:r>
              <a:rPr lang="en-GB" sz="4500">
                <a:latin typeface="Verdana" pitchFamily="34" charset="0"/>
                <a:ea typeface="Verdana" pitchFamily="34" charset="0"/>
              </a:rPr>
              <a:t>Identify target groups.</a:t>
            </a:r>
          </a:p>
          <a:p>
            <a:pPr marL="685800" indent="-685800">
              <a:lnSpc>
                <a:spcPct val="150000"/>
              </a:lnSpc>
              <a:buFont typeface="Arial" panose="020B0604020202020204" pitchFamily="34" charset="0"/>
              <a:buChar char="•"/>
            </a:pPr>
            <a:r>
              <a:rPr lang="en-GB" sz="4500">
                <a:latin typeface="Verdana" pitchFamily="34" charset="0"/>
                <a:ea typeface="Verdana" pitchFamily="34" charset="0"/>
              </a:rPr>
              <a:t>Suggestions on how to create content.</a:t>
            </a:r>
          </a:p>
        </p:txBody>
      </p:sp>
    </p:spTree>
    <p:extLst>
      <p:ext uri="{BB962C8B-B14F-4D97-AF65-F5344CB8AC3E}">
        <p14:creationId xmlns:p14="http://schemas.microsoft.com/office/powerpoint/2010/main" val="156005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33200"/>
            <a:ext cx="1708560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sv-SE" dirty="0">
                <a:effectLst/>
              </a:rPr>
              <a:t>Read the </a:t>
            </a:r>
            <a:r>
              <a:rPr lang="sv-SE" dirty="0" err="1">
                <a:effectLst/>
              </a:rPr>
              <a:t>documents</a:t>
            </a:r>
            <a:endParaRPr lang="x-none">
              <a:effectLst/>
            </a:endParaRPr>
          </a:p>
        </p:txBody>
      </p:sp>
      <p:sp>
        <p:nvSpPr>
          <p:cNvPr id="6" name="Rectangle 9">
            <a:extLst>
              <a:ext uri="{FF2B5EF4-FFF2-40B4-BE49-F238E27FC236}">
                <a16:creationId xmlns:a16="http://schemas.microsoft.com/office/drawing/2014/main" id="{DACD07C3-F688-8042-AB4E-2BEB3D88A638}"/>
              </a:ext>
            </a:extLst>
          </p:cNvPr>
          <p:cNvSpPr>
            <a:spLocks noChangeAspect="1"/>
          </p:cNvSpPr>
          <p:nvPr/>
        </p:nvSpPr>
        <p:spPr>
          <a:xfrm>
            <a:off x="452993" y="3041443"/>
            <a:ext cx="17251790" cy="6440204"/>
          </a:xfrm>
          <a:prstGeom prst="rect">
            <a:avLst/>
          </a:prstGeom>
        </p:spPr>
        <p:txBody>
          <a:bodyPr wrap="square" lIns="137141" tIns="68570" rIns="137141" bIns="68570">
            <a:spAutoFit/>
          </a:bodyPr>
          <a:lstStyle/>
          <a:p>
            <a:pPr>
              <a:lnSpc>
                <a:spcPct val="150000"/>
              </a:lnSpc>
            </a:pPr>
            <a:r>
              <a:rPr lang="en-GB" sz="4500">
                <a:latin typeface="Verdana" pitchFamily="34" charset="0"/>
                <a:ea typeface="Verdana" pitchFamily="34" charset="0"/>
              </a:rPr>
              <a:t>Guidelines from Inclusion Europe and IFLA are on their webpages. “Information for all” in various languages. </a:t>
            </a:r>
          </a:p>
          <a:p>
            <a:pPr>
              <a:lnSpc>
                <a:spcPct val="150000"/>
              </a:lnSpc>
            </a:pPr>
            <a:endParaRPr lang="en-GB" sz="4500">
              <a:latin typeface="Verdana" pitchFamily="34" charset="0"/>
              <a:ea typeface="Verdana" pitchFamily="34" charset="0"/>
            </a:endParaRPr>
          </a:p>
          <a:p>
            <a:pPr>
              <a:lnSpc>
                <a:spcPct val="150000"/>
              </a:lnSpc>
            </a:pPr>
            <a:r>
              <a:rPr lang="en-GB" sz="4500">
                <a:latin typeface="Verdana" pitchFamily="34" charset="0"/>
                <a:ea typeface="Verdana" pitchFamily="34" charset="0"/>
              </a:rPr>
              <a:t>Read also from Inclusion Europe: </a:t>
            </a:r>
          </a:p>
          <a:p>
            <a:pPr>
              <a:lnSpc>
                <a:spcPct val="150000"/>
              </a:lnSpc>
            </a:pPr>
            <a:r>
              <a:rPr lang="en-GB" sz="4500">
                <a:latin typeface="Verdana" pitchFamily="34" charset="0"/>
                <a:ea typeface="Verdana" pitchFamily="34" charset="0"/>
              </a:rPr>
              <a:t>“</a:t>
            </a:r>
            <a:r>
              <a:rPr lang="sv-SE" sz="4500">
                <a:solidFill>
                  <a:srgbClr val="000000"/>
                </a:solidFill>
                <a:latin typeface="Verdana" panose="020B0604030504040204" pitchFamily="34" charset="0"/>
              </a:rPr>
              <a:t>Do not </a:t>
            </a:r>
            <a:r>
              <a:rPr lang="sv-SE" sz="4500" err="1">
                <a:solidFill>
                  <a:srgbClr val="000000"/>
                </a:solidFill>
                <a:latin typeface="Verdana" panose="020B0604030504040204" pitchFamily="34" charset="0"/>
              </a:rPr>
              <a:t>write</a:t>
            </a:r>
            <a:r>
              <a:rPr lang="sv-SE" sz="4500">
                <a:solidFill>
                  <a:srgbClr val="000000"/>
                </a:solidFill>
                <a:latin typeface="Verdana" panose="020B0604030504040204" pitchFamily="34" charset="0"/>
              </a:rPr>
              <a:t> for </a:t>
            </a:r>
            <a:r>
              <a:rPr lang="sv-SE" sz="4500" err="1">
                <a:solidFill>
                  <a:srgbClr val="000000"/>
                </a:solidFill>
                <a:latin typeface="Verdana" panose="020B0604030504040204" pitchFamily="34" charset="0"/>
              </a:rPr>
              <a:t>us</a:t>
            </a:r>
            <a:r>
              <a:rPr lang="sv-SE" sz="4500">
                <a:solidFill>
                  <a:srgbClr val="000000"/>
                </a:solidFill>
                <a:latin typeface="Verdana" panose="020B0604030504040204" pitchFamily="34" charset="0"/>
              </a:rPr>
              <a:t> </a:t>
            </a:r>
            <a:r>
              <a:rPr lang="sv-SE" sz="4500" err="1">
                <a:solidFill>
                  <a:srgbClr val="000000"/>
                </a:solidFill>
                <a:latin typeface="Verdana" panose="020B0604030504040204" pitchFamily="34" charset="0"/>
              </a:rPr>
              <a:t>without</a:t>
            </a:r>
            <a:r>
              <a:rPr lang="sv-SE" sz="4500">
                <a:solidFill>
                  <a:srgbClr val="000000"/>
                </a:solidFill>
                <a:latin typeface="Verdana" panose="020B0604030504040204" pitchFamily="34" charset="0"/>
              </a:rPr>
              <a:t> </a:t>
            </a:r>
            <a:r>
              <a:rPr lang="sv-SE" sz="4500" err="1">
                <a:solidFill>
                  <a:srgbClr val="000000"/>
                </a:solidFill>
                <a:latin typeface="Verdana" panose="020B0604030504040204" pitchFamily="34" charset="0"/>
              </a:rPr>
              <a:t>us</a:t>
            </a:r>
            <a:r>
              <a:rPr lang="sv-SE" sz="4500">
                <a:solidFill>
                  <a:srgbClr val="000000"/>
                </a:solidFill>
                <a:latin typeface="Verdana" panose="020B0604030504040204" pitchFamily="34" charset="0"/>
              </a:rPr>
              <a:t>” </a:t>
            </a:r>
            <a:r>
              <a:rPr lang="en-GB" sz="4500">
                <a:latin typeface="Verdana" pitchFamily="34" charset="0"/>
                <a:ea typeface="Verdana" pitchFamily="34" charset="0"/>
              </a:rPr>
              <a:t> </a:t>
            </a:r>
          </a:p>
          <a:p>
            <a:pPr>
              <a:lnSpc>
                <a:spcPct val="150000"/>
              </a:lnSpc>
            </a:pPr>
            <a:r>
              <a:rPr lang="en-GB" sz="4500">
                <a:latin typeface="Verdana" pitchFamily="34" charset="0"/>
                <a:ea typeface="Verdana" pitchFamily="34" charset="0"/>
              </a:rPr>
              <a:t> </a:t>
            </a:r>
          </a:p>
        </p:txBody>
      </p:sp>
    </p:spTree>
    <p:extLst>
      <p:ext uri="{BB962C8B-B14F-4D97-AF65-F5344CB8AC3E}">
        <p14:creationId xmlns:p14="http://schemas.microsoft.com/office/powerpoint/2010/main" val="924930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3">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The logo of the Swedish National Association for Dyslexia&#10;">
            <a:extLst>
              <a:ext uri="{FF2B5EF4-FFF2-40B4-BE49-F238E27FC236}">
                <a16:creationId xmlns:a16="http://schemas.microsoft.com/office/drawing/2014/main" id="{79B64585-8AE6-F047-B9D0-459ECD9F14A9}"/>
              </a:ext>
            </a:extLst>
          </p:cNvPr>
          <p:cNvPicPr>
            <a:picLocks noChangeAspect="1"/>
          </p:cNvPicPr>
          <p:nvPr/>
        </p:nvPicPr>
        <p:blipFill>
          <a:blip r:embed="rId5"/>
          <a:srcRect/>
          <a:stretch/>
        </p:blipFill>
        <p:spPr>
          <a:xfrm>
            <a:off x="4311922" y="2943569"/>
            <a:ext cx="4439670" cy="4439670"/>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sl-SI" sz="3600" b="1">
                <a:latin typeface="Verdana" panose="020B0604030504040204" pitchFamily="34" charset="0"/>
                <a:ea typeface="Verdana" panose="020B0604030504040204" pitchFamily="34" charset="0"/>
                <a:cs typeface="Verdana" panose="020B0604030504040204" pitchFamily="34" charset="0"/>
              </a:rPr>
              <a:t>ester.hedberg@dyslexi.org</a:t>
            </a:r>
            <a:endParaRPr lang="en-US" sz="3600" b="1">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a:bodyPr>
          <a:lstStyle/>
          <a:p>
            <a:r>
              <a:rPr lang="sv-SE" sz="3600" dirty="0"/>
              <a:t>Ester Hedberg</a:t>
            </a:r>
            <a:endParaRPr lang="x-none" sz="3600"/>
          </a:p>
        </p:txBody>
      </p:sp>
    </p:spTree>
    <p:extLst>
      <p:ext uri="{BB962C8B-B14F-4D97-AF65-F5344CB8AC3E}">
        <p14:creationId xmlns:p14="http://schemas.microsoft.com/office/powerpoint/2010/main" val="135878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6800" y="1931446"/>
            <a:ext cx="17085600" cy="1062638"/>
          </a:xfrm>
        </p:spPr>
        <p:txBody>
          <a:bodyPr/>
          <a:lstStyle/>
          <a:p>
            <a:r>
              <a:rPr lang="en-ES"/>
              <a:t>Overview</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3576280"/>
          </a:xfrm>
          <a:prstGeom prst="rect">
            <a:avLst/>
          </a:prstGeom>
        </p:spPr>
        <p:txBody>
          <a:bodyPr wrap="square" lIns="137141" tIns="68570" rIns="137141" bIns="68570">
            <a:spAutoFit/>
          </a:bodyPr>
          <a:lstStyle/>
          <a:p>
            <a:pPr>
              <a:lnSpc>
                <a:spcPct val="150000"/>
              </a:lnSpc>
              <a:spcBef>
                <a:spcPts val="900"/>
              </a:spcBef>
              <a:spcAft>
                <a:spcPts val="900"/>
              </a:spcAft>
            </a:pPr>
            <a:r>
              <a:rPr lang="sv-SE" sz="4500">
                <a:latin typeface="Verdana" panose="020B0604030504040204" pitchFamily="34" charset="0"/>
                <a:ea typeface="Verdana" panose="020B0604030504040204" pitchFamily="34" charset="0"/>
                <a:cs typeface="Verdana" panose="020B0604030504040204" pitchFamily="34" charset="0"/>
              </a:rPr>
              <a:t>International </a:t>
            </a:r>
            <a:r>
              <a:rPr lang="sv-SE" sz="4500" err="1">
                <a:latin typeface="Verdana" panose="020B0604030504040204" pitchFamily="34" charset="0"/>
                <a:ea typeface="Verdana" panose="020B0604030504040204" pitchFamily="34" charset="0"/>
                <a:cs typeface="Verdana" panose="020B0604030504040204" pitchFamily="34" charset="0"/>
              </a:rPr>
              <a:t>Organization</a:t>
            </a:r>
            <a:r>
              <a:rPr lang="sv-SE" sz="4500">
                <a:latin typeface="Verdana" panose="020B0604030504040204" pitchFamily="34" charset="0"/>
                <a:ea typeface="Verdana" panose="020B0604030504040204" pitchFamily="34" charset="0"/>
                <a:cs typeface="Verdana" panose="020B0604030504040204" pitchFamily="34" charset="0"/>
              </a:rPr>
              <a:t> for </a:t>
            </a:r>
            <a:r>
              <a:rPr lang="sv-SE" sz="4500" err="1">
                <a:latin typeface="Verdana" panose="020B0604030504040204" pitchFamily="34" charset="0"/>
                <a:ea typeface="Verdana" panose="020B0604030504040204" pitchFamily="34" charset="0"/>
                <a:cs typeface="Verdana" panose="020B0604030504040204" pitchFamily="34" charset="0"/>
              </a:rPr>
              <a:t>Standardization</a:t>
            </a:r>
            <a:r>
              <a:rPr lang="sv-SE" sz="4500">
                <a:latin typeface="Verdana" panose="020B0604030504040204" pitchFamily="34" charset="0"/>
                <a:ea typeface="Verdana" panose="020B0604030504040204" pitchFamily="34" charset="0"/>
                <a:cs typeface="Verdana" panose="020B0604030504040204" pitchFamily="34" charset="0"/>
              </a:rPr>
              <a:t> (ISO):</a:t>
            </a:r>
            <a:endParaRPr lang="sv-SE" sz="450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914400" indent="-914400">
              <a:lnSpc>
                <a:spcPct val="150000"/>
              </a:lnSpc>
              <a:spcBef>
                <a:spcPts val="900"/>
              </a:spcBef>
              <a:spcAft>
                <a:spcPts val="900"/>
              </a:spcAft>
              <a:buFont typeface="+mj-lt"/>
              <a:buAutoNum type="alphaLcParenR"/>
            </a:pP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Easy</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-to-read and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easy</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-to-understand.</a:t>
            </a:r>
            <a:endParaRPr lang="sv-SE" sz="4500">
              <a:latin typeface="Verdana" panose="020B0604030504040204" pitchFamily="34" charset="0"/>
              <a:ea typeface="Verdana" panose="020B0604030504040204" pitchFamily="34" charset="0"/>
              <a:cs typeface="Verdana" panose="020B0604030504040204" pitchFamily="34" charset="0"/>
            </a:endParaRPr>
          </a:p>
          <a:p>
            <a:pPr marL="914400" indent="-914400">
              <a:lnSpc>
                <a:spcPct val="150000"/>
              </a:lnSpc>
              <a:spcBef>
                <a:spcPts val="900"/>
              </a:spcBef>
              <a:spcAft>
                <a:spcPts val="900"/>
              </a:spcAft>
              <a:buFont typeface="+mj-lt"/>
              <a:buAutoNum type="alphaLcParenR"/>
            </a:pP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Plain</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language</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2997904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noChangeAspect="1"/>
          </p:cNvSpPr>
          <p:nvPr>
            <p:ph type="title"/>
          </p:nvPr>
        </p:nvSpPr>
        <p:spPr>
          <a:xfrm>
            <a:off x="317913" y="1931446"/>
            <a:ext cx="12267308" cy="1062000"/>
          </a:xfrm>
        </p:spPr>
        <p:txBody>
          <a:bodyPr/>
          <a:lstStyle/>
          <a:p>
            <a:r>
              <a:rPr lang="en-ES"/>
              <a:t>Overview</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4085714"/>
          </a:xfrm>
          <a:prstGeom prst="rect">
            <a:avLst/>
          </a:prstGeom>
        </p:spPr>
        <p:txBody>
          <a:bodyPr wrap="square" lIns="137141" tIns="68570" rIns="137141" bIns="68570">
            <a:spAutoFit/>
          </a:bodyPr>
          <a:lstStyle/>
          <a:p>
            <a:pPr>
              <a:lnSpc>
                <a:spcPct val="150000"/>
              </a:lnSpc>
            </a:pP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Inclusion</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sv-SE" sz="4500" err="1">
                <a:solidFill>
                  <a:srgbClr val="000000"/>
                </a:solidFill>
                <a:latin typeface="Verdana" panose="020B0604030504040204" pitchFamily="34" charset="0"/>
                <a:ea typeface="Verdana" panose="020B0604030504040204" pitchFamily="34" charset="0"/>
                <a:cs typeface="Verdana" panose="020B0604030504040204" pitchFamily="34" charset="0"/>
              </a:rPr>
              <a:t>Europe</a:t>
            </a: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a:t>
            </a:r>
          </a:p>
          <a:p>
            <a:pPr marL="914400" indent="-914400">
              <a:lnSpc>
                <a:spcPct val="150000"/>
              </a:lnSpc>
              <a:buFont typeface="+mj-lt"/>
              <a:buAutoNum type="alphaLcPeriod" startAt="3"/>
            </a:pPr>
            <a:r>
              <a:rPr lang="sv-SE" sz="4500">
                <a:solidFill>
                  <a:srgbClr val="000000"/>
                </a:solidFill>
                <a:latin typeface="Verdana" panose="020B0604030504040204" pitchFamily="34" charset="0"/>
                <a:ea typeface="Verdana" panose="020B0604030504040204" pitchFamily="34" charset="0"/>
                <a:cs typeface="Verdana" panose="020B0604030504040204" pitchFamily="34" charset="0"/>
              </a:rPr>
              <a:t>Information for all</a:t>
            </a:r>
            <a:r>
              <a:rPr lang="en-US" sz="4500">
                <a:solidFill>
                  <a:srgbClr val="000000"/>
                </a:solidFill>
                <a:latin typeface="Verdana" panose="020B0604030504040204" pitchFamily="34" charset="0"/>
                <a:ea typeface="Verdana" panose="020B0604030504040204" pitchFamily="34" charset="0"/>
                <a:cs typeface="Verdana" panose="020B0604030504040204" pitchFamily="34" charset="0"/>
              </a:rPr>
              <a:t>– European standards for making information easy to read and understand</a:t>
            </a:r>
            <a:r>
              <a:rPr lang="sv-SE" sz="4500">
                <a:latin typeface="Verdana" panose="020B0604030504040204" pitchFamily="34" charset="0"/>
                <a:ea typeface="Verdana" panose="020B0604030504040204" pitchFamily="34" charset="0"/>
                <a:cs typeface="Verdana" panose="020B0604030504040204" pitchFamily="34" charset="0"/>
              </a:rPr>
              <a:t> </a:t>
            </a:r>
            <a:endParaRPr lang="sv-SE" sz="4500">
              <a:solidFill>
                <a:srgbClr val="000000"/>
              </a:solidFill>
              <a:latin typeface="Verdana" panose="020B0604030504040204" pitchFamily="34" charset="0"/>
              <a:ea typeface="Verdana" panose="020B0604030504040204" pitchFamily="34" charset="0"/>
              <a:cs typeface="Verdana" panose="020B0604030504040204" pitchFamily="34" charset="0"/>
            </a:endParaRPr>
          </a:p>
          <a:p>
            <a:endParaRPr lang="en-GB" sz="4500">
              <a:latin typeface="Verdana" pitchFamily="34" charset="0"/>
              <a:ea typeface="Verdana" pitchFamily="34" charset="0"/>
            </a:endParaRPr>
          </a:p>
        </p:txBody>
      </p:sp>
    </p:spTree>
    <p:extLst>
      <p:ext uri="{BB962C8B-B14F-4D97-AF65-F5344CB8AC3E}">
        <p14:creationId xmlns:p14="http://schemas.microsoft.com/office/powerpoint/2010/main" val="134823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ES"/>
              <a:t>Overview</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3947214"/>
          </a:xfrm>
          <a:prstGeom prst="rect">
            <a:avLst/>
          </a:prstGeom>
        </p:spPr>
        <p:txBody>
          <a:bodyPr wrap="square" lIns="137141" tIns="68570" rIns="137141" bIns="68570">
            <a:spAutoFit/>
          </a:bodyPr>
          <a:lstStyle/>
          <a:p>
            <a:pPr>
              <a:lnSpc>
                <a:spcPct val="150000"/>
              </a:lnSpc>
            </a:pPr>
            <a:r>
              <a:rPr lang="sv-SE" sz="4500" dirty="0">
                <a:latin typeface="Verdana" panose="020B0604030504040204" pitchFamily="34" charset="0"/>
                <a:ea typeface="Verdana" panose="020B0604030504040204" pitchFamily="34" charset="0"/>
                <a:cs typeface="Verdana" panose="020B0604030504040204" pitchFamily="34" charset="0"/>
              </a:rPr>
              <a:t>International Federation </a:t>
            </a:r>
            <a:r>
              <a:rPr lang="sv-SE" sz="4500" dirty="0" err="1">
                <a:latin typeface="Verdana" panose="020B0604030504040204" pitchFamily="34" charset="0"/>
                <a:ea typeface="Verdana" panose="020B0604030504040204" pitchFamily="34" charset="0"/>
                <a:cs typeface="Verdana" panose="020B0604030504040204" pitchFamily="34" charset="0"/>
              </a:rPr>
              <a:t>of</a:t>
            </a:r>
            <a:r>
              <a:rPr lang="sv-SE" sz="4500" dirty="0">
                <a:latin typeface="Verdana" panose="020B0604030504040204" pitchFamily="34" charset="0"/>
                <a:ea typeface="Verdana" panose="020B0604030504040204" pitchFamily="34" charset="0"/>
                <a:cs typeface="Verdana" panose="020B0604030504040204" pitchFamily="34" charset="0"/>
              </a:rPr>
              <a:t> </a:t>
            </a:r>
            <a:r>
              <a:rPr lang="sv-SE" sz="4500" dirty="0" err="1">
                <a:latin typeface="Verdana" panose="020B0604030504040204" pitchFamily="34" charset="0"/>
                <a:ea typeface="Verdana" panose="020B0604030504040204" pitchFamily="34" charset="0"/>
                <a:cs typeface="Verdana" panose="020B0604030504040204" pitchFamily="34" charset="0"/>
              </a:rPr>
              <a:t>Library</a:t>
            </a:r>
            <a:r>
              <a:rPr lang="sv-SE" sz="4500" dirty="0">
                <a:latin typeface="Verdana" panose="020B0604030504040204" pitchFamily="34" charset="0"/>
                <a:ea typeface="Verdana" panose="020B0604030504040204" pitchFamily="34" charset="0"/>
                <a:cs typeface="Verdana" panose="020B0604030504040204" pitchFamily="34" charset="0"/>
              </a:rPr>
              <a:t> Associations and Institutions (IFLA):</a:t>
            </a:r>
          </a:p>
          <a:p>
            <a:pPr marL="742950" indent="-742950">
              <a:lnSpc>
                <a:spcPct val="150000"/>
              </a:lnSpc>
              <a:buFont typeface="+mj-lt"/>
              <a:buAutoNum type="alphaLcPeriod" startAt="4"/>
            </a:pPr>
            <a:r>
              <a:rPr lang="sv-SE" sz="4500" dirty="0" err="1">
                <a:solidFill>
                  <a:srgbClr val="000000"/>
                </a:solidFill>
                <a:latin typeface="Verdana" panose="020B0604030504040204" pitchFamily="34" charset="0"/>
              </a:rPr>
              <a:t>Guidelines</a:t>
            </a:r>
            <a:r>
              <a:rPr lang="sv-SE" sz="4500" dirty="0">
                <a:solidFill>
                  <a:srgbClr val="000000"/>
                </a:solidFill>
                <a:latin typeface="Verdana" panose="020B0604030504040204" pitchFamily="34" charset="0"/>
              </a:rPr>
              <a:t> for </a:t>
            </a:r>
            <a:r>
              <a:rPr lang="sv-SE" sz="4500" dirty="0" err="1">
                <a:solidFill>
                  <a:srgbClr val="000000"/>
                </a:solidFill>
                <a:latin typeface="Verdana" panose="020B0604030504040204" pitchFamily="34" charset="0"/>
              </a:rPr>
              <a:t>easy</a:t>
            </a:r>
            <a:r>
              <a:rPr lang="sv-SE" sz="4500" dirty="0">
                <a:solidFill>
                  <a:srgbClr val="000000"/>
                </a:solidFill>
                <a:latin typeface="Verdana" panose="020B0604030504040204" pitchFamily="34" charset="0"/>
              </a:rPr>
              <a:t>-to-read materials.</a:t>
            </a:r>
            <a:endParaRPr lang="sv-SE" sz="4500" dirty="0">
              <a:latin typeface="Verdana" panose="020B0604030504040204" pitchFamily="34" charset="0"/>
              <a:ea typeface="Verdana" panose="020B0604030504040204" pitchFamily="34" charset="0"/>
              <a:cs typeface="Verdana" panose="020B0604030504040204" pitchFamily="34" charset="0"/>
            </a:endParaRPr>
          </a:p>
          <a:p>
            <a:endParaRPr lang="en-GB" sz="4500" dirty="0">
              <a:latin typeface="Verdana" pitchFamily="34" charset="0"/>
              <a:ea typeface="Verdana" pitchFamily="34" charset="0"/>
            </a:endParaRPr>
          </a:p>
        </p:txBody>
      </p:sp>
    </p:spTree>
    <p:extLst>
      <p:ext uri="{BB962C8B-B14F-4D97-AF65-F5344CB8AC3E}">
        <p14:creationId xmlns:p14="http://schemas.microsoft.com/office/powerpoint/2010/main" val="205144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215971"/>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a:latin typeface="Verdana" pitchFamily="34" charset="0"/>
                <a:ea typeface="Verdana" pitchFamily="34" charset="0"/>
              </a:rPr>
              <a:t>Agreed description of how things should be done.</a:t>
            </a:r>
          </a:p>
          <a:p>
            <a:pPr marL="685800" indent="-685800">
              <a:lnSpc>
                <a:spcPct val="150000"/>
              </a:lnSpc>
              <a:buFont typeface="Arial" panose="020B0604020202020204" pitchFamily="34" charset="0"/>
              <a:buChar char="•"/>
            </a:pPr>
            <a:r>
              <a:rPr lang="en-GB" sz="4500">
                <a:latin typeface="Verdana" pitchFamily="34" charset="0"/>
                <a:ea typeface="Verdana" pitchFamily="34" charset="0"/>
              </a:rPr>
              <a:t>Not mandatory, but sometimes you must comply.</a:t>
            </a:r>
          </a:p>
        </p:txBody>
      </p:sp>
      <p:sp>
        <p:nvSpPr>
          <p:cNvPr id="5" name="Rubrik 4">
            <a:extLst>
              <a:ext uri="{FF2B5EF4-FFF2-40B4-BE49-F238E27FC236}">
                <a16:creationId xmlns:a16="http://schemas.microsoft.com/office/drawing/2014/main" id="{9E102028-0AC0-2740-8199-13DA05183D99}"/>
              </a:ext>
            </a:extLst>
          </p:cNvPr>
          <p:cNvSpPr>
            <a:spLocks noGrp="1"/>
          </p:cNvSpPr>
          <p:nvPr>
            <p:ph type="title"/>
          </p:nvPr>
        </p:nvSpPr>
        <p:spPr>
          <a:xfrm>
            <a:off x="316800" y="1933085"/>
            <a:ext cx="17085600" cy="1062000"/>
          </a:xfrm>
        </p:spPr>
        <p:txBody>
          <a:bodyPr/>
          <a:lstStyle/>
          <a:p>
            <a:r>
              <a:rPr lang="en-GB" dirty="0"/>
              <a:t>Standards</a:t>
            </a:r>
          </a:p>
        </p:txBody>
      </p:sp>
    </p:spTree>
    <p:extLst>
      <p:ext uri="{BB962C8B-B14F-4D97-AF65-F5344CB8AC3E}">
        <p14:creationId xmlns:p14="http://schemas.microsoft.com/office/powerpoint/2010/main" val="2934867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6300102"/>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v-SE" sz="4500" dirty="0">
                <a:solidFill>
                  <a:srgbClr val="000000"/>
                </a:solidFill>
                <a:latin typeface="Verdana" panose="020B0604030504040204" pitchFamily="34" charset="0"/>
              </a:rPr>
              <a:t>Standards </a:t>
            </a:r>
            <a:r>
              <a:rPr lang="sv-SE" sz="4500" dirty="0" err="1">
                <a:solidFill>
                  <a:srgbClr val="000000"/>
                </a:solidFill>
                <a:latin typeface="Verdana" panose="020B0604030504040204" pitchFamily="34" charset="0"/>
              </a:rPr>
              <a:t>are</a:t>
            </a:r>
            <a:r>
              <a:rPr lang="sv-SE" sz="4500" dirty="0">
                <a:solidFill>
                  <a:srgbClr val="000000"/>
                </a:solidFill>
                <a:latin typeface="Verdana" panose="020B0604030504040204" pitchFamily="34" charset="0"/>
              </a:rPr>
              <a:t> </a:t>
            </a:r>
            <a:r>
              <a:rPr lang="sv-SE" sz="4500" dirty="0" err="1">
                <a:solidFill>
                  <a:srgbClr val="000000"/>
                </a:solidFill>
                <a:latin typeface="Verdana" panose="020B0604030504040204" pitchFamily="34" charset="0"/>
              </a:rPr>
              <a:t>developed</a:t>
            </a:r>
            <a:r>
              <a:rPr lang="sv-SE" sz="4500" dirty="0">
                <a:solidFill>
                  <a:srgbClr val="000000"/>
                </a:solidFill>
                <a:latin typeface="Verdana" panose="020B0604030504040204" pitchFamily="34" charset="0"/>
              </a:rPr>
              <a:t> by </a:t>
            </a:r>
            <a:br>
              <a:rPr lang="sv-SE" sz="4500" dirty="0">
                <a:solidFill>
                  <a:srgbClr val="000000"/>
                </a:solidFill>
                <a:latin typeface="Verdana" panose="020B0604030504040204" pitchFamily="34" charset="0"/>
              </a:rPr>
            </a:br>
            <a:r>
              <a:rPr lang="sv-SE" sz="4500" dirty="0" err="1">
                <a:solidFill>
                  <a:srgbClr val="000000"/>
                </a:solidFill>
                <a:latin typeface="Verdana" panose="020B0604030504040204" pitchFamily="34" charset="0"/>
              </a:rPr>
              <a:t>standardization</a:t>
            </a:r>
            <a:r>
              <a:rPr lang="sv-SE" sz="4500" dirty="0">
                <a:solidFill>
                  <a:srgbClr val="000000"/>
                </a:solidFill>
                <a:latin typeface="Verdana" panose="020B0604030504040204" pitchFamily="34" charset="0"/>
              </a:rPr>
              <a:t> </a:t>
            </a:r>
            <a:r>
              <a:rPr lang="sv-SE" sz="4500" dirty="0" err="1">
                <a:solidFill>
                  <a:srgbClr val="000000"/>
                </a:solidFill>
                <a:latin typeface="Verdana" panose="020B0604030504040204" pitchFamily="34" charset="0"/>
              </a:rPr>
              <a:t>organizations</a:t>
            </a:r>
            <a:r>
              <a:rPr lang="sv-SE" sz="4500" dirty="0">
                <a:solidFill>
                  <a:srgbClr val="000000"/>
                </a:solidFill>
                <a:latin typeface="Verdana" panose="020B0604030504040204" pitchFamily="34" charset="0"/>
              </a:rPr>
              <a:t>.</a:t>
            </a:r>
          </a:p>
          <a:p>
            <a:pPr marL="685800" indent="-685800">
              <a:lnSpc>
                <a:spcPct val="150000"/>
              </a:lnSpc>
              <a:buFont typeface="Arial" panose="020B0604020202020204" pitchFamily="34" charset="0"/>
              <a:buChar char="•"/>
            </a:pPr>
            <a:r>
              <a:rPr lang="sv-SE" sz="4500" dirty="0">
                <a:solidFill>
                  <a:srgbClr val="000000"/>
                </a:solidFill>
                <a:latin typeface="Verdana" panose="020B0604030504040204" pitchFamily="34" charset="0"/>
              </a:rPr>
              <a:t>A standard </a:t>
            </a:r>
            <a:r>
              <a:rPr lang="sv-SE" sz="4500" dirty="0" err="1">
                <a:solidFill>
                  <a:srgbClr val="000000"/>
                </a:solidFill>
                <a:latin typeface="Verdana" panose="020B0604030504040204" pitchFamily="34" charset="0"/>
              </a:rPr>
              <a:t>can</a:t>
            </a:r>
            <a:r>
              <a:rPr lang="sv-SE" sz="4500" dirty="0">
                <a:solidFill>
                  <a:srgbClr val="000000"/>
                </a:solidFill>
                <a:latin typeface="Verdana" panose="020B0604030504040204" pitchFamily="34" charset="0"/>
              </a:rPr>
              <a:t> be a </a:t>
            </a:r>
            <a:r>
              <a:rPr lang="sv-SE" sz="4500" dirty="0" err="1">
                <a:solidFill>
                  <a:srgbClr val="000000"/>
                </a:solidFill>
                <a:latin typeface="Verdana" panose="020B0604030504040204" pitchFamily="34" charset="0"/>
              </a:rPr>
              <a:t>guideline</a:t>
            </a:r>
            <a:r>
              <a:rPr lang="sv-SE" sz="4500" dirty="0">
                <a:solidFill>
                  <a:srgbClr val="000000"/>
                </a:solidFill>
                <a:latin typeface="Verdana" panose="020B0604030504040204" pitchFamily="34" charset="0"/>
              </a:rPr>
              <a:t>.</a:t>
            </a:r>
          </a:p>
          <a:p>
            <a:pPr marL="685800" indent="-685800">
              <a:lnSpc>
                <a:spcPct val="150000"/>
              </a:lnSpc>
              <a:buFont typeface="Arial" panose="020B0604020202020204" pitchFamily="34" charset="0"/>
              <a:buChar char="•"/>
            </a:pPr>
            <a:r>
              <a:rPr lang="sv-SE" sz="4500" dirty="0">
                <a:solidFill>
                  <a:srgbClr val="000000"/>
                </a:solidFill>
                <a:latin typeface="Verdana" panose="020B0604030504040204" pitchFamily="34" charset="0"/>
              </a:rPr>
              <a:t>A </a:t>
            </a:r>
            <a:r>
              <a:rPr lang="sv-SE" sz="4500" dirty="0" err="1">
                <a:solidFill>
                  <a:srgbClr val="000000"/>
                </a:solidFill>
                <a:latin typeface="Verdana" panose="020B0604030504040204" pitchFamily="34" charset="0"/>
              </a:rPr>
              <a:t>guideline</a:t>
            </a:r>
            <a:r>
              <a:rPr lang="sv-SE" sz="4500" dirty="0">
                <a:solidFill>
                  <a:srgbClr val="000000"/>
                </a:solidFill>
                <a:latin typeface="Verdana" panose="020B0604030504040204" pitchFamily="34" charset="0"/>
              </a:rPr>
              <a:t> not </a:t>
            </a:r>
            <a:r>
              <a:rPr lang="sv-SE" sz="4500" dirty="0" err="1">
                <a:solidFill>
                  <a:srgbClr val="000000"/>
                </a:solidFill>
                <a:latin typeface="Verdana" panose="020B0604030504040204" pitchFamily="34" charset="0"/>
              </a:rPr>
              <a:t>necessarily</a:t>
            </a:r>
            <a:r>
              <a:rPr lang="sv-SE" sz="4500" dirty="0">
                <a:solidFill>
                  <a:srgbClr val="000000"/>
                </a:solidFill>
                <a:latin typeface="Verdana" panose="020B0604030504040204" pitchFamily="34" charset="0"/>
              </a:rPr>
              <a:t> a standard.</a:t>
            </a:r>
          </a:p>
          <a:p>
            <a:pPr marL="1600103" lvl="1" indent="-914400">
              <a:lnSpc>
                <a:spcPct val="150000"/>
              </a:lnSpc>
              <a:buFont typeface="+mj-lt"/>
              <a:buAutoNum type="alphaLcPeriod"/>
            </a:pPr>
            <a:endParaRPr lang="sv-SE" sz="4800" dirty="0">
              <a:solidFill>
                <a:srgbClr val="000000"/>
              </a:solidFill>
              <a:latin typeface="Verdana" panose="020B0604030504040204" pitchFamily="34" charset="0"/>
            </a:endParaRPr>
          </a:p>
          <a:p>
            <a:pPr marL="771417" indent="-771417">
              <a:lnSpc>
                <a:spcPct val="150000"/>
              </a:lnSpc>
              <a:buFont typeface="+mj-lt"/>
              <a:buAutoNum type="arabicPeriod"/>
            </a:pPr>
            <a:endParaRPr lang="en-GB" sz="4500" dirty="0">
              <a:latin typeface="Verdana" pitchFamily="34" charset="0"/>
              <a:ea typeface="Verdana" pitchFamily="34" charset="0"/>
            </a:endParaRPr>
          </a:p>
        </p:txBody>
      </p:sp>
      <p:sp>
        <p:nvSpPr>
          <p:cNvPr id="8" name="Rubrik 7">
            <a:extLst>
              <a:ext uri="{FF2B5EF4-FFF2-40B4-BE49-F238E27FC236}">
                <a16:creationId xmlns:a16="http://schemas.microsoft.com/office/drawing/2014/main" id="{ED98691D-4F86-9A45-B82D-7ADB9931BFEC}"/>
              </a:ext>
            </a:extLst>
          </p:cNvPr>
          <p:cNvSpPr>
            <a:spLocks noGrp="1"/>
          </p:cNvSpPr>
          <p:nvPr>
            <p:ph type="title"/>
          </p:nvPr>
        </p:nvSpPr>
        <p:spPr>
          <a:xfrm>
            <a:off x="317912" y="1933200"/>
            <a:ext cx="17085600" cy="1062000"/>
          </a:xfrm>
        </p:spPr>
        <p:txBody>
          <a:bodyPr>
            <a:normAutofit/>
          </a:bodyPr>
          <a:lstStyle/>
          <a:p>
            <a:pPr rtl="0" eaLnBrk="1" latinLnBrk="0" hangingPunct="1"/>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Standards &amp; </a:t>
            </a:r>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guidelines</a:t>
            </a:r>
            <a:endParaRPr lang="sv-SE"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60281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361"/>
          </a:xfrm>
          <a:prstGeom prst="rect">
            <a:avLst/>
          </a:prstGeom>
        </p:spPr>
        <p:txBody>
          <a:bodyPr wrap="square" lIns="137141" tIns="68570" rIns="137141" bIns="68570">
            <a:spAutoFit/>
          </a:bodyPr>
          <a:lstStyle/>
          <a:p>
            <a:pPr>
              <a:lnSpc>
                <a:spcPct val="150000"/>
              </a:lnSpc>
            </a:pPr>
            <a:r>
              <a:rPr lang="sv-SE" sz="4500">
                <a:latin typeface="Verdana" pitchFamily="34" charset="0"/>
                <a:ea typeface="Verdana" pitchFamily="34" charset="0"/>
              </a:rPr>
              <a:t>International: </a:t>
            </a:r>
          </a:p>
          <a:p>
            <a:pPr marL="685800" indent="-685800">
              <a:lnSpc>
                <a:spcPct val="150000"/>
              </a:lnSpc>
              <a:buFont typeface="Arial" panose="020B0604020202020204" pitchFamily="34" charset="0"/>
              <a:buChar char="•"/>
            </a:pPr>
            <a:r>
              <a:rPr lang="en-US" sz="4500">
                <a:latin typeface="Verdana" panose="020B0604030504040204" pitchFamily="34" charset="0"/>
                <a:ea typeface="Verdana" panose="020B0604030504040204" pitchFamily="34" charset="0"/>
                <a:cs typeface="Verdana" panose="020B0604030504040204" pitchFamily="34" charset="0"/>
              </a:rPr>
              <a:t>International Organization for Standardization</a:t>
            </a:r>
            <a:r>
              <a:rPr lang="sv-SE" sz="4500">
                <a:latin typeface="Verdana" panose="020B0604030504040204" pitchFamily="34" charset="0"/>
                <a:ea typeface="Verdana" panose="020B0604030504040204" pitchFamily="34" charset="0"/>
                <a:cs typeface="Verdana" panose="020B0604030504040204" pitchFamily="34" charset="0"/>
              </a:rPr>
              <a:t> (ISO)</a:t>
            </a:r>
          </a:p>
          <a:p>
            <a:pPr marL="685800" indent="-685800">
              <a:lnSpc>
                <a:spcPct val="150000"/>
              </a:lnSpc>
              <a:buFont typeface="Arial" panose="020B0604020202020204" pitchFamily="34" charset="0"/>
              <a:buChar char="•"/>
            </a:pPr>
            <a:r>
              <a:rPr lang="en-US" sz="4500">
                <a:latin typeface="Verdana" panose="020B0604030504040204" pitchFamily="34" charset="0"/>
                <a:ea typeface="Verdana" panose="020B0604030504040204" pitchFamily="34" charset="0"/>
                <a:cs typeface="Verdana" panose="020B0604030504040204" pitchFamily="34" charset="0"/>
              </a:rPr>
              <a:t>International Telecommunication Union</a:t>
            </a:r>
            <a:r>
              <a:rPr lang="sv-SE" sz="4500">
                <a:latin typeface="Verdana" panose="020B0604030504040204" pitchFamily="34" charset="0"/>
                <a:ea typeface="Verdana" panose="020B0604030504040204" pitchFamily="34" charset="0"/>
                <a:cs typeface="Verdana" panose="020B0604030504040204" pitchFamily="34" charset="0"/>
              </a:rPr>
              <a:t> (ITU) </a:t>
            </a:r>
          </a:p>
          <a:p>
            <a:pPr marL="685800" indent="-685800">
              <a:lnSpc>
                <a:spcPct val="150000"/>
              </a:lnSpc>
              <a:buFont typeface="Arial" panose="020B0604020202020204" pitchFamily="34" charset="0"/>
              <a:buChar char="•"/>
            </a:pPr>
            <a:r>
              <a:rPr lang="en-US" sz="4500">
                <a:latin typeface="Verdana" panose="020B0604030504040204" pitchFamily="34" charset="0"/>
                <a:ea typeface="Verdana" panose="020B0604030504040204" pitchFamily="34" charset="0"/>
                <a:cs typeface="Verdana" panose="020B0604030504040204" pitchFamily="34" charset="0"/>
              </a:rPr>
              <a:t>World Wide Web Consortium</a:t>
            </a:r>
            <a:r>
              <a:rPr lang="sv-SE" sz="4500">
                <a:latin typeface="Verdana" panose="020B0604030504040204" pitchFamily="34" charset="0"/>
                <a:ea typeface="Verdana" panose="020B0604030504040204" pitchFamily="34" charset="0"/>
                <a:cs typeface="Verdana" panose="020B0604030504040204" pitchFamily="34" charset="0"/>
              </a:rPr>
              <a:t> (W3C) </a:t>
            </a:r>
          </a:p>
        </p:txBody>
      </p:sp>
      <p:sp>
        <p:nvSpPr>
          <p:cNvPr id="2" name="Rubrik 1">
            <a:extLst>
              <a:ext uri="{FF2B5EF4-FFF2-40B4-BE49-F238E27FC236}">
                <a16:creationId xmlns:a16="http://schemas.microsoft.com/office/drawing/2014/main" id="{87205C04-B612-BC43-B4D5-54BB07BBA8BF}"/>
              </a:ext>
            </a:extLst>
          </p:cNvPr>
          <p:cNvSpPr>
            <a:spLocks noGrp="1"/>
          </p:cNvSpPr>
          <p:nvPr>
            <p:ph type="title"/>
          </p:nvPr>
        </p:nvSpPr>
        <p:spPr>
          <a:xfrm>
            <a:off x="316800" y="1933200"/>
            <a:ext cx="17085600" cy="1062000"/>
          </a:xfrm>
        </p:spPr>
        <p:txBody>
          <a:bodyPr>
            <a:normAutofit/>
          </a:bodyPr>
          <a:lstStyle/>
          <a:p>
            <a:pPr rtl="0" eaLnBrk="1" latinLnBrk="0" hangingPunct="1"/>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Organizations</a:t>
            </a:r>
            <a:endParaRPr lang="sv-SE"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97954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07"/>
          </a:xfrm>
          <a:prstGeom prst="rect">
            <a:avLst/>
          </a:prstGeom>
        </p:spPr>
        <p:txBody>
          <a:bodyPr wrap="square" lIns="137141" tIns="68570" rIns="137141" bIns="68570">
            <a:spAutoFit/>
          </a:bodyPr>
          <a:lstStyle/>
          <a:p>
            <a:pPr>
              <a:lnSpc>
                <a:spcPct val="150000"/>
              </a:lnSpc>
            </a:pPr>
            <a:r>
              <a:rPr lang="en-GB" sz="4500">
                <a:latin typeface="Verdana" panose="020B0604030504040204" pitchFamily="34" charset="0"/>
                <a:ea typeface="Verdana" panose="020B0604030504040204" pitchFamily="34" charset="0"/>
                <a:cs typeface="Verdana" panose="020B0604030504040204" pitchFamily="34" charset="0"/>
              </a:rPr>
              <a:t>European:</a:t>
            </a:r>
          </a:p>
          <a:p>
            <a:pPr marL="685800" indent="-685800">
              <a:lnSpc>
                <a:spcPct val="150000"/>
              </a:lnSpc>
              <a:buFont typeface="Arial" panose="020B0604020202020204" pitchFamily="34" charset="0"/>
              <a:buChar char="•"/>
            </a:pPr>
            <a:r>
              <a:rPr lang="en-US" sz="4500">
                <a:latin typeface="Verdana" panose="020B0604030504040204" pitchFamily="34" charset="0"/>
                <a:ea typeface="Verdana" panose="020B0604030504040204" pitchFamily="34" charset="0"/>
                <a:cs typeface="Verdana" panose="020B0604030504040204" pitchFamily="34" charset="0"/>
              </a:rPr>
              <a:t>European Telecommunications Standard Institute</a:t>
            </a:r>
            <a:r>
              <a:rPr lang="sv-SE" sz="4500">
                <a:latin typeface="Verdana" panose="020B0604030504040204" pitchFamily="34" charset="0"/>
                <a:ea typeface="Verdana" panose="020B0604030504040204" pitchFamily="34" charset="0"/>
                <a:cs typeface="Verdana" panose="020B0604030504040204" pitchFamily="34" charset="0"/>
              </a:rPr>
              <a:t> (</a:t>
            </a:r>
            <a:r>
              <a:rPr lang="en-GB" sz="4500">
                <a:latin typeface="Verdana" panose="020B0604030504040204" pitchFamily="34" charset="0"/>
                <a:ea typeface="Verdana" panose="020B0604030504040204" pitchFamily="34" charset="0"/>
                <a:cs typeface="Verdana" panose="020B0604030504040204" pitchFamily="34" charset="0"/>
              </a:rPr>
              <a:t>ETSI) </a:t>
            </a:r>
          </a:p>
          <a:p>
            <a:pPr marL="685800" indent="-685800">
              <a:lnSpc>
                <a:spcPct val="150000"/>
              </a:lnSpc>
              <a:buFont typeface="Arial" panose="020B0604020202020204" pitchFamily="34" charset="0"/>
              <a:buChar char="•"/>
            </a:pPr>
            <a:r>
              <a:rPr lang="en-US" sz="4500">
                <a:latin typeface="Verdana" panose="020B0604030504040204" pitchFamily="34" charset="0"/>
                <a:ea typeface="Verdana" panose="020B0604030504040204" pitchFamily="34" charset="0"/>
                <a:cs typeface="Verdana" panose="020B0604030504040204" pitchFamily="34" charset="0"/>
              </a:rPr>
              <a:t>European Committee for Standardization</a:t>
            </a:r>
            <a:r>
              <a:rPr lang="sv-SE" sz="4500">
                <a:latin typeface="Verdana" panose="020B0604030504040204" pitchFamily="34" charset="0"/>
                <a:ea typeface="Verdana" panose="020B0604030504040204" pitchFamily="34" charset="0"/>
                <a:cs typeface="Verdana" panose="020B0604030504040204" pitchFamily="34" charset="0"/>
              </a:rPr>
              <a:t> (</a:t>
            </a:r>
            <a:r>
              <a:rPr lang="en-GB" sz="4500">
                <a:latin typeface="Verdana" panose="020B0604030504040204" pitchFamily="34" charset="0"/>
                <a:ea typeface="Verdana" panose="020B0604030504040204" pitchFamily="34" charset="0"/>
                <a:cs typeface="Verdana" panose="020B0604030504040204" pitchFamily="34" charset="0"/>
              </a:rPr>
              <a:t>CEN) </a:t>
            </a:r>
          </a:p>
          <a:p>
            <a:pPr>
              <a:lnSpc>
                <a:spcPct val="150000"/>
              </a:lnSpc>
            </a:pPr>
            <a:endParaRPr lang="en-GB" sz="4500">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n-GB" sz="4500">
                <a:latin typeface="Verdana" panose="020B0604030504040204" pitchFamily="34" charset="0"/>
                <a:ea typeface="Verdana" panose="020B0604030504040204" pitchFamily="34" charset="0"/>
                <a:cs typeface="Verdana" panose="020B0604030504040204" pitchFamily="34" charset="0"/>
              </a:rPr>
              <a:t>And national organizations</a:t>
            </a:r>
          </a:p>
        </p:txBody>
      </p:sp>
      <p:sp>
        <p:nvSpPr>
          <p:cNvPr id="2" name="Rubrik 1">
            <a:extLst>
              <a:ext uri="{FF2B5EF4-FFF2-40B4-BE49-F238E27FC236}">
                <a16:creationId xmlns:a16="http://schemas.microsoft.com/office/drawing/2014/main" id="{7CDC3194-9166-9B42-8C9A-5C7E2E02C138}"/>
              </a:ext>
            </a:extLst>
          </p:cNvPr>
          <p:cNvSpPr>
            <a:spLocks noGrp="1"/>
          </p:cNvSpPr>
          <p:nvPr>
            <p:ph type="title"/>
          </p:nvPr>
        </p:nvSpPr>
        <p:spPr>
          <a:xfrm>
            <a:off x="317912" y="1933200"/>
            <a:ext cx="17084400" cy="1062638"/>
          </a:xfrm>
        </p:spPr>
        <p:txBody>
          <a:bodyPr>
            <a:normAutofit/>
          </a:bodyPr>
          <a:lstStyle/>
          <a:p>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Organizations</a:t>
            </a:r>
            <a:r>
              <a:rPr lang="sv-SE" dirty="0">
                <a:latin typeface="Verdana" panose="020B0604030504040204" pitchFamily="34" charset="0"/>
                <a:ea typeface="Verdana" panose="020B0604030504040204" pitchFamily="34" charset="0"/>
                <a:cs typeface="Verdana" panose="020B0604030504040204" pitchFamily="34" charset="0"/>
              </a:rPr>
              <a:t> </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611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07"/>
          </a:xfrm>
          <a:prstGeom prst="rect">
            <a:avLst/>
          </a:prstGeom>
        </p:spPr>
        <p:txBody>
          <a:bodyPr wrap="square" lIns="137141" tIns="68570" rIns="137141" bIns="68570">
            <a:spAutoFit/>
          </a:bodyPr>
          <a:lstStyle/>
          <a:p>
            <a:pPr>
              <a:lnSpc>
                <a:spcPct val="150000"/>
              </a:lnSpc>
            </a:pPr>
            <a:r>
              <a:rPr lang="sv-SE" sz="4500" dirty="0" err="1">
                <a:latin typeface="Verdana" panose="020B0604030504040204" pitchFamily="34" charset="0"/>
                <a:ea typeface="Verdana" panose="020B0604030504040204" pitchFamily="34" charset="0"/>
                <a:cs typeface="Verdana" panose="020B0604030504040204" pitchFamily="34" charset="0"/>
              </a:rPr>
              <a:t>But</a:t>
            </a:r>
            <a:r>
              <a:rPr lang="sv-SE" sz="4500" dirty="0">
                <a:latin typeface="Verdana" panose="020B0604030504040204" pitchFamily="34" charset="0"/>
                <a:ea typeface="Verdana" panose="020B0604030504040204" pitchFamily="34" charset="0"/>
                <a:cs typeface="Verdana" panose="020B0604030504040204" pitchFamily="34" charset="0"/>
              </a:rPr>
              <a:t> </a:t>
            </a:r>
            <a:r>
              <a:rPr lang="sv-SE" sz="4500" dirty="0" err="1">
                <a:latin typeface="Verdana" panose="020B0604030504040204" pitchFamily="34" charset="0"/>
                <a:ea typeface="Verdana" panose="020B0604030504040204" pitchFamily="34" charset="0"/>
                <a:cs typeface="Verdana" panose="020B0604030504040204" pitchFamily="34" charset="0"/>
              </a:rPr>
              <a:t>two</a:t>
            </a:r>
            <a:r>
              <a:rPr lang="sv-SE" sz="4500" dirty="0">
                <a:latin typeface="Verdana" panose="020B0604030504040204" pitchFamily="34" charset="0"/>
                <a:ea typeface="Verdana" panose="020B0604030504040204" pitchFamily="34" charset="0"/>
                <a:cs typeface="Verdana" panose="020B0604030504040204" pitchFamily="34" charset="0"/>
              </a:rPr>
              <a:t> </a:t>
            </a:r>
            <a:r>
              <a:rPr lang="sv-SE" sz="4500" dirty="0" err="1">
                <a:latin typeface="Verdana" panose="020B0604030504040204" pitchFamily="34" charset="0"/>
                <a:ea typeface="Verdana" panose="020B0604030504040204" pitchFamily="34" charset="0"/>
                <a:cs typeface="Verdana" panose="020B0604030504040204" pitchFamily="34" charset="0"/>
              </a:rPr>
              <a:t>ongoing</a:t>
            </a:r>
            <a:r>
              <a:rPr lang="sv-SE" sz="4500" dirty="0">
                <a:latin typeface="Verdana" panose="020B0604030504040204" pitchFamily="34" charset="0"/>
                <a:ea typeface="Verdana" panose="020B0604030504040204" pitchFamily="34" charset="0"/>
                <a:cs typeface="Verdana" panose="020B0604030504040204" pitchFamily="34" charset="0"/>
              </a:rPr>
              <a:t> ISO </a:t>
            </a:r>
            <a:r>
              <a:rPr lang="sv-SE" sz="4500" dirty="0" err="1">
                <a:latin typeface="Verdana" panose="020B0604030504040204" pitchFamily="34" charset="0"/>
                <a:ea typeface="Verdana" panose="020B0604030504040204" pitchFamily="34" charset="0"/>
                <a:cs typeface="Verdana" panose="020B0604030504040204" pitchFamily="34" charset="0"/>
              </a:rPr>
              <a:t>projects</a:t>
            </a:r>
            <a:r>
              <a:rPr lang="sv-SE" sz="4500" dirty="0">
                <a:latin typeface="Verdana" panose="020B0604030504040204" pitchFamily="34" charset="0"/>
                <a:ea typeface="Verdana" panose="020B0604030504040204" pitchFamily="34" charset="0"/>
                <a:cs typeface="Verdana" panose="020B0604030504040204" pitchFamily="34" charset="0"/>
              </a:rPr>
              <a:t>:</a:t>
            </a:r>
            <a:endParaRPr lang="en-GB" sz="4500" dirty="0">
              <a:latin typeface="Verdana" panose="020B0604030504040204" pitchFamily="34" charset="0"/>
              <a:ea typeface="Verdana" panose="020B0604030504040204" pitchFamily="34" charset="0"/>
              <a:cs typeface="Verdana" panose="020B0604030504040204" pitchFamily="34" charset="0"/>
            </a:endParaRPr>
          </a:p>
          <a:p>
            <a:pPr marL="914400" indent="-914400">
              <a:lnSpc>
                <a:spcPct val="150000"/>
              </a:lnSpc>
              <a:buFont typeface="+mj-lt"/>
              <a:buAutoNum type="arabicPeriod"/>
            </a:pPr>
            <a:r>
              <a:rPr lang="sv-SE" sz="4500" dirty="0">
                <a:latin typeface="Verdana" panose="020B0604030504040204" pitchFamily="34" charset="0"/>
                <a:ea typeface="Verdana" panose="020B0604030504040204" pitchFamily="34" charset="0"/>
                <a:cs typeface="Verdana" panose="020B0604030504040204" pitchFamily="34" charset="0"/>
              </a:rPr>
              <a:t>ISO/IEC WD 23859: </a:t>
            </a:r>
            <a:r>
              <a:rPr lang="sv-SE" sz="4500" dirty="0" err="1">
                <a:solidFill>
                  <a:srgbClr val="000000"/>
                </a:solidFill>
                <a:latin typeface="Verdana" panose="020B0604030504040204" pitchFamily="34" charset="0"/>
                <a:ea typeface="Verdana" panose="020B0604030504040204" pitchFamily="34" charset="0"/>
                <a:cs typeface="Verdana" panose="020B0604030504040204" pitchFamily="34" charset="0"/>
              </a:rPr>
              <a:t>Guidance</a:t>
            </a:r>
            <a:r>
              <a:rPr lang="sv-SE" sz="4500" dirty="0">
                <a:solidFill>
                  <a:srgbClr val="000000"/>
                </a:solidFill>
                <a:latin typeface="Verdana" panose="020B0604030504040204" pitchFamily="34" charset="0"/>
                <a:ea typeface="Verdana" panose="020B0604030504040204" pitchFamily="34" charset="0"/>
                <a:cs typeface="Verdana" panose="020B0604030504040204" pitchFamily="34" charset="0"/>
              </a:rPr>
              <a:t> on </a:t>
            </a:r>
            <a:r>
              <a:rPr lang="sv-SE" sz="4500" dirty="0" err="1">
                <a:solidFill>
                  <a:srgbClr val="000000"/>
                </a:solidFill>
                <a:latin typeface="Verdana" panose="020B0604030504040204" pitchFamily="34" charset="0"/>
                <a:ea typeface="Verdana" panose="020B0604030504040204" pitchFamily="34" charset="0"/>
                <a:cs typeface="Verdana" panose="020B0604030504040204" pitchFamily="34" charset="0"/>
              </a:rPr>
              <a:t>making</a:t>
            </a:r>
            <a:r>
              <a:rPr lang="sv-SE" sz="4500"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sv-SE" sz="4500" dirty="0" err="1">
                <a:solidFill>
                  <a:srgbClr val="000000"/>
                </a:solidFill>
                <a:latin typeface="Verdana" panose="020B0604030504040204" pitchFamily="34" charset="0"/>
                <a:ea typeface="Verdana" panose="020B0604030504040204" pitchFamily="34" charset="0"/>
                <a:cs typeface="Verdana" panose="020B0604030504040204" pitchFamily="34" charset="0"/>
              </a:rPr>
              <a:t>written</a:t>
            </a:r>
            <a:r>
              <a:rPr lang="sv-SE" sz="4500" dirty="0">
                <a:solidFill>
                  <a:srgbClr val="000000"/>
                </a:solidFill>
                <a:latin typeface="Verdana" panose="020B0604030504040204" pitchFamily="34" charset="0"/>
                <a:ea typeface="Verdana" panose="020B0604030504040204" pitchFamily="34" charset="0"/>
                <a:cs typeface="Verdana" panose="020B0604030504040204" pitchFamily="34" charset="0"/>
              </a:rPr>
              <a:t> text </a:t>
            </a:r>
            <a:br>
              <a:rPr lang="sv-SE" sz="4500" dirty="0">
                <a:solidFill>
                  <a:srgbClr val="000000"/>
                </a:solidFill>
                <a:latin typeface="Verdana" panose="020B0604030504040204" pitchFamily="34" charset="0"/>
                <a:ea typeface="Verdana" panose="020B0604030504040204" pitchFamily="34" charset="0"/>
                <a:cs typeface="Verdana" panose="020B0604030504040204" pitchFamily="34" charset="0"/>
              </a:rPr>
            </a:br>
            <a:r>
              <a:rPr lang="sv-SE" sz="4500" dirty="0" err="1">
                <a:solidFill>
                  <a:srgbClr val="000000"/>
                </a:solidFill>
                <a:latin typeface="Verdana" panose="020B0604030504040204" pitchFamily="34" charset="0"/>
                <a:ea typeface="Verdana" panose="020B0604030504040204" pitchFamily="34" charset="0"/>
                <a:cs typeface="Verdana" panose="020B0604030504040204" pitchFamily="34" charset="0"/>
              </a:rPr>
              <a:t>easy</a:t>
            </a:r>
            <a:r>
              <a:rPr lang="sv-SE" sz="4500" dirty="0">
                <a:solidFill>
                  <a:srgbClr val="000000"/>
                </a:solidFill>
                <a:latin typeface="Verdana" panose="020B0604030504040204" pitchFamily="34" charset="0"/>
                <a:ea typeface="Verdana" panose="020B0604030504040204" pitchFamily="34" charset="0"/>
                <a:cs typeface="Verdana" panose="020B0604030504040204" pitchFamily="34" charset="0"/>
              </a:rPr>
              <a:t> to read and </a:t>
            </a:r>
            <a:r>
              <a:rPr lang="sv-SE" sz="4500" dirty="0" err="1">
                <a:solidFill>
                  <a:srgbClr val="000000"/>
                </a:solidFill>
                <a:latin typeface="Verdana" panose="020B0604030504040204" pitchFamily="34" charset="0"/>
                <a:ea typeface="Verdana" panose="020B0604030504040204" pitchFamily="34" charset="0"/>
                <a:cs typeface="Verdana" panose="020B0604030504040204" pitchFamily="34" charset="0"/>
              </a:rPr>
              <a:t>easy</a:t>
            </a:r>
            <a:r>
              <a:rPr lang="sv-SE" sz="4500" dirty="0">
                <a:solidFill>
                  <a:srgbClr val="000000"/>
                </a:solidFill>
                <a:latin typeface="Verdana" panose="020B0604030504040204" pitchFamily="34" charset="0"/>
                <a:ea typeface="Verdana" panose="020B0604030504040204" pitchFamily="34" charset="0"/>
                <a:cs typeface="Verdana" panose="020B0604030504040204" pitchFamily="34" charset="0"/>
              </a:rPr>
              <a:t> to understand.</a:t>
            </a:r>
            <a:endParaRPr lang="sv-SE" sz="4500" dirty="0">
              <a:latin typeface="Verdana" panose="020B0604030504040204" pitchFamily="34" charset="0"/>
              <a:ea typeface="Verdana" panose="020B0604030504040204" pitchFamily="34" charset="0"/>
              <a:cs typeface="Verdana" panose="020B0604030504040204" pitchFamily="34" charset="0"/>
            </a:endParaRPr>
          </a:p>
          <a:p>
            <a:pPr marL="914400" indent="-914400">
              <a:lnSpc>
                <a:spcPct val="150000"/>
              </a:lnSpc>
              <a:buFont typeface="+mj-lt"/>
              <a:buAutoNum type="arabicPeriod"/>
            </a:pPr>
            <a:r>
              <a:rPr lang="sv-SE" sz="4500" dirty="0">
                <a:latin typeface="Verdana" panose="020B0604030504040204" pitchFamily="34" charset="0"/>
                <a:ea typeface="Verdana" panose="020B0604030504040204" pitchFamily="34" charset="0"/>
                <a:cs typeface="Verdana" panose="020B0604030504040204" pitchFamily="34" charset="0"/>
              </a:rPr>
              <a:t>ISO/WD 24495: </a:t>
            </a:r>
            <a:r>
              <a:rPr lang="sv-SE" sz="4500" dirty="0" err="1">
                <a:solidFill>
                  <a:srgbClr val="000000"/>
                </a:solidFill>
                <a:latin typeface="Verdana" panose="020B0604030504040204" pitchFamily="34" charset="0"/>
                <a:ea typeface="Verdana" panose="020B0604030504040204" pitchFamily="34" charset="0"/>
                <a:cs typeface="Verdana" panose="020B0604030504040204" pitchFamily="34" charset="0"/>
              </a:rPr>
              <a:t>Plain</a:t>
            </a:r>
            <a:r>
              <a:rPr lang="sv-SE" sz="4500"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sv-SE" sz="4500" dirty="0" err="1">
                <a:solidFill>
                  <a:srgbClr val="000000"/>
                </a:solidFill>
                <a:latin typeface="Verdana" panose="020B0604030504040204" pitchFamily="34" charset="0"/>
                <a:ea typeface="Verdana" panose="020B0604030504040204" pitchFamily="34" charset="0"/>
                <a:cs typeface="Verdana" panose="020B0604030504040204" pitchFamily="34" charset="0"/>
              </a:rPr>
              <a:t>language</a:t>
            </a:r>
            <a:r>
              <a:rPr lang="sv-SE" sz="4500" dirty="0">
                <a:solidFill>
                  <a:srgbClr val="000000"/>
                </a:solidFill>
                <a:latin typeface="Verdana" panose="020B0604030504040204" pitchFamily="34" charset="0"/>
                <a:ea typeface="Verdana" panose="020B0604030504040204" pitchFamily="34" charset="0"/>
                <a:cs typeface="Verdana" panose="020B0604030504040204" pitchFamily="34" charset="0"/>
              </a:rPr>
              <a:t> — Part 1: </a:t>
            </a:r>
            <a:br>
              <a:rPr lang="sv-SE" sz="4500" dirty="0">
                <a:solidFill>
                  <a:srgbClr val="000000"/>
                </a:solidFill>
                <a:latin typeface="Verdana" panose="020B0604030504040204" pitchFamily="34" charset="0"/>
                <a:ea typeface="Verdana" panose="020B0604030504040204" pitchFamily="34" charset="0"/>
                <a:cs typeface="Verdana" panose="020B0604030504040204" pitchFamily="34" charset="0"/>
              </a:rPr>
            </a:br>
            <a:r>
              <a:rPr lang="sv-SE" sz="4500" dirty="0" err="1">
                <a:solidFill>
                  <a:srgbClr val="000000"/>
                </a:solidFill>
                <a:latin typeface="Verdana" panose="020B0604030504040204" pitchFamily="34" charset="0"/>
                <a:ea typeface="Verdana" panose="020B0604030504040204" pitchFamily="34" charset="0"/>
                <a:cs typeface="Verdana" panose="020B0604030504040204" pitchFamily="34" charset="0"/>
              </a:rPr>
              <a:t>Governing</a:t>
            </a:r>
            <a:r>
              <a:rPr lang="sv-SE" sz="4500"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sv-SE" sz="4500" dirty="0" err="1">
                <a:solidFill>
                  <a:srgbClr val="000000"/>
                </a:solidFill>
                <a:latin typeface="Verdana" panose="020B0604030504040204" pitchFamily="34" charset="0"/>
                <a:ea typeface="Verdana" panose="020B0604030504040204" pitchFamily="34" charset="0"/>
                <a:cs typeface="Verdana" panose="020B0604030504040204" pitchFamily="34" charset="0"/>
              </a:rPr>
              <a:t>principles</a:t>
            </a:r>
            <a:r>
              <a:rPr lang="sv-SE" sz="4500" dirty="0">
                <a:solidFill>
                  <a:srgbClr val="000000"/>
                </a:solidFill>
                <a:latin typeface="Verdana" panose="020B0604030504040204" pitchFamily="34" charset="0"/>
                <a:ea typeface="Verdana" panose="020B0604030504040204" pitchFamily="34" charset="0"/>
                <a:cs typeface="Verdana" panose="020B0604030504040204" pitchFamily="34" charset="0"/>
              </a:rPr>
              <a:t> and </a:t>
            </a:r>
            <a:r>
              <a:rPr lang="sv-SE" sz="4500" dirty="0" err="1">
                <a:solidFill>
                  <a:srgbClr val="000000"/>
                </a:solidFill>
                <a:latin typeface="Verdana" panose="020B0604030504040204" pitchFamily="34" charset="0"/>
                <a:ea typeface="Verdana" panose="020B0604030504040204" pitchFamily="34" charset="0"/>
                <a:cs typeface="Verdana" panose="020B0604030504040204" pitchFamily="34" charset="0"/>
              </a:rPr>
              <a:t>guidelines</a:t>
            </a:r>
            <a:r>
              <a:rPr lang="sv-SE" sz="4500" dirty="0">
                <a:solidFill>
                  <a:srgbClr val="000000"/>
                </a:solidFill>
                <a:latin typeface="Verdana" panose="020B0604030504040204" pitchFamily="34" charset="0"/>
                <a:ea typeface="Verdana" panose="020B0604030504040204" pitchFamily="34" charset="0"/>
                <a:cs typeface="Verdana" panose="020B0604030504040204" pitchFamily="34" charset="0"/>
              </a:rPr>
              <a:t>.</a:t>
            </a:r>
          </a:p>
        </p:txBody>
      </p:sp>
      <p:sp>
        <p:nvSpPr>
          <p:cNvPr id="4" name="Rubrik 3">
            <a:extLst>
              <a:ext uri="{FF2B5EF4-FFF2-40B4-BE49-F238E27FC236}">
                <a16:creationId xmlns:a16="http://schemas.microsoft.com/office/drawing/2014/main" id="{36EFC21E-3585-914B-92D0-5FF208939DCE}"/>
              </a:ext>
            </a:extLst>
          </p:cNvPr>
          <p:cNvSpPr>
            <a:spLocks noGrp="1"/>
          </p:cNvSpPr>
          <p:nvPr>
            <p:ph type="title"/>
          </p:nvPr>
        </p:nvSpPr>
        <p:spPr>
          <a:xfrm>
            <a:off x="317912" y="1933200"/>
            <a:ext cx="17084400" cy="1062638"/>
          </a:xfrm>
        </p:spPr>
        <p:txBody>
          <a:bodyPr>
            <a:normAutofit/>
          </a:bodyPr>
          <a:lstStyle/>
          <a:p>
            <a:pPr rtl="0" eaLnBrk="1" latinLnBrk="0" hangingPunct="1"/>
            <a:r>
              <a:rPr lang="sv-SE" kern="12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Yet</a:t>
            </a:r>
            <a:r>
              <a:rPr lang="sv-S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no global E2U standard</a:t>
            </a:r>
            <a:endParaRPr lang="sv-SE"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53205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6961</TotalTime>
  <Words>538</Words>
  <Application>Microsoft Macintosh PowerPoint</Application>
  <PresentationFormat>Custom</PresentationFormat>
  <Paragraphs>110</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Verdana</vt:lpstr>
      <vt:lpstr>Office Theme</vt:lpstr>
      <vt:lpstr>Standards and guidelines</vt:lpstr>
      <vt:lpstr>Overview</vt:lpstr>
      <vt:lpstr>Overview</vt:lpstr>
      <vt:lpstr>Overview</vt:lpstr>
      <vt:lpstr>Standards</vt:lpstr>
      <vt:lpstr>Standards &amp; guidelines</vt:lpstr>
      <vt:lpstr>Organizations</vt:lpstr>
      <vt:lpstr>Organizations </vt:lpstr>
      <vt:lpstr>Yet no global E2U standard</vt:lpstr>
      <vt:lpstr>ISO work on easy text </vt:lpstr>
      <vt:lpstr>ISO work on easy text </vt:lpstr>
      <vt:lpstr>ISO work on plain language</vt:lpstr>
      <vt:lpstr>Definition of plain language</vt:lpstr>
      <vt:lpstr>Inclusion Europe</vt:lpstr>
      <vt:lpstr>Following types of content</vt:lpstr>
      <vt:lpstr>IFLA</vt:lpstr>
      <vt:lpstr>3 purposes</vt:lpstr>
      <vt:lpstr>Read the documents</vt:lpstr>
      <vt:lpstr>Ester Hedberg</vt:lpstr>
      <vt:lpstr>Acknowledgement</vt:lpstr>
      <vt:lpstr>Disclaimer</vt:lpstr>
      <vt:lpstr>Partners</vt:lpstr>
      <vt:lpstr>EASIT</vt:lpstr>
    </vt:vector>
  </TitlesOfParts>
  <Manager/>
  <Company>Dyslexiförbundet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 pptx</dc:subject>
  <dc:creator>Ester Hedberg</dc:creator>
  <cp:keywords>easy-to-read content; cognitive accessibility; plain language; easy-to-understand content</cp:keywords>
  <dc:description/>
  <cp:lastModifiedBy>Ana Fernández Torné</cp:lastModifiedBy>
  <cp:revision>56</cp:revision>
  <dcterms:modified xsi:type="dcterms:W3CDTF">2021-05-27T07:28:50Z</dcterms:modified>
  <cp:category>Teaching materials</cp:category>
</cp:coreProperties>
</file>