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5" r:id="rId2"/>
    <p:sldId id="330" r:id="rId3"/>
    <p:sldId id="326" r:id="rId4"/>
    <p:sldId id="331" r:id="rId5"/>
    <p:sldId id="345" r:id="rId6"/>
    <p:sldId id="332" r:id="rId7"/>
    <p:sldId id="334" r:id="rId8"/>
    <p:sldId id="333" r:id="rId9"/>
    <p:sldId id="335" r:id="rId10"/>
    <p:sldId id="336" r:id="rId11"/>
    <p:sldId id="337" r:id="rId12"/>
    <p:sldId id="344" r:id="rId13"/>
    <p:sldId id="346" r:id="rId14"/>
    <p:sldId id="327" r:id="rId15"/>
    <p:sldId id="347" r:id="rId16"/>
    <p:sldId id="328" r:id="rId17"/>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31"/>
            <p14:sldId id="345"/>
            <p14:sldId id="332"/>
            <p14:sldId id="334"/>
            <p14:sldId id="333"/>
            <p14:sldId id="335"/>
            <p14:sldId id="336"/>
            <p14:sldId id="337"/>
            <p14:sldId id="344"/>
            <p14:sldId id="346"/>
            <p14:sldId id="327"/>
            <p14:sldId id="347"/>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2D5164-B0A6-7D49-B394-9A8875ABFD8F}" v="2" dt="2021-05-27T07:27:28.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303" autoAdjust="0"/>
  </p:normalViewPr>
  <p:slideViewPr>
    <p:cSldViewPr snapToGrid="0" snapToObjects="1">
      <p:cViewPr varScale="1">
        <p:scale>
          <a:sx n="62" d="100"/>
          <a:sy n="62" d="100"/>
        </p:scale>
        <p:origin x="232" y="368"/>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smedia Catalonia" userId="c0efc993-feaa-4897-9c68-98998669238c" providerId="ADAL" clId="{712D5164-B0A6-7D49-B394-9A8875ABFD8F}"/>
    <pc:docChg chg="addSld modSld">
      <pc:chgData name="Transmedia Catalonia" userId="c0efc993-feaa-4897-9c68-98998669238c" providerId="ADAL" clId="{712D5164-B0A6-7D49-B394-9A8875ABFD8F}" dt="2021-05-27T07:27:28.024" v="1"/>
      <pc:docMkLst>
        <pc:docMk/>
      </pc:docMkLst>
      <pc:sldChg chg="add">
        <pc:chgData name="Transmedia Catalonia" userId="c0efc993-feaa-4897-9c68-98998669238c" providerId="ADAL" clId="{712D5164-B0A6-7D49-B394-9A8875ABFD8F}" dt="2021-05-27T07:27:28.024" v="1"/>
        <pc:sldMkLst>
          <pc:docMk/>
          <pc:sldMk cId="1538372688" sldId="327"/>
        </pc:sldMkLst>
      </pc:sldChg>
      <pc:sldChg chg="add">
        <pc:chgData name="Transmedia Catalonia" userId="c0efc993-feaa-4897-9c68-98998669238c" providerId="ADAL" clId="{712D5164-B0A6-7D49-B394-9A8875ABFD8F}" dt="2021-05-27T07:27:28.024" v="1"/>
        <pc:sldMkLst>
          <pc:docMk/>
          <pc:sldMk cId="1274046980" sldId="328"/>
        </pc:sldMkLst>
      </pc:sldChg>
      <pc:sldChg chg="modSp">
        <pc:chgData name="Transmedia Catalonia" userId="c0efc993-feaa-4897-9c68-98998669238c" providerId="ADAL" clId="{712D5164-B0A6-7D49-B394-9A8875ABFD8F}" dt="2021-05-27T07:27:17.504" v="0"/>
        <pc:sldMkLst>
          <pc:docMk/>
          <pc:sldMk cId="2915148808" sldId="332"/>
        </pc:sldMkLst>
        <pc:spChg chg="mod">
          <ac:chgData name="Transmedia Catalonia" userId="c0efc993-feaa-4897-9c68-98998669238c" providerId="ADAL" clId="{712D5164-B0A6-7D49-B394-9A8875ABFD8F}" dt="2021-05-27T07:27:17.504" v="0"/>
          <ac:spMkLst>
            <pc:docMk/>
            <pc:sldMk cId="2915148808" sldId="332"/>
            <ac:spMk id="2" creationId="{09ABBA78-A562-4F70-9A81-6034D42DCDF3}"/>
          </ac:spMkLst>
        </pc:spChg>
      </pc:sldChg>
      <pc:sldChg chg="modSp">
        <pc:chgData name="Transmedia Catalonia" userId="c0efc993-feaa-4897-9c68-98998669238c" providerId="ADAL" clId="{712D5164-B0A6-7D49-B394-9A8875ABFD8F}" dt="2021-05-27T07:27:17.504" v="0"/>
        <pc:sldMkLst>
          <pc:docMk/>
          <pc:sldMk cId="863942314" sldId="333"/>
        </pc:sldMkLst>
        <pc:spChg chg="mod">
          <ac:chgData name="Transmedia Catalonia" userId="c0efc993-feaa-4897-9c68-98998669238c" providerId="ADAL" clId="{712D5164-B0A6-7D49-B394-9A8875ABFD8F}" dt="2021-05-27T07:27:17.504" v="0"/>
          <ac:spMkLst>
            <pc:docMk/>
            <pc:sldMk cId="863942314" sldId="333"/>
            <ac:spMk id="2" creationId="{5CCDC07A-ECB3-4918-96B1-543916C83186}"/>
          </ac:spMkLst>
        </pc:spChg>
      </pc:sldChg>
      <pc:sldChg chg="modSp">
        <pc:chgData name="Transmedia Catalonia" userId="c0efc993-feaa-4897-9c68-98998669238c" providerId="ADAL" clId="{712D5164-B0A6-7D49-B394-9A8875ABFD8F}" dt="2021-05-27T07:27:17.504" v="0"/>
        <pc:sldMkLst>
          <pc:docMk/>
          <pc:sldMk cId="1060155800" sldId="334"/>
        </pc:sldMkLst>
        <pc:spChg chg="mod">
          <ac:chgData name="Transmedia Catalonia" userId="c0efc993-feaa-4897-9c68-98998669238c" providerId="ADAL" clId="{712D5164-B0A6-7D49-B394-9A8875ABFD8F}" dt="2021-05-27T07:27:17.504" v="0"/>
          <ac:spMkLst>
            <pc:docMk/>
            <pc:sldMk cId="1060155800" sldId="334"/>
            <ac:spMk id="2" creationId="{7670E031-81AE-486F-8FFF-9B89EADE9CE5}"/>
          </ac:spMkLst>
        </pc:spChg>
      </pc:sldChg>
      <pc:sldChg chg="modSp">
        <pc:chgData name="Transmedia Catalonia" userId="c0efc993-feaa-4897-9c68-98998669238c" providerId="ADAL" clId="{712D5164-B0A6-7D49-B394-9A8875ABFD8F}" dt="2021-05-27T07:27:17.504" v="0"/>
        <pc:sldMkLst>
          <pc:docMk/>
          <pc:sldMk cId="2815413349" sldId="336"/>
        </pc:sldMkLst>
        <pc:spChg chg="mod">
          <ac:chgData name="Transmedia Catalonia" userId="c0efc993-feaa-4897-9c68-98998669238c" providerId="ADAL" clId="{712D5164-B0A6-7D49-B394-9A8875ABFD8F}" dt="2021-05-27T07:27:17.504" v="0"/>
          <ac:spMkLst>
            <pc:docMk/>
            <pc:sldMk cId="2815413349" sldId="336"/>
            <ac:spMk id="2" creationId="{3EACC303-B114-44F5-90F6-C453DDC961B5}"/>
          </ac:spMkLst>
        </pc:spChg>
      </pc:sldChg>
      <pc:sldChg chg="modSp">
        <pc:chgData name="Transmedia Catalonia" userId="c0efc993-feaa-4897-9c68-98998669238c" providerId="ADAL" clId="{712D5164-B0A6-7D49-B394-9A8875ABFD8F}" dt="2021-05-27T07:27:17.504" v="0"/>
        <pc:sldMkLst>
          <pc:docMk/>
          <pc:sldMk cId="2174441706" sldId="337"/>
        </pc:sldMkLst>
        <pc:spChg chg="mod">
          <ac:chgData name="Transmedia Catalonia" userId="c0efc993-feaa-4897-9c68-98998669238c" providerId="ADAL" clId="{712D5164-B0A6-7D49-B394-9A8875ABFD8F}" dt="2021-05-27T07:27:17.504" v="0"/>
          <ac:spMkLst>
            <pc:docMk/>
            <pc:sldMk cId="2174441706" sldId="337"/>
            <ac:spMk id="2" creationId="{7F48FD75-2382-44CD-9F63-C79D42F9FAFB}"/>
          </ac:spMkLst>
        </pc:spChg>
      </pc:sldChg>
      <pc:sldChg chg="modSp">
        <pc:chgData name="Transmedia Catalonia" userId="c0efc993-feaa-4897-9c68-98998669238c" providerId="ADAL" clId="{712D5164-B0A6-7D49-B394-9A8875ABFD8F}" dt="2021-05-27T07:27:17.504" v="0"/>
        <pc:sldMkLst>
          <pc:docMk/>
          <pc:sldMk cId="1674673846" sldId="345"/>
        </pc:sldMkLst>
        <pc:spChg chg="mod">
          <ac:chgData name="Transmedia Catalonia" userId="c0efc993-feaa-4897-9c68-98998669238c" providerId="ADAL" clId="{712D5164-B0A6-7D49-B394-9A8875ABFD8F}" dt="2021-05-27T07:27:17.504" v="0"/>
          <ac:spMkLst>
            <pc:docMk/>
            <pc:sldMk cId="1674673846" sldId="345"/>
            <ac:spMk id="2" creationId="{C2525C24-408B-4698-A306-BCA085CE3717}"/>
          </ac:spMkLst>
        </pc:spChg>
      </pc:sldChg>
      <pc:sldChg chg="add">
        <pc:chgData name="Transmedia Catalonia" userId="c0efc993-feaa-4897-9c68-98998669238c" providerId="ADAL" clId="{712D5164-B0A6-7D49-B394-9A8875ABFD8F}" dt="2021-05-27T07:27:28.024" v="1"/>
        <pc:sldMkLst>
          <pc:docMk/>
          <pc:sldMk cId="3414306010" sldId="346"/>
        </pc:sldMkLst>
      </pc:sldChg>
      <pc:sldChg chg="add">
        <pc:chgData name="Transmedia Catalonia" userId="c0efc993-feaa-4897-9c68-98998669238c" providerId="ADAL" clId="{712D5164-B0A6-7D49-B394-9A8875ABFD8F}" dt="2021-05-27T07:27:28.024" v="1"/>
        <pc:sldMkLst>
          <pc:docMk/>
          <pc:sldMk cId="3621801837" sldId="34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12</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13</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14</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15</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16</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mailto:easit@uni-hildesheim.de" TargetMode="Externa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un.org/disabilities/documents/convention/convoptprot-e.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GB" sz="5500" dirty="0"/>
              <a:t>Legislation (international perspective)</a:t>
            </a:r>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859103" y="6175287"/>
            <a:ext cx="8567693" cy="1688455"/>
          </a:xfrm>
          <a:prstGeom prst="rect">
            <a:avLst/>
          </a:prstGeom>
        </p:spPr>
        <p:txBody>
          <a:bodyPr wrap="none" lIns="137141" tIns="68570" rIns="137141" bIns="68570">
            <a:spAutoFit/>
          </a:bodyPr>
          <a:lstStyle/>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Christiane Maaß</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Stiftung Universität Hildesheim</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597552" y="3124947"/>
            <a:ext cx="17090859"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Element</a:t>
            </a:r>
            <a:r>
              <a:rPr lang="en-U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2.</a:t>
            </a:r>
            <a:r>
              <a:rPr lang="de-DE"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Legislation, standards and guidelines</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11245" y="2199525"/>
            <a:ext cx="15263435"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a:t>
            </a:r>
            <a:r>
              <a:rPr lang="en-U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2.</a:t>
            </a:r>
            <a:r>
              <a:rPr lang="es-E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Easy-to-understand language (E2U)</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Easy or Plain Language are not explicitly named.</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E2U comes into place as means for accessibility.</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It is recommended to use “language which can be easily understood”.</a:t>
            </a:r>
            <a:r>
              <a:rPr lang="de-DE" sz="4500" dirty="0">
                <a:latin typeface="Verdana" pitchFamily="34" charset="0"/>
                <a:ea typeface="Verdana" pitchFamily="34" charset="0"/>
              </a:rPr>
              <a:t> </a:t>
            </a:r>
          </a:p>
        </p:txBody>
      </p:sp>
      <p:sp>
        <p:nvSpPr>
          <p:cNvPr id="2" name="Título 1">
            <a:extLst>
              <a:ext uri="{FF2B5EF4-FFF2-40B4-BE49-F238E27FC236}">
                <a16:creationId xmlns:a16="http://schemas.microsoft.com/office/drawing/2014/main" id="{3EACC303-B114-44F5-90F6-C453DDC961B5}"/>
              </a:ext>
            </a:extLst>
          </p:cNvPr>
          <p:cNvSpPr>
            <a:spLocks noGrp="1"/>
          </p:cNvSpPr>
          <p:nvPr>
            <p:ph type="title"/>
          </p:nvPr>
        </p:nvSpPr>
        <p:spPr/>
        <p:txBody>
          <a:bodyPr>
            <a:normAutofit/>
          </a:bodyPr>
          <a:lstStyle/>
          <a:p>
            <a:pPr rtl="0" eaLnBrk="1" latinLnBrk="0" hangingPunct="1"/>
            <a:r>
              <a:rPr lang="en-GB" sz="5000" kern="1200" dirty="0">
                <a:solidFill>
                  <a:srgbClr val="000000"/>
                </a:solidFill>
                <a:effectLst/>
                <a:latin typeface="Verdana" panose="020B0604030504040204" pitchFamily="34" charset="0"/>
                <a:ea typeface="Verdana" panose="020B0604030504040204" pitchFamily="34" charset="0"/>
                <a:cs typeface="+mn-cs"/>
              </a:rPr>
              <a:t>European Accessibility Act (2)</a:t>
            </a:r>
            <a:endParaRPr lang="es-CO" sz="50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1541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Treaties, conventions, and regulations are the frameworks for legislation in different countries.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The concrete legislation is different for every single country. </a:t>
            </a:r>
          </a:p>
        </p:txBody>
      </p:sp>
      <p:sp>
        <p:nvSpPr>
          <p:cNvPr id="2" name="Título 1">
            <a:extLst>
              <a:ext uri="{FF2B5EF4-FFF2-40B4-BE49-F238E27FC236}">
                <a16:creationId xmlns:a16="http://schemas.microsoft.com/office/drawing/2014/main" id="{7F48FD75-2382-44CD-9F63-C79D42F9FAFB}"/>
              </a:ext>
            </a:extLst>
          </p:cNvPr>
          <p:cNvSpPr>
            <a:spLocks noGrp="1"/>
          </p:cNvSpPr>
          <p:nvPr>
            <p:ph type="title"/>
          </p:nvPr>
        </p:nvSpPr>
        <p:spPr/>
        <p:txBody>
          <a:bodyPr>
            <a:normAutofit/>
          </a:bodyPr>
          <a:lstStyle/>
          <a:p>
            <a:pPr rtl="0" eaLnBrk="1" latinLnBrk="0" hangingPunct="1"/>
            <a:r>
              <a:rPr lang="en-GB" sz="5000" kern="1200" dirty="0">
                <a:solidFill>
                  <a:srgbClr val="000000"/>
                </a:solidFill>
                <a:effectLst/>
                <a:latin typeface="Verdana" panose="020B0604030504040204" pitchFamily="34" charset="0"/>
                <a:ea typeface="Verdana" panose="020B0604030504040204" pitchFamily="34" charset="0"/>
                <a:cs typeface="+mn-cs"/>
              </a:rPr>
              <a:t>National legislation</a:t>
            </a:r>
            <a:endParaRPr lang="es-CO" sz="50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74441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de-DE" sz="3600" b="1" dirty="0">
                <a:latin typeface="Verdana" panose="020B0604030504040204" pitchFamily="34" charset="0"/>
                <a:ea typeface="Verdana" panose="020B0604030504040204" pitchFamily="34" charset="0"/>
                <a:cs typeface="Verdana" panose="020B0604030504040204" pitchFamily="34" charset="0"/>
                <a:hlinkClick r:id="rId5"/>
              </a:rPr>
              <a:t>easit@uni-hildesheim.de</a:t>
            </a:r>
            <a:r>
              <a:rPr lang="de-DE" sz="3600" b="1" dirty="0">
                <a:latin typeface="Verdana" panose="020B0604030504040204" pitchFamily="34" charset="0"/>
                <a:ea typeface="Verdana" panose="020B0604030504040204" pitchFamily="34" charset="0"/>
                <a:cs typeface="Verdana" panose="020B0604030504040204" pitchFamily="34" charset="0"/>
              </a:rPr>
              <a:t> </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fontScale="90000"/>
          </a:bodyPr>
          <a:lstStyle/>
          <a:p>
            <a:r>
              <a:rPr lang="de-DE" sz="3600" dirty="0"/>
              <a:t>Christiane Maaß </a:t>
            </a:r>
            <a:r>
              <a:rPr lang="en-GB" sz="3600" dirty="0"/>
              <a:t>and</a:t>
            </a:r>
            <a:r>
              <a:rPr lang="de-DE" sz="3600" dirty="0"/>
              <a:t> </a:t>
            </a:r>
            <a:r>
              <a:rPr lang="es-CO" sz="3600" dirty="0"/>
              <a:t>Sergio Hernández</a:t>
            </a:r>
          </a:p>
        </p:txBody>
      </p:sp>
      <p:pic>
        <p:nvPicPr>
          <p:cNvPr id="17" name="Picture 16" descr="Logo of the university of Hildesheim. ">
            <a:extLst>
              <a:ext uri="{FF2B5EF4-FFF2-40B4-BE49-F238E27FC236}">
                <a16:creationId xmlns:a16="http://schemas.microsoft.com/office/drawing/2014/main" id="{79B64585-8AE6-F047-B9D0-459ECD9F14A9}"/>
              </a:ext>
            </a:extLst>
          </p:cNvPr>
          <p:cNvPicPr>
            <a:picLocks noChangeAspect="1"/>
          </p:cNvPicPr>
          <p:nvPr/>
        </p:nvPicPr>
        <p:blipFill>
          <a:blip r:embed="rId6"/>
          <a:stretch>
            <a:fillRect/>
          </a:stretch>
        </p:blipFill>
        <p:spPr>
          <a:xfrm>
            <a:off x="4311922" y="2946456"/>
            <a:ext cx="4439670" cy="4433896"/>
          </a:xfrm>
          <a:prstGeom prst="rect">
            <a:avLst/>
          </a:prstGeom>
        </p:spPr>
      </p:pic>
    </p:spTree>
    <p:extLst>
      <p:ext uri="{BB962C8B-B14F-4D97-AF65-F5344CB8AC3E}">
        <p14:creationId xmlns:p14="http://schemas.microsoft.com/office/powerpoint/2010/main" val="333045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International and European perspective on legislation in the field of E2U.</a:t>
            </a:r>
          </a:p>
        </p:txBody>
      </p:sp>
    </p:spTree>
    <p:extLst>
      <p:ext uri="{BB962C8B-B14F-4D97-AF65-F5344CB8AC3E}">
        <p14:creationId xmlns:p14="http://schemas.microsoft.com/office/powerpoint/2010/main" val="378835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Access to communication and information for people with disabilities is a relevant topic in the legal and political agenda due to the UN Convention on the Rights of People with Disabilities (UN CRPD).</a:t>
            </a:r>
          </a:p>
        </p:txBody>
      </p:sp>
      <p:sp>
        <p:nvSpPr>
          <p:cNvPr id="2" name="Título 1">
            <a:extLst>
              <a:ext uri="{FF2B5EF4-FFF2-40B4-BE49-F238E27FC236}">
                <a16:creationId xmlns:a16="http://schemas.microsoft.com/office/drawing/2014/main" id="{C006753A-BE88-4B60-B9EE-B69B33C991AB}"/>
              </a:ext>
            </a:extLst>
          </p:cNvPr>
          <p:cNvSpPr>
            <a:spLocks noGrp="1"/>
          </p:cNvSpPr>
          <p:nvPr>
            <p:ph type="title"/>
          </p:nvPr>
        </p:nvSpPr>
        <p:spPr>
          <a:xfrm>
            <a:off x="452993" y="1752699"/>
            <a:ext cx="17084400" cy="1062638"/>
          </a:xfrm>
        </p:spPr>
        <p:txBody>
          <a:bodyPr>
            <a:noAutofit/>
          </a:bodyPr>
          <a:lstStyle/>
          <a:p>
            <a:r>
              <a:rPr lang="en-GB" sz="4500" dirty="0"/>
              <a:t>UN Convention on the </a:t>
            </a:r>
            <a:br>
              <a:rPr lang="en-GB" sz="4500" dirty="0"/>
            </a:br>
            <a:r>
              <a:rPr lang="en-GB" sz="4500" dirty="0"/>
              <a:t>Rights of People with Disabilities (1)</a:t>
            </a:r>
            <a:endParaRPr lang="en-US" sz="4500" dirty="0"/>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All members of the European Union have signed the UN CRPD.</a:t>
            </a:r>
          </a:p>
          <a:p>
            <a:pPr>
              <a:lnSpc>
                <a:spcPct val="150000"/>
              </a:lnSpc>
            </a:pPr>
            <a:r>
              <a:rPr lang="en-GB" sz="4500" dirty="0">
                <a:latin typeface="Verdana" pitchFamily="34" charset="0"/>
                <a:ea typeface="Verdana" pitchFamily="34" charset="0"/>
              </a:rPr>
              <a:t>Spring 2020: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163 countries have signed the UN CRPD.</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181 countries have ratified the UN CRPD.</a:t>
            </a:r>
          </a:p>
        </p:txBody>
      </p:sp>
      <p:sp>
        <p:nvSpPr>
          <p:cNvPr id="2" name="Título 1">
            <a:extLst>
              <a:ext uri="{FF2B5EF4-FFF2-40B4-BE49-F238E27FC236}">
                <a16:creationId xmlns:a16="http://schemas.microsoft.com/office/drawing/2014/main" id="{001C6A50-18FA-470A-8A20-9038372288BA}"/>
              </a:ext>
            </a:extLst>
          </p:cNvPr>
          <p:cNvSpPr>
            <a:spLocks noGrp="1"/>
          </p:cNvSpPr>
          <p:nvPr>
            <p:ph type="title"/>
          </p:nvPr>
        </p:nvSpPr>
        <p:spPr>
          <a:xfrm>
            <a:off x="536688" y="1927940"/>
            <a:ext cx="17084400" cy="1062638"/>
          </a:xfrm>
        </p:spPr>
        <p:txBody>
          <a:bodyPr>
            <a:normAutofit fontScale="90000"/>
          </a:bodyPr>
          <a:lstStyle/>
          <a:p>
            <a:pPr rtl="0" eaLnBrk="1" latinLnBrk="0" hangingPunct="1"/>
            <a:r>
              <a:rPr lang="en-GB" sz="5000" kern="1200" dirty="0">
                <a:solidFill>
                  <a:srgbClr val="000000"/>
                </a:solidFill>
                <a:effectLst/>
                <a:latin typeface="Verdana" panose="020B0604030504040204" pitchFamily="34" charset="0"/>
                <a:ea typeface="Verdana" panose="020B0604030504040204" pitchFamily="34" charset="0"/>
                <a:cs typeface="+mn-cs"/>
              </a:rPr>
              <a:t>UN Convention on the </a:t>
            </a:r>
            <a:br>
              <a:rPr lang="en-GB" sz="5000" kern="1200" dirty="0">
                <a:solidFill>
                  <a:srgbClr val="000000"/>
                </a:solidFill>
                <a:effectLst/>
                <a:latin typeface="Verdana" panose="020B0604030504040204" pitchFamily="34" charset="0"/>
                <a:ea typeface="Verdana" panose="020B0604030504040204" pitchFamily="34" charset="0"/>
                <a:cs typeface="+mn-cs"/>
              </a:rPr>
            </a:br>
            <a:r>
              <a:rPr lang="en-GB" sz="5000" kern="1200" dirty="0">
                <a:solidFill>
                  <a:srgbClr val="000000"/>
                </a:solidFill>
                <a:effectLst/>
                <a:latin typeface="Verdana" panose="020B0604030504040204" pitchFamily="34" charset="0"/>
                <a:ea typeface="Verdana" panose="020B0604030504040204" pitchFamily="34" charset="0"/>
                <a:cs typeface="+mn-cs"/>
              </a:rPr>
              <a:t>Rights of People with Disabilities (2)</a:t>
            </a:r>
            <a:endParaRPr lang="es-CO" sz="50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242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Change of paradigm of envisioning disability in society:</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Societies have to change in a way that persons with diverse needs can be included.</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Persons with diverse needs should be empowered and active in society. </a:t>
            </a:r>
          </a:p>
        </p:txBody>
      </p:sp>
      <p:sp>
        <p:nvSpPr>
          <p:cNvPr id="2" name="Título 1">
            <a:extLst>
              <a:ext uri="{FF2B5EF4-FFF2-40B4-BE49-F238E27FC236}">
                <a16:creationId xmlns:a16="http://schemas.microsoft.com/office/drawing/2014/main" id="{C2525C24-408B-4698-A306-BCA085CE3717}"/>
              </a:ext>
            </a:extLst>
          </p:cNvPr>
          <p:cNvSpPr>
            <a:spLocks noGrp="1"/>
          </p:cNvSpPr>
          <p:nvPr>
            <p:ph type="title"/>
          </p:nvPr>
        </p:nvSpPr>
        <p:spPr/>
        <p:txBody>
          <a:bodyPr>
            <a:noAutofit/>
          </a:bodyPr>
          <a:lstStyle/>
          <a:p>
            <a:pPr rtl="0" eaLnBrk="1" latinLnBrk="0" hangingPunct="1"/>
            <a:r>
              <a:rPr lang="en-GB" sz="4600" kern="1200" dirty="0">
                <a:solidFill>
                  <a:srgbClr val="000000"/>
                </a:solidFill>
                <a:effectLst/>
                <a:latin typeface="Verdana" panose="020B0604030504040204" pitchFamily="34" charset="0"/>
                <a:ea typeface="Verdana" panose="020B0604030504040204" pitchFamily="34" charset="0"/>
                <a:cs typeface="+mn-cs"/>
              </a:rPr>
              <a:t>UN Convention on the </a:t>
            </a:r>
            <a:br>
              <a:rPr lang="en-GB" sz="4600" kern="1200" dirty="0">
                <a:solidFill>
                  <a:srgbClr val="000000"/>
                </a:solidFill>
                <a:effectLst/>
                <a:latin typeface="Verdana" panose="020B0604030504040204" pitchFamily="34" charset="0"/>
                <a:ea typeface="Verdana" panose="020B0604030504040204" pitchFamily="34" charset="0"/>
                <a:cs typeface="+mn-cs"/>
              </a:rPr>
            </a:br>
            <a:r>
              <a:rPr lang="en-GB" sz="4600" kern="1200" dirty="0">
                <a:solidFill>
                  <a:srgbClr val="000000"/>
                </a:solidFill>
                <a:effectLst/>
                <a:latin typeface="Verdana" panose="020B0604030504040204" pitchFamily="34" charset="0"/>
                <a:ea typeface="Verdana" panose="020B0604030504040204" pitchFamily="34" charset="0"/>
                <a:cs typeface="+mn-cs"/>
              </a:rPr>
              <a:t>Rights of People with Disabilities (3)</a:t>
            </a:r>
            <a:endParaRPr lang="es-CO" sz="46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74673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Accessibility to information and communication is crucial to ensure the fundamental freedoms and all human rights of persons with disabilities. </a:t>
            </a:r>
          </a:p>
        </p:txBody>
      </p:sp>
      <p:sp>
        <p:nvSpPr>
          <p:cNvPr id="2" name="Título 1">
            <a:extLst>
              <a:ext uri="{FF2B5EF4-FFF2-40B4-BE49-F238E27FC236}">
                <a16:creationId xmlns:a16="http://schemas.microsoft.com/office/drawing/2014/main" id="{09ABBA78-A562-4F70-9A81-6034D42DCDF3}"/>
              </a:ext>
            </a:extLst>
          </p:cNvPr>
          <p:cNvSpPr>
            <a:spLocks noGrp="1"/>
          </p:cNvSpPr>
          <p:nvPr>
            <p:ph type="title"/>
          </p:nvPr>
        </p:nvSpPr>
        <p:spPr/>
        <p:txBody>
          <a:bodyPr>
            <a:noAutofit/>
          </a:bodyPr>
          <a:lstStyle/>
          <a:p>
            <a:pPr rtl="0" eaLnBrk="1" latinLnBrk="0" hangingPunct="1"/>
            <a:r>
              <a:rPr lang="en-GB" sz="4600" kern="1200" dirty="0">
                <a:solidFill>
                  <a:srgbClr val="000000"/>
                </a:solidFill>
                <a:effectLst/>
                <a:latin typeface="Verdana" panose="020B0604030504040204" pitchFamily="34" charset="0"/>
                <a:ea typeface="Verdana" panose="020B0604030504040204" pitchFamily="34" charset="0"/>
                <a:cs typeface="+mn-cs"/>
              </a:rPr>
              <a:t>UN Convention on the </a:t>
            </a:r>
            <a:br>
              <a:rPr lang="en-GB" sz="4600" kern="1200" dirty="0">
                <a:solidFill>
                  <a:srgbClr val="000000"/>
                </a:solidFill>
                <a:effectLst/>
                <a:latin typeface="Verdana" panose="020B0604030504040204" pitchFamily="34" charset="0"/>
                <a:ea typeface="Verdana" panose="020B0604030504040204" pitchFamily="34" charset="0"/>
                <a:cs typeface="+mn-cs"/>
              </a:rPr>
            </a:br>
            <a:r>
              <a:rPr lang="en-GB" sz="4600" kern="1200" dirty="0">
                <a:solidFill>
                  <a:srgbClr val="000000"/>
                </a:solidFill>
                <a:effectLst/>
                <a:latin typeface="Verdana" panose="020B0604030504040204" pitchFamily="34" charset="0"/>
                <a:ea typeface="Verdana" panose="020B0604030504040204" pitchFamily="34" charset="0"/>
                <a:cs typeface="+mn-cs"/>
              </a:rPr>
              <a:t>Rights of People with Disabilities (4)</a:t>
            </a:r>
            <a:endParaRPr lang="es-CO" sz="46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15148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877021"/>
          </a:xfrm>
          <a:prstGeom prst="rect">
            <a:avLst/>
          </a:prstGeom>
        </p:spPr>
        <p:txBody>
          <a:bodyPr wrap="square" lIns="137141" tIns="68570" rIns="137141" bIns="68570">
            <a:spAutoFit/>
          </a:bodyPr>
          <a:lstStyle/>
          <a:p>
            <a:pPr>
              <a:lnSpc>
                <a:spcPct val="150000"/>
              </a:lnSpc>
            </a:pPr>
            <a:r>
              <a:rPr lang="en-GB" sz="3500" dirty="0">
                <a:latin typeface="Verdana" pitchFamily="34" charset="0"/>
                <a:ea typeface="Verdana" pitchFamily="34" charset="0"/>
                <a:hlinkClick r:id="rId2"/>
              </a:rPr>
              <a:t>UN CRPD</a:t>
            </a:r>
            <a:r>
              <a:rPr lang="en-GB" sz="3500" dirty="0">
                <a:latin typeface="Verdana" pitchFamily="34" charset="0"/>
                <a:ea typeface="Verdana" pitchFamily="34" charset="0"/>
              </a:rPr>
              <a:t> Article 2:</a:t>
            </a:r>
          </a:p>
          <a:p>
            <a:pPr>
              <a:lnSpc>
                <a:spcPct val="150000"/>
              </a:lnSpc>
            </a:pPr>
            <a:r>
              <a:rPr lang="en-US" sz="3500" dirty="0">
                <a:latin typeface="Verdana" panose="020B0604030504040204" pitchFamily="34" charset="0"/>
                <a:ea typeface="Verdana" panose="020B0604030504040204" pitchFamily="34" charset="0"/>
                <a:cs typeface="Times New Roman" panose="02020603050405020304" pitchFamily="18" charset="0"/>
              </a:rPr>
              <a:t>“ “Communication” includes languages, display of text, Braille, tactile communication, large print, accessible multimedia as well as written, audio, </a:t>
            </a:r>
            <a:r>
              <a:rPr lang="en-US" sz="3500" b="1" dirty="0">
                <a:latin typeface="Verdana" panose="020B0604030504040204" pitchFamily="34" charset="0"/>
                <a:ea typeface="Verdana" panose="020B0604030504040204" pitchFamily="34" charset="0"/>
                <a:cs typeface="Times New Roman" panose="02020603050405020304" pitchFamily="18" charset="0"/>
              </a:rPr>
              <a:t>plain-language</a:t>
            </a:r>
            <a:r>
              <a:rPr lang="en-US" sz="3500" dirty="0">
                <a:latin typeface="Verdana" panose="020B0604030504040204" pitchFamily="34" charset="0"/>
                <a:ea typeface="Verdana" panose="020B0604030504040204" pitchFamily="34" charset="0"/>
                <a:cs typeface="Times New Roman" panose="02020603050405020304" pitchFamily="18" charset="0"/>
              </a:rPr>
              <a:t>, human-reader and augmentative and alternative modes, means and formats of communication, including accessible formation and communication technology”. </a:t>
            </a:r>
            <a:endParaRPr lang="en-GB" sz="3500" dirty="0">
              <a:latin typeface="Verdana" pitchFamily="34" charset="0"/>
              <a:ea typeface="Verdana" pitchFamily="34" charset="0"/>
            </a:endParaRPr>
          </a:p>
        </p:txBody>
      </p:sp>
      <p:sp>
        <p:nvSpPr>
          <p:cNvPr id="2" name="Título 1">
            <a:extLst>
              <a:ext uri="{FF2B5EF4-FFF2-40B4-BE49-F238E27FC236}">
                <a16:creationId xmlns:a16="http://schemas.microsoft.com/office/drawing/2014/main" id="{7670E031-81AE-486F-8FFF-9B89EADE9CE5}"/>
              </a:ext>
            </a:extLst>
          </p:cNvPr>
          <p:cNvSpPr>
            <a:spLocks noGrp="1"/>
          </p:cNvSpPr>
          <p:nvPr>
            <p:ph type="title"/>
          </p:nvPr>
        </p:nvSpPr>
        <p:spPr/>
        <p:txBody>
          <a:bodyPr>
            <a:normAutofit fontScale="90000"/>
          </a:bodyPr>
          <a:lstStyle/>
          <a:p>
            <a:pPr rtl="0" eaLnBrk="1" latinLnBrk="0" hangingPunct="1"/>
            <a:r>
              <a:rPr lang="en-GB" sz="4600" kern="1200" dirty="0">
                <a:solidFill>
                  <a:srgbClr val="000000"/>
                </a:solidFill>
                <a:effectLst/>
                <a:latin typeface="Verdana" panose="020B0604030504040204" pitchFamily="34" charset="0"/>
                <a:ea typeface="Verdana" panose="020B0604030504040204" pitchFamily="34" charset="0"/>
                <a:cs typeface="+mn-cs"/>
              </a:rPr>
              <a:t>UN Convention on the </a:t>
            </a:r>
            <a:br>
              <a:rPr lang="en-GB" sz="4600" kern="1200" dirty="0">
                <a:solidFill>
                  <a:srgbClr val="000000"/>
                </a:solidFill>
                <a:effectLst/>
                <a:latin typeface="Verdana" panose="020B0604030504040204" pitchFamily="34" charset="0"/>
                <a:ea typeface="Verdana" panose="020B0604030504040204" pitchFamily="34" charset="0"/>
                <a:cs typeface="+mn-cs"/>
              </a:rPr>
            </a:br>
            <a:r>
              <a:rPr lang="en-GB" sz="4600" kern="1200" dirty="0">
                <a:solidFill>
                  <a:srgbClr val="000000"/>
                </a:solidFill>
                <a:effectLst/>
                <a:latin typeface="Verdana" panose="020B0604030504040204" pitchFamily="34" charset="0"/>
                <a:ea typeface="Verdana" panose="020B0604030504040204" pitchFamily="34" charset="0"/>
                <a:cs typeface="+mn-cs"/>
              </a:rPr>
              <a:t>Rights of People with Disabilities (5)</a:t>
            </a:r>
            <a:endParaRPr lang="es-CO" sz="46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6015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The implementation of the UN CRPD has been different in every country.</a:t>
            </a:r>
          </a:p>
        </p:txBody>
      </p:sp>
      <p:sp>
        <p:nvSpPr>
          <p:cNvPr id="2" name="Título 1">
            <a:extLst>
              <a:ext uri="{FF2B5EF4-FFF2-40B4-BE49-F238E27FC236}">
                <a16:creationId xmlns:a16="http://schemas.microsoft.com/office/drawing/2014/main" id="{5CCDC07A-ECB3-4918-96B1-543916C83186}"/>
              </a:ext>
            </a:extLst>
          </p:cNvPr>
          <p:cNvSpPr>
            <a:spLocks noGrp="1"/>
          </p:cNvSpPr>
          <p:nvPr>
            <p:ph type="title"/>
          </p:nvPr>
        </p:nvSpPr>
        <p:spPr/>
        <p:txBody>
          <a:bodyPr>
            <a:noAutofit/>
          </a:bodyPr>
          <a:lstStyle/>
          <a:p>
            <a:pPr rtl="0" eaLnBrk="1" latinLnBrk="0" hangingPunct="1"/>
            <a:r>
              <a:rPr lang="en-GB" sz="4600" kern="1200" dirty="0">
                <a:solidFill>
                  <a:srgbClr val="000000"/>
                </a:solidFill>
                <a:effectLst/>
                <a:latin typeface="Verdana" panose="020B0604030504040204" pitchFamily="34" charset="0"/>
                <a:ea typeface="Verdana" panose="020B0604030504040204" pitchFamily="34" charset="0"/>
                <a:cs typeface="+mn-cs"/>
              </a:rPr>
              <a:t>UN Convention on the </a:t>
            </a:r>
            <a:br>
              <a:rPr lang="en-GB" sz="4600" kern="1200" dirty="0">
                <a:solidFill>
                  <a:srgbClr val="000000"/>
                </a:solidFill>
                <a:effectLst/>
                <a:latin typeface="Verdana" panose="020B0604030504040204" pitchFamily="34" charset="0"/>
                <a:ea typeface="Verdana" panose="020B0604030504040204" pitchFamily="34" charset="0"/>
                <a:cs typeface="+mn-cs"/>
              </a:rPr>
            </a:br>
            <a:r>
              <a:rPr lang="en-GB" sz="4600" kern="1200" dirty="0">
                <a:solidFill>
                  <a:srgbClr val="000000"/>
                </a:solidFill>
                <a:effectLst/>
                <a:latin typeface="Verdana" panose="020B0604030504040204" pitchFamily="34" charset="0"/>
                <a:ea typeface="Verdana" panose="020B0604030504040204" pitchFamily="34" charset="0"/>
                <a:cs typeface="+mn-cs"/>
              </a:rPr>
              <a:t>Rights of People with Disabilities (6)</a:t>
            </a:r>
            <a:endParaRPr lang="es-CO" sz="46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6394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351812"/>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Passed in 2019.</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Full name: </a:t>
            </a:r>
            <a:r>
              <a:rPr lang="en-US" sz="4800" dirty="0">
                <a:latin typeface="Verdana" panose="020B0604030504040204" pitchFamily="34" charset="0"/>
                <a:ea typeface="Verdana" panose="020B0604030504040204" pitchFamily="34" charset="0"/>
                <a:cs typeface="Times New Roman" panose="02020603050405020304" pitchFamily="18" charset="0"/>
              </a:rPr>
              <a:t>“Directive (EU) 2019/882 of the European Parliament and of the council of 17 April 2019 on the accessibility requirements of products and services”.</a:t>
            </a:r>
            <a:endParaRPr lang="en-GB" sz="4500" dirty="0">
              <a:latin typeface="Verdana" pitchFamily="34" charset="0"/>
              <a:ea typeface="Verdana" pitchFamily="34" charset="0"/>
            </a:endParaRPr>
          </a:p>
        </p:txBody>
      </p:sp>
      <p:sp>
        <p:nvSpPr>
          <p:cNvPr id="2" name="Título 1">
            <a:extLst>
              <a:ext uri="{FF2B5EF4-FFF2-40B4-BE49-F238E27FC236}">
                <a16:creationId xmlns:a16="http://schemas.microsoft.com/office/drawing/2014/main" id="{2D9FBD5C-B6A4-42AF-ACD3-CC06B98C8975}"/>
              </a:ext>
            </a:extLst>
          </p:cNvPr>
          <p:cNvSpPr>
            <a:spLocks noGrp="1"/>
          </p:cNvSpPr>
          <p:nvPr>
            <p:ph type="title"/>
          </p:nvPr>
        </p:nvSpPr>
        <p:spPr>
          <a:xfrm>
            <a:off x="536688" y="1822436"/>
            <a:ext cx="17084400" cy="1062638"/>
          </a:xfrm>
        </p:spPr>
        <p:txBody>
          <a:bodyPr>
            <a:normAutofit/>
          </a:bodyPr>
          <a:lstStyle/>
          <a:p>
            <a:pPr rtl="0" eaLnBrk="1" latinLnBrk="0" hangingPunct="1"/>
            <a:r>
              <a:rPr lang="en-GB" sz="5000" kern="1200" dirty="0">
                <a:solidFill>
                  <a:srgbClr val="000000"/>
                </a:solidFill>
                <a:effectLst/>
                <a:latin typeface="Verdana" panose="020B0604030504040204" pitchFamily="34" charset="0"/>
                <a:ea typeface="Verdana" panose="020B0604030504040204" pitchFamily="34" charset="0"/>
                <a:cs typeface="+mn-cs"/>
              </a:rPr>
              <a:t>European Accessibility Act (1)</a:t>
            </a:r>
            <a:endParaRPr lang="es-CO" sz="50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3941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TotalTime>
  <Words>513</Words>
  <Application>Microsoft Macintosh PowerPoint</Application>
  <PresentationFormat>Custom</PresentationFormat>
  <Paragraphs>50</Paragraphs>
  <Slides>16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Verdana</vt:lpstr>
      <vt:lpstr>Office Theme</vt:lpstr>
      <vt:lpstr>Legislation (international perspective)</vt:lpstr>
      <vt:lpstr>Overview</vt:lpstr>
      <vt:lpstr>UN Convention on the  Rights of People with Disabilities (1)</vt:lpstr>
      <vt:lpstr>UN Convention on the  Rights of People with Disabilities (2)</vt:lpstr>
      <vt:lpstr>UN Convention on the  Rights of People with Disabilities (3)</vt:lpstr>
      <vt:lpstr>UN Convention on the  Rights of People with Disabilities (4)</vt:lpstr>
      <vt:lpstr>UN Convention on the  Rights of People with Disabilities (5)</vt:lpstr>
      <vt:lpstr>UN Convention on the  Rights of People with Disabilities (6)</vt:lpstr>
      <vt:lpstr>European Accessibility Act (1)</vt:lpstr>
      <vt:lpstr>European Accessibility Act (2)</vt:lpstr>
      <vt:lpstr>National legislation</vt:lpstr>
      <vt:lpstr>Christiane Maaß and Sergio Hernández</vt:lpstr>
      <vt:lpstr>Acknowledgement</vt:lpstr>
      <vt:lpstr>Disclaimer</vt:lpstr>
      <vt:lpstr>Partners</vt:lpstr>
      <vt:lpstr>EASIT</vt:lpstr>
    </vt:vector>
  </TitlesOfParts>
  <Manager>Anna Matamala</Manager>
  <Company>SUH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Hernández</dc:creator>
  <cp:keywords>easy-to-read content; cognitive accessibility; plain language; easy-to-understand content</cp:keywords>
  <dc:description/>
  <cp:lastModifiedBy>Ana Fernández Torné</cp:lastModifiedBy>
  <cp:revision>29</cp:revision>
  <dcterms:modified xsi:type="dcterms:W3CDTF">2021-05-27T07:27:30Z</dcterms:modified>
  <cp:category>Teaching materials</cp:category>
</cp:coreProperties>
</file>