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5" r:id="rId2"/>
    <p:sldId id="330" r:id="rId3"/>
    <p:sldId id="326" r:id="rId4"/>
    <p:sldId id="327"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5" r:id="rId19"/>
    <p:sldId id="344" r:id="rId20"/>
    <p:sldId id="346" r:id="rId21"/>
    <p:sldId id="314" r:id="rId22"/>
    <p:sldId id="347" r:id="rId23"/>
    <p:sldId id="348" r:id="rId24"/>
    <p:sldId id="349" r:id="rId25"/>
    <p:sldId id="328" r:id="rId26"/>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27"/>
            <p14:sldId id="331"/>
            <p14:sldId id="332"/>
            <p14:sldId id="333"/>
            <p14:sldId id="334"/>
            <p14:sldId id="335"/>
            <p14:sldId id="336"/>
            <p14:sldId id="337"/>
            <p14:sldId id="338"/>
            <p14:sldId id="339"/>
            <p14:sldId id="340"/>
            <p14:sldId id="341"/>
            <p14:sldId id="342"/>
            <p14:sldId id="343"/>
            <p14:sldId id="345"/>
            <p14:sldId id="344"/>
            <p14:sldId id="346"/>
            <p14:sldId id="314"/>
            <p14:sldId id="347"/>
            <p14:sldId id="348"/>
            <p14:sldId id="349"/>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977BB-0E09-444C-9F3D-28F0771EE17E}" v="2" dt="2021-05-27T07:25:40.2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07E977BB-0E09-444C-9F3D-28F0771EE17E}"/>
    <pc:docChg chg="addSld modSld">
      <pc:chgData name="Transmedia Catalonia" userId="c0efc993-feaa-4897-9c68-98998669238c" providerId="ADAL" clId="{07E977BB-0E09-444C-9F3D-28F0771EE17E}" dt="2021-05-27T07:25:40.241" v="0"/>
      <pc:docMkLst>
        <pc:docMk/>
      </pc:docMkLst>
      <pc:sldChg chg="add">
        <pc:chgData name="Transmedia Catalonia" userId="c0efc993-feaa-4897-9c68-98998669238c" providerId="ADAL" clId="{07E977BB-0E09-444C-9F3D-28F0771EE17E}" dt="2021-05-27T07:25:40.241" v="0"/>
        <pc:sldMkLst>
          <pc:docMk/>
          <pc:sldMk cId="1274046980" sldId="328"/>
        </pc:sldMkLst>
      </pc:sldChg>
      <pc:sldChg chg="add">
        <pc:chgData name="Transmedia Catalonia" userId="c0efc993-feaa-4897-9c68-98998669238c" providerId="ADAL" clId="{07E977BB-0E09-444C-9F3D-28F0771EE17E}" dt="2021-05-27T07:25:40.241" v="0"/>
        <pc:sldMkLst>
          <pc:docMk/>
          <pc:sldMk cId="3414306010" sldId="347"/>
        </pc:sldMkLst>
      </pc:sldChg>
      <pc:sldChg chg="add">
        <pc:chgData name="Transmedia Catalonia" userId="c0efc993-feaa-4897-9c68-98998669238c" providerId="ADAL" clId="{07E977BB-0E09-444C-9F3D-28F0771EE17E}" dt="2021-05-27T07:25:40.241" v="0"/>
        <pc:sldMkLst>
          <pc:docMk/>
          <pc:sldMk cId="1538372688" sldId="348"/>
        </pc:sldMkLst>
      </pc:sldChg>
      <pc:sldChg chg="add">
        <pc:chgData name="Transmedia Catalonia" userId="c0efc993-feaa-4897-9c68-98998669238c" providerId="ADAL" clId="{07E977BB-0E09-444C-9F3D-28F0771EE17E}" dt="2021-05-27T07:25:40.241" v="0"/>
        <pc:sldMkLst>
          <pc:docMk/>
          <pc:sldMk cId="3621801837"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22</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23</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24</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25</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6.png"/><Relationship Id="rId7" Type="http://schemas.openxmlformats.org/officeDocument/2006/relationships/image" Target="../media/image12.JPG"/><Relationship Id="rId12" Type="http://schemas.openxmlformats.org/officeDocument/2006/relationships/image" Target="../media/image17.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jpg"/><Relationship Id="rId11" Type="http://schemas.openxmlformats.org/officeDocument/2006/relationships/image" Target="../media/image16.png"/><Relationship Id="rId5" Type="http://schemas.openxmlformats.org/officeDocument/2006/relationships/image" Target="../media/image10.emf"/><Relationship Id="rId10" Type="http://schemas.openxmlformats.org/officeDocument/2006/relationships/image" Target="../media/image15.jpg"/><Relationship Id="rId4" Type="http://schemas.openxmlformats.org/officeDocument/2006/relationships/image" Target="../media/image7.png"/><Relationship Id="rId9" Type="http://schemas.openxmlformats.org/officeDocument/2006/relationships/image" Target="../media/image14.sv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Sergio Hernández Garrido</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a:t>Basic rules of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724196" y="3124947"/>
            <a:ext cx="1083754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 1.</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Understanding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en-GB" sz="4800" b="1" dirty="0">
                <a:latin typeface="Verdana" panose="020B0604030504040204" pitchFamily="34" charset="0"/>
                <a:ea typeface="Verdana" panose="020B0604030504040204" pitchFamily="34" charset="0"/>
                <a:cs typeface="Verdana" panose="020B0604030504040204" pitchFamily="34" charset="0"/>
              </a:rPr>
              <a:t>2. 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 only independent clauses, not compound clauses.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Transform compound clauses into independent clauses.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Transform complex nominal structures into verbal structures (use verbal style).</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Syntactic level (1)</a:t>
            </a:r>
          </a:p>
        </p:txBody>
      </p:sp>
    </p:spTree>
    <p:extLst>
      <p:ext uri="{BB962C8B-B14F-4D97-AF65-F5344CB8AC3E}">
        <p14:creationId xmlns:p14="http://schemas.microsoft.com/office/powerpoint/2010/main" val="336012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Keep negation markers to a minimum.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Use independent negation markers (“no”, “not”) and avoid negation markers that are bound morphemes (“unbreakable”, “irresponsible”).</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 active </a:t>
            </a:r>
            <a:r>
              <a:rPr lang="en-GB" sz="4500" dirty="0">
                <a:solidFill>
                  <a:prstClr val="black"/>
                </a:solidFill>
                <a:latin typeface="Verdana" pitchFamily="34" charset="0"/>
                <a:ea typeface="Verdana" pitchFamily="34" charset="0"/>
              </a:rPr>
              <a:t>voice.</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Syntactic level (2)</a:t>
            </a:r>
          </a:p>
        </p:txBody>
      </p:sp>
    </p:spTree>
    <p:extLst>
      <p:ext uri="{BB962C8B-B14F-4D97-AF65-F5344CB8AC3E}">
        <p14:creationId xmlns:p14="http://schemas.microsoft.com/office/powerpoint/2010/main" val="314952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Partially language-specific.</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Rulesets for every country and language.</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Lexical and syntactic level</a:t>
            </a:r>
          </a:p>
        </p:txBody>
      </p:sp>
    </p:spTree>
    <p:extLst>
      <p:ext uri="{BB962C8B-B14F-4D97-AF65-F5344CB8AC3E}">
        <p14:creationId xmlns:p14="http://schemas.microsoft.com/office/powerpoint/2010/main" val="276996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Rules are related to text types.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Rules tend to apply across languages. </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Textual level (1)</a:t>
            </a:r>
          </a:p>
        </p:txBody>
      </p:sp>
    </p:spTree>
    <p:extLst>
      <p:ext uri="{BB962C8B-B14F-4D97-AF65-F5344CB8AC3E}">
        <p14:creationId xmlns:p14="http://schemas.microsoft.com/office/powerpoint/2010/main" val="387691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47799"/>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3700" b="0" i="0" u="none" strike="noStrike" kern="1200" cap="none" spc="0" normalizeH="0" baseline="0" dirty="0">
                <a:ln>
                  <a:noFill/>
                </a:ln>
                <a:solidFill>
                  <a:prstClr val="black"/>
                </a:solidFill>
                <a:effectLst/>
                <a:uLnTx/>
                <a:uFillTx/>
                <a:latin typeface="Verdana" pitchFamily="34" charset="0"/>
                <a:ea typeface="Verdana" pitchFamily="34" charset="0"/>
                <a:cs typeface="+mn-cs"/>
              </a:rPr>
              <a:t>Adjust the content to the target groups.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3700" dirty="0">
                <a:solidFill>
                  <a:prstClr val="black"/>
                </a:solidFill>
                <a:latin typeface="Verdana" pitchFamily="34" charset="0"/>
                <a:ea typeface="Verdana" pitchFamily="34" charset="0"/>
              </a:rPr>
              <a:t>Adjust texts to the target situation.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3700" b="0" i="0" u="none" strike="noStrike" kern="1200" cap="none" spc="0" normalizeH="0" baseline="0" dirty="0">
                <a:ln>
                  <a:noFill/>
                </a:ln>
                <a:solidFill>
                  <a:prstClr val="black"/>
                </a:solidFill>
                <a:effectLst/>
                <a:uLnTx/>
                <a:uFillTx/>
                <a:latin typeface="Verdana" pitchFamily="34" charset="0"/>
                <a:ea typeface="Verdana" pitchFamily="34" charset="0"/>
                <a:cs typeface="+mn-cs"/>
              </a:rPr>
              <a:t>Adjust the information structure according to the target groups and target situation.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3700" dirty="0">
                <a:solidFill>
                  <a:prstClr val="black"/>
                </a:solidFill>
                <a:latin typeface="Verdana" pitchFamily="34" charset="0"/>
                <a:ea typeface="Verdana" pitchFamily="34" charset="0"/>
              </a:rPr>
              <a:t>Choose a functional media realisation for the target groups and target situation.</a:t>
            </a:r>
            <a:endParaRPr kumimoji="0" lang="en-GB" sz="37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Textual level (2)</a:t>
            </a:r>
          </a:p>
        </p:txBody>
      </p:sp>
    </p:spTree>
    <p:extLst>
      <p:ext uri="{BB962C8B-B14F-4D97-AF65-F5344CB8AC3E}">
        <p14:creationId xmlns:p14="http://schemas.microsoft.com/office/powerpoint/2010/main" val="99345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Address the target groups directly.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Use advance organizers.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a:t>
            </a:r>
            <a:r>
              <a:rPr lang="en-GB" sz="4500" dirty="0">
                <a:solidFill>
                  <a:prstClr val="black"/>
                </a:solidFill>
                <a:latin typeface="Verdana" pitchFamily="34" charset="0"/>
                <a:ea typeface="Verdana" pitchFamily="34" charset="0"/>
              </a:rPr>
              <a:t> subheadings and marginal notes.</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 lists for enumerations or information on the same level.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Textual level (3)</a:t>
            </a:r>
          </a:p>
        </p:txBody>
      </p:sp>
    </p:spTree>
    <p:extLst>
      <p:ext uri="{BB962C8B-B14F-4D97-AF65-F5344CB8AC3E}">
        <p14:creationId xmlns:p14="http://schemas.microsoft.com/office/powerpoint/2010/main" val="508301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Use indentations for explanations and examples.</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Highlight impo</a:t>
            </a:r>
            <a:r>
              <a:rPr lang="en-GB" sz="4500" dirty="0">
                <a:solidFill>
                  <a:prstClr val="black"/>
                </a:solidFill>
                <a:latin typeface="Verdana" pitchFamily="34" charset="0"/>
                <a:ea typeface="Verdana" pitchFamily="34" charset="0"/>
              </a:rPr>
              <a:t>rtant information.</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 images and visual guidance systems.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Textual level (4)</a:t>
            </a:r>
          </a:p>
        </p:txBody>
      </p:sp>
    </p:spTree>
    <p:extLst>
      <p:ext uri="{BB962C8B-B14F-4D97-AF65-F5344CB8AC3E}">
        <p14:creationId xmlns:p14="http://schemas.microsoft.com/office/powerpoint/2010/main" val="147127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Not as strictly normed as Easy Language.</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Somew</a:t>
            </a:r>
            <a:r>
              <a:rPr lang="en-GB" sz="4500" dirty="0">
                <a:solidFill>
                  <a:prstClr val="black"/>
                </a:solidFill>
                <a:latin typeface="Verdana" pitchFamily="34" charset="0"/>
                <a:ea typeface="Verdana" pitchFamily="34" charset="0"/>
              </a:rPr>
              <a:t>hat more complex with regard to vocabulary and grammar.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Depart from EL and enrich the lingu</a:t>
            </a:r>
            <a:r>
              <a:rPr lang="en-GB" sz="4500" dirty="0">
                <a:solidFill>
                  <a:prstClr val="black"/>
                </a:solidFill>
                <a:latin typeface="Verdana" pitchFamily="34" charset="0"/>
                <a:ea typeface="Verdana" pitchFamily="34" charset="0"/>
              </a:rPr>
              <a:t>istic means that can be used. </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Plain Language (1)</a:t>
            </a:r>
          </a:p>
        </p:txBody>
      </p:sp>
    </p:spTree>
    <p:extLst>
      <p:ext uri="{BB962C8B-B14F-4D97-AF65-F5344CB8AC3E}">
        <p14:creationId xmlns:p14="http://schemas.microsoft.com/office/powerpoint/2010/main" val="300208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More complexity in the vocabulary.</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More syntactic variety</a:t>
            </a:r>
            <a:r>
              <a:rPr lang="en-GB" sz="4500" dirty="0">
                <a:solidFill>
                  <a:prstClr val="black"/>
                </a:solidFill>
                <a:latin typeface="Verdana" pitchFamily="34" charset="0"/>
                <a:ea typeface="Verdana" pitchFamily="34" charset="0"/>
              </a:rPr>
              <a:t>. </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Less Explications of words and i</a:t>
            </a:r>
            <a:r>
              <a:rPr lang="en-GB" sz="4500" dirty="0">
                <a:solidFill>
                  <a:prstClr val="black"/>
                </a:solidFill>
                <a:latin typeface="Verdana" pitchFamily="34" charset="0"/>
                <a:ea typeface="Verdana" pitchFamily="34" charset="0"/>
              </a:rPr>
              <a:t>ssues in the text.</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Plain Language (2)</a:t>
            </a:r>
          </a:p>
        </p:txBody>
      </p:sp>
    </p:spTree>
    <p:extLst>
      <p:ext uri="{BB962C8B-B14F-4D97-AF65-F5344CB8AC3E}">
        <p14:creationId xmlns:p14="http://schemas.microsoft.com/office/powerpoint/2010/main" val="1616477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CE469A9-7393-4C9E-9B0E-9BFE6BB83644}"/>
              </a:ext>
            </a:extLst>
          </p:cNvPr>
          <p:cNvSpPr/>
          <p:nvPr/>
        </p:nvSpPr>
        <p:spPr>
          <a:xfrm>
            <a:off x="12488091" y="7010494"/>
            <a:ext cx="5671562" cy="1369586"/>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Maaß (2020): Easy Language – Plain Language – Easy Language Plus. Balancing comprehensibility and acceptability, p.158.</a:t>
            </a:r>
          </a:p>
        </p:txBody>
      </p:sp>
      <p:pic>
        <p:nvPicPr>
          <p:cNvPr id="4" name="Grafik 3" descr="Continuum of comprehensibility enhancement. To the right of the continuum are the language varieties with reduced comprehensibility and to the left the language varieties with enhanced complexity. ">
            <a:extLst>
              <a:ext uri="{FF2B5EF4-FFF2-40B4-BE49-F238E27FC236}">
                <a16:creationId xmlns:a16="http://schemas.microsoft.com/office/drawing/2014/main" id="{CA0FCF9F-CD78-446E-ACD0-912CB0A0AC75}"/>
              </a:ext>
            </a:extLst>
          </p:cNvPr>
          <p:cNvPicPr>
            <a:picLocks noChangeAspect="1"/>
          </p:cNvPicPr>
          <p:nvPr/>
        </p:nvPicPr>
        <p:blipFill>
          <a:blip r:embed="rId2"/>
          <a:stretch>
            <a:fillRect/>
          </a:stretch>
        </p:blipFill>
        <p:spPr>
          <a:xfrm>
            <a:off x="2222293" y="3292916"/>
            <a:ext cx="14514769" cy="3415239"/>
          </a:xfrm>
          <a:prstGeom prst="rect">
            <a:avLst/>
          </a:prstGeom>
        </p:spPr>
      </p:pic>
      <p:sp>
        <p:nvSpPr>
          <p:cNvPr id="2" name="Titel 1">
            <a:extLst>
              <a:ext uri="{FF2B5EF4-FFF2-40B4-BE49-F238E27FC236}">
                <a16:creationId xmlns:a16="http://schemas.microsoft.com/office/drawing/2014/main" id="{A868C235-8856-4AE6-996B-97E8F96D050D}"/>
              </a:ext>
            </a:extLst>
          </p:cNvPr>
          <p:cNvSpPr>
            <a:spLocks noGrp="1"/>
          </p:cNvSpPr>
          <p:nvPr>
            <p:ph type="title"/>
          </p:nvPr>
        </p:nvSpPr>
        <p:spPr>
          <a:xfrm>
            <a:off x="317912" y="2244107"/>
            <a:ext cx="12170179" cy="1062638"/>
          </a:xfrm>
        </p:spPr>
        <p:txBody>
          <a:bodyPr>
            <a:noAutofit/>
          </a:bodyPr>
          <a:lstStyle/>
          <a:p>
            <a:r>
              <a:rPr lang="en-GB" sz="5000" dirty="0"/>
              <a:t>Continuum of comprehensibility enhancement </a:t>
            </a:r>
            <a:br>
              <a:rPr lang="en-GB" sz="5000" dirty="0"/>
            </a:br>
            <a:endParaRPr lang="en-GB" sz="5000" dirty="0"/>
          </a:p>
        </p:txBody>
      </p:sp>
    </p:spTree>
    <p:extLst>
      <p:ext uri="{BB962C8B-B14F-4D97-AF65-F5344CB8AC3E}">
        <p14:creationId xmlns:p14="http://schemas.microsoft.com/office/powerpoint/2010/main" val="58536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Basic rules of E2U, focusing on Easy Language (EL) and Plain Language (PL).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Rules on lexical, syntactic, and textual level.</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R="0" lvl="0" algn="l" defTabSz="1371408" rtl="0" eaLnBrk="1" fontAlgn="auto" latinLnBrk="0" hangingPunct="1">
              <a:lnSpc>
                <a:spcPct val="150000"/>
              </a:lnSpc>
              <a:spcBef>
                <a:spcPts val="0"/>
              </a:spcBef>
              <a:spcAft>
                <a:spcPts val="0"/>
              </a:spcAft>
              <a:buClrTx/>
              <a:buSzTx/>
              <a:tabLst/>
              <a:defRPr/>
            </a:pPr>
            <a:r>
              <a:rPr lang="en-GB" sz="4500" dirty="0">
                <a:solidFill>
                  <a:prstClr val="black"/>
                </a:solidFill>
                <a:latin typeface="Verdana" pitchFamily="34" charset="0"/>
                <a:ea typeface="Verdana" pitchFamily="34" charset="0"/>
              </a:rPr>
              <a:t>More information about the language of E2U and its rules will be presented in the lectures in Element 4: The language of E2U.</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More information on E2U rules</a:t>
            </a:r>
          </a:p>
        </p:txBody>
      </p:sp>
    </p:spTree>
    <p:extLst>
      <p:ext uri="{BB962C8B-B14F-4D97-AF65-F5344CB8AC3E}">
        <p14:creationId xmlns:p14="http://schemas.microsoft.com/office/powerpoint/2010/main" val="364122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Hernández</a:t>
            </a:r>
            <a:endParaRPr lang="en-ES" sz="3600" dirty="0"/>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CE469A9-7393-4C9E-9B0E-9BFE6BB83644}"/>
              </a:ext>
            </a:extLst>
          </p:cNvPr>
          <p:cNvSpPr/>
          <p:nvPr/>
        </p:nvSpPr>
        <p:spPr>
          <a:xfrm>
            <a:off x="12488091" y="7010494"/>
            <a:ext cx="5671562" cy="1369586"/>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Maaß (2020): Easy Language – Plain Language – Easy Language Plus. Balancing comprehensibility and acceptability, p.158.</a:t>
            </a:r>
          </a:p>
        </p:txBody>
      </p:sp>
      <p:pic>
        <p:nvPicPr>
          <p:cNvPr id="4" name="Grafik 3" descr="Continuum of comprehensibility enhancement. To the right of the continuum are the language varieties with reduced comprehensibility and to the left the language varieties with enhanced complexity. ">
            <a:extLst>
              <a:ext uri="{FF2B5EF4-FFF2-40B4-BE49-F238E27FC236}">
                <a16:creationId xmlns:a16="http://schemas.microsoft.com/office/drawing/2014/main" id="{CA0FCF9F-CD78-446E-ACD0-912CB0A0AC75}"/>
              </a:ext>
            </a:extLst>
          </p:cNvPr>
          <p:cNvPicPr>
            <a:picLocks noChangeAspect="1"/>
          </p:cNvPicPr>
          <p:nvPr/>
        </p:nvPicPr>
        <p:blipFill>
          <a:blip r:embed="rId2"/>
          <a:stretch>
            <a:fillRect/>
          </a:stretch>
        </p:blipFill>
        <p:spPr>
          <a:xfrm>
            <a:off x="2222293" y="3292916"/>
            <a:ext cx="14514769" cy="3415239"/>
          </a:xfrm>
          <a:prstGeom prst="rect">
            <a:avLst/>
          </a:prstGeom>
        </p:spPr>
      </p:pic>
      <p:sp>
        <p:nvSpPr>
          <p:cNvPr id="2" name="Titel 1">
            <a:extLst>
              <a:ext uri="{FF2B5EF4-FFF2-40B4-BE49-F238E27FC236}">
                <a16:creationId xmlns:a16="http://schemas.microsoft.com/office/drawing/2014/main" id="{D5A50CD3-2C45-4BDF-8913-F59FB17BDEE2}"/>
              </a:ext>
            </a:extLst>
          </p:cNvPr>
          <p:cNvSpPr>
            <a:spLocks noGrp="1"/>
          </p:cNvSpPr>
          <p:nvPr>
            <p:ph type="title"/>
          </p:nvPr>
        </p:nvSpPr>
        <p:spPr>
          <a:xfrm>
            <a:off x="317912" y="2182991"/>
            <a:ext cx="11966853" cy="1062638"/>
          </a:xfrm>
        </p:spPr>
        <p:txBody>
          <a:bodyPr>
            <a:noAutofit/>
          </a:bodyPr>
          <a:lstStyle/>
          <a:p>
            <a:r>
              <a:rPr lang="en-GB" sz="5000" dirty="0"/>
              <a:t>Continuum of comprehensibility enhancement </a:t>
            </a:r>
            <a:br>
              <a:rPr lang="en-GB" sz="5000" dirty="0"/>
            </a:br>
            <a:endParaRPr lang="en-GB" sz="5000" dirty="0"/>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a:latin typeface="Verdana" pitchFamily="34" charset="0"/>
                <a:ea typeface="Verdana" pitchFamily="34" charset="0"/>
              </a:rPr>
              <a:t>EL is strictly normed.</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Lexical and grammatical features are limited.</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Little previous knowledge is to be presupposed.</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EL – highest comprehensibility level</a:t>
            </a:r>
          </a:p>
        </p:txBody>
      </p:sp>
    </p:spTree>
    <p:extLst>
      <p:ext uri="{BB962C8B-B14F-4D97-AF65-F5344CB8AC3E}">
        <p14:creationId xmlns:p14="http://schemas.microsoft.com/office/powerpoint/2010/main" val="81003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CE469A9-7393-4C9E-9B0E-9BFE6BB83644}"/>
              </a:ext>
            </a:extLst>
          </p:cNvPr>
          <p:cNvSpPr/>
          <p:nvPr/>
        </p:nvSpPr>
        <p:spPr>
          <a:xfrm>
            <a:off x="12488091" y="7010494"/>
            <a:ext cx="5671562" cy="1369586"/>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Maaß (2020): Easy Language – Plain Language – Easy Language Plus. Balancing comprehensibility and acceptability, p.158.</a:t>
            </a:r>
          </a:p>
        </p:txBody>
      </p:sp>
      <p:pic>
        <p:nvPicPr>
          <p:cNvPr id="4" name="Grafik 3" descr="Continuum of comprehensibility enhancement. To the right of the continuum are the language varieties with reduced comprehensibility and to the left the language varieties with enhanced complexity. ">
            <a:extLst>
              <a:ext uri="{FF2B5EF4-FFF2-40B4-BE49-F238E27FC236}">
                <a16:creationId xmlns:a16="http://schemas.microsoft.com/office/drawing/2014/main" id="{CA0FCF9F-CD78-446E-ACD0-912CB0A0AC75}"/>
              </a:ext>
            </a:extLst>
          </p:cNvPr>
          <p:cNvPicPr>
            <a:picLocks noChangeAspect="1"/>
          </p:cNvPicPr>
          <p:nvPr/>
        </p:nvPicPr>
        <p:blipFill>
          <a:blip r:embed="rId2"/>
          <a:stretch>
            <a:fillRect/>
          </a:stretch>
        </p:blipFill>
        <p:spPr>
          <a:xfrm>
            <a:off x="2222293" y="3292916"/>
            <a:ext cx="14514769" cy="3415239"/>
          </a:xfrm>
          <a:prstGeom prst="rect">
            <a:avLst/>
          </a:prstGeom>
        </p:spPr>
      </p:pic>
      <p:sp>
        <p:nvSpPr>
          <p:cNvPr id="2" name="Titel 1">
            <a:extLst>
              <a:ext uri="{FF2B5EF4-FFF2-40B4-BE49-F238E27FC236}">
                <a16:creationId xmlns:a16="http://schemas.microsoft.com/office/drawing/2014/main" id="{1CBA4A24-FA12-4B03-B22F-EF38AB25EA6B}"/>
              </a:ext>
            </a:extLst>
          </p:cNvPr>
          <p:cNvSpPr>
            <a:spLocks noGrp="1"/>
          </p:cNvSpPr>
          <p:nvPr>
            <p:ph type="title"/>
          </p:nvPr>
        </p:nvSpPr>
        <p:spPr>
          <a:xfrm>
            <a:off x="317912" y="2230278"/>
            <a:ext cx="11887340" cy="1062638"/>
          </a:xfrm>
        </p:spPr>
        <p:txBody>
          <a:bodyPr>
            <a:noAutofit/>
          </a:bodyPr>
          <a:lstStyle/>
          <a:p>
            <a:r>
              <a:rPr lang="en-GB" sz="5000" dirty="0"/>
              <a:t>Continuum of comprehensibility enhancement </a:t>
            </a:r>
            <a:br>
              <a:rPr lang="en-GB" sz="5000" dirty="0"/>
            </a:br>
            <a:endParaRPr lang="en-GB" sz="5000" dirty="0"/>
          </a:p>
        </p:txBody>
      </p:sp>
    </p:spTree>
    <p:extLst>
      <p:ext uri="{BB962C8B-B14F-4D97-AF65-F5344CB8AC3E}">
        <p14:creationId xmlns:p14="http://schemas.microsoft.com/office/powerpoint/2010/main" val="120152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PL is comprehensibility-enhanced.</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PL allows more grammatical and lexical complexity than EL.</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Plain Language</a:t>
            </a:r>
          </a:p>
        </p:txBody>
      </p:sp>
    </p:spTree>
    <p:extLst>
      <p:ext uri="{BB962C8B-B14F-4D97-AF65-F5344CB8AC3E}">
        <p14:creationId xmlns:p14="http://schemas.microsoft.com/office/powerpoint/2010/main" val="69223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CE469A9-7393-4C9E-9B0E-9BFE6BB83644}"/>
              </a:ext>
            </a:extLst>
          </p:cNvPr>
          <p:cNvSpPr/>
          <p:nvPr/>
        </p:nvSpPr>
        <p:spPr>
          <a:xfrm>
            <a:off x="12488091" y="7010494"/>
            <a:ext cx="5671562" cy="1369586"/>
          </a:xfrm>
          <a:prstGeom prst="rect">
            <a:avLst/>
          </a:prstGeom>
        </p:spPr>
        <p:txBody>
          <a:bodyPr wrap="square" lIns="137141" tIns="68570" rIns="137141" bIns="68570" anchor="b">
            <a:spAutoFit/>
          </a:bodyPr>
          <a:lstStyle/>
          <a:p>
            <a:pPr algn="r"/>
            <a:r>
              <a:rPr lang="en-US" sz="2000" dirty="0">
                <a:latin typeface="Verdana" pitchFamily="34" charset="0"/>
                <a:ea typeface="Verdana" pitchFamily="34" charset="0"/>
              </a:rPr>
              <a:t>Maaß (2020): Easy Language – Plain Language – Easy Language Plus. Balancing comprehensibility and acceptability, p.158.</a:t>
            </a:r>
          </a:p>
        </p:txBody>
      </p:sp>
      <p:pic>
        <p:nvPicPr>
          <p:cNvPr id="4" name="Grafik 3" descr="Continuum of comprehensibility enhancement. To the right of the continuum are the language varieties with reduced comprehensibility and to the left the language varieties with enhanced complexity. ">
            <a:extLst>
              <a:ext uri="{FF2B5EF4-FFF2-40B4-BE49-F238E27FC236}">
                <a16:creationId xmlns:a16="http://schemas.microsoft.com/office/drawing/2014/main" id="{CA0FCF9F-CD78-446E-ACD0-912CB0A0AC75}"/>
              </a:ext>
            </a:extLst>
          </p:cNvPr>
          <p:cNvPicPr>
            <a:picLocks noChangeAspect="1"/>
          </p:cNvPicPr>
          <p:nvPr/>
        </p:nvPicPr>
        <p:blipFill>
          <a:blip r:embed="rId2"/>
          <a:stretch>
            <a:fillRect/>
          </a:stretch>
        </p:blipFill>
        <p:spPr>
          <a:xfrm>
            <a:off x="2222293" y="3292916"/>
            <a:ext cx="14514769" cy="3415239"/>
          </a:xfrm>
          <a:prstGeom prst="rect">
            <a:avLst/>
          </a:prstGeom>
        </p:spPr>
      </p:pic>
      <p:sp>
        <p:nvSpPr>
          <p:cNvPr id="2" name="Titel 1">
            <a:extLst>
              <a:ext uri="{FF2B5EF4-FFF2-40B4-BE49-F238E27FC236}">
                <a16:creationId xmlns:a16="http://schemas.microsoft.com/office/drawing/2014/main" id="{4ADB3F91-2E89-439C-BC86-2EAE95F7592A}"/>
              </a:ext>
            </a:extLst>
          </p:cNvPr>
          <p:cNvSpPr>
            <a:spLocks noGrp="1"/>
          </p:cNvSpPr>
          <p:nvPr>
            <p:ph type="title"/>
          </p:nvPr>
        </p:nvSpPr>
        <p:spPr>
          <a:xfrm>
            <a:off x="317912" y="2262504"/>
            <a:ext cx="12324662" cy="1062638"/>
          </a:xfrm>
        </p:spPr>
        <p:txBody>
          <a:bodyPr>
            <a:noAutofit/>
          </a:bodyPr>
          <a:lstStyle/>
          <a:p>
            <a:r>
              <a:rPr lang="en-GB" sz="5000" dirty="0"/>
              <a:t>Continuum of comprehensibility enhancement </a:t>
            </a:r>
            <a:br>
              <a:rPr lang="en-GB" sz="5000" dirty="0"/>
            </a:br>
            <a:endParaRPr lang="en-GB" sz="5000" dirty="0"/>
          </a:p>
        </p:txBody>
      </p:sp>
    </p:spTree>
    <p:extLst>
      <p:ext uri="{BB962C8B-B14F-4D97-AF65-F5344CB8AC3E}">
        <p14:creationId xmlns:p14="http://schemas.microsoft.com/office/powerpoint/2010/main" val="93020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201853"/>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Content in EL should be perceptible and comprehensible</a:t>
            </a:r>
            <a:r>
              <a:rPr lang="en-GB" sz="4500" dirty="0">
                <a:solidFill>
                  <a:prstClr val="black"/>
                </a:solidFill>
                <a:latin typeface="Verdana" pitchFamily="34" charset="0"/>
                <a:ea typeface="Verdana" pitchFamily="34" charset="0"/>
              </a:rPr>
              <a:t>.</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Some rules are language-specific and some other rules are not language-specific.</a:t>
            </a:r>
          </a:p>
          <a:p>
            <a:pPr marR="0" lvl="0" algn="l" defTabSz="1371408" rtl="0" eaLnBrk="1" fontAlgn="auto" latinLnBrk="0" hangingPunct="1">
              <a:lnSpc>
                <a:spcPct val="150000"/>
              </a:lnSpc>
              <a:spcBef>
                <a:spcPts val="0"/>
              </a:spcBef>
              <a:spcAft>
                <a:spcPts val="0"/>
              </a:spcAft>
              <a:buClrTx/>
              <a:buSzTx/>
              <a:tabLst/>
              <a:defRPr/>
            </a:pPr>
            <a:r>
              <a:rPr lang="en-GB" sz="4500" dirty="0">
                <a:solidFill>
                  <a:prstClr val="black"/>
                </a:solidFill>
                <a:latin typeface="Verdana" pitchFamily="34" charset="0"/>
                <a:ea typeface="Verdana" pitchFamily="34" charset="0"/>
                <a:sym typeface="Wingdings" panose="05000000000000000000" pitchFamily="2" charset="2"/>
              </a:rPr>
              <a:t> Focus on rules that are </a:t>
            </a:r>
            <a:r>
              <a:rPr lang="en-GB" sz="4500" b="1" dirty="0">
                <a:solidFill>
                  <a:prstClr val="black"/>
                </a:solidFill>
                <a:latin typeface="Verdana" pitchFamily="34" charset="0"/>
                <a:ea typeface="Verdana" pitchFamily="34" charset="0"/>
                <a:sym typeface="Wingdings" panose="05000000000000000000" pitchFamily="2" charset="2"/>
              </a:rPr>
              <a:t>not </a:t>
            </a:r>
            <a:r>
              <a:rPr lang="en-GB" sz="4500" dirty="0">
                <a:solidFill>
                  <a:prstClr val="black"/>
                </a:solidFill>
                <a:latin typeface="Verdana" pitchFamily="34" charset="0"/>
                <a:ea typeface="Verdana" pitchFamily="34" charset="0"/>
                <a:sym typeface="Wingdings" panose="05000000000000000000" pitchFamily="2" charset="2"/>
              </a:rPr>
              <a:t>language specific.</a:t>
            </a: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a:t>
            </a:r>
          </a:p>
        </p:txBody>
      </p:sp>
    </p:spTree>
    <p:extLst>
      <p:ext uri="{BB962C8B-B14F-4D97-AF65-F5344CB8AC3E}">
        <p14:creationId xmlns:p14="http://schemas.microsoft.com/office/powerpoint/2010/main" val="3590752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Use short, simple words that are well-known.</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4500" dirty="0">
                <a:solidFill>
                  <a:prstClr val="black"/>
                </a:solidFill>
                <a:latin typeface="Verdana" pitchFamily="34" charset="0"/>
                <a:ea typeface="Verdana" pitchFamily="34" charset="0"/>
              </a:rPr>
              <a:t>Avoid foreign words.</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Explain expert language terminology</a:t>
            </a:r>
            <a:r>
              <a:rPr lang="en-GB" sz="4500" dirty="0">
                <a:solidFill>
                  <a:prstClr val="black"/>
                </a:solidFill>
                <a:latin typeface="Verdana" pitchFamily="34" charset="0"/>
                <a:ea typeface="Verdana" pitchFamily="34" charset="0"/>
              </a:rPr>
              <a:t> needed in the text.</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Abstain from lexical variat</a:t>
            </a:r>
            <a:r>
              <a:rPr lang="en-GB" sz="4500" dirty="0">
                <a:solidFill>
                  <a:prstClr val="black"/>
                </a:solidFill>
                <a:latin typeface="Verdana" pitchFamily="34" charset="0"/>
                <a:ea typeface="Verdana" pitchFamily="34" charset="0"/>
              </a:rPr>
              <a:t>ion.</a:t>
            </a:r>
          </a:p>
          <a:p>
            <a:pPr marL="685800" marR="0" lvl="0" indent="-685800" algn="l" defTabSz="1371408"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rPr>
              <a:t>Avoid </a:t>
            </a:r>
            <a:r>
              <a:rPr lang="en-GB" sz="4500" dirty="0">
                <a:solidFill>
                  <a:prstClr val="black"/>
                </a:solidFill>
                <a:latin typeface="Verdana" pitchFamily="34" charset="0"/>
                <a:ea typeface="Verdana" pitchFamily="34" charset="0"/>
              </a:rPr>
              <a:t>abbreviations.</a:t>
            </a:r>
            <a:endParaRPr kumimoji="0" lang="en-GB" sz="4500" b="0" i="0" u="none" strike="noStrike" kern="1200" cap="none" spc="0" normalizeH="0" baseline="0" dirty="0">
              <a:ln>
                <a:noFill/>
              </a:ln>
              <a:solidFill>
                <a:prstClr val="black"/>
              </a:solidFill>
              <a:effectLst/>
              <a:uLnTx/>
              <a:uFillTx/>
              <a:latin typeface="Verdana" pitchFamily="34" charset="0"/>
              <a:ea typeface="Verdana" pitchFamily="34" charset="0"/>
              <a:cs typeface="+mn-cs"/>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fontScale="90000"/>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effectLst/>
              </a:rPr>
              <a:t>Basic rules of EL – Lexical level</a:t>
            </a:r>
          </a:p>
        </p:txBody>
      </p:sp>
    </p:spTree>
    <p:extLst>
      <p:ext uri="{BB962C8B-B14F-4D97-AF65-F5344CB8AC3E}">
        <p14:creationId xmlns:p14="http://schemas.microsoft.com/office/powerpoint/2010/main" val="1860273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Macintosh PowerPoint</Application>
  <PresentationFormat>Custom</PresentationFormat>
  <Paragraphs>86</Paragraphs>
  <Slides>25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Verdana</vt:lpstr>
      <vt:lpstr>Office Theme</vt:lpstr>
      <vt:lpstr>Basic rules of E2U</vt:lpstr>
      <vt:lpstr>Overview</vt:lpstr>
      <vt:lpstr>Continuum of comprehensibility enhancement  </vt:lpstr>
      <vt:lpstr>EL – highest comprehensibility level</vt:lpstr>
      <vt:lpstr>Continuum of comprehensibility enhancement  </vt:lpstr>
      <vt:lpstr>Plain Language</vt:lpstr>
      <vt:lpstr>Continuum of comprehensibility enhancement  </vt:lpstr>
      <vt:lpstr>Basic rules of EL </vt:lpstr>
      <vt:lpstr>Basic rules of EL – Lexical level</vt:lpstr>
      <vt:lpstr>Basic rules of EL – Syntactic level (1)</vt:lpstr>
      <vt:lpstr>Basic rules of EL – Syntactic level (2)</vt:lpstr>
      <vt:lpstr>Basic rules of EL – Lexical and syntactic level</vt:lpstr>
      <vt:lpstr>Basic rules of EL – Textual level (1)</vt:lpstr>
      <vt:lpstr>Basic rules of EL – Textual level (2)</vt:lpstr>
      <vt:lpstr>Basic rules of EL – Textual level (3)</vt:lpstr>
      <vt:lpstr>Basic rules of EL – Textual level (4)</vt:lpstr>
      <vt:lpstr>Plain Language (1)</vt:lpstr>
      <vt:lpstr>Plain Language (2)</vt:lpstr>
      <vt:lpstr>Continuum of comprehensibility enhancement  </vt:lpstr>
      <vt:lpstr>More information on E2U rules</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dc:creator>
  <cp:keywords>easy-to-read content; cognitive accessibility; plain language; easy-to-understand content</cp:keywords>
  <dc:description/>
  <cp:lastModifiedBy>Ana Fernández Torné</cp:lastModifiedBy>
  <cp:revision>26</cp:revision>
  <dcterms:modified xsi:type="dcterms:W3CDTF">2021-05-27T07:25:40Z</dcterms:modified>
  <cp:category>Teaching materials</cp:category>
</cp:coreProperties>
</file>