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32"/>
  </p:notesMasterIdLst>
  <p:handoutMasterIdLst>
    <p:handoutMasterId r:id="rId33"/>
  </p:handoutMasterIdLst>
  <p:sldIdLst>
    <p:sldId id="265" r:id="rId3"/>
    <p:sldId id="330" r:id="rId4"/>
    <p:sldId id="326"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1" r:id="rId26"/>
    <p:sldId id="272" r:id="rId27"/>
    <p:sldId id="352" r:id="rId28"/>
    <p:sldId id="327" r:id="rId29"/>
    <p:sldId id="353" r:id="rId30"/>
    <p:sldId id="328" r:id="rId31"/>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272"/>
            <p14:sldId id="352"/>
            <p14:sldId id="327"/>
            <p14:sldId id="353"/>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0BACC5-EA26-2445-84CE-091005E8DB47}" v="4" dt="2021-05-27T05:44:12.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56"/>
  </p:normalViewPr>
  <p:slideViewPr>
    <p:cSldViewPr snapToGrid="0" snapToObjects="1">
      <p:cViewPr varScale="1">
        <p:scale>
          <a:sx n="62" d="100"/>
          <a:sy n="62" d="100"/>
        </p:scale>
        <p:origin x="216" y="75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26</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27</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28</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29</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7"/>
        <p:cNvGrpSpPr/>
        <p:nvPr/>
      </p:nvGrpSpPr>
      <p:grpSpPr>
        <a:xfrm>
          <a:off x="0" y="0"/>
          <a:ext cx="0" cy="0"/>
          <a:chOff x="0" y="0"/>
          <a:chExt cx="0" cy="0"/>
        </a:xfrm>
      </p:grpSpPr>
      <p:sp>
        <p:nvSpPr>
          <p:cNvPr id="18" name="Google Shape;18;p2"/>
          <p:cNvSpPr txBox="1">
            <a:spLocks noGrp="1"/>
          </p:cNvSpPr>
          <p:nvPr>
            <p:ph type="title"/>
          </p:nvPr>
        </p:nvSpPr>
        <p:spPr>
          <a:xfrm>
            <a:off x="317912" y="1712788"/>
            <a:ext cx="17084400" cy="1062638"/>
          </a:xfrm>
          <a:prstGeom prst="rect">
            <a:avLst/>
          </a:prstGeom>
          <a:noFill/>
          <a:ln>
            <a:noFill/>
          </a:ln>
        </p:spPr>
        <p:txBody>
          <a:bodyPr spcFirstLastPara="1" wrap="square" lIns="137125" tIns="68550" rIns="137125" bIns="6855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59246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olo e contenuto">
  <p:cSld name="1_Titolo e contenuto">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2475110" y="6337601"/>
            <a:ext cx="13340957" cy="1062873"/>
          </a:xfrm>
          <a:prstGeom prst="rect">
            <a:avLst/>
          </a:prstGeom>
          <a:noFill/>
          <a:ln>
            <a:noFill/>
          </a:ln>
        </p:spPr>
        <p:txBody>
          <a:bodyPr spcFirstLastPara="1" wrap="square" lIns="137125" tIns="68550" rIns="137125" bIns="68550" anchor="ctr" anchorCtr="0">
            <a:noAutofit/>
          </a:bodyPr>
          <a:lstStyle>
            <a:lvl1pPr lvl="0" algn="ctr">
              <a:lnSpc>
                <a:spcPct val="90000"/>
              </a:lnSpc>
              <a:spcBef>
                <a:spcPts val="0"/>
              </a:spcBef>
              <a:spcAft>
                <a:spcPts val="0"/>
              </a:spcAft>
              <a:buClr>
                <a:schemeClr val="dk1"/>
              </a:buClr>
              <a:buSzPts val="6000"/>
              <a:buFont typeface="Verdana"/>
              <a:buNone/>
              <a:defRPr sz="6000" b="1">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1" name="Google Shape;21;p3" descr="EASIT logo"/>
          <p:cNvPicPr preferRelativeResize="0"/>
          <p:nvPr/>
        </p:nvPicPr>
        <p:blipFill rotWithShape="1">
          <a:blip r:embed="rId2">
            <a:alphaModFix/>
          </a:blip>
          <a:srcRect/>
          <a:stretch/>
        </p:blipFill>
        <p:spPr>
          <a:xfrm>
            <a:off x="4236786" y="1896242"/>
            <a:ext cx="9817605" cy="4106321"/>
          </a:xfrm>
          <a:prstGeom prst="rect">
            <a:avLst/>
          </a:prstGeom>
          <a:noFill/>
          <a:ln>
            <a:noFill/>
          </a:ln>
        </p:spPr>
      </p:pic>
    </p:spTree>
    <p:extLst>
      <p:ext uri="{BB962C8B-B14F-4D97-AF65-F5344CB8AC3E}">
        <p14:creationId xmlns:p14="http://schemas.microsoft.com/office/powerpoint/2010/main" val="295631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7912" y="1712788"/>
            <a:ext cx="17084400" cy="1062638"/>
          </a:xfrm>
          <a:prstGeom prst="rect">
            <a:avLst/>
          </a:prstGeom>
          <a:noFill/>
          <a:ln>
            <a:noFill/>
          </a:ln>
        </p:spPr>
        <p:txBody>
          <a:bodyPr spcFirstLastPara="1" wrap="square" lIns="137125" tIns="68550" rIns="137125" bIns="6855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p:nvPr/>
        </p:nvSpPr>
        <p:spPr>
          <a:xfrm>
            <a:off x="320599" y="3012764"/>
            <a:ext cx="17084400" cy="5749341"/>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Clr>
                <a:schemeClr val="dk1"/>
              </a:buClr>
              <a:buSzPts val="4500"/>
              <a:buFont typeface="Verdana"/>
              <a:buNone/>
            </a:pPr>
            <a:endParaRPr sz="4500" b="0">
              <a:solidFill>
                <a:schemeClr val="dk1"/>
              </a:solidFill>
              <a:latin typeface="Verdana"/>
              <a:ea typeface="Verdana"/>
              <a:cs typeface="Verdana"/>
              <a:sym typeface="Verdana"/>
            </a:endParaRPr>
          </a:p>
        </p:txBody>
      </p:sp>
      <p:sp>
        <p:nvSpPr>
          <p:cNvPr id="25" name="Google Shape;25;p4"/>
          <p:cNvSpPr txBox="1">
            <a:spLocks noGrp="1"/>
          </p:cNvSpPr>
          <p:nvPr>
            <p:ph type="body" idx="1"/>
          </p:nvPr>
        </p:nvSpPr>
        <p:spPr>
          <a:xfrm>
            <a:off x="317912" y="3012763"/>
            <a:ext cx="17084400" cy="5749346"/>
          </a:xfrm>
          <a:prstGeom prst="rect">
            <a:avLst/>
          </a:prstGeom>
          <a:noFill/>
          <a:ln>
            <a:noFill/>
          </a:ln>
        </p:spPr>
        <p:txBody>
          <a:bodyPr spcFirstLastPara="1" wrap="square" lIns="137125" tIns="68550" rIns="137125" bIns="68550" anchor="t" anchorCtr="0">
            <a:noAutofit/>
          </a:bodyPr>
          <a:lstStyle>
            <a:lvl1pPr marL="457200" lvl="0" indent="-228600" algn="l">
              <a:lnSpc>
                <a:spcPct val="150000"/>
              </a:lnSpc>
              <a:spcBef>
                <a:spcPts val="1500"/>
              </a:spcBef>
              <a:spcAft>
                <a:spcPts val="0"/>
              </a:spcAft>
              <a:buClr>
                <a:schemeClr val="dk1"/>
              </a:buClr>
              <a:buSzPts val="1800"/>
              <a:buNone/>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pic>
        <p:nvPicPr>
          <p:cNvPr id="26" name="Google Shape;26;p4" descr="EASIT logo"/>
          <p:cNvPicPr preferRelativeResize="0"/>
          <p:nvPr/>
        </p:nvPicPr>
        <p:blipFill rotWithShape="1">
          <a:blip r:embed="rId2">
            <a:alphaModFix/>
          </a:blip>
          <a:srcRect/>
          <a:stretch/>
        </p:blipFill>
        <p:spPr>
          <a:xfrm>
            <a:off x="303984" y="176677"/>
            <a:ext cx="3009938" cy="1258940"/>
          </a:xfrm>
          <a:prstGeom prst="rect">
            <a:avLst/>
          </a:prstGeom>
          <a:noFill/>
          <a:ln>
            <a:noFill/>
          </a:ln>
        </p:spPr>
      </p:pic>
      <p:pic>
        <p:nvPicPr>
          <p:cNvPr id="27" name="Google Shape;27;p4" descr="Co-funded by the Erasmus+ Programme of the European Union logo"/>
          <p:cNvPicPr preferRelativeResize="0"/>
          <p:nvPr/>
        </p:nvPicPr>
        <p:blipFill rotWithShape="1">
          <a:blip r:embed="rId2">
            <a:alphaModFix/>
          </a:blip>
          <a:srcRect/>
          <a:stretch/>
        </p:blipFill>
        <p:spPr>
          <a:xfrm>
            <a:off x="13448255" y="293279"/>
            <a:ext cx="4646211" cy="1062636"/>
          </a:xfrm>
          <a:prstGeom prst="rect">
            <a:avLst/>
          </a:prstGeom>
          <a:noFill/>
          <a:ln>
            <a:noFill/>
          </a:ln>
        </p:spPr>
      </p:pic>
      <p:pic>
        <p:nvPicPr>
          <p:cNvPr id="28" name="Google Shape;28;p4" descr="Creative Commons License Logo: Attribution-ShareAlike International CC BY-SA"/>
          <p:cNvPicPr preferRelativeResize="0"/>
          <p:nvPr/>
        </p:nvPicPr>
        <p:blipFill rotWithShape="1">
          <a:blip r:embed="rId2">
            <a:alphaModFix/>
          </a:blip>
          <a:srcRect/>
          <a:stretch/>
        </p:blipFill>
        <p:spPr>
          <a:xfrm>
            <a:off x="317913" y="8999443"/>
            <a:ext cx="2819811" cy="952235"/>
          </a:xfrm>
          <a:prstGeom prst="rect">
            <a:avLst/>
          </a:prstGeom>
          <a:noFill/>
          <a:ln>
            <a:noFill/>
          </a:ln>
        </p:spPr>
      </p:pic>
    </p:spTree>
    <p:extLst>
      <p:ext uri="{BB962C8B-B14F-4D97-AF65-F5344CB8AC3E}">
        <p14:creationId xmlns:p14="http://schemas.microsoft.com/office/powerpoint/2010/main" val="34395466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NUL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NUL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7912" y="1712788"/>
            <a:ext cx="17084400" cy="1062638"/>
          </a:xfrm>
          <a:prstGeom prst="rect">
            <a:avLst/>
          </a:prstGeom>
          <a:noFill/>
          <a:ln>
            <a:noFill/>
          </a:ln>
        </p:spPr>
        <p:txBody>
          <a:bodyPr spcFirstLastPara="1" wrap="square" lIns="137125" tIns="68550" rIns="137125" bIns="68550" anchor="ctr" anchorCtr="0">
            <a:noAutofit/>
          </a:bodyPr>
          <a:lstStyle>
            <a:lvl1pPr marR="0" lvl="0" algn="l" rtl="0">
              <a:lnSpc>
                <a:spcPct val="90000"/>
              </a:lnSpc>
              <a:spcBef>
                <a:spcPts val="0"/>
              </a:spcBef>
              <a:spcAft>
                <a:spcPts val="0"/>
              </a:spcAft>
              <a:buClr>
                <a:schemeClr val="dk1"/>
              </a:buClr>
              <a:buSzPts val="6000"/>
              <a:buFont typeface="Verdana"/>
              <a:buNone/>
              <a:defRPr sz="6000" b="1" i="0" u="none" strike="noStrike" cap="none">
                <a:solidFill>
                  <a:schemeClr val="dk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17912" y="3012763"/>
            <a:ext cx="17084400" cy="5749346"/>
          </a:xfrm>
          <a:prstGeom prst="rect">
            <a:avLst/>
          </a:prstGeom>
          <a:noFill/>
          <a:ln>
            <a:noFill/>
          </a:ln>
        </p:spPr>
        <p:txBody>
          <a:bodyPr spcFirstLastPara="1" wrap="square" lIns="137125" tIns="68550" rIns="137125" bIns="68550" anchor="t" anchorCtr="0">
            <a:noAutofit/>
          </a:bodyPr>
          <a:lstStyle>
            <a:lvl1pPr marL="457200" marR="0" lvl="0" indent="-228600" algn="l" rtl="0">
              <a:lnSpc>
                <a:spcPct val="150000"/>
              </a:lnSpc>
              <a:spcBef>
                <a:spcPts val="1500"/>
              </a:spcBef>
              <a:spcAft>
                <a:spcPts val="0"/>
              </a:spcAft>
              <a:buClr>
                <a:schemeClr val="dk1"/>
              </a:buClr>
              <a:buSzPts val="4500"/>
              <a:buFont typeface="Arial"/>
              <a:buNone/>
              <a:defRPr sz="4500" b="0" i="0" u="none" strike="noStrike" cap="none">
                <a:solidFill>
                  <a:schemeClr val="dk1"/>
                </a:solidFill>
                <a:latin typeface="Verdana"/>
                <a:ea typeface="Verdana"/>
                <a:cs typeface="Verdana"/>
                <a:sym typeface="Verdana"/>
              </a:defRPr>
            </a:lvl1pPr>
            <a:lvl2pPr marL="914400" marR="0" lvl="1" indent="-457200" algn="l" rtl="0">
              <a:lnSpc>
                <a:spcPct val="90000"/>
              </a:lnSpc>
              <a:spcBef>
                <a:spcPts val="75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2pPr>
            <a:lvl3pPr marL="1371600" marR="0" lvl="2" indent="-419100" algn="l" rtl="0">
              <a:lnSpc>
                <a:spcPct val="90000"/>
              </a:lnSpc>
              <a:spcBef>
                <a:spcPts val="75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4pPr>
            <a:lvl5pPr marL="2286000" marR="0" lvl="4"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5pPr>
            <a:lvl6pPr marL="2743200" marR="0" lvl="5"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6pPr>
            <a:lvl7pPr marL="3200400" marR="0" lvl="6"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7pPr>
            <a:lvl8pPr marL="3657600" marR="0" lvl="7"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8pPr>
            <a:lvl9pPr marL="4114800" marR="0" lvl="8"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12" name="Google Shape;12;p1"/>
          <p:cNvSpPr/>
          <p:nvPr/>
        </p:nvSpPr>
        <p:spPr>
          <a:xfrm rot="-5400000">
            <a:off x="8363074" y="384527"/>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sp>
        <p:nvSpPr>
          <p:cNvPr id="13" name="Google Shape;13;p1"/>
          <p:cNvSpPr/>
          <p:nvPr/>
        </p:nvSpPr>
        <p:spPr>
          <a:xfrm rot="-5400000">
            <a:off x="8363074" y="58407"/>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sp>
        <p:nvSpPr>
          <p:cNvPr id="14" name="Google Shape;14;p1"/>
          <p:cNvSpPr/>
          <p:nvPr/>
        </p:nvSpPr>
        <p:spPr>
          <a:xfrm rot="-5400000">
            <a:off x="8363074" y="-8363071"/>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sp>
        <p:nvSpPr>
          <p:cNvPr id="15" name="Google Shape;15;p1"/>
          <p:cNvSpPr/>
          <p:nvPr/>
        </p:nvSpPr>
        <p:spPr>
          <a:xfrm rot="-5400000">
            <a:off x="8363074" y="-8022774"/>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pic>
        <p:nvPicPr>
          <p:cNvPr id="16" name="Google Shape;16;p1" descr="EASIT logo"/>
          <p:cNvPicPr preferRelativeResize="0"/>
          <p:nvPr/>
        </p:nvPicPr>
        <p:blipFill rotWithShape="1">
          <a:blip r:embed="rId5">
            <a:alphaModFix/>
          </a:blip>
          <a:srcRect/>
          <a:stretch/>
        </p:blipFill>
        <p:spPr>
          <a:xfrm>
            <a:off x="459917" y="526113"/>
            <a:ext cx="1927782" cy="806304"/>
          </a:xfrm>
          <a:prstGeom prst="rect">
            <a:avLst/>
          </a:prstGeom>
          <a:noFill/>
          <a:ln>
            <a:noFill/>
          </a:ln>
        </p:spPr>
      </p:pic>
    </p:spTree>
    <p:extLst>
      <p:ext uri="{BB962C8B-B14F-4D97-AF65-F5344CB8AC3E}">
        <p14:creationId xmlns:p14="http://schemas.microsoft.com/office/powerpoint/2010/main" val="3809717963"/>
      </p:ext>
    </p:extLst>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easit@uni-hildesheim.de"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JPG"/><Relationship Id="rId12"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emf"/><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sv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hyperlink" Target="http://pagines.uab.cat/easit/"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3">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Sergio Hernández</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dirty="0"/>
              <a:t>Target audiences of E2U and their needs </a:t>
            </a:r>
          </a:p>
        </p:txBody>
      </p:sp>
      <p:sp>
        <p:nvSpPr>
          <p:cNvPr id="16" name="TextBox 15">
            <a:extLst>
              <a:ext uri="{FF2B5EF4-FFF2-40B4-BE49-F238E27FC236}">
                <a16:creationId xmlns:a16="http://schemas.microsoft.com/office/drawing/2014/main" id="{AAC2A4C7-C614-7241-918C-B81ACCA7CF55}"/>
              </a:ext>
            </a:extLst>
          </p:cNvPr>
          <p:cNvSpPr txBox="1"/>
          <p:nvPr/>
        </p:nvSpPr>
        <p:spPr>
          <a:xfrm>
            <a:off x="3389172" y="3124947"/>
            <a:ext cx="11507599"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 1. Understanding (E2U)</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 2. 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914400" indent="-914400">
              <a:lnSpc>
                <a:spcPct val="150000"/>
              </a:lnSpc>
              <a:buFont typeface="+mj-lt"/>
              <a:buAutoNum type="arabicPeriod"/>
            </a:pPr>
            <a:r>
              <a:rPr lang="en-GB" sz="4500" b="1" dirty="0">
                <a:latin typeface="Verdana" pitchFamily="34" charset="0"/>
                <a:ea typeface="Verdana" pitchFamily="34" charset="0"/>
              </a:rPr>
              <a:t>Sensory barrier: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the communication is oral and the target group cannot hear.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the communication has to be perceived via the visual channel and the target group cannot see. </a:t>
            </a:r>
          </a:p>
        </p:txBody>
      </p:sp>
      <p:sp>
        <p:nvSpPr>
          <p:cNvPr id="2" name="Titel 1">
            <a:extLst>
              <a:ext uri="{FF2B5EF4-FFF2-40B4-BE49-F238E27FC236}">
                <a16:creationId xmlns:a16="http://schemas.microsoft.com/office/drawing/2014/main" id="{A7949822-6647-49D0-AE3E-94D420FB211B}"/>
              </a:ext>
            </a:extLst>
          </p:cNvPr>
          <p:cNvSpPr>
            <a:spLocks noGrp="1"/>
          </p:cNvSpPr>
          <p:nvPr>
            <p:ph type="title"/>
          </p:nvPr>
        </p:nvSpPr>
        <p:spPr/>
        <p:txBody>
          <a:bodyPr>
            <a:normAutofit/>
          </a:bodyPr>
          <a:lstStyle/>
          <a:p>
            <a:r>
              <a:rPr lang="en-GB" dirty="0"/>
              <a:t>Communication barriers (2)</a:t>
            </a:r>
          </a:p>
        </p:txBody>
      </p:sp>
    </p:spTree>
    <p:extLst>
      <p:ext uri="{BB962C8B-B14F-4D97-AF65-F5344CB8AC3E}">
        <p14:creationId xmlns:p14="http://schemas.microsoft.com/office/powerpoint/2010/main" val="502454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914400" indent="-914400">
              <a:lnSpc>
                <a:spcPct val="150000"/>
              </a:lnSpc>
              <a:buFont typeface="+mj-lt"/>
              <a:buAutoNum type="arabicPeriod" startAt="2"/>
            </a:pPr>
            <a:r>
              <a:rPr lang="en-GB" sz="4500" b="1" dirty="0">
                <a:latin typeface="Verdana" pitchFamily="34" charset="0"/>
                <a:ea typeface="Verdana" pitchFamily="34" charset="0"/>
              </a:rPr>
              <a:t>Cognitive barrier: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The content is too complex and abstract for the target group.</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This barrier is not always overcome. </a:t>
            </a:r>
          </a:p>
        </p:txBody>
      </p:sp>
      <p:sp>
        <p:nvSpPr>
          <p:cNvPr id="2" name="Titel 1">
            <a:extLst>
              <a:ext uri="{FF2B5EF4-FFF2-40B4-BE49-F238E27FC236}">
                <a16:creationId xmlns:a16="http://schemas.microsoft.com/office/drawing/2014/main" id="{22B5F0EA-1135-4C84-B894-28C201C458AB}"/>
              </a:ext>
            </a:extLst>
          </p:cNvPr>
          <p:cNvSpPr>
            <a:spLocks noGrp="1"/>
          </p:cNvSpPr>
          <p:nvPr>
            <p:ph type="title"/>
          </p:nvPr>
        </p:nvSpPr>
        <p:spPr/>
        <p:txBody>
          <a:bodyPr/>
          <a:lstStyle/>
          <a:p>
            <a:r>
              <a:rPr lang="en-GB" dirty="0"/>
              <a:t>Communication barriers (3)</a:t>
            </a:r>
          </a:p>
        </p:txBody>
      </p:sp>
    </p:spTree>
    <p:extLst>
      <p:ext uri="{BB962C8B-B14F-4D97-AF65-F5344CB8AC3E}">
        <p14:creationId xmlns:p14="http://schemas.microsoft.com/office/powerpoint/2010/main" val="106029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914400" indent="-914400">
              <a:lnSpc>
                <a:spcPct val="150000"/>
              </a:lnSpc>
              <a:buFont typeface="+mj-lt"/>
              <a:buAutoNum type="arabicPeriod" startAt="3"/>
            </a:pPr>
            <a:r>
              <a:rPr lang="en-GB" sz="4500" b="1" dirty="0">
                <a:latin typeface="Verdana" pitchFamily="34" charset="0"/>
                <a:ea typeface="Verdana" pitchFamily="34" charset="0"/>
              </a:rPr>
              <a:t>Motoric barrier: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the physical presentation is not appropriate for the target group.</a:t>
            </a:r>
          </a:p>
        </p:txBody>
      </p:sp>
      <p:sp>
        <p:nvSpPr>
          <p:cNvPr id="3" name="Titel 2">
            <a:extLst>
              <a:ext uri="{FF2B5EF4-FFF2-40B4-BE49-F238E27FC236}">
                <a16:creationId xmlns:a16="http://schemas.microsoft.com/office/drawing/2014/main" id="{AFE78864-64C0-4164-AE92-A2505659920F}"/>
              </a:ext>
            </a:extLst>
          </p:cNvPr>
          <p:cNvSpPr>
            <a:spLocks noGrp="1"/>
          </p:cNvSpPr>
          <p:nvPr>
            <p:ph type="title"/>
          </p:nvPr>
        </p:nvSpPr>
        <p:spPr/>
        <p:txBody>
          <a:bodyPr>
            <a:normAutofit/>
          </a:bodyPr>
          <a:lstStyle/>
          <a:p>
            <a:r>
              <a:rPr lang="en-GB" dirty="0"/>
              <a:t>Communication barriers (4)</a:t>
            </a:r>
          </a:p>
        </p:txBody>
      </p:sp>
    </p:spTree>
    <p:extLst>
      <p:ext uri="{BB962C8B-B14F-4D97-AF65-F5344CB8AC3E}">
        <p14:creationId xmlns:p14="http://schemas.microsoft.com/office/powerpoint/2010/main" val="915410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914400" indent="-914400">
              <a:lnSpc>
                <a:spcPct val="150000"/>
              </a:lnSpc>
              <a:buFont typeface="+mj-lt"/>
              <a:buAutoNum type="arabicPeriod" startAt="4"/>
            </a:pPr>
            <a:r>
              <a:rPr lang="en-GB" sz="4500" b="1" dirty="0">
                <a:latin typeface="Verdana" pitchFamily="34" charset="0"/>
                <a:ea typeface="Verdana" pitchFamily="34" charset="0"/>
              </a:rPr>
              <a:t>Language barrier: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the content is in a language that the group addressed does not understand.</a:t>
            </a:r>
          </a:p>
        </p:txBody>
      </p:sp>
      <p:sp>
        <p:nvSpPr>
          <p:cNvPr id="2" name="Titel 1">
            <a:extLst>
              <a:ext uri="{FF2B5EF4-FFF2-40B4-BE49-F238E27FC236}">
                <a16:creationId xmlns:a16="http://schemas.microsoft.com/office/drawing/2014/main" id="{13A0E44B-E4E0-4C51-9A85-16A617C9C5DF}"/>
              </a:ext>
            </a:extLst>
          </p:cNvPr>
          <p:cNvSpPr>
            <a:spLocks noGrp="1"/>
          </p:cNvSpPr>
          <p:nvPr>
            <p:ph type="title"/>
          </p:nvPr>
        </p:nvSpPr>
        <p:spPr/>
        <p:txBody>
          <a:bodyPr>
            <a:normAutofit/>
          </a:bodyPr>
          <a:lstStyle/>
          <a:p>
            <a:r>
              <a:rPr lang="en-GB" dirty="0"/>
              <a:t>Communication barriers (5)</a:t>
            </a:r>
          </a:p>
        </p:txBody>
      </p:sp>
    </p:spTree>
    <p:extLst>
      <p:ext uri="{BB962C8B-B14F-4D97-AF65-F5344CB8AC3E}">
        <p14:creationId xmlns:p14="http://schemas.microsoft.com/office/powerpoint/2010/main" val="2155531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914400" indent="-914400">
              <a:lnSpc>
                <a:spcPct val="150000"/>
              </a:lnSpc>
              <a:buFont typeface="+mj-lt"/>
              <a:buAutoNum type="arabicPeriod" startAt="5"/>
            </a:pPr>
            <a:r>
              <a:rPr lang="en-GB" sz="4500" b="1" dirty="0">
                <a:latin typeface="Verdana" pitchFamily="34" charset="0"/>
                <a:ea typeface="Verdana" pitchFamily="34" charset="0"/>
              </a:rPr>
              <a:t>Expert knowledge barrier or expert language barrier</a:t>
            </a:r>
            <a:r>
              <a:rPr lang="en-GB"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special knowledge is needed in order to understand the content.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the content is written in expert language. </a:t>
            </a:r>
          </a:p>
        </p:txBody>
      </p:sp>
      <p:sp>
        <p:nvSpPr>
          <p:cNvPr id="2" name="Titel 1">
            <a:extLst>
              <a:ext uri="{FF2B5EF4-FFF2-40B4-BE49-F238E27FC236}">
                <a16:creationId xmlns:a16="http://schemas.microsoft.com/office/drawing/2014/main" id="{81E98130-B33A-4424-B7C3-9C60C7849CA6}"/>
              </a:ext>
            </a:extLst>
          </p:cNvPr>
          <p:cNvSpPr>
            <a:spLocks noGrp="1"/>
          </p:cNvSpPr>
          <p:nvPr>
            <p:ph type="title"/>
          </p:nvPr>
        </p:nvSpPr>
        <p:spPr/>
        <p:txBody>
          <a:bodyPr>
            <a:normAutofit/>
          </a:bodyPr>
          <a:lstStyle/>
          <a:p>
            <a:r>
              <a:rPr lang="en-GB" dirty="0"/>
              <a:t>Communication barriers (6)</a:t>
            </a:r>
          </a:p>
        </p:txBody>
      </p:sp>
    </p:spTree>
    <p:extLst>
      <p:ext uri="{BB962C8B-B14F-4D97-AF65-F5344CB8AC3E}">
        <p14:creationId xmlns:p14="http://schemas.microsoft.com/office/powerpoint/2010/main" val="295395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914400" indent="-914400">
              <a:lnSpc>
                <a:spcPct val="150000"/>
              </a:lnSpc>
              <a:buFont typeface="+mj-lt"/>
              <a:buAutoNum type="arabicPeriod" startAt="6"/>
            </a:pPr>
            <a:r>
              <a:rPr lang="en-GB" sz="4500" b="1" dirty="0">
                <a:latin typeface="Verdana" pitchFamily="34" charset="0"/>
                <a:ea typeface="Verdana" pitchFamily="34" charset="0"/>
              </a:rPr>
              <a:t>Cultural barrier: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special knowledge or attitudes that belong to a certain culture is necessary. </a:t>
            </a:r>
          </a:p>
        </p:txBody>
      </p:sp>
      <p:sp>
        <p:nvSpPr>
          <p:cNvPr id="2" name="Titel 1">
            <a:extLst>
              <a:ext uri="{FF2B5EF4-FFF2-40B4-BE49-F238E27FC236}">
                <a16:creationId xmlns:a16="http://schemas.microsoft.com/office/drawing/2014/main" id="{92686666-45CA-466E-B161-40DE1D34143D}"/>
              </a:ext>
            </a:extLst>
          </p:cNvPr>
          <p:cNvSpPr>
            <a:spLocks noGrp="1"/>
          </p:cNvSpPr>
          <p:nvPr>
            <p:ph type="title"/>
          </p:nvPr>
        </p:nvSpPr>
        <p:spPr/>
        <p:txBody>
          <a:bodyPr>
            <a:normAutofit/>
          </a:bodyPr>
          <a:lstStyle/>
          <a:p>
            <a:r>
              <a:rPr lang="en-GB" dirty="0"/>
              <a:t>Communication barriers (7)</a:t>
            </a:r>
          </a:p>
        </p:txBody>
      </p:sp>
    </p:spTree>
    <p:extLst>
      <p:ext uri="{BB962C8B-B14F-4D97-AF65-F5344CB8AC3E}">
        <p14:creationId xmlns:p14="http://schemas.microsoft.com/office/powerpoint/2010/main" val="262063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914400" indent="-914400">
              <a:lnSpc>
                <a:spcPct val="150000"/>
              </a:lnSpc>
              <a:buFont typeface="+mj-lt"/>
              <a:buAutoNum type="arabicPeriod" startAt="7"/>
            </a:pPr>
            <a:r>
              <a:rPr lang="en-GB" sz="4500" b="1" dirty="0">
                <a:latin typeface="Verdana" pitchFamily="34" charset="0"/>
                <a:ea typeface="Verdana" pitchFamily="34" charset="0"/>
              </a:rPr>
              <a:t>Media barrier: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the media format is not appropriate for the target group.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If the target group does not have access to the gadgets and tools necessary to retrieve the text. </a:t>
            </a:r>
          </a:p>
        </p:txBody>
      </p:sp>
      <p:sp>
        <p:nvSpPr>
          <p:cNvPr id="2" name="Titel 1">
            <a:extLst>
              <a:ext uri="{FF2B5EF4-FFF2-40B4-BE49-F238E27FC236}">
                <a16:creationId xmlns:a16="http://schemas.microsoft.com/office/drawing/2014/main" id="{25C46FE4-378E-4AFC-B8F6-F0EA46E94756}"/>
              </a:ext>
            </a:extLst>
          </p:cNvPr>
          <p:cNvSpPr>
            <a:spLocks noGrp="1"/>
          </p:cNvSpPr>
          <p:nvPr>
            <p:ph type="title"/>
          </p:nvPr>
        </p:nvSpPr>
        <p:spPr/>
        <p:txBody>
          <a:bodyPr>
            <a:normAutofit/>
          </a:bodyPr>
          <a:lstStyle/>
          <a:p>
            <a:r>
              <a:rPr lang="en-GB" dirty="0"/>
              <a:t>Communication barriers (8)</a:t>
            </a:r>
          </a:p>
        </p:txBody>
      </p:sp>
    </p:spTree>
    <p:extLst>
      <p:ext uri="{BB962C8B-B14F-4D97-AF65-F5344CB8AC3E}">
        <p14:creationId xmlns:p14="http://schemas.microsoft.com/office/powerpoint/2010/main" val="3572243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b="1" dirty="0">
                <a:latin typeface="Verdana" pitchFamily="34" charset="0"/>
                <a:ea typeface="Verdana" pitchFamily="34" charset="0"/>
              </a:rPr>
              <a:t>Expert knowledge and expert language barrier</a:t>
            </a:r>
            <a:r>
              <a:rPr lang="en-GB" sz="4500" dirty="0">
                <a:latin typeface="Verdana" pitchFamily="34" charset="0"/>
                <a:ea typeface="Verdana" pitchFamily="34" charset="0"/>
              </a:rPr>
              <a:t>: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All target groups.</a:t>
            </a:r>
          </a:p>
          <a:p>
            <a:pPr marL="685800" indent="-685800">
              <a:lnSpc>
                <a:spcPct val="150000"/>
              </a:lnSpc>
              <a:buFont typeface="Wingdings" panose="05000000000000000000" pitchFamily="2" charset="2"/>
              <a:buChar char="à"/>
            </a:pPr>
            <a:r>
              <a:rPr lang="en-GB" sz="4500" dirty="0">
                <a:latin typeface="Verdana" pitchFamily="34" charset="0"/>
                <a:ea typeface="Verdana" pitchFamily="34" charset="0"/>
                <a:sym typeface="Wingdings" panose="05000000000000000000" pitchFamily="2" charset="2"/>
              </a:rPr>
              <a:t>EL helps to present expert knowledge in a comprehensible way. </a:t>
            </a:r>
          </a:p>
          <a:p>
            <a:pPr marL="685800" indent="-685800">
              <a:lnSpc>
                <a:spcPct val="150000"/>
              </a:lnSpc>
              <a:buFont typeface="Wingdings" panose="05000000000000000000" pitchFamily="2" charset="2"/>
              <a:buChar char="à"/>
            </a:pPr>
            <a:r>
              <a:rPr lang="en-GB" sz="4500" dirty="0">
                <a:latin typeface="Verdana" pitchFamily="34" charset="0"/>
                <a:ea typeface="Verdana" pitchFamily="34" charset="0"/>
                <a:sym typeface="Wingdings" panose="05000000000000000000" pitchFamily="2" charset="2"/>
              </a:rPr>
              <a:t>Knowledge on the subject is explicitly introduced. </a:t>
            </a:r>
            <a:r>
              <a:rPr lang="en-GB" sz="4500" dirty="0">
                <a:latin typeface="Verdana" pitchFamily="34" charset="0"/>
                <a:ea typeface="Verdana" pitchFamily="34" charset="0"/>
              </a:rPr>
              <a:t> </a:t>
            </a:r>
          </a:p>
        </p:txBody>
      </p:sp>
      <p:sp>
        <p:nvSpPr>
          <p:cNvPr id="2" name="Titel 1">
            <a:extLst>
              <a:ext uri="{FF2B5EF4-FFF2-40B4-BE49-F238E27FC236}">
                <a16:creationId xmlns:a16="http://schemas.microsoft.com/office/drawing/2014/main" id="{57B9BFBF-0415-435F-9306-5D5AC9A55D86}"/>
              </a:ext>
            </a:extLst>
          </p:cNvPr>
          <p:cNvSpPr>
            <a:spLocks noGrp="1"/>
          </p:cNvSpPr>
          <p:nvPr>
            <p:ph type="title"/>
          </p:nvPr>
        </p:nvSpPr>
        <p:spPr/>
        <p:txBody>
          <a:bodyPr>
            <a:noAutofit/>
          </a:bodyPr>
          <a:lstStyle/>
          <a:p>
            <a:r>
              <a:rPr lang="en-GB" sz="5300" dirty="0"/>
              <a:t>Primary target groups </a:t>
            </a:r>
            <a:br>
              <a:rPr lang="en-GB" sz="5300" dirty="0"/>
            </a:br>
            <a:r>
              <a:rPr lang="en-GB" sz="5300" dirty="0"/>
              <a:t>and communication barriers (1)</a:t>
            </a:r>
          </a:p>
        </p:txBody>
      </p:sp>
    </p:spTree>
    <p:extLst>
      <p:ext uri="{BB962C8B-B14F-4D97-AF65-F5344CB8AC3E}">
        <p14:creationId xmlns:p14="http://schemas.microsoft.com/office/powerpoint/2010/main" val="1619955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b="1" dirty="0">
                <a:latin typeface="Verdana" pitchFamily="34" charset="0"/>
                <a:ea typeface="Verdana" pitchFamily="34" charset="0"/>
              </a:rPr>
              <a:t>Cognitive barrier:</a:t>
            </a:r>
            <a:endParaRPr lang="en-GB"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cognitive disability.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dementia-type illnesses.</a:t>
            </a:r>
          </a:p>
          <a:p>
            <a:pPr marL="685800" indent="-685800">
              <a:lnSpc>
                <a:spcPct val="150000"/>
              </a:lnSpc>
              <a:buFont typeface="Wingdings" panose="05000000000000000000" pitchFamily="2" charset="2"/>
              <a:buChar char="à"/>
            </a:pPr>
            <a:r>
              <a:rPr lang="en-GB" sz="4500" dirty="0">
                <a:latin typeface="Verdana" pitchFamily="34" charset="0"/>
                <a:ea typeface="Verdana" pitchFamily="34" charset="0"/>
                <a:sym typeface="Wingdings" panose="05000000000000000000" pitchFamily="2" charset="2"/>
              </a:rPr>
              <a:t>EL brings implicatures to the surface.</a:t>
            </a:r>
          </a:p>
          <a:p>
            <a:pPr marL="685800" indent="-685800">
              <a:lnSpc>
                <a:spcPct val="150000"/>
              </a:lnSpc>
              <a:buFont typeface="Wingdings" panose="05000000000000000000" pitchFamily="2" charset="2"/>
              <a:buChar char="à"/>
            </a:pPr>
            <a:r>
              <a:rPr lang="en-GB" sz="4500" dirty="0">
                <a:latin typeface="Verdana" pitchFamily="34" charset="0"/>
                <a:ea typeface="Verdana" pitchFamily="34" charset="0"/>
                <a:sym typeface="Wingdings" panose="05000000000000000000" pitchFamily="2" charset="2"/>
              </a:rPr>
              <a:t>EL reduces the amount of information.  </a:t>
            </a:r>
            <a:r>
              <a:rPr lang="en-GB" sz="4500" dirty="0">
                <a:latin typeface="Verdana" pitchFamily="34" charset="0"/>
                <a:ea typeface="Verdana" pitchFamily="34" charset="0"/>
              </a:rPr>
              <a:t> </a:t>
            </a:r>
          </a:p>
        </p:txBody>
      </p:sp>
      <p:sp>
        <p:nvSpPr>
          <p:cNvPr id="2" name="Titel 1">
            <a:extLst>
              <a:ext uri="{FF2B5EF4-FFF2-40B4-BE49-F238E27FC236}">
                <a16:creationId xmlns:a16="http://schemas.microsoft.com/office/drawing/2014/main" id="{EFEB5A87-85E6-4BE6-9BC9-6893FF4BA2BC}"/>
              </a:ext>
            </a:extLst>
          </p:cNvPr>
          <p:cNvSpPr>
            <a:spLocks noGrp="1"/>
          </p:cNvSpPr>
          <p:nvPr>
            <p:ph type="title"/>
          </p:nvPr>
        </p:nvSpPr>
        <p:spPr/>
        <p:txBody>
          <a:bodyPr>
            <a:noAutofit/>
          </a:bodyPr>
          <a:lstStyle/>
          <a:p>
            <a:r>
              <a:rPr lang="en-GB" sz="5300" dirty="0"/>
              <a:t>Primary target groups </a:t>
            </a:r>
            <a:br>
              <a:rPr lang="en-GB" sz="5300" dirty="0"/>
            </a:br>
            <a:r>
              <a:rPr lang="en-GB" sz="5300" dirty="0"/>
              <a:t>and communication barriers (2)</a:t>
            </a:r>
          </a:p>
        </p:txBody>
      </p:sp>
    </p:spTree>
    <p:extLst>
      <p:ext uri="{BB962C8B-B14F-4D97-AF65-F5344CB8AC3E}">
        <p14:creationId xmlns:p14="http://schemas.microsoft.com/office/powerpoint/2010/main" val="1168831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283221"/>
          </a:xfrm>
          <a:prstGeom prst="rect">
            <a:avLst/>
          </a:prstGeom>
        </p:spPr>
        <p:txBody>
          <a:bodyPr wrap="square" lIns="137141" tIns="68570" rIns="137141" bIns="68570">
            <a:spAutoFit/>
          </a:bodyPr>
          <a:lstStyle/>
          <a:p>
            <a:pPr>
              <a:lnSpc>
                <a:spcPct val="150000"/>
              </a:lnSpc>
            </a:pPr>
            <a:r>
              <a:rPr lang="en-GB" sz="3700" b="1" dirty="0">
                <a:latin typeface="Verdana" pitchFamily="34" charset="0"/>
                <a:ea typeface="Verdana" pitchFamily="34" charset="0"/>
              </a:rPr>
              <a:t>Language barrier:</a:t>
            </a:r>
            <a:endParaRPr lang="en-GB" sz="37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GB" sz="3700" dirty="0">
                <a:latin typeface="Verdana" pitchFamily="34" charset="0"/>
                <a:ea typeface="Verdana" pitchFamily="34" charset="0"/>
              </a:rPr>
              <a:t>Persons with prelingual hearing impairment. </a:t>
            </a:r>
          </a:p>
          <a:p>
            <a:pPr marL="685800" indent="-685800">
              <a:lnSpc>
                <a:spcPct val="150000"/>
              </a:lnSpc>
              <a:buFont typeface="Arial" panose="020B0604020202020204" pitchFamily="34" charset="0"/>
              <a:buChar char="•"/>
            </a:pPr>
            <a:r>
              <a:rPr lang="en-GB" sz="3700" dirty="0">
                <a:latin typeface="Verdana" pitchFamily="34" charset="0"/>
                <a:ea typeface="Verdana" pitchFamily="34" charset="0"/>
              </a:rPr>
              <a:t>Persons with cognitive disability. </a:t>
            </a:r>
          </a:p>
          <a:p>
            <a:pPr marL="685800" indent="-685800">
              <a:lnSpc>
                <a:spcPct val="150000"/>
              </a:lnSpc>
              <a:buFont typeface="Arial" panose="020B0604020202020204" pitchFamily="34" charset="0"/>
              <a:buChar char="•"/>
            </a:pPr>
            <a:r>
              <a:rPr lang="en-GB" sz="3700" dirty="0">
                <a:latin typeface="Verdana" pitchFamily="34" charset="0"/>
                <a:ea typeface="Verdana" pitchFamily="34" charset="0"/>
              </a:rPr>
              <a:t>Persons with dementia-type illnesses.</a:t>
            </a:r>
          </a:p>
          <a:p>
            <a:pPr marL="685800" indent="-685800">
              <a:lnSpc>
                <a:spcPct val="150000"/>
              </a:lnSpc>
              <a:buFont typeface="Arial" panose="020B0604020202020204" pitchFamily="34" charset="0"/>
              <a:buChar char="•"/>
            </a:pPr>
            <a:r>
              <a:rPr lang="en-GB" sz="3700" dirty="0">
                <a:latin typeface="Verdana" pitchFamily="34" charset="0"/>
                <a:ea typeface="Verdana" pitchFamily="34" charset="0"/>
              </a:rPr>
              <a:t>Persons with aphasia. </a:t>
            </a:r>
          </a:p>
          <a:p>
            <a:pPr marL="685800" indent="-685800">
              <a:lnSpc>
                <a:spcPct val="150000"/>
              </a:lnSpc>
              <a:buFont typeface="Arial" panose="020B0604020202020204" pitchFamily="34" charset="0"/>
              <a:buChar char="•"/>
            </a:pPr>
            <a:r>
              <a:rPr lang="en-GB" sz="3700" dirty="0">
                <a:latin typeface="Verdana" pitchFamily="34" charset="0"/>
                <a:ea typeface="Verdana" pitchFamily="34" charset="0"/>
              </a:rPr>
              <a:t>Language learners. </a:t>
            </a:r>
          </a:p>
        </p:txBody>
      </p:sp>
      <p:sp>
        <p:nvSpPr>
          <p:cNvPr id="3" name="Titel 2">
            <a:extLst>
              <a:ext uri="{FF2B5EF4-FFF2-40B4-BE49-F238E27FC236}">
                <a16:creationId xmlns:a16="http://schemas.microsoft.com/office/drawing/2014/main" id="{7D3F7176-3404-4859-A7A7-662560261C95}"/>
              </a:ext>
            </a:extLst>
          </p:cNvPr>
          <p:cNvSpPr>
            <a:spLocks noGrp="1"/>
          </p:cNvSpPr>
          <p:nvPr>
            <p:ph type="title"/>
          </p:nvPr>
        </p:nvSpPr>
        <p:spPr/>
        <p:txBody>
          <a:bodyPr>
            <a:noAutofit/>
          </a:bodyPr>
          <a:lstStyle/>
          <a:p>
            <a:r>
              <a:rPr lang="en-GB" sz="5300" dirty="0"/>
              <a:t>Primary target groups </a:t>
            </a:r>
            <a:br>
              <a:rPr lang="en-GB" sz="5300" dirty="0"/>
            </a:br>
            <a:r>
              <a:rPr lang="en-GB" sz="5300" dirty="0"/>
              <a:t>and communication barriers (3)</a:t>
            </a:r>
          </a:p>
        </p:txBody>
      </p:sp>
    </p:spTree>
    <p:extLst>
      <p:ext uri="{BB962C8B-B14F-4D97-AF65-F5344CB8AC3E}">
        <p14:creationId xmlns:p14="http://schemas.microsoft.com/office/powerpoint/2010/main" val="65861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Target groups of E2U.</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Needs of the target groups.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Communication barriers that the target groups may face.</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GB" sz="4500" b="1" dirty="0">
                <a:latin typeface="Verdana" pitchFamily="34" charset="0"/>
                <a:ea typeface="Verdana" pitchFamily="34" charset="0"/>
              </a:rPr>
              <a:t>Language barrier:</a:t>
            </a:r>
          </a:p>
          <a:p>
            <a:pPr>
              <a:lnSpc>
                <a:spcPct val="150000"/>
              </a:lnSpc>
            </a:pPr>
            <a:r>
              <a:rPr lang="en-GB" sz="4500" dirty="0">
                <a:latin typeface="Verdana" pitchFamily="34" charset="0"/>
                <a:ea typeface="Verdana" pitchFamily="34" charset="0"/>
                <a:sym typeface="Wingdings" panose="05000000000000000000" pitchFamily="2" charset="2"/>
              </a:rPr>
              <a:t> EL uses only central vocabulary and basic grammatical structures. </a:t>
            </a:r>
            <a:endParaRPr lang="en-GB" sz="4500" dirty="0">
              <a:latin typeface="Verdana" pitchFamily="34" charset="0"/>
              <a:ea typeface="Verdana" pitchFamily="34" charset="0"/>
            </a:endParaRPr>
          </a:p>
        </p:txBody>
      </p:sp>
      <p:sp>
        <p:nvSpPr>
          <p:cNvPr id="2" name="Titel 1">
            <a:extLst>
              <a:ext uri="{FF2B5EF4-FFF2-40B4-BE49-F238E27FC236}">
                <a16:creationId xmlns:a16="http://schemas.microsoft.com/office/drawing/2014/main" id="{912E8CF1-E392-4EA5-B338-69937CB930DD}"/>
              </a:ext>
            </a:extLst>
          </p:cNvPr>
          <p:cNvSpPr>
            <a:spLocks noGrp="1"/>
          </p:cNvSpPr>
          <p:nvPr>
            <p:ph type="title"/>
          </p:nvPr>
        </p:nvSpPr>
        <p:spPr/>
        <p:txBody>
          <a:bodyPr>
            <a:noAutofit/>
          </a:bodyPr>
          <a:lstStyle/>
          <a:p>
            <a:r>
              <a:rPr lang="en-GB" sz="5300" dirty="0"/>
              <a:t>Primary target groups </a:t>
            </a:r>
            <a:br>
              <a:rPr lang="en-GB" sz="5300" dirty="0"/>
            </a:br>
            <a:r>
              <a:rPr lang="en-GB" sz="5300" dirty="0"/>
              <a:t>and communication barriers (4)</a:t>
            </a:r>
          </a:p>
        </p:txBody>
      </p:sp>
    </p:spTree>
    <p:extLst>
      <p:ext uri="{BB962C8B-B14F-4D97-AF65-F5344CB8AC3E}">
        <p14:creationId xmlns:p14="http://schemas.microsoft.com/office/powerpoint/2010/main" val="1770797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b="1" dirty="0">
                <a:latin typeface="Verdana" pitchFamily="34" charset="0"/>
                <a:ea typeface="Verdana" pitchFamily="34" charset="0"/>
              </a:rPr>
              <a:t>Cultural barrier: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sym typeface="Wingdings" panose="05000000000000000000" pitchFamily="2" charset="2"/>
              </a:rPr>
              <a:t>Persons with prelingual hearing impairment.</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sym typeface="Wingdings" panose="05000000000000000000" pitchFamily="2" charset="2"/>
              </a:rPr>
              <a:t>Language learners.</a:t>
            </a:r>
          </a:p>
          <a:p>
            <a:pPr>
              <a:lnSpc>
                <a:spcPct val="150000"/>
              </a:lnSpc>
            </a:pPr>
            <a:r>
              <a:rPr lang="en-GB" sz="4500" dirty="0">
                <a:latin typeface="Verdana" pitchFamily="34" charset="0"/>
                <a:ea typeface="Verdana" pitchFamily="34" charset="0"/>
                <a:sym typeface="Wingdings" panose="05000000000000000000" pitchFamily="2" charset="2"/>
              </a:rPr>
              <a:t>EL makes knowledge that is presupposed within a specific culture explicit. </a:t>
            </a:r>
            <a:endParaRPr lang="en-GB" sz="4500" dirty="0">
              <a:latin typeface="Verdana" pitchFamily="34" charset="0"/>
              <a:ea typeface="Verdana" pitchFamily="34" charset="0"/>
            </a:endParaRPr>
          </a:p>
        </p:txBody>
      </p:sp>
      <p:sp>
        <p:nvSpPr>
          <p:cNvPr id="2" name="Titel 1">
            <a:extLst>
              <a:ext uri="{FF2B5EF4-FFF2-40B4-BE49-F238E27FC236}">
                <a16:creationId xmlns:a16="http://schemas.microsoft.com/office/drawing/2014/main" id="{2D070020-9124-46F7-8875-DFF2A9205431}"/>
              </a:ext>
            </a:extLst>
          </p:cNvPr>
          <p:cNvSpPr>
            <a:spLocks noGrp="1"/>
          </p:cNvSpPr>
          <p:nvPr>
            <p:ph type="title"/>
          </p:nvPr>
        </p:nvSpPr>
        <p:spPr/>
        <p:txBody>
          <a:bodyPr>
            <a:noAutofit/>
          </a:bodyPr>
          <a:lstStyle/>
          <a:p>
            <a:r>
              <a:rPr lang="en-GB" sz="5300" dirty="0"/>
              <a:t>Primary target groups </a:t>
            </a:r>
            <a:br>
              <a:rPr lang="en-GB" sz="5300" dirty="0"/>
            </a:br>
            <a:r>
              <a:rPr lang="en-GB" sz="5300" dirty="0"/>
              <a:t>and communication barriers (5)</a:t>
            </a:r>
          </a:p>
        </p:txBody>
      </p:sp>
    </p:spTree>
    <p:extLst>
      <p:ext uri="{BB962C8B-B14F-4D97-AF65-F5344CB8AC3E}">
        <p14:creationId xmlns:p14="http://schemas.microsoft.com/office/powerpoint/2010/main" val="3074897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GB" sz="4500" b="1" dirty="0">
                <a:latin typeface="Verdana" pitchFamily="34" charset="0"/>
                <a:ea typeface="Verdana" pitchFamily="34" charset="0"/>
              </a:rPr>
              <a:t>Sensory barrier: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sensory impairments.</a:t>
            </a:r>
          </a:p>
        </p:txBody>
      </p:sp>
      <p:sp>
        <p:nvSpPr>
          <p:cNvPr id="2" name="Titel 1">
            <a:extLst>
              <a:ext uri="{FF2B5EF4-FFF2-40B4-BE49-F238E27FC236}">
                <a16:creationId xmlns:a16="http://schemas.microsoft.com/office/drawing/2014/main" id="{EEABE5ED-D4EB-4136-8600-532333479A37}"/>
              </a:ext>
            </a:extLst>
          </p:cNvPr>
          <p:cNvSpPr>
            <a:spLocks noGrp="1"/>
          </p:cNvSpPr>
          <p:nvPr>
            <p:ph type="title"/>
          </p:nvPr>
        </p:nvSpPr>
        <p:spPr/>
        <p:txBody>
          <a:bodyPr>
            <a:noAutofit/>
          </a:bodyPr>
          <a:lstStyle/>
          <a:p>
            <a:r>
              <a:rPr lang="en-GB" sz="5300" dirty="0"/>
              <a:t>Primary target groups </a:t>
            </a:r>
            <a:br>
              <a:rPr lang="en-GB" sz="5300" dirty="0"/>
            </a:br>
            <a:r>
              <a:rPr lang="en-GB" sz="5300" dirty="0"/>
              <a:t>and communication barriers (6)</a:t>
            </a:r>
          </a:p>
        </p:txBody>
      </p:sp>
    </p:spTree>
    <p:extLst>
      <p:ext uri="{BB962C8B-B14F-4D97-AF65-F5344CB8AC3E}">
        <p14:creationId xmlns:p14="http://schemas.microsoft.com/office/powerpoint/2010/main" val="1088103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 use of other media realisations is a good way to work on communication barriers: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Audio-visual formats.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Audio in addition to written texts.</a:t>
            </a:r>
          </a:p>
        </p:txBody>
      </p:sp>
      <p:sp>
        <p:nvSpPr>
          <p:cNvPr id="2" name="Titel 1">
            <a:extLst>
              <a:ext uri="{FF2B5EF4-FFF2-40B4-BE49-F238E27FC236}">
                <a16:creationId xmlns:a16="http://schemas.microsoft.com/office/drawing/2014/main" id="{428192EB-07FD-493A-8F05-160E2DFB6861}"/>
              </a:ext>
            </a:extLst>
          </p:cNvPr>
          <p:cNvSpPr>
            <a:spLocks noGrp="1"/>
          </p:cNvSpPr>
          <p:nvPr>
            <p:ph type="title"/>
          </p:nvPr>
        </p:nvSpPr>
        <p:spPr/>
        <p:txBody>
          <a:bodyPr>
            <a:noAutofit/>
          </a:bodyPr>
          <a:lstStyle/>
          <a:p>
            <a:r>
              <a:rPr lang="en-GB" sz="5300" dirty="0"/>
              <a:t>Primary target groups </a:t>
            </a:r>
            <a:br>
              <a:rPr lang="en-GB" sz="5300" dirty="0"/>
            </a:br>
            <a:r>
              <a:rPr lang="en-GB" sz="5300" dirty="0"/>
              <a:t>and communication barriers (7)</a:t>
            </a:r>
          </a:p>
        </p:txBody>
      </p:sp>
    </p:spTree>
    <p:extLst>
      <p:ext uri="{BB962C8B-B14F-4D97-AF65-F5344CB8AC3E}">
        <p14:creationId xmlns:p14="http://schemas.microsoft.com/office/powerpoint/2010/main" val="3497534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PL addresses target groups that do not need the maximum comprehensibility level.</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PL texts might not be perceptible and comprehensible enough for persons with communication impairments.</a:t>
            </a:r>
          </a:p>
        </p:txBody>
      </p:sp>
      <p:sp>
        <p:nvSpPr>
          <p:cNvPr id="2" name="Titel 1">
            <a:extLst>
              <a:ext uri="{FF2B5EF4-FFF2-40B4-BE49-F238E27FC236}">
                <a16:creationId xmlns:a16="http://schemas.microsoft.com/office/drawing/2014/main" id="{C05C36BA-64E8-47CB-8777-D3D2B1729EB1}"/>
              </a:ext>
            </a:extLst>
          </p:cNvPr>
          <p:cNvSpPr>
            <a:spLocks noGrp="1"/>
          </p:cNvSpPr>
          <p:nvPr>
            <p:ph type="title"/>
          </p:nvPr>
        </p:nvSpPr>
        <p:spPr/>
        <p:txBody>
          <a:bodyPr>
            <a:normAutofit/>
          </a:bodyPr>
          <a:lstStyle/>
          <a:p>
            <a:r>
              <a:rPr lang="en-GB" dirty="0"/>
              <a:t>Plain Language (PL)</a:t>
            </a:r>
          </a:p>
        </p:txBody>
      </p:sp>
    </p:spTree>
    <p:extLst>
      <p:ext uri="{BB962C8B-B14F-4D97-AF65-F5344CB8AC3E}">
        <p14:creationId xmlns:p14="http://schemas.microsoft.com/office/powerpoint/2010/main" val="886340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24" descr="Co-funded by the Erasmus+ Programme of the European Union logo"/>
          <p:cNvPicPr preferRelativeResize="0"/>
          <p:nvPr/>
        </p:nvPicPr>
        <p:blipFill rotWithShape="1">
          <a:blip r:embed="rId3">
            <a:alphaModFix/>
          </a:blip>
          <a:srcRect/>
          <a:stretch/>
        </p:blipFill>
        <p:spPr>
          <a:xfrm>
            <a:off x="13448256" y="487007"/>
            <a:ext cx="4646206" cy="1062462"/>
          </a:xfrm>
          <a:prstGeom prst="rect">
            <a:avLst/>
          </a:prstGeom>
          <a:noFill/>
          <a:ln>
            <a:noFill/>
          </a:ln>
        </p:spPr>
      </p:pic>
      <p:pic>
        <p:nvPicPr>
          <p:cNvPr id="156" name="Google Shape;156;p24" descr="Creative Commons License Logo: Attribution-ShareAlike International CC BY-SA"/>
          <p:cNvPicPr preferRelativeResize="0"/>
          <p:nvPr/>
        </p:nvPicPr>
        <p:blipFill rotWithShape="1">
          <a:blip r:embed="rId3">
            <a:alphaModFix/>
          </a:blip>
          <a:srcRect/>
          <a:stretch/>
        </p:blipFill>
        <p:spPr>
          <a:xfrm>
            <a:off x="245068" y="8882826"/>
            <a:ext cx="2701375" cy="952235"/>
          </a:xfrm>
          <a:prstGeom prst="rect">
            <a:avLst/>
          </a:prstGeom>
          <a:noFill/>
          <a:ln>
            <a:noFill/>
          </a:ln>
        </p:spPr>
      </p:pic>
      <p:sp>
        <p:nvSpPr>
          <p:cNvPr id="157" name="Google Shape;157;p24"/>
          <p:cNvSpPr txBox="1"/>
          <p:nvPr/>
        </p:nvSpPr>
        <p:spPr>
          <a:xfrm>
            <a:off x="8751592" y="5046766"/>
            <a:ext cx="8829598" cy="692498"/>
          </a:xfrm>
          <a:prstGeom prst="rect">
            <a:avLst/>
          </a:prstGeom>
          <a:noFill/>
          <a:ln>
            <a:noFill/>
          </a:ln>
        </p:spPr>
        <p:txBody>
          <a:bodyPr spcFirstLastPara="1" wrap="square" lIns="137125" tIns="68550" rIns="137125" bIns="6855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600" b="1" i="0" u="sng" strike="noStrike" kern="0" cap="none" spc="0" normalizeH="0" baseline="0" noProof="0">
                <a:ln>
                  <a:noFill/>
                </a:ln>
                <a:solidFill>
                  <a:srgbClr val="0563C1"/>
                </a:solidFill>
                <a:effectLst/>
                <a:uLnTx/>
                <a:uFillTx/>
                <a:latin typeface="Verdana"/>
                <a:ea typeface="Verdana"/>
                <a:cs typeface="Verdana"/>
                <a:sym typeface="Verdana"/>
                <a:hlinkClick r:id="rId4"/>
              </a:rPr>
              <a:t>easit@uni-hildesheim.de</a:t>
            </a:r>
            <a:r>
              <a:rPr kumimoji="0" lang="en-GB" sz="3600" b="1" i="0" u="none" strike="noStrike" kern="0" cap="none" spc="0" normalizeH="0" baseline="0" noProof="0">
                <a:ln>
                  <a:noFill/>
                </a:ln>
                <a:solidFill>
                  <a:srgbClr val="000000"/>
                </a:solidFill>
                <a:effectLst/>
                <a:uLnTx/>
                <a:uFillTx/>
                <a:latin typeface="Verdana"/>
                <a:ea typeface="Verdana"/>
                <a:cs typeface="Verdana"/>
                <a:sym typeface="Verdana"/>
              </a:rPr>
              <a:t> </a:t>
            </a:r>
            <a:endParaRPr kumimoji="0" sz="3600" b="1" i="0" u="none" strike="noStrike" kern="0" cap="none" spc="0" normalizeH="0" baseline="0" noProof="0">
              <a:ln>
                <a:noFill/>
              </a:ln>
              <a:solidFill>
                <a:srgbClr val="000000"/>
              </a:solidFill>
              <a:effectLst/>
              <a:uLnTx/>
              <a:uFillTx/>
              <a:latin typeface="Verdana"/>
              <a:ea typeface="Verdana"/>
              <a:cs typeface="Verdana"/>
              <a:sym typeface="Verdana"/>
            </a:endParaRPr>
          </a:p>
        </p:txBody>
      </p:sp>
      <p:sp>
        <p:nvSpPr>
          <p:cNvPr id="158" name="Google Shape;158;p24"/>
          <p:cNvSpPr txBox="1">
            <a:spLocks noGrp="1"/>
          </p:cNvSpPr>
          <p:nvPr>
            <p:ph type="title"/>
          </p:nvPr>
        </p:nvSpPr>
        <p:spPr>
          <a:xfrm>
            <a:off x="8751592" y="4221103"/>
            <a:ext cx="9342870" cy="1062638"/>
          </a:xfrm>
          <a:prstGeom prst="rect">
            <a:avLst/>
          </a:prstGeom>
          <a:noFill/>
          <a:ln>
            <a:noFill/>
          </a:ln>
        </p:spPr>
        <p:txBody>
          <a:bodyPr spcFirstLastPara="1" wrap="square" lIns="137125" tIns="68550" rIns="137125" bIns="68550" anchor="ctr" anchorCtr="0">
            <a:noAutofit/>
          </a:bodyPr>
          <a:lstStyle/>
          <a:p>
            <a:pPr marL="0" lvl="0" indent="0" algn="l" rtl="0">
              <a:lnSpc>
                <a:spcPct val="90000"/>
              </a:lnSpc>
              <a:spcBef>
                <a:spcPts val="0"/>
              </a:spcBef>
              <a:spcAft>
                <a:spcPts val="0"/>
              </a:spcAft>
              <a:buClr>
                <a:schemeClr val="dk1"/>
              </a:buClr>
              <a:buSzPts val="3240"/>
              <a:buFont typeface="Verdana"/>
              <a:buNone/>
            </a:pPr>
            <a:r>
              <a:rPr lang="en-GB" sz="3240"/>
              <a:t>Christiane Maaß and Sergio Hernández</a:t>
            </a:r>
            <a:endParaRPr/>
          </a:p>
        </p:txBody>
      </p:sp>
      <p:pic>
        <p:nvPicPr>
          <p:cNvPr id="159" name="Google Shape;159;p24" descr="Logo of the University of Hildesheim"/>
          <p:cNvPicPr preferRelativeResize="0"/>
          <p:nvPr/>
        </p:nvPicPr>
        <p:blipFill rotWithShape="1">
          <a:blip r:embed="rId3">
            <a:alphaModFix/>
          </a:blip>
          <a:srcRect/>
          <a:stretch/>
        </p:blipFill>
        <p:spPr>
          <a:xfrm>
            <a:off x="4311922" y="2946456"/>
            <a:ext cx="4439670" cy="4433896"/>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Considerably diverse.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Primary target groups.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Secondary target groups.</a:t>
            </a:r>
          </a:p>
        </p:txBody>
      </p:sp>
      <p:sp>
        <p:nvSpPr>
          <p:cNvPr id="4" name="Titel 3">
            <a:extLst>
              <a:ext uri="{FF2B5EF4-FFF2-40B4-BE49-F238E27FC236}">
                <a16:creationId xmlns:a16="http://schemas.microsoft.com/office/drawing/2014/main" id="{6E484BE6-03E2-44B9-8624-17F51C990BD1}"/>
              </a:ext>
            </a:extLst>
          </p:cNvPr>
          <p:cNvSpPr>
            <a:spLocks noGrp="1"/>
          </p:cNvSpPr>
          <p:nvPr>
            <p:ph type="title"/>
          </p:nvPr>
        </p:nvSpPr>
        <p:spPr/>
        <p:txBody>
          <a:bodyPr/>
          <a:lstStyle/>
          <a:p>
            <a:r>
              <a:rPr lang="en-GB" dirty="0"/>
              <a:t>Target groups</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Groups with problems reading texts in standard or expert language. </a:t>
            </a:r>
          </a:p>
        </p:txBody>
      </p:sp>
      <p:sp>
        <p:nvSpPr>
          <p:cNvPr id="3" name="Titel 2">
            <a:extLst>
              <a:ext uri="{FF2B5EF4-FFF2-40B4-BE49-F238E27FC236}">
                <a16:creationId xmlns:a16="http://schemas.microsoft.com/office/drawing/2014/main" id="{7DE622FE-28B1-453C-827F-5F6B8F60C42F}"/>
              </a:ext>
            </a:extLst>
          </p:cNvPr>
          <p:cNvSpPr>
            <a:spLocks noGrp="1"/>
          </p:cNvSpPr>
          <p:nvPr>
            <p:ph type="title"/>
          </p:nvPr>
        </p:nvSpPr>
        <p:spPr/>
        <p:txBody>
          <a:bodyPr>
            <a:normAutofit/>
          </a:bodyPr>
          <a:lstStyle/>
          <a:p>
            <a:r>
              <a:rPr lang="en-GB" dirty="0"/>
              <a:t>Primary target groups</a:t>
            </a:r>
          </a:p>
        </p:txBody>
      </p:sp>
    </p:spTree>
    <p:extLst>
      <p:ext uri="{BB962C8B-B14F-4D97-AF65-F5344CB8AC3E}">
        <p14:creationId xmlns:p14="http://schemas.microsoft.com/office/powerpoint/2010/main" val="40883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Groups confronted with content in Easy Language, even if they do not need content in Easy Language.</a:t>
            </a:r>
          </a:p>
        </p:txBody>
      </p:sp>
      <p:sp>
        <p:nvSpPr>
          <p:cNvPr id="2" name="Titel 1">
            <a:extLst>
              <a:ext uri="{FF2B5EF4-FFF2-40B4-BE49-F238E27FC236}">
                <a16:creationId xmlns:a16="http://schemas.microsoft.com/office/drawing/2014/main" id="{89F6213C-25EB-4800-AEF9-FC19D87FB2C8}"/>
              </a:ext>
            </a:extLst>
          </p:cNvPr>
          <p:cNvSpPr>
            <a:spLocks noGrp="1"/>
          </p:cNvSpPr>
          <p:nvPr>
            <p:ph type="title"/>
          </p:nvPr>
        </p:nvSpPr>
        <p:spPr/>
        <p:txBody>
          <a:bodyPr>
            <a:normAutofit/>
          </a:bodyPr>
          <a:lstStyle/>
          <a:p>
            <a:r>
              <a:rPr lang="en-GB" dirty="0"/>
              <a:t>Secondary target groups</a:t>
            </a:r>
          </a:p>
        </p:txBody>
      </p:sp>
    </p:spTree>
    <p:extLst>
      <p:ext uri="{BB962C8B-B14F-4D97-AF65-F5344CB8AC3E}">
        <p14:creationId xmlns:p14="http://schemas.microsoft.com/office/powerpoint/2010/main" val="1080453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Groups with problems reading texts in standard or expert language: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cognitive disabilities.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learning difficulties.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dementia.</a:t>
            </a:r>
          </a:p>
        </p:txBody>
      </p:sp>
      <p:sp>
        <p:nvSpPr>
          <p:cNvPr id="2" name="Titel 1">
            <a:extLst>
              <a:ext uri="{FF2B5EF4-FFF2-40B4-BE49-F238E27FC236}">
                <a16:creationId xmlns:a16="http://schemas.microsoft.com/office/drawing/2014/main" id="{3B410C0F-CA6D-464A-A64E-0ABFA26AD7B9}"/>
              </a:ext>
            </a:extLst>
          </p:cNvPr>
          <p:cNvSpPr>
            <a:spLocks noGrp="1"/>
          </p:cNvSpPr>
          <p:nvPr>
            <p:ph type="title"/>
          </p:nvPr>
        </p:nvSpPr>
        <p:spPr/>
        <p:txBody>
          <a:bodyPr>
            <a:normAutofit fontScale="90000"/>
          </a:bodyPr>
          <a:lstStyle/>
          <a:p>
            <a:r>
              <a:rPr lang="en-GB" dirty="0"/>
              <a:t>Primary target groups of </a:t>
            </a:r>
            <a:br>
              <a:rPr lang="en-GB" dirty="0"/>
            </a:br>
            <a:r>
              <a:rPr lang="en-GB" dirty="0"/>
              <a:t>Easy Language (EL) (1)</a:t>
            </a:r>
          </a:p>
        </p:txBody>
      </p:sp>
    </p:spTree>
    <p:extLst>
      <p:ext uri="{BB962C8B-B14F-4D97-AF65-F5344CB8AC3E}">
        <p14:creationId xmlns:p14="http://schemas.microsoft.com/office/powerpoint/2010/main" val="4258816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prelingual hearing impairment.</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Persons with aphasia.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Functional illiterates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Language learners.</a:t>
            </a:r>
          </a:p>
        </p:txBody>
      </p:sp>
      <p:sp>
        <p:nvSpPr>
          <p:cNvPr id="2" name="Titel 1">
            <a:extLst>
              <a:ext uri="{FF2B5EF4-FFF2-40B4-BE49-F238E27FC236}">
                <a16:creationId xmlns:a16="http://schemas.microsoft.com/office/drawing/2014/main" id="{DB4F1B00-14D2-4EB5-AECC-A3D8A677C47C}"/>
              </a:ext>
            </a:extLst>
          </p:cNvPr>
          <p:cNvSpPr>
            <a:spLocks noGrp="1"/>
          </p:cNvSpPr>
          <p:nvPr>
            <p:ph type="title"/>
          </p:nvPr>
        </p:nvSpPr>
        <p:spPr/>
        <p:txBody>
          <a:bodyPr>
            <a:normAutofit fontScale="90000"/>
          </a:bodyPr>
          <a:lstStyle/>
          <a:p>
            <a:r>
              <a:rPr lang="en-GB" dirty="0"/>
              <a:t>Primary target groups of </a:t>
            </a:r>
            <a:br>
              <a:rPr lang="en-GB" dirty="0"/>
            </a:br>
            <a:r>
              <a:rPr lang="en-GB" dirty="0"/>
              <a:t>Easy Language (EL) (2)</a:t>
            </a:r>
          </a:p>
        </p:txBody>
      </p:sp>
    </p:spTree>
    <p:extLst>
      <p:ext uri="{BB962C8B-B14F-4D97-AF65-F5344CB8AC3E}">
        <p14:creationId xmlns:p14="http://schemas.microsoft.com/office/powerpoint/2010/main" val="103325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Primary target groups face communication barriers that they cannot overcome (Rink 2019, </a:t>
            </a:r>
            <a:r>
              <a:rPr lang="de-DE" sz="4500" dirty="0">
                <a:latin typeface="Verdana" pitchFamily="34" charset="0"/>
                <a:ea typeface="Verdana" pitchFamily="34" charset="0"/>
              </a:rPr>
              <a:t>Kommunikationsbarrieren</a:t>
            </a:r>
            <a:r>
              <a:rPr lang="en-GB" sz="4500" dirty="0">
                <a:latin typeface="Verdana" pitchFamily="34" charset="0"/>
                <a:ea typeface="Verdana" pitchFamily="34" charset="0"/>
              </a:rPr>
              <a:t>).</a:t>
            </a:r>
          </a:p>
          <a:p>
            <a:pPr>
              <a:lnSpc>
                <a:spcPct val="150000"/>
              </a:lnSpc>
            </a:pPr>
            <a:r>
              <a:rPr lang="en-GB" sz="4500" dirty="0">
                <a:latin typeface="Verdana" pitchFamily="34" charset="0"/>
                <a:ea typeface="Verdana" pitchFamily="34" charset="0"/>
                <a:sym typeface="Wingdings" panose="05000000000000000000" pitchFamily="2" charset="2"/>
              </a:rPr>
              <a:t> Easy Language is a tool to overcome communication barriers. </a:t>
            </a:r>
            <a:endParaRPr lang="en-GB" sz="4500" dirty="0">
              <a:latin typeface="Verdana" pitchFamily="34" charset="0"/>
              <a:ea typeface="Verdana" pitchFamily="34" charset="0"/>
            </a:endParaRPr>
          </a:p>
        </p:txBody>
      </p:sp>
      <p:sp>
        <p:nvSpPr>
          <p:cNvPr id="2" name="Titel 1">
            <a:extLst>
              <a:ext uri="{FF2B5EF4-FFF2-40B4-BE49-F238E27FC236}">
                <a16:creationId xmlns:a16="http://schemas.microsoft.com/office/drawing/2014/main" id="{99F5EA0E-B4EB-452D-B1E0-A3AEB87EAEC9}"/>
              </a:ext>
            </a:extLst>
          </p:cNvPr>
          <p:cNvSpPr>
            <a:spLocks noGrp="1"/>
          </p:cNvSpPr>
          <p:nvPr>
            <p:ph type="title"/>
          </p:nvPr>
        </p:nvSpPr>
        <p:spPr/>
        <p:txBody>
          <a:bodyPr>
            <a:normAutofit fontScale="90000"/>
          </a:bodyPr>
          <a:lstStyle/>
          <a:p>
            <a:r>
              <a:rPr lang="en-GB" dirty="0"/>
              <a:t>Primary target groups of </a:t>
            </a:r>
            <a:br>
              <a:rPr lang="en-GB" dirty="0"/>
            </a:br>
            <a:r>
              <a:rPr lang="en-GB" dirty="0"/>
              <a:t>Easy Language (EL) (3)</a:t>
            </a:r>
          </a:p>
        </p:txBody>
      </p:sp>
    </p:spTree>
    <p:extLst>
      <p:ext uri="{BB962C8B-B14F-4D97-AF65-F5344CB8AC3E}">
        <p14:creationId xmlns:p14="http://schemas.microsoft.com/office/powerpoint/2010/main" val="175655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1037187"/>
          </a:xfrm>
          <a:prstGeom prst="rect">
            <a:avLst/>
          </a:prstGeom>
        </p:spPr>
        <p:txBody>
          <a:bodyPr wrap="square" lIns="137141" tIns="68570" rIns="137141" bIns="68570">
            <a:spAutoFit/>
          </a:bodyPr>
          <a:lstStyle/>
          <a:p>
            <a:pPr>
              <a:lnSpc>
                <a:spcPct val="150000"/>
              </a:lnSpc>
            </a:pPr>
            <a:r>
              <a:rPr lang="en-GB" sz="4500">
                <a:latin typeface="Verdana" pitchFamily="34" charset="0"/>
                <a:ea typeface="Verdana" pitchFamily="34" charset="0"/>
              </a:rPr>
              <a:t>7 communications barriers. </a:t>
            </a:r>
          </a:p>
        </p:txBody>
      </p:sp>
      <p:sp>
        <p:nvSpPr>
          <p:cNvPr id="2" name="Titel 1">
            <a:extLst>
              <a:ext uri="{FF2B5EF4-FFF2-40B4-BE49-F238E27FC236}">
                <a16:creationId xmlns:a16="http://schemas.microsoft.com/office/drawing/2014/main" id="{CFACEBA7-1253-4D50-BD3E-4396608145B1}"/>
              </a:ext>
            </a:extLst>
          </p:cNvPr>
          <p:cNvSpPr>
            <a:spLocks noGrp="1"/>
          </p:cNvSpPr>
          <p:nvPr>
            <p:ph type="title"/>
          </p:nvPr>
        </p:nvSpPr>
        <p:spPr/>
        <p:txBody>
          <a:bodyPr>
            <a:normAutofit/>
          </a:bodyPr>
          <a:lstStyle/>
          <a:p>
            <a:r>
              <a:rPr lang="en-GB" dirty="0"/>
              <a:t>Communication barriers (1)</a:t>
            </a:r>
          </a:p>
        </p:txBody>
      </p:sp>
    </p:spTree>
    <p:extLst>
      <p:ext uri="{BB962C8B-B14F-4D97-AF65-F5344CB8AC3E}">
        <p14:creationId xmlns:p14="http://schemas.microsoft.com/office/powerpoint/2010/main" val="1344096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774</Words>
  <Application>Microsoft Macintosh PowerPoint</Application>
  <PresentationFormat>Custom</PresentationFormat>
  <Paragraphs>108</Paragraphs>
  <Slides>29</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Verdana</vt:lpstr>
      <vt:lpstr>Wingdings</vt:lpstr>
      <vt:lpstr>Office Theme</vt:lpstr>
      <vt:lpstr>2_Office Theme</vt:lpstr>
      <vt:lpstr>Target audiences of E2U and their needs </vt:lpstr>
      <vt:lpstr>Overview</vt:lpstr>
      <vt:lpstr>Target groups</vt:lpstr>
      <vt:lpstr>Primary target groups</vt:lpstr>
      <vt:lpstr>Secondary target groups</vt:lpstr>
      <vt:lpstr>Primary target groups of  Easy Language (EL) (1)</vt:lpstr>
      <vt:lpstr>Primary target groups of  Easy Language (EL) (2)</vt:lpstr>
      <vt:lpstr>Primary target groups of  Easy Language (EL) (3)</vt:lpstr>
      <vt:lpstr>Communication barriers (1)</vt:lpstr>
      <vt:lpstr>Communication barriers (2)</vt:lpstr>
      <vt:lpstr>Communication barriers (3)</vt:lpstr>
      <vt:lpstr>Communication barriers (4)</vt:lpstr>
      <vt:lpstr>Communication barriers (5)</vt:lpstr>
      <vt:lpstr>Communication barriers (6)</vt:lpstr>
      <vt:lpstr>Communication barriers (7)</vt:lpstr>
      <vt:lpstr>Communication barriers (8)</vt:lpstr>
      <vt:lpstr>Primary target groups  and communication barriers (1)</vt:lpstr>
      <vt:lpstr>Primary target groups  and communication barriers (2)</vt:lpstr>
      <vt:lpstr>Primary target groups  and communication barriers (3)</vt:lpstr>
      <vt:lpstr>Primary target groups  and communication barriers (4)</vt:lpstr>
      <vt:lpstr>Primary target groups  and communication barriers (5)</vt:lpstr>
      <vt:lpstr>Primary target groups  and communication barriers (6)</vt:lpstr>
      <vt:lpstr>Primary target groups  and communication barriers (7)</vt:lpstr>
      <vt:lpstr>Plain Language (PL)</vt:lpstr>
      <vt:lpstr>Christiane Maaß and Sergio Hernández</vt:lpstr>
      <vt:lpstr>Acknowledgement</vt:lpstr>
      <vt:lpstr>Disclaimer</vt:lpstr>
      <vt:lpstr>Partners</vt:lpstr>
      <vt:lpstr>EASIT</vt:lpstr>
    </vt:vector>
  </TitlesOfParts>
  <Manager>Anna Matamala</Manager>
  <Company>SUH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Hernandez</dc:creator>
  <cp:keywords>easy-to-read content; cognitive accessibility; plain language; easy-to-understand content</cp:keywords>
  <dc:description/>
  <cp:lastModifiedBy>Ana Fernández Torné</cp:lastModifiedBy>
  <cp:revision>31</cp:revision>
  <dcterms:modified xsi:type="dcterms:W3CDTF">2021-05-27T05:46:19Z</dcterms:modified>
  <cp:category>Teaching materials</cp:category>
</cp:coreProperties>
</file>