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65" r:id="rId2"/>
    <p:sldId id="330" r:id="rId3"/>
    <p:sldId id="326" r:id="rId4"/>
    <p:sldId id="353" r:id="rId5"/>
    <p:sldId id="327" r:id="rId6"/>
    <p:sldId id="354" r:id="rId7"/>
    <p:sldId id="343" r:id="rId8"/>
    <p:sldId id="351" r:id="rId9"/>
    <p:sldId id="352" r:id="rId10"/>
    <p:sldId id="342" r:id="rId11"/>
    <p:sldId id="355" r:id="rId12"/>
    <p:sldId id="356" r:id="rId13"/>
    <p:sldId id="331" r:id="rId14"/>
    <p:sldId id="328" r:id="rId15"/>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26"/>
            <p14:sldId id="353"/>
            <p14:sldId id="327"/>
            <p14:sldId id="354"/>
            <p14:sldId id="343"/>
            <p14:sldId id="351"/>
            <p14:sldId id="352"/>
            <p14:sldId id="342"/>
            <p14:sldId id="355"/>
            <p14:sldId id="356"/>
            <p14:sldId id="331"/>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BDAFC9-9692-FA43-AEFF-EA1F263C419B}" v="15" dt="2020-12-29T14:40:35.007"/>
    <p1510:client id="{097B3BDA-863C-DA40-972B-4462C74C8186}" v="6" dt="2020-12-29T20:53:46.1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285"/>
  </p:normalViewPr>
  <p:slideViewPr>
    <p:cSldViewPr snapToGrid="0" snapToObjects="1">
      <p:cViewPr varScale="1">
        <p:scale>
          <a:sx n="73" d="100"/>
          <a:sy n="73" d="100"/>
        </p:scale>
        <p:origin x="216" y="256"/>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16/5/21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16/5/21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41048455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31138963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531441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2625538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3</a:t>
            </a:fld>
            <a:endParaRPr lang="es-ES"/>
          </a:p>
        </p:txBody>
      </p:sp>
    </p:spTree>
    <p:extLst>
      <p:ext uri="{BB962C8B-B14F-4D97-AF65-F5344CB8AC3E}">
        <p14:creationId xmlns:p14="http://schemas.microsoft.com/office/powerpoint/2010/main" val="3078968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4</a:t>
            </a:fld>
            <a:endParaRPr lang="es-ES"/>
          </a:p>
        </p:txBody>
      </p:sp>
    </p:spTree>
    <p:extLst>
      <p:ext uri="{BB962C8B-B14F-4D97-AF65-F5344CB8AC3E}">
        <p14:creationId xmlns:p14="http://schemas.microsoft.com/office/powerpoint/2010/main" val="1093442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5</a:t>
            </a:fld>
            <a:endParaRPr lang="es-ES"/>
          </a:p>
        </p:txBody>
      </p:sp>
    </p:spTree>
    <p:extLst>
      <p:ext uri="{BB962C8B-B14F-4D97-AF65-F5344CB8AC3E}">
        <p14:creationId xmlns:p14="http://schemas.microsoft.com/office/powerpoint/2010/main" val="2815333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6</a:t>
            </a:fld>
            <a:endParaRPr lang="es-ES"/>
          </a:p>
        </p:txBody>
      </p:sp>
    </p:spTree>
    <p:extLst>
      <p:ext uri="{BB962C8B-B14F-4D97-AF65-F5344CB8AC3E}">
        <p14:creationId xmlns:p14="http://schemas.microsoft.com/office/powerpoint/2010/main" val="898036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7</a:t>
            </a:fld>
            <a:endParaRPr lang="es-ES"/>
          </a:p>
        </p:txBody>
      </p:sp>
    </p:spTree>
    <p:extLst>
      <p:ext uri="{BB962C8B-B14F-4D97-AF65-F5344CB8AC3E}">
        <p14:creationId xmlns:p14="http://schemas.microsoft.com/office/powerpoint/2010/main" val="1130795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8</a:t>
            </a:fld>
            <a:endParaRPr lang="es-ES"/>
          </a:p>
        </p:txBody>
      </p:sp>
    </p:spTree>
    <p:extLst>
      <p:ext uri="{BB962C8B-B14F-4D97-AF65-F5344CB8AC3E}">
        <p14:creationId xmlns:p14="http://schemas.microsoft.com/office/powerpoint/2010/main" val="2580301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9</a:t>
            </a:fld>
            <a:endParaRPr lang="es-ES"/>
          </a:p>
        </p:txBody>
      </p:sp>
    </p:spTree>
    <p:extLst>
      <p:ext uri="{BB962C8B-B14F-4D97-AF65-F5344CB8AC3E}">
        <p14:creationId xmlns:p14="http://schemas.microsoft.com/office/powerpoint/2010/main" val="3331175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13294793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891690"/>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382547"/>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17912" y="1891690"/>
            <a:ext cx="17084400" cy="1062638"/>
          </a:xfrm>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93144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408715"/>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1.JPG"/><Relationship Id="rId12" Type="http://schemas.openxmlformats.org/officeDocument/2006/relationships/image" Target="../media/image15.jp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10.jpg"/><Relationship Id="rId11" Type="http://schemas.openxmlformats.org/officeDocument/2006/relationships/image" Target="../media/image8.png"/><Relationship Id="rId5" Type="http://schemas.openxmlformats.org/officeDocument/2006/relationships/image" Target="../media/image9.emf"/><Relationship Id="rId10" Type="http://schemas.openxmlformats.org/officeDocument/2006/relationships/image" Target="../media/image14.jpg"/><Relationship Id="rId4" Type="http://schemas.openxmlformats.org/officeDocument/2006/relationships/image" Target="../media/image7.png"/><Relationship Id="rId9" Type="http://schemas.openxmlformats.org/officeDocument/2006/relationships/image" Target="../media/image13.sv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17.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501269"/>
            <a:ext cx="17457031" cy="1062638"/>
          </a:xfrm>
        </p:spPr>
        <p:txBody>
          <a:bodyPr>
            <a:noAutofit/>
          </a:bodyPr>
          <a:lstStyle/>
          <a:p>
            <a:pPr algn="ctr"/>
            <a:r>
              <a:rPr lang="en-ES" sz="7500" dirty="0"/>
              <a:t>Live subtitling</a:t>
            </a:r>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410266" y="6175287"/>
            <a:ext cx="9465373" cy="1688391"/>
          </a:xfrm>
          <a:prstGeom prst="rect">
            <a:avLst/>
          </a:prstGeom>
        </p:spPr>
        <p:txBody>
          <a:bodyPr wrap="none" lIns="137141" tIns="68570" rIns="137141" bIns="68570">
            <a:spAutoFit/>
          </a:bodyPr>
          <a:lstStyle/>
          <a:p>
            <a:pPr algn="ctr">
              <a:lnSpc>
                <a:spcPct val="150000"/>
              </a:lnSpc>
            </a:pPr>
            <a:r>
              <a:rPr lang="es-ES" sz="3600" b="1" dirty="0">
                <a:latin typeface="Verdana" panose="020B0604030504040204" pitchFamily="34" charset="0"/>
                <a:ea typeface="Verdana" panose="020B0604030504040204" pitchFamily="34" charset="0"/>
                <a:cs typeface="Verdana" panose="020B0604030504040204" pitchFamily="34" charset="0"/>
              </a:rPr>
              <a:t>Anna </a:t>
            </a:r>
            <a:r>
              <a:rPr lang="es-ES" sz="3600" b="1" dirty="0" err="1">
                <a:latin typeface="Verdana" panose="020B0604030504040204" pitchFamily="34" charset="0"/>
                <a:ea typeface="Verdana" panose="020B0604030504040204" pitchFamily="34" charset="0"/>
                <a:cs typeface="Verdana" panose="020B0604030504040204" pitchFamily="34" charset="0"/>
              </a:rPr>
              <a:t>Matamala</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es-ES" sz="3600" b="1" dirty="0" err="1">
                <a:latin typeface="Verdana" panose="020B0604030504040204" pitchFamily="34" charset="0"/>
                <a:ea typeface="Verdana" panose="020B0604030504040204" pitchFamily="34" charset="0"/>
                <a:cs typeface="Verdana" panose="020B0604030504040204" pitchFamily="34" charset="0"/>
              </a:rPr>
              <a:t>Universitat</a:t>
            </a:r>
            <a:r>
              <a:rPr lang="es-ES" sz="3600" b="1" dirty="0">
                <a:latin typeface="Verdana" panose="020B0604030504040204" pitchFamily="34" charset="0"/>
                <a:ea typeface="Verdana" panose="020B0604030504040204" pitchFamily="34" charset="0"/>
                <a:cs typeface="Verdana" panose="020B0604030504040204" pitchFamily="34" charset="0"/>
              </a:rPr>
              <a:t> </a:t>
            </a:r>
            <a:r>
              <a:rPr lang="es-ES" sz="3600" b="1" dirty="0" err="1">
                <a:latin typeface="Verdana" panose="020B0604030504040204" pitchFamily="34" charset="0"/>
                <a:ea typeface="Verdana" panose="020B0604030504040204" pitchFamily="34" charset="0"/>
                <a:cs typeface="Verdana" panose="020B0604030504040204" pitchFamily="34" charset="0"/>
              </a:rPr>
              <a:t>Autònoma</a:t>
            </a:r>
            <a:r>
              <a:rPr lang="es-ES" sz="3600" b="1" dirty="0">
                <a:latin typeface="Verdana" panose="020B0604030504040204" pitchFamily="34" charset="0"/>
                <a:ea typeface="Verdana" panose="020B0604030504040204" pitchFamily="34" charset="0"/>
                <a:cs typeface="Verdana" panose="020B0604030504040204" pitchFamily="34" charset="0"/>
              </a:rPr>
              <a:t> de Barcelona</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a:extLst>
              <a:ext uri="{FF2B5EF4-FFF2-40B4-BE49-F238E27FC236}">
                <a16:creationId xmlns:a16="http://schemas.microsoft.com/office/drawing/2014/main" id="{AAC2A4C7-C614-7241-918C-B81ACCA7CF55}"/>
              </a:ext>
            </a:extLst>
          </p:cNvPr>
          <p:cNvSpPr txBox="1"/>
          <p:nvPr/>
        </p:nvSpPr>
        <p:spPr>
          <a:xfrm>
            <a:off x="2294321" y="3124947"/>
            <a:ext cx="13697302"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5. </a:t>
            </a:r>
            <a:r>
              <a:rPr lang="es-ES" sz="4800" b="1" dirty="0">
                <a:latin typeface="Verdana" panose="020B0604030504040204" pitchFamily="34" charset="0"/>
                <a:ea typeface="Verdana" panose="020B0604030504040204" pitchFamily="34" charset="0"/>
                <a:cs typeface="Verdana" panose="020B0604030504040204" pitchFamily="34" charset="0"/>
              </a:rPr>
              <a:t>Media </a:t>
            </a:r>
            <a:r>
              <a:rPr lang="es-ES" sz="4800" b="1" dirty="0" err="1">
                <a:latin typeface="Verdana" panose="020B0604030504040204" pitchFamily="34" charset="0"/>
                <a:ea typeface="Verdana" panose="020B0604030504040204" pitchFamily="34" charset="0"/>
                <a:cs typeface="Verdana" panose="020B0604030504040204" pitchFamily="34" charset="0"/>
              </a:rPr>
              <a:t>accessibility</a:t>
            </a:r>
            <a:r>
              <a:rPr lang="es-ES" sz="4800" b="1" dirty="0">
                <a:latin typeface="Verdana" panose="020B0604030504040204" pitchFamily="34" charset="0"/>
                <a:ea typeface="Verdana" panose="020B0604030504040204" pitchFamily="34" charset="0"/>
                <a:cs typeface="Verdana" panose="020B0604030504040204" pitchFamily="34" charset="0"/>
              </a:rPr>
              <a:t> </a:t>
            </a:r>
            <a:r>
              <a:rPr lang="es-ES" sz="4800" b="1" dirty="0" err="1">
                <a:latin typeface="Verdana" panose="020B0604030504040204" pitchFamily="34" charset="0"/>
                <a:ea typeface="Verdana" panose="020B0604030504040204" pitchFamily="34" charset="0"/>
                <a:cs typeface="Verdana" panose="020B0604030504040204" pitchFamily="34" charset="0"/>
              </a:rPr>
              <a:t>services</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extBox 23">
            <a:extLst>
              <a:ext uri="{FF2B5EF4-FFF2-40B4-BE49-F238E27FC236}">
                <a16:creationId xmlns:a16="http://schemas.microsoft.com/office/drawing/2014/main" id="{9B881F88-A38F-E04E-A92D-8D793AECAFD3}"/>
              </a:ext>
            </a:extLst>
          </p:cNvPr>
          <p:cNvSpPr txBox="1"/>
          <p:nvPr/>
        </p:nvSpPr>
        <p:spPr>
          <a:xfrm>
            <a:off x="4507255" y="2199525"/>
            <a:ext cx="9271410"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Unit </a:t>
            </a:r>
            <a:r>
              <a:rPr lang="es-ES" sz="4800" b="1" dirty="0">
                <a:latin typeface="Verdana" panose="020B0604030504040204" pitchFamily="34" charset="0"/>
                <a:ea typeface="Verdana" panose="020B0604030504040204" pitchFamily="34" charset="0"/>
                <a:cs typeface="Verdana" panose="020B0604030504040204" pitchFamily="34" charset="0"/>
              </a:rPr>
              <a:t>1. Media </a:t>
            </a:r>
            <a:r>
              <a:rPr lang="es-ES" sz="4800" b="1" dirty="0" err="1">
                <a:latin typeface="Verdana" panose="020B0604030504040204" pitchFamily="34" charset="0"/>
                <a:ea typeface="Verdana" panose="020B0604030504040204" pitchFamily="34" charset="0"/>
                <a:cs typeface="Verdana" panose="020B0604030504040204" pitchFamily="34" charset="0"/>
              </a:rPr>
              <a:t>accessibility</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rPr>
              <a:t>anna.matamala@uab.cat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a:bodyPr>
          <a:lstStyle/>
          <a:p>
            <a:r>
              <a:rPr lang="en-ES" sz="3600" dirty="0"/>
              <a:t>Anna Matamala</a:t>
            </a:r>
          </a:p>
        </p:txBody>
      </p:sp>
      <p:pic>
        <p:nvPicPr>
          <p:cNvPr id="17" name="Picture 16" descr="Logo of Universitat Autònoma de Barcelona">
            <a:extLst>
              <a:ext uri="{FF2B5EF4-FFF2-40B4-BE49-F238E27FC236}">
                <a16:creationId xmlns:a16="http://schemas.microsoft.com/office/drawing/2014/main" id="{79B64585-8AE6-F047-B9D0-459ECD9F14A9}"/>
              </a:ext>
            </a:extLst>
          </p:cNvPr>
          <p:cNvPicPr>
            <a:picLocks noChangeAspect="1"/>
          </p:cNvPicPr>
          <p:nvPr/>
        </p:nvPicPr>
        <p:blipFill>
          <a:blip r:embed="rId5"/>
          <a:srcRect/>
          <a:stretch/>
        </p:blipFill>
        <p:spPr>
          <a:xfrm>
            <a:off x="4311922" y="3498528"/>
            <a:ext cx="4439670" cy="3329752"/>
          </a:xfrm>
          <a:prstGeom prst="rect">
            <a:avLst/>
          </a:prstGeom>
        </p:spPr>
      </p:pic>
    </p:spTree>
    <p:extLst>
      <p:ext uri="{BB962C8B-B14F-4D97-AF65-F5344CB8AC3E}">
        <p14:creationId xmlns:p14="http://schemas.microsoft.com/office/powerpoint/2010/main" val="760578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2968552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2020349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2112229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641929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ES" dirty="0"/>
              <a:t>Overview</a:t>
            </a: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2075869"/>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Live subtitles, i.e. subtitles that are produced and delivered live.</a:t>
            </a:r>
          </a:p>
        </p:txBody>
      </p:sp>
    </p:spTree>
    <p:extLst>
      <p:ext uri="{BB962C8B-B14F-4D97-AF65-F5344CB8AC3E}">
        <p14:creationId xmlns:p14="http://schemas.microsoft.com/office/powerpoint/2010/main" val="378835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p:txBody>
          <a:bodyPr/>
          <a:lstStyle/>
          <a:p>
            <a:r>
              <a:rPr lang="en-ES" dirty="0"/>
              <a:t>Live subtitles</a:t>
            </a:r>
          </a:p>
        </p:txBody>
      </p:sp>
      <p:sp>
        <p:nvSpPr>
          <p:cNvPr id="6" name="Pravokotnik 3">
            <a:extLst>
              <a:ext uri="{FF2B5EF4-FFF2-40B4-BE49-F238E27FC236}">
                <a16:creationId xmlns:a16="http://schemas.microsoft.com/office/drawing/2014/main" id="{C36C03B7-54FA-0C46-B29A-CF5E6C0EBE14}"/>
              </a:ext>
            </a:extLst>
          </p:cNvPr>
          <p:cNvSpPr/>
          <p:nvPr/>
        </p:nvSpPr>
        <p:spPr>
          <a:xfrm>
            <a:off x="623454" y="3357456"/>
            <a:ext cx="16957964" cy="4153361"/>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sl-SI" sz="4500" dirty="0">
                <a:latin typeface="Verdana"/>
                <a:ea typeface="Verdana"/>
                <a:cs typeface="Verdana"/>
              </a:rPr>
              <a:t>Traditionally intralingual. </a:t>
            </a:r>
          </a:p>
          <a:p>
            <a:pPr marL="685800" indent="-685800">
              <a:lnSpc>
                <a:spcPct val="150000"/>
              </a:lnSpc>
              <a:buFont typeface="Arial" panose="020B0604020202020204" pitchFamily="34" charset="0"/>
              <a:buChar char="•"/>
            </a:pPr>
            <a:r>
              <a:rPr lang="sl-SI" sz="4500" dirty="0">
                <a:latin typeface="Verdana"/>
                <a:ea typeface="Verdana"/>
                <a:cs typeface="Verdana"/>
              </a:rPr>
              <a:t>Aim: </a:t>
            </a:r>
            <a:r>
              <a:rPr lang="es-ES" sz="4500" dirty="0" err="1">
                <a:latin typeface="Verdana" panose="020B0604030504040204" pitchFamily="34" charset="0"/>
                <a:ea typeface="Verdana" panose="020B0604030504040204" pitchFamily="34" charset="0"/>
                <a:cs typeface="Verdana" panose="020B0604030504040204" pitchFamily="34" charset="0"/>
              </a:rPr>
              <a:t>access</a:t>
            </a:r>
            <a:r>
              <a:rPr lang="es-ES" sz="4500" dirty="0">
                <a:latin typeface="Verdana" panose="020B0604030504040204" pitchFamily="34" charset="0"/>
                <a:ea typeface="Verdana" panose="020B0604030504040204" pitchFamily="34" charset="0"/>
                <a:cs typeface="Verdana" panose="020B0604030504040204" pitchFamily="34" charset="0"/>
              </a:rPr>
              <a:t> to </a:t>
            </a:r>
            <a:r>
              <a:rPr lang="es-ES" sz="4500" dirty="0" err="1">
                <a:latin typeface="Verdana" panose="020B0604030504040204" pitchFamily="34" charset="0"/>
                <a:ea typeface="Verdana" panose="020B0604030504040204" pitchFamily="34" charset="0"/>
                <a:cs typeface="Verdana" panose="020B0604030504040204" pitchFamily="34" charset="0"/>
              </a:rPr>
              <a:t>content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that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cannot</a:t>
            </a:r>
            <a:r>
              <a:rPr lang="es-ES" sz="4500" dirty="0">
                <a:latin typeface="Verdana" panose="020B0604030504040204" pitchFamily="34" charset="0"/>
                <a:ea typeface="Verdana" panose="020B0604030504040204" pitchFamily="34" charset="0"/>
                <a:cs typeface="Verdana" panose="020B0604030504040204" pitchFamily="34" charset="0"/>
              </a:rPr>
              <a:t> be </a:t>
            </a:r>
            <a:r>
              <a:rPr lang="es-ES" sz="4500" dirty="0" err="1">
                <a:latin typeface="Verdana" panose="020B0604030504040204" pitchFamily="34" charset="0"/>
                <a:ea typeface="Verdana" panose="020B0604030504040204" pitchFamily="34" charset="0"/>
                <a:cs typeface="Verdana" panose="020B0604030504040204" pitchFamily="34" charset="0"/>
              </a:rPr>
              <a:t>heard</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Target </a:t>
            </a:r>
            <a:r>
              <a:rPr lang="es-ES" sz="4500" dirty="0" err="1">
                <a:latin typeface="Verdana" panose="020B0604030504040204" pitchFamily="34" charset="0"/>
                <a:ea typeface="Verdana" panose="020B0604030504040204" pitchFamily="34" charset="0"/>
                <a:cs typeface="Verdana" panose="020B0604030504040204" pitchFamily="34" charset="0"/>
              </a:rPr>
              <a:t>audience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people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who</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cannot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hear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content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Useful</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beyond</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this</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user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group</a:t>
            </a:r>
            <a:r>
              <a:rPr lang="es-ES" sz="45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29348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p:txBody>
          <a:bodyPr/>
          <a:lstStyle/>
          <a:p>
            <a:r>
              <a:rPr lang="en-ES" dirty="0"/>
              <a:t>Interlingual live subtitling</a:t>
            </a:r>
          </a:p>
        </p:txBody>
      </p:sp>
      <p:sp>
        <p:nvSpPr>
          <p:cNvPr id="6" name="Pravokotnik 3">
            <a:extLst>
              <a:ext uri="{FF2B5EF4-FFF2-40B4-BE49-F238E27FC236}">
                <a16:creationId xmlns:a16="http://schemas.microsoft.com/office/drawing/2014/main" id="{C36C03B7-54FA-0C46-B29A-CF5E6C0EBE14}"/>
              </a:ext>
            </a:extLst>
          </p:cNvPr>
          <p:cNvSpPr/>
          <p:nvPr/>
        </p:nvSpPr>
        <p:spPr>
          <a:xfrm>
            <a:off x="623454" y="3357456"/>
            <a:ext cx="16957964" cy="311461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sl-SI" sz="4500" dirty="0">
                <a:latin typeface="Verdana"/>
                <a:ea typeface="Verdana"/>
                <a:cs typeface="Verdana"/>
              </a:rPr>
              <a:t>From source language A to target language B.</a:t>
            </a:r>
          </a:p>
          <a:p>
            <a:pPr marL="685800" indent="-685800">
              <a:lnSpc>
                <a:spcPct val="150000"/>
              </a:lnSpc>
              <a:buFont typeface="Arial" panose="020B0604020202020204" pitchFamily="34" charset="0"/>
              <a:buChar char="•"/>
            </a:pPr>
            <a:r>
              <a:rPr lang="sl-SI" sz="4500" dirty="0">
                <a:latin typeface="Verdana"/>
                <a:ea typeface="Verdana"/>
                <a:cs typeface="Verdana"/>
              </a:rPr>
              <a:t>Live subtitlers: combining skills from interpreters and subtitlers.</a:t>
            </a:r>
          </a:p>
        </p:txBody>
      </p:sp>
      <p:sp>
        <p:nvSpPr>
          <p:cNvPr id="4" name="Pravokotnik 3">
            <a:extLst>
              <a:ext uri="{FF2B5EF4-FFF2-40B4-BE49-F238E27FC236}">
                <a16:creationId xmlns:a16="http://schemas.microsoft.com/office/drawing/2014/main" id="{0B96E217-1BE2-E64F-81D3-EA7BA2EF907C}"/>
              </a:ext>
            </a:extLst>
          </p:cNvPr>
          <p:cNvSpPr/>
          <p:nvPr/>
        </p:nvSpPr>
        <p:spPr>
          <a:xfrm>
            <a:off x="337188" y="6902216"/>
            <a:ext cx="17616797" cy="1037187"/>
          </a:xfrm>
          <a:prstGeom prst="rect">
            <a:avLst/>
          </a:prstGeom>
        </p:spPr>
        <p:txBody>
          <a:bodyPr wrap="square" lIns="137141" tIns="68570" rIns="137141" bIns="68570">
            <a:spAutoFit/>
          </a:bodyPr>
          <a:lstStyle/>
          <a:p>
            <a:pPr>
              <a:lnSpc>
                <a:spcPct val="150000"/>
              </a:lnSpc>
            </a:pPr>
            <a:r>
              <a:rPr lang="es-ES" sz="4500" b="1" dirty="0">
                <a:latin typeface="Verdana" panose="020B0604030504040204" pitchFamily="34" charset="0"/>
                <a:ea typeface="Verdana" panose="020B0604030504040204" pitchFamily="34" charset="0"/>
                <a:cs typeface="Verdana" panose="020B0604030504040204" pitchFamily="34" charset="0"/>
              </a:rPr>
              <a:t>Project </a:t>
            </a:r>
            <a:r>
              <a:rPr lang="es-ES" sz="4500" b="1" dirty="0" err="1">
                <a:latin typeface="Verdana" panose="020B0604030504040204" pitchFamily="34" charset="0"/>
                <a:ea typeface="Verdana" panose="020B0604030504040204" pitchFamily="34" charset="0"/>
                <a:cs typeface="Verdana" panose="020B0604030504040204" pitchFamily="34" charset="0"/>
              </a:rPr>
              <a:t>Interlingual</a:t>
            </a:r>
            <a:r>
              <a:rPr lang="es-ES" sz="4500" b="1" dirty="0">
                <a:latin typeface="Verdana" panose="020B0604030504040204" pitchFamily="34" charset="0"/>
                <a:ea typeface="Verdana" panose="020B0604030504040204" pitchFamily="34" charset="0"/>
                <a:cs typeface="Verdana" panose="020B0604030504040204" pitchFamily="34" charset="0"/>
              </a:rPr>
              <a:t> Live </a:t>
            </a:r>
            <a:r>
              <a:rPr lang="es-ES" sz="4500" b="1" dirty="0" err="1">
                <a:latin typeface="Verdana" panose="020B0604030504040204" pitchFamily="34" charset="0"/>
                <a:ea typeface="Verdana" panose="020B0604030504040204" pitchFamily="34" charset="0"/>
                <a:cs typeface="Verdana" panose="020B0604030504040204" pitchFamily="34" charset="0"/>
              </a:rPr>
              <a:t>Subtitling</a:t>
            </a:r>
            <a:r>
              <a:rPr lang="es-ES" sz="4500" b="1" dirty="0">
                <a:latin typeface="Verdana" panose="020B0604030504040204" pitchFamily="34" charset="0"/>
                <a:ea typeface="Verdana" panose="020B0604030504040204" pitchFamily="34" charset="0"/>
                <a:cs typeface="Verdana" panose="020B0604030504040204" pitchFamily="34" charset="0"/>
              </a:rPr>
              <a:t> </a:t>
            </a:r>
            <a:r>
              <a:rPr lang="es-ES" sz="4500" b="1" dirty="0" err="1">
                <a:latin typeface="Verdana" panose="020B0604030504040204" pitchFamily="34" charset="0"/>
                <a:ea typeface="Verdana" panose="020B0604030504040204" pitchFamily="34" charset="0"/>
                <a:cs typeface="Verdana" panose="020B0604030504040204" pitchFamily="34" charset="0"/>
              </a:rPr>
              <a:t>for</a:t>
            </a:r>
            <a:r>
              <a:rPr lang="es-ES" sz="4500" b="1" dirty="0">
                <a:latin typeface="Verdana" panose="020B0604030504040204" pitchFamily="34" charset="0"/>
                <a:ea typeface="Verdana" panose="020B0604030504040204" pitchFamily="34" charset="0"/>
                <a:cs typeface="Verdana" panose="020B0604030504040204" pitchFamily="34" charset="0"/>
              </a:rPr>
              <a:t> Access (ILSA).</a:t>
            </a:r>
          </a:p>
        </p:txBody>
      </p:sp>
    </p:spTree>
    <p:extLst>
      <p:ext uri="{BB962C8B-B14F-4D97-AF65-F5344CB8AC3E}">
        <p14:creationId xmlns:p14="http://schemas.microsoft.com/office/powerpoint/2010/main" val="691966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2266300"/>
            <a:ext cx="12170180" cy="1062638"/>
          </a:xfrm>
        </p:spPr>
        <p:txBody>
          <a:bodyPr>
            <a:no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Production: keyboards</a:t>
            </a: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511307"/>
            <a:ext cx="17619546" cy="311461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Stenotype</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Velotype</a:t>
            </a:r>
            <a:r>
              <a:rPr lang="es-ES" sz="4500" dirty="0">
                <a:latin typeface="Verdana" panose="020B0604030504040204" pitchFamily="34" charset="0"/>
                <a:ea typeface="Verdana" panose="020B0604030504040204" pitchFamily="34" charset="0"/>
                <a:cs typeface="Verdana" panose="020B0604030504040204" pitchFamily="34" charset="0"/>
              </a:rPr>
              <a:t>: Live Text Access (LTA) </a:t>
            </a:r>
            <a:r>
              <a:rPr lang="es-ES" sz="4500" dirty="0" err="1">
                <a:latin typeface="Verdana" panose="020B0604030504040204" pitchFamily="34" charset="0"/>
                <a:ea typeface="Verdana" panose="020B0604030504040204" pitchFamily="34" charset="0"/>
                <a:cs typeface="Verdana" panose="020B0604030504040204" pitchFamily="34" charset="0"/>
              </a:rPr>
              <a:t>project</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Standard QWERTY </a:t>
            </a:r>
            <a:r>
              <a:rPr lang="es-ES" sz="4500" dirty="0" err="1">
                <a:latin typeface="Verdana" panose="020B0604030504040204" pitchFamily="34" charset="0"/>
                <a:ea typeface="Verdana" panose="020B0604030504040204" pitchFamily="34" charset="0"/>
                <a:cs typeface="Verdana" panose="020B0604030504040204" pitchFamily="34" charset="0"/>
              </a:rPr>
              <a:t>keyboard</a:t>
            </a:r>
            <a:r>
              <a:rPr lang="es-ES" sz="45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810036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2266300"/>
            <a:ext cx="12170180" cy="1062638"/>
          </a:xfrm>
        </p:spPr>
        <p:txBody>
          <a:bodyPr>
            <a:no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Production: speech recognition</a:t>
            </a: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511307"/>
            <a:ext cx="17619546" cy="207586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Respeaking</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Live </a:t>
            </a:r>
            <a:r>
              <a:rPr lang="es-ES" sz="4500" dirty="0" err="1">
                <a:latin typeface="Verdana" panose="020B0604030504040204" pitchFamily="34" charset="0"/>
                <a:ea typeface="Verdana" panose="020B0604030504040204" pitchFamily="34" charset="0"/>
                <a:cs typeface="Verdana" panose="020B0604030504040204" pitchFamily="34" charset="0"/>
              </a:rPr>
              <a:t>transcription</a:t>
            </a:r>
            <a:r>
              <a:rPr lang="es-ES" sz="4500" dirty="0">
                <a:latin typeface="Verdana" panose="020B0604030504040204" pitchFamily="34" charset="0"/>
                <a:ea typeface="Verdana" panose="020B0604030504040204" pitchFamily="34" charset="0"/>
                <a:cs typeface="Verdana" panose="020B0604030504040204" pitchFamily="34" charset="0"/>
              </a:rPr>
              <a:t> and </a:t>
            </a:r>
            <a:r>
              <a:rPr lang="es-ES" sz="4500" dirty="0" err="1">
                <a:latin typeface="Verdana" panose="020B0604030504040204" pitchFamily="34" charset="0"/>
                <a:ea typeface="Verdana" panose="020B0604030504040204" pitchFamily="34" charset="0"/>
                <a:cs typeface="Verdana" panose="020B0604030504040204" pitchFamily="34" charset="0"/>
              </a:rPr>
              <a:t>subtitling</a:t>
            </a:r>
            <a:r>
              <a:rPr lang="es-ES" sz="4500" dirty="0">
                <a:latin typeface="Verdana" panose="020B0604030504040204" pitchFamily="34" charset="0"/>
                <a:ea typeface="Verdana" panose="020B0604030504040204" pitchFamily="34" charset="0"/>
                <a:cs typeface="Verdana" panose="020B0604030504040204" pitchFamily="34" charset="0"/>
              </a:rPr>
              <a:t> software.</a:t>
            </a:r>
          </a:p>
        </p:txBody>
      </p:sp>
    </p:spTree>
    <p:extLst>
      <p:ext uri="{BB962C8B-B14F-4D97-AF65-F5344CB8AC3E}">
        <p14:creationId xmlns:p14="http://schemas.microsoft.com/office/powerpoint/2010/main" val="2120862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t>Live subtitling</a:t>
            </a:r>
            <a:endParaRPr lang="en-ES" dirty="0">
              <a:effectLst/>
            </a:endParaRP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158014"/>
            <a:ext cx="17619546" cy="207586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Uses: </a:t>
            </a:r>
            <a:r>
              <a:rPr lang="es-ES" sz="4500" dirty="0" err="1">
                <a:latin typeface="Verdana" panose="020B0604030504040204" pitchFamily="34" charset="0"/>
                <a:ea typeface="Verdana" panose="020B0604030504040204" pitchFamily="34" charset="0"/>
                <a:cs typeface="Verdana" panose="020B0604030504040204" pitchFamily="34" charset="0"/>
              </a:rPr>
              <a:t>live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programmes</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on</a:t>
            </a:r>
            <a:r>
              <a:rPr lang="es-ES" sz="4500" dirty="0">
                <a:latin typeface="Verdana" panose="020B0604030504040204" pitchFamily="34" charset="0"/>
                <a:ea typeface="Verdana" panose="020B0604030504040204" pitchFamily="34" charset="0"/>
                <a:cs typeface="Verdana" panose="020B0604030504040204" pitchFamily="34" charset="0"/>
              </a:rPr>
              <a:t> TV, </a:t>
            </a:r>
            <a:r>
              <a:rPr lang="es-ES" sz="4500" dirty="0" err="1">
                <a:latin typeface="Verdana" panose="020B0604030504040204" pitchFamily="34" charset="0"/>
                <a:ea typeface="Verdana" panose="020B0604030504040204" pitchFamily="34" charset="0"/>
                <a:cs typeface="Verdana" panose="020B0604030504040204" pitchFamily="34" charset="0"/>
              </a:rPr>
              <a:t>live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events</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Produced</a:t>
            </a:r>
            <a:r>
              <a:rPr lang="es-ES" sz="4500" dirty="0">
                <a:latin typeface="Verdana" panose="020B0604030504040204" pitchFamily="34" charset="0"/>
                <a:ea typeface="Verdana" panose="020B0604030504040204" pitchFamily="34" charset="0"/>
                <a:cs typeface="Verdana" panose="020B0604030504040204" pitchFamily="34" charset="0"/>
              </a:rPr>
              <a:t> in </a:t>
            </a:r>
            <a:r>
              <a:rPr lang="es-ES" sz="4500" dirty="0" err="1">
                <a:latin typeface="Verdana" panose="020B0604030504040204" pitchFamily="34" charset="0"/>
                <a:ea typeface="Verdana" panose="020B0604030504040204" pitchFamily="34" charset="0"/>
                <a:cs typeface="Verdana" panose="020B0604030504040204" pitchFamily="34" charset="0"/>
              </a:rPr>
              <a:t>the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same</a:t>
            </a:r>
            <a:r>
              <a:rPr lang="es-ES" sz="4500" dirty="0">
                <a:latin typeface="Verdana" panose="020B0604030504040204" pitchFamily="34" charset="0"/>
                <a:ea typeface="Verdana" panose="020B0604030504040204" pitchFamily="34" charset="0"/>
                <a:cs typeface="Verdana" panose="020B0604030504040204" pitchFamily="34" charset="0"/>
              </a:rPr>
              <a:t> place </a:t>
            </a:r>
            <a:r>
              <a:rPr lang="es-ES" sz="4500" dirty="0" err="1">
                <a:latin typeface="Verdana" panose="020B0604030504040204" pitchFamily="34" charset="0"/>
                <a:ea typeface="Verdana" panose="020B0604030504040204" pitchFamily="34" charset="0"/>
                <a:cs typeface="Verdana" panose="020B0604030504040204" pitchFamily="34" charset="0"/>
              </a:rPr>
              <a:t>or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remotely</a:t>
            </a:r>
            <a:r>
              <a:rPr lang="es-ES" sz="45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4153772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Presentation on screen</a:t>
            </a: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158014"/>
            <a:ext cx="17619546" cy="5192107"/>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Dynamic</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subtitles</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scrolling</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on</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the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screen</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a:latin typeface="Verdana" panose="020B0604030504040204" pitchFamily="34" charset="0"/>
                <a:ea typeface="Verdana" panose="020B0604030504040204" pitchFamily="34" charset="0"/>
                <a:cs typeface="Verdana" panose="020B0604030504040204" pitchFamily="34" charset="0"/>
              </a:rPr>
              <a:t>Up to 3 </a:t>
            </a:r>
            <a:r>
              <a:rPr lang="es-ES" sz="4500" dirty="0" err="1">
                <a:latin typeface="Verdana" panose="020B0604030504040204" pitchFamily="34" charset="0"/>
                <a:ea typeface="Verdana" panose="020B0604030504040204" pitchFamily="34" charset="0"/>
                <a:cs typeface="Verdana" panose="020B0604030504040204" pitchFamily="34" charset="0"/>
              </a:rPr>
              <a:t>lines</a:t>
            </a:r>
            <a:r>
              <a:rPr lang="es-ES" sz="4500" dirty="0">
                <a:latin typeface="Verdana" panose="020B0604030504040204" pitchFamily="34" charset="0"/>
                <a:ea typeface="Verdana" panose="020B0604030504040204" pitchFamily="34" charset="0"/>
                <a:cs typeface="Verdana" panose="020B0604030504040204" pitchFamily="34" charset="0"/>
              </a:rPr>
              <a:t>.</a:t>
            </a: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By</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letter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by</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word</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or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by</a:t>
            </a:r>
            <a:r>
              <a:rPr lang="es-ES" sz="4500" dirty="0">
                <a:latin typeface="Verdana" panose="020B0604030504040204" pitchFamily="34" charset="0"/>
                <a:ea typeface="Verdana" panose="020B0604030504040204" pitchFamily="34" charset="0"/>
                <a:cs typeface="Verdana" panose="020B0604030504040204" pitchFamily="34" charset="0"/>
              </a:rPr>
              <a:t> line.</a:t>
            </a: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Variation</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appear</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continuously</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disappear</a:t>
            </a:r>
            <a:r>
              <a:rPr lang="es-ES" sz="4500">
                <a:latin typeface="Verdana" panose="020B0604030504040204" pitchFamily="34" charset="0"/>
                <a:ea typeface="Verdana" panose="020B0604030504040204" pitchFamily="34" charset="0"/>
                <a:cs typeface="Verdana" panose="020B0604030504040204" pitchFamily="34" charset="0"/>
              </a:rPr>
              <a:t> as a block.</a:t>
            </a:r>
            <a:endParaRPr lang="es-ES" sz="4500" dirty="0">
              <a:latin typeface="Verdana" panose="020B0604030504040204" pitchFamily="34" charset="0"/>
              <a:ea typeface="Verdana" panose="020B0604030504040204" pitchFamily="34" charset="0"/>
              <a:cs typeface="Verdana" panose="020B0604030504040204" pitchFamily="34" charset="0"/>
            </a:endParaRPr>
          </a:p>
          <a:p>
            <a:pPr marL="685800" indent="-685800">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Not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subtitle</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form</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but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transcript</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on</a:t>
            </a:r>
            <a:r>
              <a:rPr lang="es-ES" sz="4500" dirty="0">
                <a:latin typeface="Verdana" panose="020B0604030504040204" pitchFamily="34" charset="0"/>
                <a:ea typeface="Verdana" panose="020B0604030504040204" pitchFamily="34" charset="0"/>
                <a:cs typeface="Verdana" panose="020B0604030504040204" pitchFamily="34" charset="0"/>
              </a:rPr>
              <a:t> </a:t>
            </a:r>
            <a:r>
              <a:rPr lang="es-ES" sz="4500" dirty="0" err="1">
                <a:latin typeface="Verdana" panose="020B0604030504040204" pitchFamily="34" charset="0"/>
                <a:ea typeface="Verdana" panose="020B0604030504040204" pitchFamily="34" charset="0"/>
                <a:cs typeface="Verdana" panose="020B0604030504040204" pitchFamily="34" charset="0"/>
              </a:rPr>
              <a:t>screen</a:t>
            </a:r>
            <a:r>
              <a:rPr lang="es-ES" sz="45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2076053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ES" dirty="0">
                <a:effectLst/>
              </a:rPr>
              <a:t>Recommended reading</a:t>
            </a:r>
          </a:p>
        </p:txBody>
      </p:sp>
      <p:sp>
        <p:nvSpPr>
          <p:cNvPr id="12" name="Pravokotnik 3">
            <a:extLst>
              <a:ext uri="{FF2B5EF4-FFF2-40B4-BE49-F238E27FC236}">
                <a16:creationId xmlns:a16="http://schemas.microsoft.com/office/drawing/2014/main" id="{7E856D92-C942-DF48-81DD-9776D9690B4C}"/>
              </a:ext>
            </a:extLst>
          </p:cNvPr>
          <p:cNvSpPr/>
          <p:nvPr/>
        </p:nvSpPr>
        <p:spPr>
          <a:xfrm>
            <a:off x="459918" y="3158014"/>
            <a:ext cx="17619546" cy="2075869"/>
          </a:xfrm>
          <a:prstGeom prst="rect">
            <a:avLst/>
          </a:prstGeom>
        </p:spPr>
        <p:txBody>
          <a:bodyPr wrap="square" lIns="137141" tIns="68570" rIns="137141" bIns="68570">
            <a:spAutoFit/>
          </a:bodyPr>
          <a:lstStyle/>
          <a:p>
            <a:pPr>
              <a:lnSpc>
                <a:spcPct val="150000"/>
              </a:lnSpc>
            </a:pPr>
            <a:r>
              <a:rPr lang="en-ES" sz="4500" i="1" dirty="0">
                <a:latin typeface="Verdana" panose="020B0604030504040204" pitchFamily="34" charset="0"/>
                <a:ea typeface="Verdana" panose="020B0604030504040204" pitchFamily="34" charset="0"/>
                <a:cs typeface="Verdana" panose="020B0604030504040204" pitchFamily="34" charset="0"/>
              </a:rPr>
              <a:t>Subtitling through speech recognition: respeaking</a:t>
            </a:r>
            <a:r>
              <a:rPr lang="en-ES" sz="4500" dirty="0">
                <a:latin typeface="Verdana" panose="020B0604030504040204" pitchFamily="34" charset="0"/>
                <a:ea typeface="Verdana" panose="020B0604030504040204" pitchFamily="34" charset="0"/>
                <a:cs typeface="Verdana" panose="020B0604030504040204" pitchFamily="34" charset="0"/>
              </a:rPr>
              <a:t>, </a:t>
            </a:r>
          </a:p>
          <a:p>
            <a:pPr>
              <a:lnSpc>
                <a:spcPct val="150000"/>
              </a:lnSpc>
            </a:pPr>
            <a:r>
              <a:rPr lang="en-ES" sz="4500" dirty="0">
                <a:latin typeface="Verdana" panose="020B0604030504040204" pitchFamily="34" charset="0"/>
                <a:ea typeface="Verdana" panose="020B0604030504040204" pitchFamily="34" charset="0"/>
                <a:cs typeface="Verdana" panose="020B0604030504040204" pitchFamily="34" charset="0"/>
              </a:rPr>
              <a:t>by Pablo Romero-Fresco.</a:t>
            </a:r>
            <a:endParaRPr lang="es-ES"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09882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4017</TotalTime>
  <Words>311</Words>
  <Application>Microsoft Macintosh PowerPoint</Application>
  <PresentationFormat>Custom</PresentationFormat>
  <Paragraphs>56</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Verdana</vt:lpstr>
      <vt:lpstr>Office Theme</vt:lpstr>
      <vt:lpstr>Live subtitling</vt:lpstr>
      <vt:lpstr>Overview</vt:lpstr>
      <vt:lpstr>Live subtitles</vt:lpstr>
      <vt:lpstr>Interlingual live subtitling</vt:lpstr>
      <vt:lpstr>Production: keyboards</vt:lpstr>
      <vt:lpstr>Production: speech recognition</vt:lpstr>
      <vt:lpstr>Live subtitling</vt:lpstr>
      <vt:lpstr>Presentation on screen</vt:lpstr>
      <vt:lpstr>Recommended reading</vt:lpstr>
      <vt:lpstr>Anna Matamala</vt:lpstr>
      <vt:lpstr>Acknowledgement</vt:lpstr>
      <vt:lpstr>Disclaimer</vt:lpstr>
      <vt:lpstr>Partners</vt:lpstr>
      <vt:lpstr>EASIT</vt:lpstr>
    </vt:vector>
  </TitlesOfParts>
  <Manager>Anna Matamala</Manager>
  <Company>UAB</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U1 Video Lecture</dc:subject>
  <dc:creator>Anna Fernández Torné</dc:creator>
  <cp:keywords>easy-to-read content; cognitive accessibility; plain language; easy-to-understand content</cp:keywords>
  <dc:description/>
  <cp:lastModifiedBy>Ana Fernández Torné</cp:lastModifiedBy>
  <cp:revision>13</cp:revision>
  <dcterms:modified xsi:type="dcterms:W3CDTF">2021-05-16T06:51:33Z</dcterms:modified>
  <cp:category>Teaching materials</cp:category>
</cp:coreProperties>
</file>