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65" r:id="rId2"/>
    <p:sldId id="330" r:id="rId3"/>
    <p:sldId id="326" r:id="rId4"/>
    <p:sldId id="403" r:id="rId5"/>
    <p:sldId id="404" r:id="rId6"/>
    <p:sldId id="405" r:id="rId7"/>
    <p:sldId id="406" r:id="rId8"/>
    <p:sldId id="408" r:id="rId9"/>
    <p:sldId id="376" r:id="rId10"/>
    <p:sldId id="394" r:id="rId11"/>
    <p:sldId id="409" r:id="rId12"/>
    <p:sldId id="384" r:id="rId13"/>
    <p:sldId id="342" r:id="rId14"/>
    <p:sldId id="410" r:id="rId15"/>
    <p:sldId id="327" r:id="rId16"/>
    <p:sldId id="331" r:id="rId17"/>
    <p:sldId id="328" r:id="rId18"/>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403"/>
            <p14:sldId id="404"/>
            <p14:sldId id="405"/>
            <p14:sldId id="406"/>
            <p14:sldId id="408"/>
            <p14:sldId id="376"/>
            <p14:sldId id="394"/>
            <p14:sldId id="409"/>
            <p14:sldId id="384"/>
            <p14:sldId id="342"/>
            <p14:sldId id="410"/>
            <p14:sldId id="327"/>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B34F3F-A184-F64B-93C4-77C2D6526DB8}" v="15" dt="2020-12-10T13:27:00.8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59" autoAdjust="0"/>
    <p:restoredTop sz="86338"/>
  </p:normalViewPr>
  <p:slideViewPr>
    <p:cSldViewPr snapToGrid="0" snapToObjects="1">
      <p:cViewPr varScale="1">
        <p:scale>
          <a:sx n="65" d="100"/>
          <a:sy n="65" d="100"/>
        </p:scale>
        <p:origin x="256" y="376"/>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12/07/2021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12/07/2021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2666386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1329479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16</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17</a:t>
            </a:fld>
            <a:endParaRPr lang="es-ES"/>
          </a:p>
        </p:txBody>
      </p:sp>
    </p:spTree>
    <p:extLst>
      <p:ext uri="{BB962C8B-B14F-4D97-AF65-F5344CB8AC3E}">
        <p14:creationId xmlns:p14="http://schemas.microsoft.com/office/powerpoint/2010/main" val="23524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3078968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4079204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107585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1527573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1296205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1835309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361779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5023697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5.jp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8.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17.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ES" sz="7500" dirty="0"/>
              <a:t>Media accessibility legislation</a:t>
            </a:r>
          </a:p>
        </p:txBody>
      </p:sp>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410266" y="6175287"/>
            <a:ext cx="9465373" cy="1688391"/>
          </a:xfrm>
          <a:prstGeom prst="rect">
            <a:avLst/>
          </a:prstGeom>
        </p:spPr>
        <p:txBody>
          <a:bodyPr wrap="none" lIns="137141" tIns="68570" rIns="137141" bIns="68570">
            <a:spAutoFit/>
          </a:bodyPr>
          <a:lstStyle/>
          <a:p>
            <a:pPr algn="ctr">
              <a:lnSpc>
                <a:spcPct val="150000"/>
              </a:lnSpc>
            </a:pPr>
            <a:r>
              <a:rPr lang="es-ES" sz="3600" b="1" dirty="0">
                <a:latin typeface="Verdana" panose="020B0604030504040204" pitchFamily="34" charset="0"/>
                <a:ea typeface="Verdana" panose="020B0604030504040204" pitchFamily="34" charset="0"/>
                <a:cs typeface="Verdana" panose="020B0604030504040204" pitchFamily="34" charset="0"/>
              </a:rPr>
              <a:t>Anna </a:t>
            </a:r>
            <a:r>
              <a:rPr lang="es-ES" sz="3600" b="1" dirty="0" err="1">
                <a:latin typeface="Verdana" panose="020B0604030504040204" pitchFamily="34" charset="0"/>
                <a:ea typeface="Verdana" panose="020B0604030504040204" pitchFamily="34" charset="0"/>
                <a:cs typeface="Verdana" panose="020B0604030504040204" pitchFamily="34" charset="0"/>
              </a:rPr>
              <a:t>Matamala</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s-ES" sz="3600" b="1" dirty="0" err="1">
                <a:latin typeface="Verdana" panose="020B0604030504040204" pitchFamily="34" charset="0"/>
                <a:ea typeface="Verdana" panose="020B0604030504040204" pitchFamily="34" charset="0"/>
                <a:cs typeface="Verdana" panose="020B0604030504040204" pitchFamily="34" charset="0"/>
              </a:rPr>
              <a:t>Universitat</a:t>
            </a:r>
            <a:r>
              <a:rPr lang="es-ES" sz="3600" b="1" dirty="0">
                <a:latin typeface="Verdana" panose="020B0604030504040204" pitchFamily="34" charset="0"/>
                <a:ea typeface="Verdana" panose="020B0604030504040204" pitchFamily="34" charset="0"/>
                <a:cs typeface="Verdana" panose="020B0604030504040204" pitchFamily="34" charset="0"/>
              </a:rPr>
              <a:t> </a:t>
            </a:r>
            <a:r>
              <a:rPr lang="es-ES" sz="3600" b="1" dirty="0" err="1">
                <a:latin typeface="Verdana" panose="020B0604030504040204" pitchFamily="34" charset="0"/>
                <a:ea typeface="Verdana" panose="020B0604030504040204" pitchFamily="34" charset="0"/>
                <a:cs typeface="Verdana" panose="020B0604030504040204" pitchFamily="34" charset="0"/>
              </a:rPr>
              <a:t>Autònoma</a:t>
            </a:r>
            <a:r>
              <a:rPr lang="es-ES" sz="3600" b="1" dirty="0">
                <a:latin typeface="Verdana" panose="020B0604030504040204" pitchFamily="34" charset="0"/>
                <a:ea typeface="Verdana" panose="020B0604030504040204" pitchFamily="34" charset="0"/>
                <a:cs typeface="Verdana" panose="020B0604030504040204" pitchFamily="34" charset="0"/>
              </a:rPr>
              <a:t> de Barcelona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2178912" y="3124947"/>
            <a:ext cx="13928134"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4. What is media accessibility?</a:t>
            </a:r>
          </a:p>
        </p:txBody>
      </p:sp>
      <p:sp>
        <p:nvSpPr>
          <p:cNvPr id="24" name="TextBox 23">
            <a:extLst>
              <a:ext uri="{FF2B5EF4-FFF2-40B4-BE49-F238E27FC236}">
                <a16:creationId xmlns:a16="http://schemas.microsoft.com/office/drawing/2014/main" id="{9B881F88-A38F-E04E-A92D-8D793AECAFD3}"/>
              </a:ext>
            </a:extLst>
          </p:cNvPr>
          <p:cNvSpPr txBox="1"/>
          <p:nvPr/>
        </p:nvSpPr>
        <p:spPr>
          <a:xfrm>
            <a:off x="4507255" y="2199525"/>
            <a:ext cx="9271410"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Unit </a:t>
            </a:r>
            <a:r>
              <a:rPr lang="es-ES" sz="4800" b="1" dirty="0">
                <a:latin typeface="Verdana" panose="020B0604030504040204" pitchFamily="34" charset="0"/>
                <a:ea typeface="Verdana" panose="020B0604030504040204" pitchFamily="34" charset="0"/>
                <a:cs typeface="Verdana" panose="020B0604030504040204" pitchFamily="34" charset="0"/>
              </a:rPr>
              <a:t>1. Media </a:t>
            </a:r>
            <a:r>
              <a:rPr lang="es-ES" sz="4800" b="1" dirty="0" err="1">
                <a:latin typeface="Verdana" panose="020B0604030504040204" pitchFamily="34" charset="0"/>
                <a:ea typeface="Verdana" panose="020B0604030504040204" pitchFamily="34" charset="0"/>
                <a:cs typeface="Verdana" panose="020B0604030504040204" pitchFamily="34" charset="0"/>
              </a:rPr>
              <a:t>accessibility</a:t>
            </a:r>
            <a:endParaRPr lang="en-US" sz="48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070031"/>
            <a:ext cx="12590013" cy="1946798"/>
          </a:xfrm>
        </p:spPr>
        <p:txBody>
          <a:bodyPr>
            <a:noAutofit/>
          </a:bodyPr>
          <a:lstStyle/>
          <a:p>
            <a:r>
              <a:rPr lang="en-ES" dirty="0"/>
              <a:t>Standard </a:t>
            </a:r>
            <a:r>
              <a:rPr lang="en-ES" dirty="0">
                <a:latin typeface="Verdana" panose="020B0604030504040204" pitchFamily="34" charset="0"/>
                <a:ea typeface="Verdana" panose="020B0604030504040204" pitchFamily="34" charset="0"/>
                <a:cs typeface="Verdana" panose="020B0604030504040204" pitchFamily="34" charset="0"/>
              </a:rPr>
              <a:t>EN 301 549 V2.1.2 (2018-08) </a:t>
            </a:r>
            <a:endParaRPr lang="en-ES" dirty="0"/>
          </a:p>
        </p:txBody>
      </p:sp>
      <p:sp>
        <p:nvSpPr>
          <p:cNvPr id="4" name="Rectangle 3">
            <a:extLst>
              <a:ext uri="{FF2B5EF4-FFF2-40B4-BE49-F238E27FC236}">
                <a16:creationId xmlns:a16="http://schemas.microsoft.com/office/drawing/2014/main" id="{2FA2EEC6-CFCE-9B4C-B4F7-57FED652D915}"/>
              </a:ext>
            </a:extLst>
          </p:cNvPr>
          <p:cNvSpPr>
            <a:spLocks noChangeAspect="1"/>
          </p:cNvSpPr>
          <p:nvPr/>
        </p:nvSpPr>
        <p:spPr>
          <a:xfrm>
            <a:off x="452993" y="3798478"/>
            <a:ext cx="17251790"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Guides Web Accessibility Directive’s implementation.</a:t>
            </a:r>
          </a:p>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In line with Web Content Accessibility Guidelines (WCAG 2.1).</a:t>
            </a:r>
          </a:p>
        </p:txBody>
      </p:sp>
    </p:spTree>
    <p:extLst>
      <p:ext uri="{BB962C8B-B14F-4D97-AF65-F5344CB8AC3E}">
        <p14:creationId xmlns:p14="http://schemas.microsoft.com/office/powerpoint/2010/main" val="2557561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18886"/>
            <a:ext cx="12590013" cy="1326312"/>
          </a:xfrm>
        </p:spPr>
        <p:txBody>
          <a:bodyPr>
            <a:noAutofit/>
          </a:bodyPr>
          <a:lstStyle/>
          <a:p>
            <a:r>
              <a:rPr lang="en-ES" dirty="0"/>
              <a:t>Web Accessibility Directive requirements </a:t>
            </a:r>
          </a:p>
        </p:txBody>
      </p:sp>
      <p:sp>
        <p:nvSpPr>
          <p:cNvPr id="4" name="Rectangle 3">
            <a:extLst>
              <a:ext uri="{FF2B5EF4-FFF2-40B4-BE49-F238E27FC236}">
                <a16:creationId xmlns:a16="http://schemas.microsoft.com/office/drawing/2014/main" id="{2FA2EEC6-CFCE-9B4C-B4F7-57FED652D915}"/>
              </a:ext>
            </a:extLst>
          </p:cNvPr>
          <p:cNvSpPr>
            <a:spLocks noChangeAspect="1"/>
          </p:cNvSpPr>
          <p:nvPr/>
        </p:nvSpPr>
        <p:spPr>
          <a:xfrm>
            <a:off x="452993" y="3798478"/>
            <a:ext cx="17251790"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Level of accessibility statement.</a:t>
            </a:r>
          </a:p>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Mechanism for the reporting of accessibility problems.</a:t>
            </a:r>
          </a:p>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Regular monitoring of public sector websites and apps.</a:t>
            </a:r>
          </a:p>
        </p:txBody>
      </p:sp>
    </p:spTree>
    <p:extLst>
      <p:ext uri="{BB962C8B-B14F-4D97-AF65-F5344CB8AC3E}">
        <p14:creationId xmlns:p14="http://schemas.microsoft.com/office/powerpoint/2010/main" val="73082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2444632"/>
            <a:ext cx="12170180" cy="1062638"/>
          </a:xfrm>
        </p:spPr>
        <p:txBody>
          <a:bodyPr>
            <a:noAutofit/>
          </a:bodyPr>
          <a:lstStyle/>
          <a:p>
            <a:pPr lvl="0">
              <a:defRPr/>
            </a:pPr>
            <a:r>
              <a:rPr lang="en-ES" dirty="0">
                <a:latin typeface="Verdana" panose="020B0604030504040204" pitchFamily="34" charset="0"/>
                <a:ea typeface="Verdana" panose="020B0604030504040204" pitchFamily="34" charset="0"/>
                <a:cs typeface="Verdana" panose="020B0604030504040204" pitchFamily="34" charset="0"/>
              </a:rPr>
              <a:t>Next steps</a:t>
            </a:r>
            <a:endParaRPr lang="en-ES" dirty="0">
              <a:effectLst/>
            </a:endParaRPr>
          </a:p>
        </p:txBody>
      </p:sp>
      <p:sp>
        <p:nvSpPr>
          <p:cNvPr id="6" name="Rectangle 5">
            <a:extLst>
              <a:ext uri="{FF2B5EF4-FFF2-40B4-BE49-F238E27FC236}">
                <a16:creationId xmlns:a16="http://schemas.microsoft.com/office/drawing/2014/main" id="{C94C5001-4C6D-1646-BDA3-C8CBA393B850}"/>
              </a:ext>
            </a:extLst>
          </p:cNvPr>
          <p:cNvSpPr/>
          <p:nvPr/>
        </p:nvSpPr>
        <p:spPr>
          <a:xfrm>
            <a:off x="317913" y="4015754"/>
            <a:ext cx="12170180" cy="3068469"/>
          </a:xfrm>
          <a:prstGeom prst="rect">
            <a:avLst/>
          </a:prstGeom>
        </p:spPr>
        <p:txBody>
          <a:bodyPr wrap="square">
            <a:spAutoFit/>
          </a:bodyPr>
          <a:lstStyle/>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Specific national laws.</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Mechanisms to guarantee compliance with media accessibility regulations.</a:t>
            </a:r>
            <a:endParaRPr lang="en-GB"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40860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anna.matamala@uab.cat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a:bodyPr>
          <a:lstStyle/>
          <a:p>
            <a:r>
              <a:rPr lang="en-ES" sz="3600" dirty="0"/>
              <a:t>Anna Matamala</a:t>
            </a:r>
          </a:p>
        </p:txBody>
      </p:sp>
      <p:pic>
        <p:nvPicPr>
          <p:cNvPr id="17" name="Picture 16" descr="Logo of Universitat Autònoma de Barcelona">
            <a:extLst>
              <a:ext uri="{FF2B5EF4-FFF2-40B4-BE49-F238E27FC236}">
                <a16:creationId xmlns:a16="http://schemas.microsoft.com/office/drawing/2014/main" id="{79B64585-8AE6-F047-B9D0-459ECD9F14A9}"/>
              </a:ext>
            </a:extLst>
          </p:cNvPr>
          <p:cNvPicPr>
            <a:picLocks noChangeAspect="1"/>
          </p:cNvPicPr>
          <p:nvPr/>
        </p:nvPicPr>
        <p:blipFill>
          <a:blip r:embed="rId5"/>
          <a:srcRect/>
          <a:stretch/>
        </p:blipFill>
        <p:spPr>
          <a:xfrm>
            <a:off x="4311922" y="3498528"/>
            <a:ext cx="4439670" cy="3329752"/>
          </a:xfrm>
          <a:prstGeom prst="rect">
            <a:avLst/>
          </a:prstGeom>
        </p:spPr>
      </p:pic>
    </p:spTree>
    <p:extLst>
      <p:ext uri="{BB962C8B-B14F-4D97-AF65-F5344CB8AC3E}">
        <p14:creationId xmlns:p14="http://schemas.microsoft.com/office/powerpoint/2010/main" val="760578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ES" dirty="0"/>
              <a:t>Overview</a:t>
            </a:r>
          </a:p>
        </p:txBody>
      </p:sp>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Audiovisual Media Services Directive (AVMSD).</a:t>
            </a:r>
          </a:p>
          <a:p>
            <a:pPr marL="685800" indent="-685800">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Web Accessibility Directive.</a:t>
            </a:r>
            <a:endParaRPr lang="en-GB" sz="45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78835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33316"/>
            <a:ext cx="12590013" cy="1147835"/>
          </a:xfrm>
        </p:spPr>
        <p:txBody>
          <a:bodyPr>
            <a:noAutofit/>
          </a:bodyPr>
          <a:lstStyle/>
          <a:p>
            <a:r>
              <a:rPr lang="en-ES" dirty="0"/>
              <a:t>AVMSD</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452993" y="3224323"/>
            <a:ext cx="15164959" cy="311461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Published: 20 November 2018.</a:t>
            </a:r>
          </a:p>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Deadline for its transposition into national law: 19 September 2020.</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33316"/>
            <a:ext cx="12590013" cy="1147835"/>
          </a:xfrm>
        </p:spPr>
        <p:txBody>
          <a:bodyPr>
            <a:noAutofit/>
          </a:bodyPr>
          <a:lstStyle/>
          <a:p>
            <a:r>
              <a:rPr lang="en-ES" dirty="0"/>
              <a:t>AVMSD</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452993" y="3224323"/>
            <a:ext cx="17251790" cy="2075869"/>
          </a:xfrm>
          <a:prstGeom prst="rect">
            <a:avLst/>
          </a:prstGeom>
        </p:spPr>
        <p:txBody>
          <a:bodyPr wrap="square" lIns="137141" tIns="68570" rIns="137141" bIns="68570">
            <a:spAutoFit/>
          </a:bodyPr>
          <a:lstStyle/>
          <a:p>
            <a:pPr>
              <a:lnSpc>
                <a:spcPct val="150000"/>
              </a:lnSpc>
            </a:pPr>
            <a:r>
              <a:rPr lang="en-GB" sz="4500" dirty="0">
                <a:latin typeface="Verdana" panose="020B0604030504040204" pitchFamily="34" charset="0"/>
                <a:ea typeface="Verdana" panose="020B0604030504040204" pitchFamily="34" charset="0"/>
                <a:cs typeface="Verdana" panose="020B0604030504040204" pitchFamily="34" charset="0"/>
              </a:rPr>
              <a:t>Coordination of national legislation </a:t>
            </a:r>
          </a:p>
          <a:p>
            <a:pPr>
              <a:lnSpc>
                <a:spcPct val="150000"/>
              </a:lnSpc>
            </a:pPr>
            <a:r>
              <a:rPr lang="en-GB" sz="4500" dirty="0">
                <a:latin typeface="Verdana" panose="020B0604030504040204" pitchFamily="34" charset="0"/>
                <a:ea typeface="Verdana" panose="020B0604030504040204" pitchFamily="34" charset="0"/>
                <a:cs typeface="Verdana" panose="020B0604030504040204" pitchFamily="34" charset="0"/>
              </a:rPr>
              <a:t>at a European Union level on all audiovisual media.</a:t>
            </a:r>
          </a:p>
        </p:txBody>
      </p:sp>
    </p:spTree>
    <p:extLst>
      <p:ext uri="{BB962C8B-B14F-4D97-AF65-F5344CB8AC3E}">
        <p14:creationId xmlns:p14="http://schemas.microsoft.com/office/powerpoint/2010/main" val="3761604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33316"/>
            <a:ext cx="12590013" cy="1147835"/>
          </a:xfrm>
        </p:spPr>
        <p:txBody>
          <a:bodyPr>
            <a:noAutofit/>
          </a:bodyPr>
          <a:lstStyle/>
          <a:p>
            <a:r>
              <a:rPr lang="en-ES" dirty="0"/>
              <a:t>Focus</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452993" y="3224323"/>
            <a:ext cx="17251790" cy="4153361"/>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Cultural diversity preservation.</a:t>
            </a:r>
          </a:p>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Children and consumer protection.</a:t>
            </a:r>
          </a:p>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Media pluralism safeguarding.</a:t>
            </a:r>
          </a:p>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Racial and religious hatred combating.</a:t>
            </a:r>
          </a:p>
        </p:txBody>
      </p:sp>
    </p:spTree>
    <p:extLst>
      <p:ext uri="{BB962C8B-B14F-4D97-AF65-F5344CB8AC3E}">
        <p14:creationId xmlns:p14="http://schemas.microsoft.com/office/powerpoint/2010/main" val="3790986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33316"/>
            <a:ext cx="12590013" cy="1643740"/>
          </a:xfrm>
        </p:spPr>
        <p:txBody>
          <a:bodyPr>
            <a:noAutofit/>
          </a:bodyPr>
          <a:lstStyle/>
          <a:p>
            <a:r>
              <a:rPr lang="en-ES" dirty="0"/>
              <a:t>Current version improvements</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190322" y="3877056"/>
            <a:ext cx="17251790" cy="207586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Media accessibility.</a:t>
            </a:r>
          </a:p>
          <a:p>
            <a:pPr marL="685800" indent="-685800">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Prevention of discrimination on the grounds of disability.</a:t>
            </a:r>
          </a:p>
        </p:txBody>
      </p:sp>
    </p:spTree>
    <p:extLst>
      <p:ext uri="{BB962C8B-B14F-4D97-AF65-F5344CB8AC3E}">
        <p14:creationId xmlns:p14="http://schemas.microsoft.com/office/powerpoint/2010/main" val="2909796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1940708"/>
            <a:ext cx="12590013" cy="1643740"/>
          </a:xfrm>
        </p:spPr>
        <p:txBody>
          <a:bodyPr>
            <a:noAutofit/>
          </a:bodyPr>
          <a:lstStyle/>
          <a:p>
            <a:r>
              <a:rPr lang="en-ES" dirty="0"/>
              <a:t>AVMSD, article 7</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190322" y="3255264"/>
            <a:ext cx="16744366" cy="5192107"/>
          </a:xfrm>
          <a:prstGeom prst="rect">
            <a:avLst/>
          </a:prstGeom>
        </p:spPr>
        <p:txBody>
          <a:bodyPr wrap="square" lIns="137141" tIns="68570" rIns="137141" bIns="68570">
            <a:spAutoFit/>
          </a:bodyPr>
          <a:lstStyle/>
          <a:p>
            <a:pPr algn="just">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Media service providers:</a:t>
            </a:r>
            <a:endParaRPr lang="es-ES" sz="4500" dirty="0">
              <a:latin typeface="Verdana" panose="020B0604030504040204" pitchFamily="34" charset="0"/>
              <a:ea typeface="Verdana" panose="020B0604030504040204" pitchFamily="34" charset="0"/>
              <a:cs typeface="Verdana" panose="020B0604030504040204" pitchFamily="34" charset="0"/>
            </a:endParaRPr>
          </a:p>
          <a:p>
            <a:pPr marL="685800" indent="-685800" algn="just">
              <a:lnSpc>
                <a:spcPct val="150000"/>
              </a:lnSpc>
              <a:buFont typeface="Arial" panose="020B0604020202020204" pitchFamily="34" charset="0"/>
              <a:buChar char="•"/>
            </a:pPr>
            <a:r>
              <a:rPr lang="es-ES" sz="4500" dirty="0" err="1">
                <a:latin typeface="Verdana" panose="020B0604030504040204" pitchFamily="34" charset="0"/>
                <a:ea typeface="Verdana" panose="020B0604030504040204" pitchFamily="34" charset="0"/>
                <a:cs typeface="Verdana" panose="020B0604030504040204" pitchFamily="34" charset="0"/>
              </a:rPr>
              <a:t>Make</a:t>
            </a:r>
            <a:r>
              <a:rPr lang="es-ES" sz="4500" dirty="0">
                <a:latin typeface="Verdana" panose="020B0604030504040204" pitchFamily="34" charset="0"/>
                <a:ea typeface="Verdana" panose="020B0604030504040204" pitchFamily="34" charset="0"/>
                <a:cs typeface="Verdana" panose="020B0604030504040204" pitchFamily="34" charset="0"/>
              </a:rPr>
              <a:t> s</a:t>
            </a:r>
            <a:r>
              <a:rPr lang="en-ES" sz="4500" dirty="0">
                <a:latin typeface="Verdana" panose="020B0604030504040204" pitchFamily="34" charset="0"/>
                <a:ea typeface="Verdana" panose="020B0604030504040204" pitchFamily="34" charset="0"/>
                <a:cs typeface="Verdana" panose="020B0604030504040204" pitchFamily="34" charset="0"/>
              </a:rPr>
              <a:t>ervices </a:t>
            </a:r>
            <a:r>
              <a:rPr lang="en-ES" sz="4500" b="1" dirty="0">
                <a:latin typeface="Verdana" panose="020B0604030504040204" pitchFamily="34" charset="0"/>
                <a:ea typeface="Verdana" panose="020B0604030504040204" pitchFamily="34" charset="0"/>
                <a:cs typeface="Verdana" panose="020B0604030504040204" pitchFamily="34" charset="0"/>
              </a:rPr>
              <a:t>continuously and progressively </a:t>
            </a:r>
            <a:r>
              <a:rPr lang="en-ES" sz="4500" dirty="0">
                <a:latin typeface="Verdana" panose="020B0604030504040204" pitchFamily="34" charset="0"/>
                <a:ea typeface="Verdana" panose="020B0604030504040204" pitchFamily="34" charset="0"/>
                <a:cs typeface="Verdana" panose="020B0604030504040204" pitchFamily="34" charset="0"/>
              </a:rPr>
              <a:t>more accessible to persons with disabilities.</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Report on the implementation of measures.</a:t>
            </a:r>
          </a:p>
          <a:p>
            <a:pPr marL="685800" indent="-685800" algn="just">
              <a:lnSpc>
                <a:spcPct val="150000"/>
              </a:lnSpc>
              <a:buFont typeface="Arial" panose="020B0604020202020204" pitchFamily="34" charset="0"/>
              <a:buChar char="•"/>
            </a:pPr>
            <a:r>
              <a:rPr lang="en-ES" sz="4500" dirty="0">
                <a:latin typeface="Verdana" panose="020B0604030504040204" pitchFamily="34" charset="0"/>
                <a:ea typeface="Verdana" panose="020B0604030504040204" pitchFamily="34" charset="0"/>
                <a:cs typeface="Verdana" panose="020B0604030504040204" pitchFamily="34" charset="0"/>
              </a:rPr>
              <a:t>Develop accessibility action plans.</a:t>
            </a:r>
          </a:p>
        </p:txBody>
      </p:sp>
    </p:spTree>
    <p:extLst>
      <p:ext uri="{BB962C8B-B14F-4D97-AF65-F5344CB8AC3E}">
        <p14:creationId xmlns:p14="http://schemas.microsoft.com/office/powerpoint/2010/main" val="352383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1940708"/>
            <a:ext cx="12590013" cy="1643740"/>
          </a:xfrm>
        </p:spPr>
        <p:txBody>
          <a:bodyPr>
            <a:noAutofit/>
          </a:bodyPr>
          <a:lstStyle/>
          <a:p>
            <a:r>
              <a:rPr lang="en-ES" dirty="0"/>
              <a:t>Access services</a:t>
            </a:r>
          </a:p>
        </p:txBody>
      </p:sp>
      <p:sp>
        <p:nvSpPr>
          <p:cNvPr id="3" name="Rectangle 2">
            <a:extLst>
              <a:ext uri="{FF2B5EF4-FFF2-40B4-BE49-F238E27FC236}">
                <a16:creationId xmlns:a16="http://schemas.microsoft.com/office/drawing/2014/main" id="{3CBAE7FE-5782-B342-BE25-14DF0A97A5A0}"/>
              </a:ext>
            </a:extLst>
          </p:cNvPr>
          <p:cNvSpPr>
            <a:spLocks noChangeAspect="1"/>
          </p:cNvSpPr>
          <p:nvPr/>
        </p:nvSpPr>
        <p:spPr>
          <a:xfrm>
            <a:off x="190322" y="3255264"/>
            <a:ext cx="16744366" cy="4153361"/>
          </a:xfrm>
          <a:prstGeom prst="rect">
            <a:avLst/>
          </a:prstGeom>
        </p:spPr>
        <p:txBody>
          <a:bodyPr wrap="square" lIns="137141" tIns="68570" rIns="137141" bIns="68570">
            <a:spAutoFit/>
          </a:bodyPr>
          <a:lstStyle/>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S</a:t>
            </a:r>
            <a:r>
              <a:rPr lang="en-ES" sz="4500" dirty="0">
                <a:latin typeface="Verdana" panose="020B0604030504040204" pitchFamily="34" charset="0"/>
                <a:ea typeface="Verdana" panose="020B0604030504040204" pitchFamily="34" charset="0"/>
                <a:cs typeface="Verdana" panose="020B0604030504040204" pitchFamily="34" charset="0"/>
              </a:rPr>
              <a:t>ign language.</a:t>
            </a:r>
          </a:p>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S</a:t>
            </a:r>
            <a:r>
              <a:rPr lang="en-ES" sz="4500" dirty="0">
                <a:latin typeface="Verdana" panose="020B0604030504040204" pitchFamily="34" charset="0"/>
                <a:ea typeface="Verdana" panose="020B0604030504040204" pitchFamily="34" charset="0"/>
                <a:cs typeface="Verdana" panose="020B0604030504040204" pitchFamily="34" charset="0"/>
              </a:rPr>
              <a:t>ubtitling for the deaf and hard of hearing. </a:t>
            </a:r>
          </a:p>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S</a:t>
            </a:r>
            <a:r>
              <a:rPr lang="en-ES" sz="4500" dirty="0">
                <a:latin typeface="Verdana" panose="020B0604030504040204" pitchFamily="34" charset="0"/>
                <a:ea typeface="Verdana" panose="020B0604030504040204" pitchFamily="34" charset="0"/>
                <a:cs typeface="Verdana" panose="020B0604030504040204" pitchFamily="34" charset="0"/>
              </a:rPr>
              <a:t>poken subtitles.</a:t>
            </a:r>
          </a:p>
          <a:p>
            <a:pPr marL="685800" indent="-685800" algn="just">
              <a:lnSpc>
                <a:spcPct val="150000"/>
              </a:lnSpc>
              <a:buFont typeface="Arial" panose="020B0604020202020204" pitchFamily="34" charset="0"/>
              <a:buChar char="•"/>
            </a:pPr>
            <a:r>
              <a:rPr lang="en-GB" sz="4500" dirty="0">
                <a:latin typeface="Verdana" panose="020B0604030504040204" pitchFamily="34" charset="0"/>
                <a:ea typeface="Verdana" panose="020B0604030504040204" pitchFamily="34" charset="0"/>
                <a:cs typeface="Verdana" panose="020B0604030504040204" pitchFamily="34" charset="0"/>
              </a:rPr>
              <a:t>A</a:t>
            </a:r>
            <a:r>
              <a:rPr lang="en-ES" sz="4500" dirty="0">
                <a:latin typeface="Verdana" panose="020B0604030504040204" pitchFamily="34" charset="0"/>
                <a:ea typeface="Verdana" panose="020B0604030504040204" pitchFamily="34" charset="0"/>
                <a:cs typeface="Verdana" panose="020B0604030504040204" pitchFamily="34" charset="0"/>
              </a:rPr>
              <a:t>udio description.</a:t>
            </a:r>
          </a:p>
        </p:txBody>
      </p:sp>
      <p:sp>
        <p:nvSpPr>
          <p:cNvPr id="4" name="Rectangle 3">
            <a:extLst>
              <a:ext uri="{FF2B5EF4-FFF2-40B4-BE49-F238E27FC236}">
                <a16:creationId xmlns:a16="http://schemas.microsoft.com/office/drawing/2014/main" id="{9D0B9E47-273D-8746-A11B-1C9CBD5BAB36}"/>
              </a:ext>
            </a:extLst>
          </p:cNvPr>
          <p:cNvSpPr>
            <a:spLocks noChangeAspect="1"/>
          </p:cNvSpPr>
          <p:nvPr/>
        </p:nvSpPr>
        <p:spPr>
          <a:xfrm>
            <a:off x="9325763" y="5664618"/>
            <a:ext cx="7608925" cy="2075933"/>
          </a:xfrm>
          <a:prstGeom prst="rect">
            <a:avLst/>
          </a:prstGeom>
          <a:ln w="63500"/>
        </p:spPr>
        <p:style>
          <a:lnRef idx="2">
            <a:schemeClr val="accent1"/>
          </a:lnRef>
          <a:fillRef idx="1">
            <a:schemeClr val="lt1"/>
          </a:fillRef>
          <a:effectRef idx="0">
            <a:schemeClr val="accent1"/>
          </a:effectRef>
          <a:fontRef idx="minor">
            <a:schemeClr val="dk1"/>
          </a:fontRef>
        </p:style>
        <p:txBody>
          <a:bodyPr wrap="square" lIns="137141" tIns="68570" rIns="137141" bIns="68570">
            <a:spAutoFit/>
          </a:bodyPr>
          <a:lstStyle/>
          <a:p>
            <a:pPr algn="ctr">
              <a:lnSpc>
                <a:spcPct val="150000"/>
              </a:lnSpc>
            </a:pPr>
            <a:r>
              <a:rPr lang="es-ES" sz="4500" b="1" dirty="0">
                <a:latin typeface="Verdana" panose="020B0604030504040204" pitchFamily="34" charset="0"/>
                <a:ea typeface="Verdana" panose="020B0604030504040204" pitchFamily="34" charset="0"/>
                <a:cs typeface="Verdana" panose="020B0604030504040204" pitchFamily="34" charset="0"/>
              </a:rPr>
              <a:t>INCLUDED </a:t>
            </a:r>
          </a:p>
          <a:p>
            <a:pPr algn="ctr">
              <a:lnSpc>
                <a:spcPct val="150000"/>
              </a:lnSpc>
            </a:pPr>
            <a:r>
              <a:rPr lang="es-ES" sz="4500" b="1" dirty="0">
                <a:latin typeface="Verdana" panose="020B0604030504040204" pitchFamily="34" charset="0"/>
                <a:ea typeface="Verdana" panose="020B0604030504040204" pitchFamily="34" charset="0"/>
                <a:cs typeface="Verdana" panose="020B0604030504040204" pitchFamily="34" charset="0"/>
              </a:rPr>
              <a:t>BUT NOT LIMITED TO</a:t>
            </a:r>
            <a:endParaRPr lang="en-ES" sz="4500" b="1"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10946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A9B69-CAD6-EE46-9A17-3F5926176611}"/>
              </a:ext>
            </a:extLst>
          </p:cNvPr>
          <p:cNvSpPr>
            <a:spLocks noGrp="1"/>
          </p:cNvSpPr>
          <p:nvPr>
            <p:ph type="title"/>
          </p:nvPr>
        </p:nvSpPr>
        <p:spPr>
          <a:xfrm>
            <a:off x="190322" y="2233316"/>
            <a:ext cx="12590013" cy="1147835"/>
          </a:xfrm>
        </p:spPr>
        <p:txBody>
          <a:bodyPr>
            <a:noAutofit/>
          </a:bodyPr>
          <a:lstStyle/>
          <a:p>
            <a:r>
              <a:rPr lang="en-ES" dirty="0"/>
              <a:t>Web Accessibility Directive</a:t>
            </a:r>
          </a:p>
        </p:txBody>
      </p:sp>
      <p:sp>
        <p:nvSpPr>
          <p:cNvPr id="3" name="Rectangle 2">
            <a:extLst>
              <a:ext uri="{FF2B5EF4-FFF2-40B4-BE49-F238E27FC236}">
                <a16:creationId xmlns:a16="http://schemas.microsoft.com/office/drawing/2014/main" id="{21ACEBDD-8539-6649-BAB3-9322E4323829}"/>
              </a:ext>
            </a:extLst>
          </p:cNvPr>
          <p:cNvSpPr>
            <a:spLocks noChangeAspect="1"/>
          </p:cNvSpPr>
          <p:nvPr/>
        </p:nvSpPr>
        <p:spPr>
          <a:xfrm>
            <a:off x="452993" y="3798478"/>
            <a:ext cx="17251790" cy="4153361"/>
          </a:xfrm>
          <a:prstGeom prst="rect">
            <a:avLst/>
          </a:prstGeom>
        </p:spPr>
        <p:txBody>
          <a:bodyPr wrap="square" lIns="137141" tIns="68570" rIns="137141" bIns="68570">
            <a:spAutoFit/>
          </a:bodyPr>
          <a:lstStyle/>
          <a:p>
            <a:pPr>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Focused on the accessibility of the websites </a:t>
            </a:r>
          </a:p>
          <a:p>
            <a:pPr>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and mobile applications of public sector bodies.</a:t>
            </a:r>
          </a:p>
          <a:p>
            <a:pPr>
              <a:lnSpc>
                <a:spcPct val="150000"/>
              </a:lnSpc>
            </a:pPr>
            <a:endParaRPr lang="en-ES" sz="4500"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en-ES" sz="4500" dirty="0">
                <a:latin typeface="Verdana" panose="020B0604030504040204" pitchFamily="34" charset="0"/>
                <a:ea typeface="Verdana" panose="020B0604030504040204" pitchFamily="34" charset="0"/>
                <a:cs typeface="Verdana" panose="020B0604030504040204" pitchFamily="34" charset="0"/>
              </a:rPr>
              <a:t>Transposition deadline: 23 September 2018.</a:t>
            </a:r>
          </a:p>
        </p:txBody>
      </p:sp>
    </p:spTree>
    <p:extLst>
      <p:ext uri="{BB962C8B-B14F-4D97-AF65-F5344CB8AC3E}">
        <p14:creationId xmlns:p14="http://schemas.microsoft.com/office/powerpoint/2010/main" val="3045973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4954</TotalTime>
  <Words>364</Words>
  <Application>Microsoft Office PowerPoint</Application>
  <PresentationFormat>Personalizado</PresentationFormat>
  <Paragraphs>73</Paragraphs>
  <Slides>17</Slides>
  <Notes>15</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Office Theme</vt:lpstr>
      <vt:lpstr>Media accessibility legislation</vt:lpstr>
      <vt:lpstr>Overview</vt:lpstr>
      <vt:lpstr>AVMSD</vt:lpstr>
      <vt:lpstr>AVMSD</vt:lpstr>
      <vt:lpstr>Focus</vt:lpstr>
      <vt:lpstr>Current version improvements</vt:lpstr>
      <vt:lpstr>AVMSD, article 7</vt:lpstr>
      <vt:lpstr>Access services</vt:lpstr>
      <vt:lpstr>Web Accessibility Directive</vt:lpstr>
      <vt:lpstr>Standard EN 301 549 V2.1.2 (2018-08) </vt:lpstr>
      <vt:lpstr>Web Accessibility Directive requirements </vt:lpstr>
      <vt:lpstr>Next steps</vt:lpstr>
      <vt:lpstr>Anna Matamala</vt:lpstr>
      <vt:lpstr>Acknowledgement</vt:lpstr>
      <vt:lpstr>Disclaimer</vt:lpstr>
      <vt:lpstr>Partners</vt:lpstr>
      <vt:lpstr>EASIT</vt:lpstr>
    </vt:vector>
  </TitlesOfParts>
  <Manager>Anna Matamala</Manager>
  <Company>UAB</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U1 Video Lecture</dc:subject>
  <dc:creator>Anna Fernández Torné</dc:creator>
  <cp:keywords>easy-to-read content; cognitive accessibility; plain language; easy-to-understand content</cp:keywords>
  <dc:description/>
  <cp:lastModifiedBy>Ana Fernández Torné</cp:lastModifiedBy>
  <cp:revision>14</cp:revision>
  <dcterms:modified xsi:type="dcterms:W3CDTF">2021-07-12T22:08:46Z</dcterms:modified>
  <cp:category>Teaching materials</cp:category>
</cp:coreProperties>
</file>