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65" r:id="rId2"/>
    <p:sldId id="330" r:id="rId3"/>
    <p:sldId id="326" r:id="rId4"/>
    <p:sldId id="327" r:id="rId5"/>
    <p:sldId id="335" r:id="rId6"/>
    <p:sldId id="329" r:id="rId7"/>
    <p:sldId id="338" r:id="rId8"/>
    <p:sldId id="339" r:id="rId9"/>
    <p:sldId id="340" r:id="rId10"/>
    <p:sldId id="314" r:id="rId11"/>
    <p:sldId id="342" r:id="rId12"/>
    <p:sldId id="343" r:id="rId13"/>
    <p:sldId id="344" r:id="rId14"/>
    <p:sldId id="331" r:id="rId15"/>
    <p:sldId id="328" r:id="rId16"/>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26"/>
            <p14:sldId id="327"/>
            <p14:sldId id="335"/>
            <p14:sldId id="329"/>
            <p14:sldId id="338"/>
            <p14:sldId id="339"/>
            <p14:sldId id="340"/>
            <p14:sldId id="314"/>
            <p14:sldId id="342"/>
            <p14:sldId id="343"/>
            <p14:sldId id="344"/>
            <p14:sldId id="331"/>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29BA88-40F6-864C-A16C-C58604A58B07}" v="1" dt="2021-05-16T06:20:32.5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640" autoAdjust="0"/>
    <p:restoredTop sz="86395"/>
  </p:normalViewPr>
  <p:slideViewPr>
    <p:cSldViewPr snapToGrid="0" snapToObjects="1">
      <p:cViewPr varScale="1">
        <p:scale>
          <a:sx n="49" d="100"/>
          <a:sy n="49" d="100"/>
        </p:scale>
        <p:origin x="192" y="960"/>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nsmedia Catalonia" userId="c0efc993-feaa-4897-9c68-98998669238c" providerId="ADAL" clId="{B129BA88-40F6-864C-A16C-C58604A58B07}"/>
    <pc:docChg chg="addSld delSld modSld modSection">
      <pc:chgData name="Transmedia Catalonia" userId="c0efc993-feaa-4897-9c68-98998669238c" providerId="ADAL" clId="{B129BA88-40F6-864C-A16C-C58604A58B07}" dt="2021-05-16T06:20:32.561" v="1"/>
      <pc:docMkLst>
        <pc:docMk/>
      </pc:docMkLst>
      <pc:sldChg chg="add del">
        <pc:chgData name="Transmedia Catalonia" userId="c0efc993-feaa-4897-9c68-98998669238c" providerId="ADAL" clId="{B129BA88-40F6-864C-A16C-C58604A58B07}" dt="2021-05-16T06:20:32.561" v="1"/>
        <pc:sldMkLst>
          <pc:docMk/>
          <pc:sldMk cId="1274046980" sldId="32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16/5/21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16/5/21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15</a:t>
            </a:fld>
            <a:endParaRPr lang="es-ES"/>
          </a:p>
        </p:txBody>
      </p:sp>
    </p:spTree>
    <p:extLst>
      <p:ext uri="{BB962C8B-B14F-4D97-AF65-F5344CB8AC3E}">
        <p14:creationId xmlns:p14="http://schemas.microsoft.com/office/powerpoint/2010/main" val="23524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3</a:t>
            </a:fld>
            <a:endParaRPr lang="es-ES"/>
          </a:p>
        </p:txBody>
      </p:sp>
    </p:spTree>
    <p:extLst>
      <p:ext uri="{BB962C8B-B14F-4D97-AF65-F5344CB8AC3E}">
        <p14:creationId xmlns:p14="http://schemas.microsoft.com/office/powerpoint/2010/main" val="3078968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4</a:t>
            </a:fld>
            <a:endParaRPr lang="es-ES"/>
          </a:p>
        </p:txBody>
      </p:sp>
    </p:spTree>
    <p:extLst>
      <p:ext uri="{BB962C8B-B14F-4D97-AF65-F5344CB8AC3E}">
        <p14:creationId xmlns:p14="http://schemas.microsoft.com/office/powerpoint/2010/main" val="2815333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5</a:t>
            </a:fld>
            <a:endParaRPr lang="es-ES"/>
          </a:p>
        </p:txBody>
      </p:sp>
    </p:spTree>
    <p:extLst>
      <p:ext uri="{BB962C8B-B14F-4D97-AF65-F5344CB8AC3E}">
        <p14:creationId xmlns:p14="http://schemas.microsoft.com/office/powerpoint/2010/main" val="3878150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2547727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1329479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2776801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1894258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3823383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891690"/>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382547"/>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17912" y="1891690"/>
            <a:ext cx="17084400" cy="1062638"/>
          </a:xfrm>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93144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408715"/>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hyperlink" Target="https://pixabay.com/" TargetMode="External"/><Relationship Id="rId7" Type="http://schemas.openxmlformats.org/officeDocument/2006/relationships/hyperlink" Target="https://creativecommons.org/publicdomain/zero/1.0/"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hyperlink" Target="mailto:https://pixabay.com/service/terms/" TargetMode="External"/><Relationship Id="rId5" Type="http://schemas.openxmlformats.org/officeDocument/2006/relationships/hyperlink" Target="https://www.stockfreeimages.com/" TargetMode="External"/><Relationship Id="rId4" Type="http://schemas.openxmlformats.org/officeDocument/2006/relationships/hyperlink" Target="https://publicdomainvectors.or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19.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7.png"/><Relationship Id="rId3" Type="http://schemas.openxmlformats.org/officeDocument/2006/relationships/image" Target="../media/image6.png"/><Relationship Id="rId7" Type="http://schemas.openxmlformats.org/officeDocument/2006/relationships/image" Target="../media/image22.JPG"/><Relationship Id="rId12" Type="http://schemas.openxmlformats.org/officeDocument/2006/relationships/image" Target="../media/image26.jp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21.jpg"/><Relationship Id="rId11" Type="http://schemas.openxmlformats.org/officeDocument/2006/relationships/image" Target="../media/image19.png"/><Relationship Id="rId5" Type="http://schemas.openxmlformats.org/officeDocument/2006/relationships/image" Target="../media/image20.emf"/><Relationship Id="rId10" Type="http://schemas.openxmlformats.org/officeDocument/2006/relationships/image" Target="../media/image25.jpg"/><Relationship Id="rId4" Type="http://schemas.openxmlformats.org/officeDocument/2006/relationships/image" Target="../media/image7.png"/><Relationship Id="rId9" Type="http://schemas.openxmlformats.org/officeDocument/2006/relationships/image" Target="../media/image24.sv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28.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jpeg"/><Relationship Id="rId4" Type="http://schemas.openxmlformats.org/officeDocument/2006/relationships/image" Target="../media/image11.png"/><Relationship Id="rId9" Type="http://schemas.openxmlformats.org/officeDocument/2006/relationships/image" Target="../media/image1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501269"/>
            <a:ext cx="17457031" cy="1062638"/>
          </a:xfrm>
        </p:spPr>
        <p:txBody>
          <a:bodyPr>
            <a:noAutofit/>
          </a:bodyPr>
          <a:lstStyle/>
          <a:p>
            <a:pPr algn="ctr"/>
            <a:r>
              <a:rPr lang="en-ES" sz="7500" dirty="0"/>
              <a:t>Accessibility</a:t>
            </a:r>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410266" y="6175287"/>
            <a:ext cx="9465373" cy="1688391"/>
          </a:xfrm>
          <a:prstGeom prst="rect">
            <a:avLst/>
          </a:prstGeom>
        </p:spPr>
        <p:txBody>
          <a:bodyPr wrap="none" lIns="137141" tIns="68570" rIns="137141" bIns="68570">
            <a:spAutoFit/>
          </a:bodyPr>
          <a:lstStyle/>
          <a:p>
            <a:pPr algn="ctr">
              <a:lnSpc>
                <a:spcPct val="150000"/>
              </a:lnSpc>
            </a:pPr>
            <a:r>
              <a:rPr lang="es-ES" sz="3600" b="1" dirty="0">
                <a:latin typeface="Verdana" panose="020B0604030504040204" pitchFamily="34" charset="0"/>
                <a:ea typeface="Verdana" panose="020B0604030504040204" pitchFamily="34" charset="0"/>
                <a:cs typeface="Verdana" panose="020B0604030504040204" pitchFamily="34" charset="0"/>
              </a:rPr>
              <a:t>Anna </a:t>
            </a:r>
            <a:r>
              <a:rPr lang="es-ES" sz="3600" b="1" dirty="0" err="1">
                <a:latin typeface="Verdana" panose="020B0604030504040204" pitchFamily="34" charset="0"/>
                <a:ea typeface="Verdana" panose="020B0604030504040204" pitchFamily="34" charset="0"/>
                <a:cs typeface="Verdana" panose="020B0604030504040204" pitchFamily="34" charset="0"/>
              </a:rPr>
              <a:t>Matamala</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es-ES" sz="3600" b="1" dirty="0" err="1">
                <a:latin typeface="Verdana" panose="020B0604030504040204" pitchFamily="34" charset="0"/>
                <a:ea typeface="Verdana" panose="020B0604030504040204" pitchFamily="34" charset="0"/>
                <a:cs typeface="Verdana" panose="020B0604030504040204" pitchFamily="34" charset="0"/>
              </a:rPr>
              <a:t>Universitat</a:t>
            </a:r>
            <a:r>
              <a:rPr lang="es-ES" sz="3600" b="1" dirty="0">
                <a:latin typeface="Verdana" panose="020B0604030504040204" pitchFamily="34" charset="0"/>
                <a:ea typeface="Verdana" panose="020B0604030504040204" pitchFamily="34" charset="0"/>
                <a:cs typeface="Verdana" panose="020B0604030504040204" pitchFamily="34" charset="0"/>
              </a:rPr>
              <a:t> </a:t>
            </a:r>
            <a:r>
              <a:rPr lang="es-ES" sz="3600" b="1" dirty="0" err="1">
                <a:latin typeface="Verdana" panose="020B0604030504040204" pitchFamily="34" charset="0"/>
                <a:ea typeface="Verdana" panose="020B0604030504040204" pitchFamily="34" charset="0"/>
                <a:cs typeface="Verdana" panose="020B0604030504040204" pitchFamily="34" charset="0"/>
              </a:rPr>
              <a:t>Autònoma</a:t>
            </a:r>
            <a:r>
              <a:rPr lang="es-ES" sz="3600" b="1" dirty="0">
                <a:latin typeface="Verdana" panose="020B0604030504040204" pitchFamily="34" charset="0"/>
                <a:ea typeface="Verdana" panose="020B0604030504040204" pitchFamily="34" charset="0"/>
                <a:cs typeface="Verdana" panose="020B0604030504040204" pitchFamily="34" charset="0"/>
              </a:rPr>
              <a:t> de Barcelona</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a:extLst>
              <a:ext uri="{FF2B5EF4-FFF2-40B4-BE49-F238E27FC236}">
                <a16:creationId xmlns:a16="http://schemas.microsoft.com/office/drawing/2014/main" id="{AAC2A4C7-C614-7241-918C-B81ACCA7CF55}"/>
              </a:ext>
            </a:extLst>
          </p:cNvPr>
          <p:cNvSpPr txBox="1"/>
          <p:nvPr/>
        </p:nvSpPr>
        <p:spPr>
          <a:xfrm>
            <a:off x="3340274" y="3124947"/>
            <a:ext cx="11605383"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2. </a:t>
            </a:r>
            <a:r>
              <a:rPr lang="es-ES" sz="4800" b="1" dirty="0" err="1">
                <a:latin typeface="Verdana" panose="020B0604030504040204" pitchFamily="34" charset="0"/>
                <a:ea typeface="Verdana" panose="020B0604030504040204" pitchFamily="34" charset="0"/>
                <a:cs typeface="Verdana" panose="020B0604030504040204" pitchFamily="34" charset="0"/>
              </a:rPr>
              <a:t>What</a:t>
            </a:r>
            <a:r>
              <a:rPr lang="es-ES" sz="4800" b="1" dirty="0">
                <a:latin typeface="Verdana" panose="020B0604030504040204" pitchFamily="34" charset="0"/>
                <a:ea typeface="Verdana" panose="020B0604030504040204" pitchFamily="34" charset="0"/>
                <a:cs typeface="Verdana" panose="020B0604030504040204" pitchFamily="34" charset="0"/>
              </a:rPr>
              <a:t> </a:t>
            </a:r>
            <a:r>
              <a:rPr lang="es-ES" sz="4800" b="1" dirty="0" err="1">
                <a:latin typeface="Verdana" panose="020B0604030504040204" pitchFamily="34" charset="0"/>
                <a:ea typeface="Verdana" panose="020B0604030504040204" pitchFamily="34" charset="0"/>
                <a:cs typeface="Verdana" panose="020B0604030504040204" pitchFamily="34" charset="0"/>
              </a:rPr>
              <a:t>is</a:t>
            </a:r>
            <a:r>
              <a:rPr lang="es-ES" sz="4800" b="1" dirty="0">
                <a:latin typeface="Verdana" panose="020B0604030504040204" pitchFamily="34" charset="0"/>
                <a:ea typeface="Verdana" panose="020B0604030504040204" pitchFamily="34" charset="0"/>
                <a:cs typeface="Verdana" panose="020B0604030504040204" pitchFamily="34" charset="0"/>
              </a:rPr>
              <a:t> </a:t>
            </a:r>
            <a:r>
              <a:rPr lang="es-ES" sz="4800" b="1" dirty="0" err="1">
                <a:latin typeface="Verdana" panose="020B0604030504040204" pitchFamily="34" charset="0"/>
                <a:ea typeface="Verdana" panose="020B0604030504040204" pitchFamily="34" charset="0"/>
                <a:cs typeface="Verdana" panose="020B0604030504040204" pitchFamily="34" charset="0"/>
              </a:rPr>
              <a:t>accessibility</a:t>
            </a:r>
            <a:r>
              <a:rPr lang="es-ES" sz="4800" b="1" dirty="0">
                <a:latin typeface="Verdana" panose="020B0604030504040204" pitchFamily="34" charset="0"/>
                <a:ea typeface="Verdana" panose="020B0604030504040204" pitchFamily="34" charset="0"/>
                <a:cs typeface="Verdana" panose="020B0604030504040204" pitchFamily="34" charset="0"/>
              </a:rPr>
              <a:t>?</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a:extLst>
              <a:ext uri="{FF2B5EF4-FFF2-40B4-BE49-F238E27FC236}">
                <a16:creationId xmlns:a16="http://schemas.microsoft.com/office/drawing/2014/main" id="{9B881F88-A38F-E04E-A92D-8D793AECAFD3}"/>
              </a:ext>
            </a:extLst>
          </p:cNvPr>
          <p:cNvSpPr txBox="1"/>
          <p:nvPr/>
        </p:nvSpPr>
        <p:spPr>
          <a:xfrm>
            <a:off x="4507255" y="2199525"/>
            <a:ext cx="9271410"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Unit </a:t>
            </a:r>
            <a:r>
              <a:rPr lang="es-ES" sz="4800" b="1" dirty="0">
                <a:latin typeface="Verdana" panose="020B0604030504040204" pitchFamily="34" charset="0"/>
                <a:ea typeface="Verdana" panose="020B0604030504040204" pitchFamily="34" charset="0"/>
                <a:cs typeface="Verdana" panose="020B0604030504040204" pitchFamily="34" charset="0"/>
              </a:rPr>
              <a:t>1. Media </a:t>
            </a:r>
            <a:r>
              <a:rPr lang="es-ES" sz="4800" b="1" dirty="0" err="1">
                <a:latin typeface="Verdana" panose="020B0604030504040204" pitchFamily="34" charset="0"/>
                <a:ea typeface="Verdana" panose="020B0604030504040204" pitchFamily="34" charset="0"/>
                <a:cs typeface="Verdana" panose="020B0604030504040204" pitchFamily="34" charset="0"/>
              </a:rPr>
              <a:t>accessibility</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503014-371D-0F40-A38D-B2C34CAD3184}"/>
              </a:ext>
            </a:extLst>
          </p:cNvPr>
          <p:cNvSpPr>
            <a:spLocks noGrp="1"/>
          </p:cNvSpPr>
          <p:nvPr>
            <p:ph type="title"/>
          </p:nvPr>
        </p:nvSpPr>
        <p:spPr>
          <a:xfrm>
            <a:off x="317912" y="2040545"/>
            <a:ext cx="17084400" cy="1062638"/>
          </a:xfrm>
        </p:spPr>
        <p:txBody>
          <a:bodyPr/>
          <a:lstStyle/>
          <a:p>
            <a:r>
              <a:rPr lang="en-GB" dirty="0"/>
              <a:t>Pictures</a:t>
            </a:r>
          </a:p>
        </p:txBody>
      </p:sp>
      <p:sp>
        <p:nvSpPr>
          <p:cNvPr id="12" name="Rectangle 11">
            <a:extLst>
              <a:ext uri="{FF2B5EF4-FFF2-40B4-BE49-F238E27FC236}">
                <a16:creationId xmlns:a16="http://schemas.microsoft.com/office/drawing/2014/main" id="{9D994CFE-33B0-9F4A-A06C-96734BC07513}"/>
              </a:ext>
            </a:extLst>
          </p:cNvPr>
          <p:cNvSpPr/>
          <p:nvPr/>
        </p:nvSpPr>
        <p:spPr>
          <a:xfrm>
            <a:off x="452993" y="3224323"/>
            <a:ext cx="17251790" cy="4421062"/>
          </a:xfrm>
          <a:prstGeom prst="rect">
            <a:avLst/>
          </a:prstGeom>
        </p:spPr>
        <p:txBody>
          <a:bodyPr wrap="square" lIns="137141" tIns="68570" rIns="137141" bIns="68570">
            <a:spAutoFit/>
          </a:bodyPr>
          <a:lstStyle/>
          <a:p>
            <a:pPr>
              <a:lnSpc>
                <a:spcPct val="150000"/>
              </a:lnSpc>
            </a:pPr>
            <a:r>
              <a:rPr lang="it-IT" sz="4800" dirty="0">
                <a:latin typeface="Verdana" pitchFamily="34" charset="0"/>
                <a:ea typeface="Verdana" pitchFamily="34" charset="0"/>
              </a:rPr>
              <a:t>Source: </a:t>
            </a:r>
            <a:r>
              <a:rPr lang="it-IT" sz="4800" dirty="0">
                <a:latin typeface="Verdana" pitchFamily="34" charset="0"/>
                <a:ea typeface="Verdana" pitchFamily="34" charset="0"/>
                <a:hlinkClick r:id="rId3"/>
              </a:rPr>
              <a:t>pixabay.com</a:t>
            </a:r>
            <a:r>
              <a:rPr lang="it-IT" sz="4800" dirty="0">
                <a:latin typeface="Verdana" pitchFamily="34" charset="0"/>
                <a:ea typeface="Verdana" pitchFamily="34" charset="0"/>
              </a:rPr>
              <a:t>, </a:t>
            </a:r>
            <a:r>
              <a:rPr lang="it-IT" sz="4800" dirty="0" err="1">
                <a:latin typeface="Verdana" pitchFamily="34" charset="0"/>
                <a:ea typeface="Verdana" pitchFamily="34" charset="0"/>
                <a:hlinkClick r:id="rId4"/>
              </a:rPr>
              <a:t>publicdomainvectors.org</a:t>
            </a:r>
            <a:r>
              <a:rPr lang="it-IT" sz="4800" dirty="0">
                <a:latin typeface="Verdana" pitchFamily="34" charset="0"/>
                <a:ea typeface="Verdana" pitchFamily="34" charset="0"/>
              </a:rPr>
              <a:t>, </a:t>
            </a:r>
            <a:r>
              <a:rPr lang="it-IT" sz="4800" dirty="0" err="1">
                <a:latin typeface="Verdana" pitchFamily="34" charset="0"/>
                <a:ea typeface="Verdana" pitchFamily="34" charset="0"/>
                <a:hlinkClick r:id="rId5"/>
              </a:rPr>
              <a:t>stockfreeimages.com</a:t>
            </a:r>
            <a:endParaRPr lang="it-IT" sz="4800" dirty="0">
              <a:latin typeface="Verdana" pitchFamily="34" charset="0"/>
              <a:ea typeface="Verdana" pitchFamily="34" charset="0"/>
            </a:endParaRPr>
          </a:p>
          <a:p>
            <a:pPr>
              <a:lnSpc>
                <a:spcPct val="150000"/>
              </a:lnSpc>
            </a:pPr>
            <a:r>
              <a:rPr lang="it-IT" sz="4800" dirty="0">
                <a:latin typeface="Verdana" pitchFamily="34" charset="0"/>
                <a:ea typeface="Verdana" pitchFamily="34" charset="0"/>
              </a:rPr>
              <a:t>License: </a:t>
            </a:r>
            <a:r>
              <a:rPr lang="it-IT" sz="4800" dirty="0">
                <a:latin typeface="Verdana" pitchFamily="34" charset="0"/>
                <a:ea typeface="Verdana" pitchFamily="34" charset="0"/>
                <a:hlinkClick r:id="rId6"/>
              </a:rPr>
              <a:t>Pixabay License</a:t>
            </a:r>
            <a:r>
              <a:rPr lang="it-IT" sz="4800" dirty="0">
                <a:latin typeface="Verdana" pitchFamily="34" charset="0"/>
                <a:ea typeface="Verdana" pitchFamily="34" charset="0"/>
              </a:rPr>
              <a:t>, </a:t>
            </a:r>
            <a:r>
              <a:rPr lang="it-IT" sz="4800" dirty="0">
                <a:latin typeface="Verdana" pitchFamily="34" charset="0"/>
                <a:ea typeface="Verdana" pitchFamily="34" charset="0"/>
                <a:hlinkClick r:id="rId7"/>
              </a:rPr>
              <a:t>CC0</a:t>
            </a:r>
            <a:endParaRPr lang="it-IT" sz="4800" dirty="0">
              <a:latin typeface="Verdana" pitchFamily="34" charset="0"/>
              <a:ea typeface="Verdana" pitchFamily="34" charset="0"/>
            </a:endParaRPr>
          </a:p>
          <a:p>
            <a:pPr>
              <a:lnSpc>
                <a:spcPct val="150000"/>
              </a:lnSpc>
            </a:pPr>
            <a:endParaRPr lang="en-GB" sz="4800" dirty="0">
              <a:latin typeface="Verdana" pitchFamily="34" charset="0"/>
              <a:ea typeface="Verdana" pitchFamily="34" charset="0"/>
            </a:endParaRPr>
          </a:p>
        </p:txBody>
      </p:sp>
    </p:spTree>
    <p:extLst>
      <p:ext uri="{BB962C8B-B14F-4D97-AF65-F5344CB8AC3E}">
        <p14:creationId xmlns:p14="http://schemas.microsoft.com/office/powerpoint/2010/main" val="1358781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rPr>
              <a:t>anna.matamala@uab.cat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a:bodyPr>
          <a:lstStyle/>
          <a:p>
            <a:r>
              <a:rPr lang="en-ES" sz="3600" dirty="0"/>
              <a:t>Anna Matamala</a:t>
            </a:r>
          </a:p>
        </p:txBody>
      </p:sp>
      <p:pic>
        <p:nvPicPr>
          <p:cNvPr id="17" name="Picture 16" descr="Logo of Universitat Autònoma de Barcelona">
            <a:extLst>
              <a:ext uri="{FF2B5EF4-FFF2-40B4-BE49-F238E27FC236}">
                <a16:creationId xmlns:a16="http://schemas.microsoft.com/office/drawing/2014/main" id="{79B64585-8AE6-F047-B9D0-459ECD9F14A9}"/>
              </a:ext>
            </a:extLst>
          </p:cNvPr>
          <p:cNvPicPr>
            <a:picLocks noChangeAspect="1"/>
          </p:cNvPicPr>
          <p:nvPr/>
        </p:nvPicPr>
        <p:blipFill>
          <a:blip r:embed="rId5"/>
          <a:srcRect/>
          <a:stretch/>
        </p:blipFill>
        <p:spPr>
          <a:xfrm>
            <a:off x="4311922" y="3498528"/>
            <a:ext cx="4439670" cy="3329752"/>
          </a:xfrm>
          <a:prstGeom prst="rect">
            <a:avLst/>
          </a:prstGeom>
        </p:spPr>
      </p:pic>
    </p:spTree>
    <p:extLst>
      <p:ext uri="{BB962C8B-B14F-4D97-AF65-F5344CB8AC3E}">
        <p14:creationId xmlns:p14="http://schemas.microsoft.com/office/powerpoint/2010/main" val="760578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3414306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1538372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621801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1274046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ES" dirty="0"/>
              <a:t>Overview</a:t>
            </a: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1037123"/>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The notion of accessibility and beyond.</a:t>
            </a:r>
          </a:p>
        </p:txBody>
      </p:sp>
    </p:spTree>
    <p:extLst>
      <p:ext uri="{BB962C8B-B14F-4D97-AF65-F5344CB8AC3E}">
        <p14:creationId xmlns:p14="http://schemas.microsoft.com/office/powerpoint/2010/main" val="378835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p:txBody>
          <a:bodyPr/>
          <a:lstStyle/>
          <a:p>
            <a:r>
              <a:rPr lang="en-ES" dirty="0"/>
              <a:t>Reduced mobility</a:t>
            </a:r>
          </a:p>
        </p:txBody>
      </p:sp>
      <p:pic>
        <p:nvPicPr>
          <p:cNvPr id="1026" name="Picture 2" descr="Wheelchair, Accessible, Ramp, Access">
            <a:extLst>
              <a:ext uri="{FF2B5EF4-FFF2-40B4-BE49-F238E27FC236}">
                <a16:creationId xmlns:a16="http://schemas.microsoft.com/office/drawing/2014/main" id="{46407987-1840-0A47-AD7C-83F90834B3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2377" y="3666992"/>
            <a:ext cx="4144040" cy="414404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Free Restroom Symbol, Metallic Button Stock Photos - 27140193">
            <a:extLst>
              <a:ext uri="{FF2B5EF4-FFF2-40B4-BE49-F238E27FC236}">
                <a16:creationId xmlns:a16="http://schemas.microsoft.com/office/drawing/2014/main" id="{5D8C15BE-41F0-F547-B1E6-9324ED8EA3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8710" y="3874268"/>
            <a:ext cx="5780088" cy="3478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48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Map with a sign of a wheelchair">
            <a:extLst>
              <a:ext uri="{FF2B5EF4-FFF2-40B4-BE49-F238E27FC236}">
                <a16:creationId xmlns:a16="http://schemas.microsoft.com/office/drawing/2014/main" id="{10967193-479E-1A4F-BD26-74C61ECF25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8904" y="4438498"/>
            <a:ext cx="2872858" cy="2872858"/>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Joystick, Icon, Game">
            <a:extLst>
              <a:ext uri="{FF2B5EF4-FFF2-40B4-BE49-F238E27FC236}">
                <a16:creationId xmlns:a16="http://schemas.microsoft.com/office/drawing/2014/main" id="{88A8D1BB-3A3D-A14D-A695-2E3B1C7ACB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24615" y="3181261"/>
            <a:ext cx="3222846" cy="3222846"/>
          </a:xfrm>
          <a:prstGeom prst="rect">
            <a:avLst/>
          </a:prstGeom>
          <a:noFill/>
          <a:extLst>
            <a:ext uri="{909E8E84-426E-40DD-AFC4-6F175D3DCCD1}">
              <a14:hiddenFill xmlns:a14="http://schemas.microsoft.com/office/drawing/2010/main">
                <a:solidFill>
                  <a:srgbClr val="FFFFFF"/>
                </a:solidFill>
              </a14:hiddenFill>
            </a:ext>
          </a:extLst>
        </p:spPr>
      </p:pic>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Access to all aspects of life</a:t>
            </a:r>
          </a:p>
        </p:txBody>
      </p:sp>
      <p:pic>
        <p:nvPicPr>
          <p:cNvPr id="2050" name="Picture 2" descr="Vector illustration of red block of houses and flats">
            <a:extLst>
              <a:ext uri="{FF2B5EF4-FFF2-40B4-BE49-F238E27FC236}">
                <a16:creationId xmlns:a16="http://schemas.microsoft.com/office/drawing/2014/main" id="{E5815604-7199-284C-89D9-1137A1182D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0493" y="3173257"/>
            <a:ext cx="3810000" cy="22606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Bus sign">
            <a:extLst>
              <a:ext uri="{FF2B5EF4-FFF2-40B4-BE49-F238E27FC236}">
                <a16:creationId xmlns:a16="http://schemas.microsoft.com/office/drawing/2014/main" id="{1F338CB0-72DE-2D47-A96D-892AE1B3A7F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70600" y="2975645"/>
            <a:ext cx="2260600" cy="226060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Computer screen, Wordpress, Web">
            <a:extLst>
              <a:ext uri="{FF2B5EF4-FFF2-40B4-BE49-F238E27FC236}">
                <a16:creationId xmlns:a16="http://schemas.microsoft.com/office/drawing/2014/main" id="{E8FD8D33-16B4-8542-B492-C931F661494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58021" y="3275483"/>
            <a:ext cx="2872858" cy="2194993"/>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Free Vector Cartoon Empty School, College Classroom Stock Photography - 113199062">
            <a:extLst>
              <a:ext uri="{FF2B5EF4-FFF2-40B4-BE49-F238E27FC236}">
                <a16:creationId xmlns:a16="http://schemas.microsoft.com/office/drawing/2014/main" id="{DF574133-32A5-9A4A-9F78-6811E1D272C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093" y="6078893"/>
            <a:ext cx="3606800" cy="20320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Free Modern Hospital Corridor Royalty Free Stock Photo - 87851105">
            <a:extLst>
              <a:ext uri="{FF2B5EF4-FFF2-40B4-BE49-F238E27FC236}">
                <a16:creationId xmlns:a16="http://schemas.microsoft.com/office/drawing/2014/main" id="{EA4DF149-FF70-B145-9E96-C5D036D1A4F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26324" y="6078893"/>
            <a:ext cx="3048000" cy="2032000"/>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Free Communications Icons 01 Royalty Free Stock Image - 12746536">
            <a:extLst>
              <a:ext uri="{FF2B5EF4-FFF2-40B4-BE49-F238E27FC236}">
                <a16:creationId xmlns:a16="http://schemas.microsoft.com/office/drawing/2014/main" id="{F1E52EBF-AF6D-E342-9691-0E0CE0E072B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232528" y="6002716"/>
            <a:ext cx="3225800" cy="2032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Black and white television">
            <a:extLst>
              <a:ext uri="{FF2B5EF4-FFF2-40B4-BE49-F238E27FC236}">
                <a16:creationId xmlns:a16="http://schemas.microsoft.com/office/drawing/2014/main" id="{C2FCED40-970F-574E-BF32-1B3E3C1CFAC7}"/>
              </a:ext>
            </a:extLst>
          </p:cNvPr>
          <p:cNvPicPr>
            <a:picLocks noChangeAspect="1"/>
          </p:cNvPicPr>
          <p:nvPr/>
        </p:nvPicPr>
        <p:blipFill>
          <a:blip r:embed="rId11"/>
          <a:stretch>
            <a:fillRect/>
          </a:stretch>
        </p:blipFill>
        <p:spPr>
          <a:xfrm>
            <a:off x="10679291" y="4926881"/>
            <a:ext cx="3222846" cy="3233625"/>
          </a:xfrm>
          <a:prstGeom prst="rect">
            <a:avLst/>
          </a:prstGeom>
        </p:spPr>
      </p:pic>
    </p:spTree>
    <p:extLst>
      <p:ext uri="{BB962C8B-B14F-4D97-AF65-F5344CB8AC3E}">
        <p14:creationId xmlns:p14="http://schemas.microsoft.com/office/powerpoint/2010/main" val="810036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4B0D88BF-D5F2-9946-8D2C-B59753436E27}"/>
              </a:ext>
            </a:extLst>
          </p:cNvPr>
          <p:cNvSpPr/>
          <p:nvPr/>
        </p:nvSpPr>
        <p:spPr>
          <a:xfrm>
            <a:off x="572525" y="3207401"/>
            <a:ext cx="3875059" cy="37462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latin typeface="Verdana" panose="020B0604030504040204" pitchFamily="34" charset="0"/>
                <a:ea typeface="Verdana" panose="020B0604030504040204" pitchFamily="34" charset="0"/>
                <a:cs typeface="Verdana" panose="020B0604030504040204" pitchFamily="34" charset="0"/>
              </a:rPr>
              <a:t>Physical</a:t>
            </a:r>
          </a:p>
          <a:p>
            <a:pPr algn="ctr"/>
            <a:r>
              <a:rPr lang="en-GB" sz="3600" b="1" dirty="0">
                <a:latin typeface="Verdana" panose="020B0604030504040204" pitchFamily="34" charset="0"/>
                <a:ea typeface="Verdana" panose="020B0604030504040204" pitchFamily="34" charset="0"/>
                <a:cs typeface="Verdana" panose="020B0604030504040204" pitchFamily="34" charset="0"/>
              </a:rPr>
              <a:t>Cognitive</a:t>
            </a:r>
          </a:p>
          <a:p>
            <a:pPr algn="ctr"/>
            <a:r>
              <a:rPr lang="en-GB" sz="3600" b="1" dirty="0">
                <a:latin typeface="Verdana" panose="020B0604030504040204" pitchFamily="34" charset="0"/>
                <a:ea typeface="Verdana" panose="020B0604030504040204" pitchFamily="34" charset="0"/>
                <a:cs typeface="Verdana" panose="020B0604030504040204" pitchFamily="34" charset="0"/>
              </a:rPr>
              <a:t>Sensorial</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Types of accessibility</a:t>
            </a:r>
          </a:p>
        </p:txBody>
      </p:sp>
      <p:sp>
        <p:nvSpPr>
          <p:cNvPr id="7" name="Oval 6">
            <a:extLst>
              <a:ext uri="{FF2B5EF4-FFF2-40B4-BE49-F238E27FC236}">
                <a16:creationId xmlns:a16="http://schemas.microsoft.com/office/drawing/2014/main" id="{D6E4F5D5-C7EF-9740-9822-A57DA839547D}"/>
              </a:ext>
            </a:extLst>
          </p:cNvPr>
          <p:cNvSpPr/>
          <p:nvPr/>
        </p:nvSpPr>
        <p:spPr>
          <a:xfrm>
            <a:off x="4556112" y="4478407"/>
            <a:ext cx="3875059" cy="37462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latin typeface="Verdana" panose="020B0604030504040204" pitchFamily="34" charset="0"/>
                <a:ea typeface="Verdana" panose="020B0604030504040204" pitchFamily="34" charset="0"/>
                <a:cs typeface="Verdana" panose="020B0604030504040204" pitchFamily="34" charset="0"/>
              </a:rPr>
              <a:t>Linguistic</a:t>
            </a:r>
          </a:p>
          <a:p>
            <a:pPr algn="ctr"/>
            <a:r>
              <a:rPr lang="en-GB" sz="3600" b="1" dirty="0">
                <a:latin typeface="Verdana" panose="020B0604030504040204" pitchFamily="34" charset="0"/>
                <a:ea typeface="Verdana" panose="020B0604030504040204" pitchFamily="34" charset="0"/>
                <a:cs typeface="Verdana" panose="020B0604030504040204" pitchFamily="34" charset="0"/>
              </a:rPr>
              <a:t>Social</a:t>
            </a:r>
          </a:p>
        </p:txBody>
      </p:sp>
      <p:sp>
        <p:nvSpPr>
          <p:cNvPr id="6" name="Oval 5">
            <a:extLst>
              <a:ext uri="{FF2B5EF4-FFF2-40B4-BE49-F238E27FC236}">
                <a16:creationId xmlns:a16="http://schemas.microsoft.com/office/drawing/2014/main" id="{0268B406-1728-1C45-986F-B799EE6EA447}"/>
              </a:ext>
            </a:extLst>
          </p:cNvPr>
          <p:cNvSpPr/>
          <p:nvPr/>
        </p:nvSpPr>
        <p:spPr>
          <a:xfrm>
            <a:off x="8539699" y="2844630"/>
            <a:ext cx="4495817" cy="43004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latin typeface="Verdana" panose="020B0604030504040204" pitchFamily="34" charset="0"/>
                <a:ea typeface="Verdana" panose="020B0604030504040204" pitchFamily="34" charset="0"/>
                <a:cs typeface="Verdana" panose="020B0604030504040204" pitchFamily="34" charset="0"/>
              </a:rPr>
              <a:t>Audiovisual text</a:t>
            </a:r>
          </a:p>
          <a:p>
            <a:pPr algn="ctr"/>
            <a:r>
              <a:rPr lang="en-GB" sz="3600" b="1" dirty="0">
                <a:latin typeface="Verdana" panose="020B0604030504040204" pitchFamily="34" charset="0"/>
                <a:ea typeface="Verdana" panose="020B0604030504040204" pitchFamily="34" charset="0"/>
                <a:cs typeface="Verdana" panose="020B0604030504040204" pitchFamily="34" charset="0"/>
              </a:rPr>
              <a:t>Written text</a:t>
            </a:r>
          </a:p>
        </p:txBody>
      </p:sp>
      <p:sp>
        <p:nvSpPr>
          <p:cNvPr id="8" name="Oval 7">
            <a:extLst>
              <a:ext uri="{FF2B5EF4-FFF2-40B4-BE49-F238E27FC236}">
                <a16:creationId xmlns:a16="http://schemas.microsoft.com/office/drawing/2014/main" id="{A6A8004D-3C4C-0B43-8ECB-FDEB10E6C641}"/>
              </a:ext>
            </a:extLst>
          </p:cNvPr>
          <p:cNvSpPr/>
          <p:nvPr/>
        </p:nvSpPr>
        <p:spPr>
          <a:xfrm>
            <a:off x="13441757" y="3897768"/>
            <a:ext cx="4466078" cy="41453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latin typeface="Verdana" panose="020B0604030504040204" pitchFamily="34" charset="0"/>
                <a:ea typeface="Verdana" panose="020B0604030504040204" pitchFamily="34" charset="0"/>
                <a:cs typeface="Verdana" panose="020B0604030504040204" pitchFamily="34" charset="0"/>
              </a:rPr>
              <a:t>Web</a:t>
            </a:r>
          </a:p>
          <a:p>
            <a:pPr algn="ctr"/>
            <a:r>
              <a:rPr lang="en-GB" sz="3600" b="1" dirty="0">
                <a:latin typeface="Verdana" panose="020B0604030504040204" pitchFamily="34" charset="0"/>
                <a:ea typeface="Verdana" panose="020B0604030504040204" pitchFamily="34" charset="0"/>
                <a:cs typeface="Verdana" panose="020B0604030504040204" pitchFamily="34" charset="0"/>
              </a:rPr>
              <a:t>Performing arts</a:t>
            </a:r>
          </a:p>
          <a:p>
            <a:pPr algn="ctr"/>
            <a:r>
              <a:rPr lang="en-GB" sz="3600" b="1" dirty="0">
                <a:latin typeface="Verdana" panose="020B0604030504040204" pitchFamily="34" charset="0"/>
                <a:ea typeface="Verdana" panose="020B0604030504040204" pitchFamily="34" charset="0"/>
                <a:cs typeface="Verdana" panose="020B0604030504040204" pitchFamily="34" charset="0"/>
              </a:rPr>
              <a:t>Museum</a:t>
            </a:r>
          </a:p>
        </p:txBody>
      </p:sp>
    </p:spTree>
    <p:extLst>
      <p:ext uri="{BB962C8B-B14F-4D97-AF65-F5344CB8AC3E}">
        <p14:creationId xmlns:p14="http://schemas.microsoft.com/office/powerpoint/2010/main" val="4146933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t>Different definitions</a:t>
            </a:r>
            <a:endParaRPr lang="en-ES" dirty="0">
              <a:effectLst/>
            </a:endParaRPr>
          </a:p>
        </p:txBody>
      </p:sp>
      <p:sp>
        <p:nvSpPr>
          <p:cNvPr id="4" name="Pravokotnik 3">
            <a:extLst>
              <a:ext uri="{FF2B5EF4-FFF2-40B4-BE49-F238E27FC236}">
                <a16:creationId xmlns:a16="http://schemas.microsoft.com/office/drawing/2014/main" id="{0F7F6B8E-ACBC-334C-813D-0967C1B91D51}"/>
              </a:ext>
            </a:extLst>
          </p:cNvPr>
          <p:cNvSpPr/>
          <p:nvPr/>
        </p:nvSpPr>
        <p:spPr>
          <a:xfrm>
            <a:off x="459918" y="3158014"/>
            <a:ext cx="17619546" cy="3140520"/>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US" sz="4500" dirty="0"/>
              <a:t>EN 17161:2019 standard </a:t>
            </a:r>
          </a:p>
          <a:p>
            <a:pPr marL="685800" indent="-685800">
              <a:lnSpc>
                <a:spcPct val="150000"/>
              </a:lnSpc>
              <a:buFont typeface="Arial" panose="020B0604020202020204" pitchFamily="34" charset="0"/>
              <a:buChar char="•"/>
            </a:pPr>
            <a:r>
              <a:rPr lang="en-US" sz="4500" dirty="0"/>
              <a:t>ISO/IEC TR 29156:2015</a:t>
            </a:r>
            <a:r>
              <a:rPr lang="en-ES" sz="4500" dirty="0"/>
              <a:t> </a:t>
            </a:r>
          </a:p>
          <a:p>
            <a:pPr marL="685800" indent="-685800">
              <a:lnSpc>
                <a:spcPct val="150000"/>
              </a:lnSpc>
              <a:buFont typeface="Arial" panose="020B0604020202020204" pitchFamily="34" charset="0"/>
              <a:buChar char="•"/>
            </a:pPr>
            <a:r>
              <a:rPr lang="en-US" sz="4500" dirty="0"/>
              <a:t>ISO 11620:2014</a:t>
            </a:r>
            <a:r>
              <a:rPr lang="en-ES" sz="4500" dirty="0"/>
              <a:t> </a:t>
            </a:r>
            <a:endParaRPr lang="sl-SI" sz="4500" dirty="0">
              <a:latin typeface="Verdana"/>
              <a:ea typeface="Verdana"/>
              <a:cs typeface="Verdana"/>
            </a:endParaRPr>
          </a:p>
        </p:txBody>
      </p:sp>
    </p:spTree>
    <p:extLst>
      <p:ext uri="{BB962C8B-B14F-4D97-AF65-F5344CB8AC3E}">
        <p14:creationId xmlns:p14="http://schemas.microsoft.com/office/powerpoint/2010/main" val="3352760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t>Universalist approach</a:t>
            </a:r>
            <a:endParaRPr lang="en-ES" dirty="0">
              <a:effectLst/>
            </a:endParaRPr>
          </a:p>
        </p:txBody>
      </p:sp>
      <p:sp>
        <p:nvSpPr>
          <p:cNvPr id="4" name="Pravokotnik 3">
            <a:extLst>
              <a:ext uri="{FF2B5EF4-FFF2-40B4-BE49-F238E27FC236}">
                <a16:creationId xmlns:a16="http://schemas.microsoft.com/office/drawing/2014/main" id="{0F7F6B8E-ACBC-334C-813D-0967C1B91D51}"/>
              </a:ext>
            </a:extLst>
          </p:cNvPr>
          <p:cNvSpPr/>
          <p:nvPr/>
        </p:nvSpPr>
        <p:spPr>
          <a:xfrm>
            <a:off x="459918" y="3370664"/>
            <a:ext cx="17619546" cy="4153361"/>
          </a:xfrm>
          <a:prstGeom prst="rect">
            <a:avLst/>
          </a:prstGeom>
        </p:spPr>
        <p:txBody>
          <a:bodyPr wrap="square" lIns="137141" tIns="68570" rIns="137141" bIns="68570">
            <a:spAutoFit/>
          </a:bodyPr>
          <a:lstStyle/>
          <a:p>
            <a:pPr algn="ctr">
              <a:lnSpc>
                <a:spcPct val="150000"/>
              </a:lnSpc>
            </a:pPr>
            <a:r>
              <a:rPr lang="en-US" sz="4500" dirty="0">
                <a:latin typeface="Verdana" panose="020B0604030504040204" pitchFamily="34" charset="0"/>
                <a:ea typeface="Verdana" panose="020B0604030504040204" pitchFamily="34" charset="0"/>
                <a:cs typeface="Verdana" panose="020B0604030504040204" pitchFamily="34" charset="0"/>
              </a:rPr>
              <a:t>Accessibility no longer considered to concern </a:t>
            </a:r>
          </a:p>
          <a:p>
            <a:pPr algn="ctr">
              <a:lnSpc>
                <a:spcPct val="150000"/>
              </a:lnSpc>
            </a:pPr>
            <a:r>
              <a:rPr lang="en-US" sz="4500">
                <a:latin typeface="Verdana" panose="020B0604030504040204" pitchFamily="34" charset="0"/>
                <a:ea typeface="Verdana" panose="020B0604030504040204" pitchFamily="34" charset="0"/>
                <a:cs typeface="Verdana" panose="020B0604030504040204" pitchFamily="34" charset="0"/>
              </a:rPr>
              <a:t>exclusively </a:t>
            </a:r>
            <a:r>
              <a:rPr lang="en-US" sz="4500" dirty="0">
                <a:latin typeface="Verdana" panose="020B0604030504040204" pitchFamily="34" charset="0"/>
                <a:ea typeface="Verdana" panose="020B0604030504040204" pitchFamily="34" charset="0"/>
                <a:cs typeface="Verdana" panose="020B0604030504040204" pitchFamily="34" charset="0"/>
              </a:rPr>
              <a:t>or mainly specific </a:t>
            </a:r>
            <a:r>
              <a:rPr lang="en-US" sz="4500">
                <a:latin typeface="Verdana" panose="020B0604030504040204" pitchFamily="34" charset="0"/>
                <a:ea typeface="Verdana" panose="020B0604030504040204" pitchFamily="34" charset="0"/>
                <a:cs typeface="Verdana" panose="020B0604030504040204" pitchFamily="34" charset="0"/>
              </a:rPr>
              <a:t>groups </a:t>
            </a:r>
          </a:p>
          <a:p>
            <a:pPr algn="ctr">
              <a:lnSpc>
                <a:spcPct val="150000"/>
              </a:lnSpc>
            </a:pPr>
            <a:r>
              <a:rPr lang="en-US" sz="4500">
                <a:latin typeface="Verdana" panose="020B0604030504040204" pitchFamily="34" charset="0"/>
                <a:ea typeface="Verdana" panose="020B0604030504040204" pitchFamily="34" charset="0"/>
                <a:cs typeface="Verdana" panose="020B0604030504040204" pitchFamily="34" charset="0"/>
              </a:rPr>
              <a:t>of </a:t>
            </a:r>
            <a:r>
              <a:rPr lang="en-US" sz="4500" dirty="0">
                <a:latin typeface="Verdana" panose="020B0604030504040204" pitchFamily="34" charset="0"/>
                <a:ea typeface="Verdana" panose="020B0604030504040204" pitchFamily="34" charset="0"/>
                <a:cs typeface="Verdana" panose="020B0604030504040204" pitchFamily="34" charset="0"/>
              </a:rPr>
              <a:t>persons with disabilities, </a:t>
            </a:r>
          </a:p>
          <a:p>
            <a:pPr algn="ctr">
              <a:lnSpc>
                <a:spcPct val="150000"/>
              </a:lnSpc>
            </a:pPr>
            <a:r>
              <a:rPr lang="en-US" sz="4500" dirty="0">
                <a:latin typeface="Verdana" panose="020B0604030504040204" pitchFamily="34" charset="0"/>
                <a:ea typeface="Verdana" panose="020B0604030504040204" pitchFamily="34" charset="0"/>
                <a:cs typeface="Verdana" panose="020B0604030504040204" pitchFamily="34" charset="0"/>
              </a:rPr>
              <a:t>but all human beings</a:t>
            </a:r>
            <a:r>
              <a:rPr lang="en-ES" sz="4500" dirty="0">
                <a:latin typeface="Verdana" panose="020B0604030504040204" pitchFamily="34" charset="0"/>
                <a:ea typeface="Verdana" panose="020B0604030504040204" pitchFamily="34" charset="0"/>
                <a:cs typeface="Verdana" panose="020B0604030504040204" pitchFamily="34" charset="0"/>
              </a:rPr>
              <a:t>.</a:t>
            </a:r>
            <a:endParaRPr lang="sl-SI"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880282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t>Accessibility &amp; usability</a:t>
            </a:r>
            <a:endParaRPr lang="en-ES" dirty="0">
              <a:effectLst/>
            </a:endParaRPr>
          </a:p>
        </p:txBody>
      </p:sp>
      <p:sp>
        <p:nvSpPr>
          <p:cNvPr id="4" name="Pravokotnik 3">
            <a:extLst>
              <a:ext uri="{FF2B5EF4-FFF2-40B4-BE49-F238E27FC236}">
                <a16:creationId xmlns:a16="http://schemas.microsoft.com/office/drawing/2014/main" id="{0F7F6B8E-ACBC-334C-813D-0967C1B91D51}"/>
              </a:ext>
            </a:extLst>
          </p:cNvPr>
          <p:cNvSpPr/>
          <p:nvPr/>
        </p:nvSpPr>
        <p:spPr>
          <a:xfrm>
            <a:off x="459918" y="3200544"/>
            <a:ext cx="17619546" cy="5192107"/>
          </a:xfrm>
          <a:prstGeom prst="rect">
            <a:avLst/>
          </a:prstGeom>
        </p:spPr>
        <p:txBody>
          <a:bodyPr wrap="square" lIns="137141" tIns="68570" rIns="137141" bIns="68570">
            <a:spAutoFit/>
          </a:bodyPr>
          <a:lstStyle/>
          <a:p>
            <a:pPr algn="just">
              <a:lnSpc>
                <a:spcPct val="150000"/>
              </a:lnSpc>
            </a:pPr>
            <a:r>
              <a:rPr lang="en-US" sz="4500" dirty="0">
                <a:latin typeface="Verdana" panose="020B0604030504040204" pitchFamily="34" charset="0"/>
                <a:ea typeface="Verdana" panose="020B0604030504040204" pitchFamily="34" charset="0"/>
                <a:cs typeface="Verdana" panose="020B0604030504040204" pitchFamily="34" charset="0"/>
              </a:rPr>
              <a:t>Usability: </a:t>
            </a:r>
          </a:p>
          <a:p>
            <a:pPr algn="just">
              <a:lnSpc>
                <a:spcPct val="150000"/>
              </a:lnSpc>
            </a:pPr>
            <a:r>
              <a:rPr lang="en-US" sz="4500" dirty="0">
                <a:latin typeface="Verdana" panose="020B0604030504040204" pitchFamily="34" charset="0"/>
                <a:ea typeface="Verdana" panose="020B0604030504040204" pitchFamily="34" charset="0"/>
                <a:cs typeface="Verdana" panose="020B0604030504040204" pitchFamily="34" charset="0"/>
              </a:rPr>
              <a:t>“Extent to which a product can be used by </a:t>
            </a:r>
            <a:r>
              <a:rPr lang="en-US" sz="4500" b="1" dirty="0">
                <a:latin typeface="Verdana" panose="020B0604030504040204" pitchFamily="34" charset="0"/>
                <a:ea typeface="Verdana" panose="020B0604030504040204" pitchFamily="34" charset="0"/>
                <a:cs typeface="Verdana" panose="020B0604030504040204" pitchFamily="34" charset="0"/>
              </a:rPr>
              <a:t>specified users </a:t>
            </a:r>
            <a:r>
              <a:rPr lang="en-US" sz="4500" dirty="0">
                <a:latin typeface="Verdana" panose="020B0604030504040204" pitchFamily="34" charset="0"/>
                <a:ea typeface="Verdana" panose="020B0604030504040204" pitchFamily="34" charset="0"/>
                <a:cs typeface="Verdana" panose="020B0604030504040204" pitchFamily="34" charset="0"/>
              </a:rPr>
              <a:t>to achieve specified goals with effectiveness, efficiency and satisfaction in a </a:t>
            </a:r>
            <a:r>
              <a:rPr lang="en-US" sz="4500" b="1" dirty="0">
                <a:latin typeface="Verdana" panose="020B0604030504040204" pitchFamily="34" charset="0"/>
                <a:ea typeface="Verdana" panose="020B0604030504040204" pitchFamily="34" charset="0"/>
                <a:cs typeface="Verdana" panose="020B0604030504040204" pitchFamily="34" charset="0"/>
              </a:rPr>
              <a:t>specified context of use</a:t>
            </a:r>
            <a:r>
              <a:rPr lang="en-US" sz="4500" dirty="0">
                <a:latin typeface="Verdana" panose="020B0604030504040204" pitchFamily="34" charset="0"/>
                <a:ea typeface="Verdana" panose="020B0604030504040204" pitchFamily="34" charset="0"/>
                <a:cs typeface="Verdana" panose="020B0604030504040204" pitchFamily="34" charset="0"/>
              </a:rPr>
              <a:t>” (ISO 9241-11 standard)</a:t>
            </a:r>
            <a:endParaRPr lang="sl-SI"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97478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Questions</a:t>
            </a:r>
          </a:p>
        </p:txBody>
      </p:sp>
      <p:sp>
        <p:nvSpPr>
          <p:cNvPr id="4" name="Pravokotnik 3">
            <a:extLst>
              <a:ext uri="{FF2B5EF4-FFF2-40B4-BE49-F238E27FC236}">
                <a16:creationId xmlns:a16="http://schemas.microsoft.com/office/drawing/2014/main" id="{0F7F6B8E-ACBC-334C-813D-0967C1B91D51}"/>
              </a:ext>
            </a:extLst>
          </p:cNvPr>
          <p:cNvSpPr/>
          <p:nvPr/>
        </p:nvSpPr>
        <p:spPr>
          <a:xfrm>
            <a:off x="459918" y="3200544"/>
            <a:ext cx="17619546" cy="2075869"/>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cs typeface="Verdana" panose="020B0604030504040204" pitchFamily="34" charset="0"/>
              </a:rPr>
              <a:t>From disability to capabilities</a:t>
            </a:r>
          </a:p>
          <a:p>
            <a:pPr marL="685800" indent="-685800" algn="just">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cs typeface="Verdana" panose="020B0604030504040204" pitchFamily="34" charset="0"/>
              </a:rPr>
              <a:t>From accessibility to personalisation and customisation</a:t>
            </a:r>
          </a:p>
        </p:txBody>
      </p:sp>
    </p:spTree>
    <p:extLst>
      <p:ext uri="{BB962C8B-B14F-4D97-AF65-F5344CB8AC3E}">
        <p14:creationId xmlns:p14="http://schemas.microsoft.com/office/powerpoint/2010/main" val="2115970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3746</TotalTime>
  <Words>259</Words>
  <Application>Microsoft Macintosh PowerPoint</Application>
  <PresentationFormat>Custom</PresentationFormat>
  <Paragraphs>57</Paragraphs>
  <Slides>15</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Verdana</vt:lpstr>
      <vt:lpstr>Office Theme</vt:lpstr>
      <vt:lpstr>Accessibility</vt:lpstr>
      <vt:lpstr>Overview</vt:lpstr>
      <vt:lpstr>Reduced mobility</vt:lpstr>
      <vt:lpstr>Access to all aspects of life</vt:lpstr>
      <vt:lpstr>Types of accessibility</vt:lpstr>
      <vt:lpstr>Different definitions</vt:lpstr>
      <vt:lpstr>Universalist approach</vt:lpstr>
      <vt:lpstr>Accessibility &amp; usability</vt:lpstr>
      <vt:lpstr>Questions</vt:lpstr>
      <vt:lpstr>Pictures</vt:lpstr>
      <vt:lpstr>Anna Matamala</vt:lpstr>
      <vt:lpstr>Acknowledgement</vt:lpstr>
      <vt:lpstr>Disclaimer</vt:lpstr>
      <vt:lpstr>Partners</vt:lpstr>
      <vt:lpstr>EASIT</vt:lpstr>
    </vt:vector>
  </TitlesOfParts>
  <Manager>Anna Matamala</Manager>
  <Company>UAB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U1 Video Lecture</dc:subject>
  <dc:creator>Anna Fernández Torné</dc:creator>
  <cp:keywords>easy-to-read content; cognitive accessibility; plain language; easy-to-understand content</cp:keywords>
  <dc:description/>
  <cp:lastModifiedBy>Ana Fernández Torné</cp:lastModifiedBy>
  <cp:revision>13</cp:revision>
  <dcterms:modified xsi:type="dcterms:W3CDTF">2021-05-16T06:20:41Z</dcterms:modified>
  <cp:category>Teaching materials</cp:category>
</cp:coreProperties>
</file>