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65" r:id="rId2"/>
    <p:sldId id="330" r:id="rId3"/>
    <p:sldId id="326" r:id="rId4"/>
    <p:sldId id="352" r:id="rId5"/>
    <p:sldId id="329" r:id="rId6"/>
    <p:sldId id="353" r:id="rId7"/>
    <p:sldId id="356" r:id="rId8"/>
    <p:sldId id="346" r:id="rId9"/>
    <p:sldId id="357" r:id="rId10"/>
    <p:sldId id="354" r:id="rId11"/>
    <p:sldId id="358" r:id="rId12"/>
    <p:sldId id="359" r:id="rId13"/>
    <p:sldId id="342" r:id="rId14"/>
    <p:sldId id="360" r:id="rId15"/>
    <p:sldId id="327" r:id="rId16"/>
    <p:sldId id="331" r:id="rId17"/>
    <p:sldId id="328" r:id="rId18"/>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30"/>
            <p14:sldId id="326"/>
            <p14:sldId id="352"/>
            <p14:sldId id="329"/>
            <p14:sldId id="353"/>
            <p14:sldId id="356"/>
            <p14:sldId id="346"/>
            <p14:sldId id="357"/>
            <p14:sldId id="354"/>
            <p14:sldId id="358"/>
            <p14:sldId id="359"/>
            <p14:sldId id="342"/>
            <p14:sldId id="360"/>
            <p14:sldId id="327"/>
            <p14:sldId id="331"/>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B82C3C-3E3F-0D41-A631-FB21B7B317E0}" v="1" dt="2021-05-16T06:21:03.9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86395"/>
  </p:normalViewPr>
  <p:slideViewPr>
    <p:cSldViewPr snapToGrid="0" snapToObjects="1">
      <p:cViewPr varScale="1">
        <p:scale>
          <a:sx n="73" d="100"/>
          <a:sy n="73" d="100"/>
        </p:scale>
        <p:origin x="216" y="200"/>
      </p:cViewPr>
      <p:guideLst>
        <p:guide orient="horz" pos="2137"/>
        <p:guide pos="3840"/>
        <p:guide orient="horz" pos="3206"/>
        <p:guide pos="57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nsmedia Catalonia" userId="c0efc993-feaa-4897-9c68-98998669238c" providerId="ADAL" clId="{12B82C3C-3E3F-0D41-A631-FB21B7B317E0}"/>
    <pc:docChg chg="addSld delSld modSld modSection">
      <pc:chgData name="Transmedia Catalonia" userId="c0efc993-feaa-4897-9c68-98998669238c" providerId="ADAL" clId="{12B82C3C-3E3F-0D41-A631-FB21B7B317E0}" dt="2021-05-16T06:21:03.932" v="1"/>
      <pc:docMkLst>
        <pc:docMk/>
      </pc:docMkLst>
      <pc:sldChg chg="add del">
        <pc:chgData name="Transmedia Catalonia" userId="c0efc993-feaa-4897-9c68-98998669238c" providerId="ADAL" clId="{12B82C3C-3E3F-0D41-A631-FB21B7B317E0}" dt="2021-05-16T06:21:03.932" v="1"/>
        <pc:sldMkLst>
          <pc:docMk/>
          <pc:sldMk cId="1274046980" sldId="32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16/5/21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16/5/21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2537489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3</a:t>
            </a:fld>
            <a:endParaRPr lang="es-ES"/>
          </a:p>
        </p:txBody>
      </p:sp>
    </p:spTree>
    <p:extLst>
      <p:ext uri="{BB962C8B-B14F-4D97-AF65-F5344CB8AC3E}">
        <p14:creationId xmlns:p14="http://schemas.microsoft.com/office/powerpoint/2010/main" val="3078968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4</a:t>
            </a:fld>
            <a:endParaRPr lang="es-ES"/>
          </a:p>
        </p:txBody>
      </p:sp>
    </p:spTree>
    <p:extLst>
      <p:ext uri="{BB962C8B-B14F-4D97-AF65-F5344CB8AC3E}">
        <p14:creationId xmlns:p14="http://schemas.microsoft.com/office/powerpoint/2010/main" val="4048571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7</a:t>
            </a:fld>
            <a:endParaRPr lang="es-ES"/>
          </a:p>
        </p:txBody>
      </p:sp>
    </p:spTree>
    <p:extLst>
      <p:ext uri="{BB962C8B-B14F-4D97-AF65-F5344CB8AC3E}">
        <p14:creationId xmlns:p14="http://schemas.microsoft.com/office/powerpoint/2010/main" val="4197822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13</a:t>
            </a:fld>
            <a:endParaRPr lang="es-ES"/>
          </a:p>
        </p:txBody>
      </p:sp>
    </p:spTree>
    <p:extLst>
      <p:ext uri="{BB962C8B-B14F-4D97-AF65-F5344CB8AC3E}">
        <p14:creationId xmlns:p14="http://schemas.microsoft.com/office/powerpoint/2010/main" val="1329479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14</a:t>
            </a:fld>
            <a:endParaRPr lang="es-ES"/>
          </a:p>
        </p:txBody>
      </p:sp>
    </p:spTree>
    <p:extLst>
      <p:ext uri="{BB962C8B-B14F-4D97-AF65-F5344CB8AC3E}">
        <p14:creationId xmlns:p14="http://schemas.microsoft.com/office/powerpoint/2010/main" val="27768012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15</a:t>
            </a:fld>
            <a:endParaRPr lang="es-ES"/>
          </a:p>
        </p:txBody>
      </p:sp>
    </p:spTree>
    <p:extLst>
      <p:ext uri="{BB962C8B-B14F-4D97-AF65-F5344CB8AC3E}">
        <p14:creationId xmlns:p14="http://schemas.microsoft.com/office/powerpoint/2010/main" val="1894258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16</a:t>
            </a:fld>
            <a:endParaRPr lang="es-ES"/>
          </a:p>
        </p:txBody>
      </p:sp>
    </p:spTree>
    <p:extLst>
      <p:ext uri="{BB962C8B-B14F-4D97-AF65-F5344CB8AC3E}">
        <p14:creationId xmlns:p14="http://schemas.microsoft.com/office/powerpoint/2010/main" val="3823383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17</a:t>
            </a:fld>
            <a:endParaRPr lang="es-ES"/>
          </a:p>
        </p:txBody>
      </p:sp>
    </p:spTree>
    <p:extLst>
      <p:ext uri="{BB962C8B-B14F-4D97-AF65-F5344CB8AC3E}">
        <p14:creationId xmlns:p14="http://schemas.microsoft.com/office/powerpoint/2010/main" val="235242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891690"/>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382547"/>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17912" y="1891690"/>
            <a:ext cx="17084400" cy="1062638"/>
          </a:xfrm>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93144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408715"/>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1.JPG"/><Relationship Id="rId12" Type="http://schemas.openxmlformats.org/officeDocument/2006/relationships/image" Target="../media/image15.jp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10.jpg"/><Relationship Id="rId11" Type="http://schemas.openxmlformats.org/officeDocument/2006/relationships/image" Target="../media/image8.png"/><Relationship Id="rId5" Type="http://schemas.openxmlformats.org/officeDocument/2006/relationships/image" Target="../media/image9.emf"/><Relationship Id="rId10" Type="http://schemas.openxmlformats.org/officeDocument/2006/relationships/image" Target="../media/image14.jpg"/><Relationship Id="rId4" Type="http://schemas.openxmlformats.org/officeDocument/2006/relationships/image" Target="../media/image7.png"/><Relationship Id="rId9" Type="http://schemas.openxmlformats.org/officeDocument/2006/relationships/image" Target="../media/image13.sv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17.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ncdj.org/style-guide/"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4501269"/>
            <a:ext cx="17457031" cy="1062638"/>
          </a:xfrm>
        </p:spPr>
        <p:txBody>
          <a:bodyPr>
            <a:noAutofit/>
          </a:bodyPr>
          <a:lstStyle/>
          <a:p>
            <a:pPr algn="ctr"/>
            <a:r>
              <a:rPr lang="en-ES" sz="7500" dirty="0"/>
              <a:t>Language on disability</a:t>
            </a:r>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4410266" y="6175287"/>
            <a:ext cx="9465373" cy="1688391"/>
          </a:xfrm>
          <a:prstGeom prst="rect">
            <a:avLst/>
          </a:prstGeom>
        </p:spPr>
        <p:txBody>
          <a:bodyPr wrap="none" lIns="137141" tIns="68570" rIns="137141" bIns="68570">
            <a:spAutoFit/>
          </a:bodyPr>
          <a:lstStyle/>
          <a:p>
            <a:pPr algn="ctr">
              <a:lnSpc>
                <a:spcPct val="150000"/>
              </a:lnSpc>
            </a:pPr>
            <a:r>
              <a:rPr lang="es-ES" sz="3600" b="1" dirty="0">
                <a:latin typeface="Verdana" panose="020B0604030504040204" pitchFamily="34" charset="0"/>
                <a:ea typeface="Verdana" panose="020B0604030504040204" pitchFamily="34" charset="0"/>
                <a:cs typeface="Verdana" panose="020B0604030504040204" pitchFamily="34" charset="0"/>
              </a:rPr>
              <a:t>Anna </a:t>
            </a:r>
            <a:r>
              <a:rPr lang="es-ES" sz="3600" b="1" dirty="0" err="1">
                <a:latin typeface="Verdana" panose="020B0604030504040204" pitchFamily="34" charset="0"/>
                <a:ea typeface="Verdana" panose="020B0604030504040204" pitchFamily="34" charset="0"/>
                <a:cs typeface="Verdana" panose="020B0604030504040204" pitchFamily="34" charset="0"/>
              </a:rPr>
              <a:t>Matamala</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es-ES" sz="3600" b="1" dirty="0" err="1">
                <a:latin typeface="Verdana" panose="020B0604030504040204" pitchFamily="34" charset="0"/>
                <a:ea typeface="Verdana" panose="020B0604030504040204" pitchFamily="34" charset="0"/>
                <a:cs typeface="Verdana" panose="020B0604030504040204" pitchFamily="34" charset="0"/>
              </a:rPr>
              <a:t>Universitat</a:t>
            </a:r>
            <a:r>
              <a:rPr lang="es-ES" sz="3600" b="1" dirty="0">
                <a:latin typeface="Verdana" panose="020B0604030504040204" pitchFamily="34" charset="0"/>
                <a:ea typeface="Verdana" panose="020B0604030504040204" pitchFamily="34" charset="0"/>
                <a:cs typeface="Verdana" panose="020B0604030504040204" pitchFamily="34" charset="0"/>
              </a:rPr>
              <a:t> </a:t>
            </a:r>
            <a:r>
              <a:rPr lang="es-ES" sz="3600" b="1" dirty="0" err="1">
                <a:latin typeface="Verdana" panose="020B0604030504040204" pitchFamily="34" charset="0"/>
                <a:ea typeface="Verdana" panose="020B0604030504040204" pitchFamily="34" charset="0"/>
                <a:cs typeface="Verdana" panose="020B0604030504040204" pitchFamily="34" charset="0"/>
              </a:rPr>
              <a:t>Autònoma</a:t>
            </a:r>
            <a:r>
              <a:rPr lang="es-ES" sz="3600" b="1" dirty="0">
                <a:latin typeface="Verdana" panose="020B0604030504040204" pitchFamily="34" charset="0"/>
                <a:ea typeface="Verdana" panose="020B0604030504040204" pitchFamily="34" charset="0"/>
                <a:cs typeface="Verdana" panose="020B0604030504040204" pitchFamily="34" charset="0"/>
              </a:rPr>
              <a:t> de Barcelona</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a:extLst>
              <a:ext uri="{FF2B5EF4-FFF2-40B4-BE49-F238E27FC236}">
                <a16:creationId xmlns:a16="http://schemas.microsoft.com/office/drawing/2014/main" id="{AAC2A4C7-C614-7241-918C-B81ACCA7CF55}"/>
              </a:ext>
            </a:extLst>
          </p:cNvPr>
          <p:cNvSpPr txBox="1"/>
          <p:nvPr/>
        </p:nvSpPr>
        <p:spPr>
          <a:xfrm>
            <a:off x="4024760" y="3124947"/>
            <a:ext cx="10236418"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1. </a:t>
            </a:r>
            <a:r>
              <a:rPr lang="es-ES" sz="4800" b="1" dirty="0">
                <a:latin typeface="Verdana" panose="020B0604030504040204" pitchFamily="34" charset="0"/>
                <a:ea typeface="Verdana" panose="020B0604030504040204" pitchFamily="34" charset="0"/>
                <a:cs typeface="Verdana" panose="020B0604030504040204" pitchFamily="34" charset="0"/>
              </a:rPr>
              <a:t>Human </a:t>
            </a:r>
            <a:r>
              <a:rPr lang="es-ES" sz="4800" b="1" dirty="0" err="1">
                <a:latin typeface="Verdana" panose="020B0604030504040204" pitchFamily="34" charset="0"/>
                <a:ea typeface="Verdana" panose="020B0604030504040204" pitchFamily="34" charset="0"/>
                <a:cs typeface="Verdana" panose="020B0604030504040204" pitchFamily="34" charset="0"/>
              </a:rPr>
              <a:t>diversity</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TextBox 23">
            <a:extLst>
              <a:ext uri="{FF2B5EF4-FFF2-40B4-BE49-F238E27FC236}">
                <a16:creationId xmlns:a16="http://schemas.microsoft.com/office/drawing/2014/main" id="{9B881F88-A38F-E04E-A92D-8D793AECAFD3}"/>
              </a:ext>
            </a:extLst>
          </p:cNvPr>
          <p:cNvSpPr txBox="1"/>
          <p:nvPr/>
        </p:nvSpPr>
        <p:spPr>
          <a:xfrm>
            <a:off x="4507255" y="2199525"/>
            <a:ext cx="9271410"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Unit </a:t>
            </a:r>
            <a:r>
              <a:rPr lang="es-ES" sz="4800" b="1" dirty="0">
                <a:latin typeface="Verdana" panose="020B0604030504040204" pitchFamily="34" charset="0"/>
                <a:ea typeface="Verdana" panose="020B0604030504040204" pitchFamily="34" charset="0"/>
                <a:cs typeface="Verdana" panose="020B0604030504040204" pitchFamily="34" charset="0"/>
              </a:rPr>
              <a:t>1. Media </a:t>
            </a:r>
            <a:r>
              <a:rPr lang="es-ES" sz="4800" b="1" dirty="0" err="1">
                <a:latin typeface="Verdana" panose="020B0604030504040204" pitchFamily="34" charset="0"/>
                <a:ea typeface="Verdana" panose="020B0604030504040204" pitchFamily="34" charset="0"/>
                <a:cs typeface="Verdana" panose="020B0604030504040204" pitchFamily="34" charset="0"/>
              </a:rPr>
              <a:t>accessibility</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3C68-258C-3E44-BD2D-C722FCAC631E}"/>
              </a:ext>
            </a:extLst>
          </p:cNvPr>
          <p:cNvSpPr>
            <a:spLocks noGrp="1"/>
          </p:cNvSpPr>
          <p:nvPr>
            <p:ph type="title"/>
          </p:nvPr>
        </p:nvSpPr>
        <p:spPr/>
        <p:txBody>
          <a:bodyPr/>
          <a:lstStyle/>
          <a:p>
            <a:r>
              <a:rPr lang="en-GB" dirty="0"/>
              <a:t>Down syndrome</a:t>
            </a:r>
          </a:p>
        </p:txBody>
      </p:sp>
      <p:sp>
        <p:nvSpPr>
          <p:cNvPr id="3" name="Pravokotnik 3">
            <a:extLst>
              <a:ext uri="{FF2B5EF4-FFF2-40B4-BE49-F238E27FC236}">
                <a16:creationId xmlns:a16="http://schemas.microsoft.com/office/drawing/2014/main" id="{CAD6F059-26EE-924B-8CA5-F0DFF05E8724}"/>
              </a:ext>
            </a:extLst>
          </p:cNvPr>
          <p:cNvSpPr/>
          <p:nvPr/>
        </p:nvSpPr>
        <p:spPr>
          <a:xfrm>
            <a:off x="459918" y="3158014"/>
            <a:ext cx="17619546" cy="5192107"/>
          </a:xfrm>
          <a:prstGeom prst="rect">
            <a:avLst/>
          </a:prstGeom>
        </p:spPr>
        <p:txBody>
          <a:bodyPr wrap="square" lIns="137141" tIns="68570" rIns="137141" bIns="68570">
            <a:spAutoFit/>
          </a:bodyPr>
          <a:lstStyle/>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People-first language.</a:t>
            </a:r>
          </a:p>
          <a:p>
            <a:pPr marL="685800" indent="-685800" algn="just">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cs typeface="Verdana" panose="020B0604030504040204" pitchFamily="34" charset="0"/>
              </a:rPr>
              <a:t>Avoiding </a:t>
            </a:r>
            <a:r>
              <a:rPr lang="en-ES" sz="4500" dirty="0">
                <a:latin typeface="Verdana" panose="020B0604030504040204" pitchFamily="34" charset="0"/>
                <a:ea typeface="Verdana" panose="020B0604030504040204" pitchFamily="34" charset="0"/>
                <a:cs typeface="Verdana" panose="020B0604030504040204" pitchFamily="34" charset="0"/>
              </a:rPr>
              <a:t>“</a:t>
            </a:r>
            <a:r>
              <a:rPr lang="sl-SI" sz="4500" dirty="0">
                <a:latin typeface="Verdana" panose="020B0604030504040204" pitchFamily="34" charset="0"/>
                <a:ea typeface="Verdana" panose="020B0604030504040204" pitchFamily="34" charset="0"/>
                <a:cs typeface="Verdana" panose="020B0604030504040204" pitchFamily="34" charset="0"/>
              </a:rPr>
              <a:t>suffer from</a:t>
            </a:r>
            <a:r>
              <a:rPr lang="en-ES" sz="4500" dirty="0">
                <a:latin typeface="Verdana" panose="020B0604030504040204" pitchFamily="34" charset="0"/>
                <a:ea typeface="Verdana" panose="020B0604030504040204" pitchFamily="34" charset="0"/>
                <a:cs typeface="Verdana" panose="020B0604030504040204" pitchFamily="34" charset="0"/>
              </a:rPr>
              <a:t>”</a:t>
            </a:r>
            <a:r>
              <a:rPr lang="sl-SI" sz="4500" dirty="0">
                <a:latin typeface="Verdana" panose="020B0604030504040204" pitchFamily="34" charset="0"/>
                <a:ea typeface="Verdana" panose="020B0604030504040204" pitchFamily="34" charset="0"/>
                <a:cs typeface="Verdana" panose="020B0604030504040204" pitchFamily="34" charset="0"/>
              </a:rPr>
              <a:t>, </a:t>
            </a:r>
            <a:r>
              <a:rPr lang="en-ES" sz="4500" dirty="0">
                <a:latin typeface="Verdana" panose="020B0604030504040204" pitchFamily="34" charset="0"/>
                <a:ea typeface="Verdana" panose="020B0604030504040204" pitchFamily="34" charset="0"/>
                <a:cs typeface="Verdana" panose="020B0604030504040204" pitchFamily="34" charset="0"/>
              </a:rPr>
              <a:t>“</a:t>
            </a:r>
            <a:r>
              <a:rPr lang="sl-SI" sz="4500" dirty="0">
                <a:latin typeface="Verdana" panose="020B0604030504040204" pitchFamily="34" charset="0"/>
                <a:ea typeface="Verdana" panose="020B0604030504040204" pitchFamily="34" charset="0"/>
                <a:cs typeface="Verdana" panose="020B0604030504040204" pitchFamily="34" charset="0"/>
              </a:rPr>
              <a:t>afflicted with</a:t>
            </a:r>
            <a:r>
              <a:rPr lang="en-ES" sz="4500" dirty="0">
                <a:latin typeface="Verdana" panose="020B0604030504040204" pitchFamily="34" charset="0"/>
                <a:ea typeface="Verdana" panose="020B0604030504040204" pitchFamily="34" charset="0"/>
                <a:cs typeface="Verdana" panose="020B0604030504040204" pitchFamily="34" charset="0"/>
              </a:rPr>
              <a:t>”</a:t>
            </a:r>
            <a:r>
              <a:rPr lang="sl-SI" sz="4500" dirty="0">
                <a:latin typeface="Verdana" panose="020B0604030504040204" pitchFamily="34" charset="0"/>
                <a:ea typeface="Verdana" panose="020B0604030504040204" pitchFamily="34" charset="0"/>
                <a:cs typeface="Verdana" panose="020B0604030504040204" pitchFamily="34" charset="0"/>
              </a:rPr>
              <a:t>.</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“Cognitive disability”, “intellectual disability”: acceptable.</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“Down syndrome”: more accurate if medically diagnosed.</a:t>
            </a:r>
          </a:p>
          <a:p>
            <a:pPr marL="685800" indent="-685800" algn="just">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30544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3C68-258C-3E44-BD2D-C722FCAC631E}"/>
              </a:ext>
            </a:extLst>
          </p:cNvPr>
          <p:cNvSpPr>
            <a:spLocks noGrp="1"/>
          </p:cNvSpPr>
          <p:nvPr>
            <p:ph type="title"/>
          </p:nvPr>
        </p:nvSpPr>
        <p:spPr/>
        <p:txBody>
          <a:bodyPr/>
          <a:lstStyle/>
          <a:p>
            <a:r>
              <a:rPr lang="en-GB" dirty="0"/>
              <a:t>Dyslexia and dyslexic</a:t>
            </a:r>
          </a:p>
        </p:txBody>
      </p:sp>
      <p:sp>
        <p:nvSpPr>
          <p:cNvPr id="3" name="Pravokotnik 3">
            <a:extLst>
              <a:ext uri="{FF2B5EF4-FFF2-40B4-BE49-F238E27FC236}">
                <a16:creationId xmlns:a16="http://schemas.microsoft.com/office/drawing/2014/main" id="{CAD6F059-26EE-924B-8CA5-F0DFF05E8724}"/>
              </a:ext>
            </a:extLst>
          </p:cNvPr>
          <p:cNvSpPr/>
          <p:nvPr/>
        </p:nvSpPr>
        <p:spPr>
          <a:xfrm>
            <a:off x="459918" y="3158014"/>
            <a:ext cx="17619546" cy="3114615"/>
          </a:xfrm>
          <a:prstGeom prst="rect">
            <a:avLst/>
          </a:prstGeom>
        </p:spPr>
        <p:txBody>
          <a:bodyPr wrap="square" lIns="137141" tIns="68570" rIns="137141" bIns="68570">
            <a:spAutoFit/>
          </a:bodyPr>
          <a:lstStyle/>
          <a:p>
            <a:pPr marL="685800" indent="-685800" algn="just">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a:t>
            </a:r>
            <a:r>
              <a:rPr lang="es-ES" sz="4500" dirty="0" err="1">
                <a:latin typeface="Verdana" panose="020B0604030504040204" pitchFamily="34" charset="0"/>
                <a:ea typeface="Verdana" panose="020B0604030504040204" pitchFamily="34" charset="0"/>
                <a:cs typeface="Verdana" panose="020B0604030504040204" pitchFamily="34" charset="0"/>
              </a:rPr>
              <a:t>Having</a:t>
            </a:r>
            <a:r>
              <a:rPr lang="es-ES" sz="4500" dirty="0">
                <a:latin typeface="Verdana" panose="020B0604030504040204" pitchFamily="34" charset="0"/>
                <a:ea typeface="Verdana" panose="020B0604030504040204" pitchFamily="34" charset="0"/>
                <a:cs typeface="Verdana" panose="020B0604030504040204" pitchFamily="34" charset="0"/>
              </a:rPr>
              <a:t> dislexia” </a:t>
            </a:r>
            <a:r>
              <a:rPr lang="es-ES" sz="4500" dirty="0" err="1">
                <a:latin typeface="Verdana" panose="020B0604030504040204" pitchFamily="34" charset="0"/>
                <a:ea typeface="Verdana" panose="020B0604030504040204" pitchFamily="34" charset="0"/>
                <a:cs typeface="Verdana" panose="020B0604030504040204" pitchFamily="34" charset="0"/>
              </a:rPr>
              <a:t>rather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than</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being</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dyslexic</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gn="just">
              <a:lnSpc>
                <a:spcPct val="150000"/>
              </a:lnSpc>
              <a:buFont typeface="Arial" panose="020B0604020202020204" pitchFamily="34" charset="0"/>
              <a:buChar char="•"/>
            </a:pPr>
            <a:endParaRPr lang="en-ES" sz="4500" dirty="0">
              <a:latin typeface="Verdana" panose="020B0604030504040204" pitchFamily="34" charset="0"/>
              <a:ea typeface="Verdana" panose="020B0604030504040204" pitchFamily="34" charset="0"/>
              <a:cs typeface="Verdana" panose="020B0604030504040204" pitchFamily="34" charset="0"/>
            </a:endParaRPr>
          </a:p>
          <a:p>
            <a:pPr marL="685800" indent="-685800" algn="just">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18009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3C68-258C-3E44-BD2D-C722FCAC631E}"/>
              </a:ext>
            </a:extLst>
          </p:cNvPr>
          <p:cNvSpPr>
            <a:spLocks noGrp="1"/>
          </p:cNvSpPr>
          <p:nvPr>
            <p:ph type="title"/>
          </p:nvPr>
        </p:nvSpPr>
        <p:spPr/>
        <p:txBody>
          <a:bodyPr/>
          <a:lstStyle/>
          <a:p>
            <a:r>
              <a:rPr lang="en-GB" dirty="0"/>
              <a:t>Final remarks</a:t>
            </a:r>
          </a:p>
        </p:txBody>
      </p:sp>
      <p:sp>
        <p:nvSpPr>
          <p:cNvPr id="3" name="Pravokotnik 3">
            <a:extLst>
              <a:ext uri="{FF2B5EF4-FFF2-40B4-BE49-F238E27FC236}">
                <a16:creationId xmlns:a16="http://schemas.microsoft.com/office/drawing/2014/main" id="{CAD6F059-26EE-924B-8CA5-F0DFF05E8724}"/>
              </a:ext>
            </a:extLst>
          </p:cNvPr>
          <p:cNvSpPr/>
          <p:nvPr/>
        </p:nvSpPr>
        <p:spPr>
          <a:xfrm>
            <a:off x="459918" y="3158014"/>
            <a:ext cx="9789868" cy="5192107"/>
          </a:xfrm>
          <a:prstGeom prst="rect">
            <a:avLst/>
          </a:prstGeom>
        </p:spPr>
        <p:txBody>
          <a:bodyPr wrap="square" lIns="137141" tIns="68570" rIns="137141" bIns="68570">
            <a:spAutoFit/>
          </a:bodyPr>
          <a:lstStyle/>
          <a:p>
            <a:pPr algn="just">
              <a:lnSpc>
                <a:spcPct val="150000"/>
              </a:lnSpc>
            </a:pPr>
            <a:r>
              <a:rPr lang="en-ES" sz="4500" dirty="0">
                <a:latin typeface="Verdana" panose="020B0604030504040204" pitchFamily="34" charset="0"/>
                <a:ea typeface="Verdana" panose="020B0604030504040204" pitchFamily="34" charset="0"/>
                <a:cs typeface="Verdana" panose="020B0604030504040204" pitchFamily="34" charset="0"/>
              </a:rPr>
              <a:t>Be aware of:</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Implications of choices.</a:t>
            </a:r>
          </a:p>
          <a:p>
            <a:pPr marL="685800" indent="-685800" algn="just">
              <a:lnSpc>
                <a:spcPct val="150000"/>
              </a:lnSpc>
              <a:buFont typeface="Arial" panose="020B0604020202020204" pitchFamily="34" charset="0"/>
              <a:buChar char="•"/>
            </a:pPr>
            <a:r>
              <a:rPr lang="en-ES" sz="4500">
                <a:latin typeface="Verdana" panose="020B0604030504040204" pitchFamily="34" charset="0"/>
                <a:ea typeface="Verdana" panose="020B0604030504040204" pitchFamily="34" charset="0"/>
                <a:cs typeface="Verdana" panose="020B0604030504040204" pitchFamily="34" charset="0"/>
              </a:rPr>
              <a:t>Evolution of terms.</a:t>
            </a:r>
            <a:endParaRPr lang="en-ES" sz="4500" dirty="0">
              <a:latin typeface="Verdana" panose="020B0604030504040204" pitchFamily="34" charset="0"/>
              <a:ea typeface="Verdana" panose="020B0604030504040204" pitchFamily="34" charset="0"/>
              <a:cs typeface="Verdana" panose="020B0604030504040204" pitchFamily="34" charset="0"/>
            </a:endParaRP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Language specificities.</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User preferences.</a:t>
            </a:r>
            <a:endParaRPr lang="sl-SI" sz="4500" dirty="0">
              <a:latin typeface="Verdana" panose="020B0604030504040204" pitchFamily="34" charset="0"/>
              <a:ea typeface="Verdana" panose="020B0604030504040204" pitchFamily="34" charset="0"/>
              <a:cs typeface="Verdana" panose="020B0604030504040204" pitchFamily="34" charset="0"/>
            </a:endParaRPr>
          </a:p>
        </p:txBody>
      </p:sp>
      <p:sp>
        <p:nvSpPr>
          <p:cNvPr id="4" name="Pravokotnik 3">
            <a:extLst>
              <a:ext uri="{FF2B5EF4-FFF2-40B4-BE49-F238E27FC236}">
                <a16:creationId xmlns:a16="http://schemas.microsoft.com/office/drawing/2014/main" id="{39963B2A-25E9-074B-A302-B17C8D6E3A09}"/>
              </a:ext>
            </a:extLst>
          </p:cNvPr>
          <p:cNvSpPr/>
          <p:nvPr/>
        </p:nvSpPr>
        <p:spPr>
          <a:xfrm>
            <a:off x="10772098" y="5119577"/>
            <a:ext cx="6520140" cy="1037187"/>
          </a:xfrm>
          <a:prstGeom prst="rect">
            <a:avLst/>
          </a:prstGeom>
        </p:spPr>
        <p:txBody>
          <a:bodyPr wrap="square" lIns="137141" tIns="68570" rIns="137141" bIns="68570">
            <a:spAutoFit/>
          </a:bodyPr>
          <a:lstStyle/>
          <a:p>
            <a:pPr algn="ctr">
              <a:lnSpc>
                <a:spcPct val="150000"/>
              </a:lnSpc>
            </a:pPr>
            <a:r>
              <a:rPr lang="es-ES" sz="4500" b="1" dirty="0">
                <a:latin typeface="Verdana" panose="020B0604030504040204" pitchFamily="34" charset="0"/>
                <a:ea typeface="Verdana" panose="020B0604030504040204" pitchFamily="34" charset="0"/>
                <a:cs typeface="Verdana" panose="020B0604030504040204" pitchFamily="34" charset="0"/>
              </a:rPr>
              <a:t>“</a:t>
            </a:r>
            <a:r>
              <a:rPr lang="es-ES" sz="4500" b="1" dirty="0" err="1">
                <a:latin typeface="Verdana" panose="020B0604030504040204" pitchFamily="34" charset="0"/>
                <a:ea typeface="Verdana" panose="020B0604030504040204" pitchFamily="34" charset="0"/>
                <a:cs typeface="Verdana" panose="020B0604030504040204" pitchFamily="34" charset="0"/>
              </a:rPr>
              <a:t>Diverse</a:t>
            </a:r>
            <a:r>
              <a:rPr lang="es-ES" sz="4500" b="1" dirty="0">
                <a:latin typeface="Verdana" panose="020B0604030504040204" pitchFamily="34" charset="0"/>
                <a:ea typeface="Verdana" panose="020B0604030504040204" pitchFamily="34" charset="0"/>
                <a:cs typeface="Verdana" panose="020B0604030504040204" pitchFamily="34" charset="0"/>
              </a:rPr>
              <a:t> </a:t>
            </a:r>
            <a:r>
              <a:rPr lang="es-ES" sz="4500" b="1" dirty="0" err="1">
                <a:latin typeface="Verdana" panose="020B0604030504040204" pitchFamily="34" charset="0"/>
                <a:ea typeface="Verdana" panose="020B0604030504040204" pitchFamily="34" charset="0"/>
                <a:cs typeface="Verdana" panose="020B0604030504040204" pitchFamily="34" charset="0"/>
              </a:rPr>
              <a:t>users</a:t>
            </a:r>
            <a:r>
              <a:rPr lang="es-ES" sz="4500" b="1"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550276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692498"/>
          </a:xfrm>
          <a:prstGeom prst="rect">
            <a:avLst/>
          </a:prstGeom>
          <a:noFill/>
        </p:spPr>
        <p:txBody>
          <a:bodyPr wrap="square" lIns="137141" tIns="68570" rIns="137141" bIns="68570" rtlCol="0">
            <a:spAutoFit/>
          </a:bodyPr>
          <a:lstStyle/>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rPr>
              <a:t>anna.matamala@uab.cat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751592" y="4221103"/>
            <a:ext cx="9342870" cy="1062638"/>
          </a:xfrm>
        </p:spPr>
        <p:txBody>
          <a:bodyPr>
            <a:normAutofit/>
          </a:bodyPr>
          <a:lstStyle/>
          <a:p>
            <a:r>
              <a:rPr lang="en-ES" sz="3600" dirty="0"/>
              <a:t>Anna Matamala</a:t>
            </a:r>
          </a:p>
        </p:txBody>
      </p:sp>
      <p:pic>
        <p:nvPicPr>
          <p:cNvPr id="17" name="Picture 16" descr="Logo of Universitat Autònoma de Barcelona">
            <a:extLst>
              <a:ext uri="{FF2B5EF4-FFF2-40B4-BE49-F238E27FC236}">
                <a16:creationId xmlns:a16="http://schemas.microsoft.com/office/drawing/2014/main" id="{79B64585-8AE6-F047-B9D0-459ECD9F14A9}"/>
              </a:ext>
            </a:extLst>
          </p:cNvPr>
          <p:cNvPicPr>
            <a:picLocks noChangeAspect="1"/>
          </p:cNvPicPr>
          <p:nvPr/>
        </p:nvPicPr>
        <p:blipFill>
          <a:blip r:embed="rId5"/>
          <a:srcRect/>
          <a:stretch/>
        </p:blipFill>
        <p:spPr>
          <a:xfrm>
            <a:off x="4311922" y="3498528"/>
            <a:ext cx="4439670" cy="3329752"/>
          </a:xfrm>
          <a:prstGeom prst="rect">
            <a:avLst/>
          </a:prstGeom>
        </p:spPr>
      </p:pic>
    </p:spTree>
    <p:extLst>
      <p:ext uri="{BB962C8B-B14F-4D97-AF65-F5344CB8AC3E}">
        <p14:creationId xmlns:p14="http://schemas.microsoft.com/office/powerpoint/2010/main" val="760578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3414306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1538372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3621801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1274046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ES" dirty="0"/>
              <a:t>Overview</a:t>
            </a: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1037123"/>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Terms used to talk about disability.</a:t>
            </a:r>
          </a:p>
        </p:txBody>
      </p:sp>
    </p:spTree>
    <p:extLst>
      <p:ext uri="{BB962C8B-B14F-4D97-AF65-F5344CB8AC3E}">
        <p14:creationId xmlns:p14="http://schemas.microsoft.com/office/powerpoint/2010/main" val="378835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p:txBody>
          <a:bodyPr/>
          <a:lstStyle/>
          <a:p>
            <a:r>
              <a:rPr lang="en-ES" dirty="0"/>
              <a:t>Disability Style Guide</a:t>
            </a:r>
          </a:p>
        </p:txBody>
      </p:sp>
      <p:sp>
        <p:nvSpPr>
          <p:cNvPr id="19" name="Pravokotnik 3">
            <a:extLst>
              <a:ext uri="{FF2B5EF4-FFF2-40B4-BE49-F238E27FC236}">
                <a16:creationId xmlns:a16="http://schemas.microsoft.com/office/drawing/2014/main" id="{71ECEF1D-A404-AF48-A971-B18BF0B0B91C}"/>
              </a:ext>
            </a:extLst>
          </p:cNvPr>
          <p:cNvSpPr/>
          <p:nvPr/>
        </p:nvSpPr>
        <p:spPr>
          <a:xfrm>
            <a:off x="335814" y="3298112"/>
            <a:ext cx="17619546" cy="4153361"/>
          </a:xfrm>
          <a:prstGeom prst="rect">
            <a:avLst/>
          </a:prstGeom>
        </p:spPr>
        <p:txBody>
          <a:bodyPr wrap="square" lIns="137141" tIns="68570" rIns="137141" bIns="68570">
            <a:spAutoFit/>
          </a:bodyPr>
          <a:lstStyle/>
          <a:p>
            <a:pPr algn="just">
              <a:lnSpc>
                <a:spcPct val="150000"/>
              </a:lnSpc>
            </a:pPr>
            <a:r>
              <a:rPr lang="sl-SI" sz="4500" dirty="0">
                <a:latin typeface="Verdana"/>
                <a:ea typeface="Verdana"/>
                <a:cs typeface="Verdana"/>
              </a:rPr>
              <a:t>By the National Center on Disability and Journalism (NCDJ)</a:t>
            </a:r>
          </a:p>
          <a:p>
            <a:pPr algn="just">
              <a:lnSpc>
                <a:spcPct val="150000"/>
              </a:lnSpc>
            </a:pPr>
            <a:r>
              <a:rPr lang="sl-SI" sz="4500" dirty="0">
                <a:latin typeface="Verdana"/>
                <a:ea typeface="Verdana"/>
                <a:cs typeface="Verdana"/>
              </a:rPr>
              <a:t>at Arizona State University (USA).</a:t>
            </a:r>
          </a:p>
          <a:p>
            <a:pPr algn="just">
              <a:lnSpc>
                <a:spcPct val="150000"/>
              </a:lnSpc>
            </a:pPr>
            <a:endParaRPr lang="sl-SI" sz="4500" dirty="0">
              <a:latin typeface="Verdana"/>
              <a:ea typeface="Verdana"/>
              <a:cs typeface="Verdana"/>
            </a:endParaRPr>
          </a:p>
          <a:p>
            <a:pPr algn="ctr">
              <a:lnSpc>
                <a:spcPct val="150000"/>
              </a:lnSpc>
            </a:pPr>
            <a:r>
              <a:rPr lang="sl-SI" sz="4500" dirty="0">
                <a:latin typeface="Verdana"/>
                <a:ea typeface="Verdana"/>
                <a:cs typeface="Verdana"/>
                <a:hlinkClick r:id="rId3"/>
              </a:rPr>
              <a:t>https://ncdj.org/style-guide/</a:t>
            </a:r>
            <a:r>
              <a:rPr lang="sl-SI" sz="4500" dirty="0">
                <a:latin typeface="Verdana"/>
                <a:ea typeface="Verdana"/>
                <a:cs typeface="Verdana"/>
              </a:rPr>
              <a:t> </a:t>
            </a:r>
          </a:p>
        </p:txBody>
      </p:sp>
    </p:spTree>
    <p:extLst>
      <p:ext uri="{BB962C8B-B14F-4D97-AF65-F5344CB8AC3E}">
        <p14:creationId xmlns:p14="http://schemas.microsoft.com/office/powerpoint/2010/main" val="29348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p:txBody>
          <a:bodyPr/>
          <a:lstStyle/>
          <a:p>
            <a:r>
              <a:rPr lang="en-ES" dirty="0"/>
              <a:t>Advice</a:t>
            </a:r>
          </a:p>
        </p:txBody>
      </p:sp>
      <p:sp>
        <p:nvSpPr>
          <p:cNvPr id="19" name="Pravokotnik 3">
            <a:extLst>
              <a:ext uri="{FF2B5EF4-FFF2-40B4-BE49-F238E27FC236}">
                <a16:creationId xmlns:a16="http://schemas.microsoft.com/office/drawing/2014/main" id="{71ECEF1D-A404-AF48-A971-B18BF0B0B91C}"/>
              </a:ext>
            </a:extLst>
          </p:cNvPr>
          <p:cNvSpPr/>
          <p:nvPr/>
        </p:nvSpPr>
        <p:spPr>
          <a:xfrm>
            <a:off x="335814" y="3255582"/>
            <a:ext cx="17619546" cy="5192107"/>
          </a:xfrm>
          <a:prstGeom prst="rect">
            <a:avLst/>
          </a:prstGeom>
        </p:spPr>
        <p:txBody>
          <a:bodyPr wrap="square" lIns="137141" tIns="68570" rIns="137141" bIns="68570">
            <a:spAutoFit/>
          </a:bodyPr>
          <a:lstStyle/>
          <a:p>
            <a:pPr marL="685800" indent="-685800" algn="just">
              <a:lnSpc>
                <a:spcPct val="150000"/>
              </a:lnSpc>
              <a:buFont typeface="Arial" panose="020B0604020202020204" pitchFamily="34" charset="0"/>
              <a:buChar char="•"/>
            </a:pPr>
            <a:r>
              <a:rPr lang="sl-SI" sz="4500" dirty="0">
                <a:latin typeface="Verdana"/>
                <a:ea typeface="Verdana"/>
                <a:cs typeface="Verdana"/>
              </a:rPr>
              <a:t>Refer to disability only if relevant and from a reputable source.</a:t>
            </a:r>
          </a:p>
          <a:p>
            <a:pPr marL="685800" indent="-685800" algn="just">
              <a:lnSpc>
                <a:spcPct val="150000"/>
              </a:lnSpc>
              <a:buFont typeface="Arial" panose="020B0604020202020204" pitchFamily="34" charset="0"/>
              <a:buChar char="•"/>
            </a:pPr>
            <a:r>
              <a:rPr lang="sl-SI" sz="4500" dirty="0">
                <a:latin typeface="Verdana"/>
                <a:ea typeface="Verdana"/>
                <a:cs typeface="Verdana"/>
              </a:rPr>
              <a:t>Use people-first language.</a:t>
            </a:r>
          </a:p>
          <a:p>
            <a:pPr marL="685800" indent="-685800" algn="just">
              <a:lnSpc>
                <a:spcPct val="150000"/>
              </a:lnSpc>
              <a:buFont typeface="Arial" panose="020B0604020202020204" pitchFamily="34" charset="0"/>
              <a:buChar char="•"/>
            </a:pPr>
            <a:r>
              <a:rPr lang="sl-SI" sz="4500" dirty="0">
                <a:latin typeface="Verdana"/>
                <a:ea typeface="Verdana"/>
                <a:cs typeface="Verdana"/>
              </a:rPr>
              <a:t>Ask the source how to be described.</a:t>
            </a:r>
          </a:p>
          <a:p>
            <a:pPr marL="685800" indent="-685800" algn="just">
              <a:lnSpc>
                <a:spcPct val="150000"/>
              </a:lnSpc>
              <a:buFont typeface="Arial" panose="020B0604020202020204" pitchFamily="34" charset="0"/>
              <a:buChar char="•"/>
            </a:pPr>
            <a:r>
              <a:rPr lang="sl-SI" sz="4500" dirty="0">
                <a:latin typeface="Verdana"/>
                <a:ea typeface="Verdana"/>
                <a:cs typeface="Verdana"/>
              </a:rPr>
              <a:t>Avoid made-up words.</a:t>
            </a:r>
          </a:p>
        </p:txBody>
      </p:sp>
    </p:spTree>
    <p:extLst>
      <p:ext uri="{BB962C8B-B14F-4D97-AF65-F5344CB8AC3E}">
        <p14:creationId xmlns:p14="http://schemas.microsoft.com/office/powerpoint/2010/main" val="4275394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6"/>
            <a:ext cx="12170180" cy="1149171"/>
          </a:xfrm>
        </p:spPr>
        <p:txBody>
          <a:bodyPr>
            <a:noAutofit/>
          </a:bodyPr>
          <a:lstStyle/>
          <a:p>
            <a:pPr lvl="0">
              <a:defRPr/>
            </a:pPr>
            <a:r>
              <a:rPr lang="en-GB" dirty="0">
                <a:latin typeface="Verdana" panose="020B0604030504040204" pitchFamily="34" charset="0"/>
                <a:ea typeface="Verdana" panose="020B0604030504040204" pitchFamily="34" charset="0"/>
                <a:cs typeface="Verdana" panose="020B0604030504040204" pitchFamily="34" charset="0"/>
              </a:rPr>
              <a:t>Language</a:t>
            </a:r>
            <a:endParaRPr lang="en-ES" dirty="0">
              <a:effectLst/>
            </a:endParaRPr>
          </a:p>
        </p:txBody>
      </p:sp>
      <p:sp>
        <p:nvSpPr>
          <p:cNvPr id="4" name="Pravokotnik 3">
            <a:extLst>
              <a:ext uri="{FF2B5EF4-FFF2-40B4-BE49-F238E27FC236}">
                <a16:creationId xmlns:a16="http://schemas.microsoft.com/office/drawing/2014/main" id="{0F7F6B8E-ACBC-334C-813D-0967C1B91D51}"/>
              </a:ext>
            </a:extLst>
          </p:cNvPr>
          <p:cNvSpPr/>
          <p:nvPr/>
        </p:nvSpPr>
        <p:spPr>
          <a:xfrm>
            <a:off x="459918" y="3115484"/>
            <a:ext cx="17619546" cy="4153361"/>
          </a:xfrm>
          <a:prstGeom prst="rect">
            <a:avLst/>
          </a:prstGeom>
        </p:spPr>
        <p:txBody>
          <a:bodyPr wrap="square" lIns="137141" tIns="68570" rIns="137141" bIns="68570">
            <a:spAutoFit/>
          </a:bodyPr>
          <a:lstStyle/>
          <a:p>
            <a:pPr marL="685800" indent="-685800" algn="just">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People-first language —&gt; </a:t>
            </a:r>
            <a:r>
              <a:rPr lang="sl-SI" sz="4500" dirty="0">
                <a:latin typeface="Verdana" panose="020B0604030504040204" pitchFamily="34" charset="0"/>
                <a:ea typeface="Verdana" panose="020B0604030504040204" pitchFamily="34" charset="0"/>
                <a:cs typeface="Verdana" panose="020B0604030504040204" pitchFamily="34" charset="0"/>
              </a:rPr>
              <a:t>focus on the person: not to reduce them to their disability.</a:t>
            </a:r>
          </a:p>
          <a:p>
            <a:pPr marL="685800" indent="-685800" algn="just">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Identity-first language —&gt; </a:t>
            </a:r>
            <a:r>
              <a:rPr lang="sl-SI" sz="4500" dirty="0">
                <a:latin typeface="Verdana" panose="020B0604030504040204" pitchFamily="34" charset="0"/>
                <a:ea typeface="Verdana" panose="020B0604030504040204" pitchFamily="34" charset="0"/>
                <a:cs typeface="Verdana" panose="020B0604030504040204" pitchFamily="34" charset="0"/>
              </a:rPr>
              <a:t>focus on the disability, as an identity category that is embraced.</a:t>
            </a:r>
          </a:p>
        </p:txBody>
      </p:sp>
    </p:spTree>
    <p:extLst>
      <p:ext uri="{BB962C8B-B14F-4D97-AF65-F5344CB8AC3E}">
        <p14:creationId xmlns:p14="http://schemas.microsoft.com/office/powerpoint/2010/main" val="3352760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t>Terms relating to vision</a:t>
            </a:r>
            <a:endParaRPr lang="en-ES" dirty="0">
              <a:effectLst/>
            </a:endParaRPr>
          </a:p>
        </p:txBody>
      </p:sp>
      <p:sp>
        <p:nvSpPr>
          <p:cNvPr id="4" name="Pravokotnik 3">
            <a:extLst>
              <a:ext uri="{FF2B5EF4-FFF2-40B4-BE49-F238E27FC236}">
                <a16:creationId xmlns:a16="http://schemas.microsoft.com/office/drawing/2014/main" id="{0F7F6B8E-ACBC-334C-813D-0967C1B91D51}"/>
              </a:ext>
            </a:extLst>
          </p:cNvPr>
          <p:cNvSpPr/>
          <p:nvPr/>
        </p:nvSpPr>
        <p:spPr>
          <a:xfrm>
            <a:off x="459918" y="3158014"/>
            <a:ext cx="17619546" cy="4153361"/>
          </a:xfrm>
          <a:prstGeom prst="rect">
            <a:avLst/>
          </a:prstGeom>
        </p:spPr>
        <p:txBody>
          <a:bodyPr wrap="square" lIns="137141" tIns="68570" rIns="137141" bIns="68570">
            <a:spAutoFit/>
          </a:bodyPr>
          <a:lstStyle/>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”Blind” or “legally blind”.</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“Limited vision”, “low vision”, “partially sighted”. </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“Visually impaired”.</a:t>
            </a:r>
          </a:p>
          <a:p>
            <a:pPr algn="just">
              <a:lnSpc>
                <a:spcPct val="150000"/>
              </a:lnSpc>
            </a:pPr>
            <a:endParaRPr lang="sl-SI"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01871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p:txBody>
          <a:bodyPr/>
          <a:lstStyle/>
          <a:p>
            <a:r>
              <a:rPr lang="en-ES" dirty="0"/>
              <a:t>Terms relating to vision</a:t>
            </a:r>
          </a:p>
        </p:txBody>
      </p:sp>
      <p:sp>
        <p:nvSpPr>
          <p:cNvPr id="5" name="Pravokotnik 3">
            <a:extLst>
              <a:ext uri="{FF2B5EF4-FFF2-40B4-BE49-F238E27FC236}">
                <a16:creationId xmlns:a16="http://schemas.microsoft.com/office/drawing/2014/main" id="{B2CD7ED1-EAC8-AA42-9A14-2952643BBD3F}"/>
              </a:ext>
            </a:extLst>
          </p:cNvPr>
          <p:cNvSpPr/>
          <p:nvPr/>
        </p:nvSpPr>
        <p:spPr>
          <a:xfrm>
            <a:off x="317912" y="2909216"/>
            <a:ext cx="16780821" cy="1037123"/>
          </a:xfrm>
          <a:prstGeom prst="rect">
            <a:avLst/>
          </a:prstGeom>
        </p:spPr>
        <p:txBody>
          <a:bodyPr wrap="square" lIns="137141" tIns="68570" rIns="137141" bIns="68570">
            <a:spAutoFit/>
          </a:bodyPr>
          <a:lstStyle/>
          <a:p>
            <a:pPr algn="ctr">
              <a:lnSpc>
                <a:spcPct val="150000"/>
              </a:lnSpc>
            </a:pPr>
            <a:r>
              <a:rPr lang="es-ES" sz="4500" dirty="0">
                <a:latin typeface="Verdana"/>
                <a:ea typeface="Verdana"/>
                <a:cs typeface="Verdana"/>
              </a:rPr>
              <a:t>Royal </a:t>
            </a:r>
            <a:r>
              <a:rPr lang="es-ES" sz="4500" dirty="0" err="1">
                <a:latin typeface="Verdana"/>
                <a:ea typeface="Verdana"/>
                <a:cs typeface="Verdana"/>
              </a:rPr>
              <a:t>National</a:t>
            </a:r>
            <a:r>
              <a:rPr lang="es-ES" sz="4500" dirty="0">
                <a:latin typeface="Verdana"/>
                <a:ea typeface="Verdana"/>
                <a:cs typeface="Verdana"/>
              </a:rPr>
              <a:t> </a:t>
            </a:r>
            <a:r>
              <a:rPr lang="es-ES" sz="4500" dirty="0" err="1">
                <a:latin typeface="Verdana"/>
                <a:ea typeface="Verdana"/>
                <a:cs typeface="Verdana"/>
              </a:rPr>
              <a:t>Institute</a:t>
            </a:r>
            <a:r>
              <a:rPr lang="es-ES" sz="4500" dirty="0">
                <a:latin typeface="Verdana"/>
                <a:ea typeface="Verdana"/>
                <a:cs typeface="Verdana"/>
              </a:rPr>
              <a:t> of </a:t>
            </a:r>
            <a:r>
              <a:rPr lang="es-ES" sz="4500" dirty="0" err="1">
                <a:latin typeface="Verdana"/>
                <a:ea typeface="Verdana"/>
                <a:cs typeface="Verdana"/>
              </a:rPr>
              <a:t>Blind</a:t>
            </a:r>
            <a:r>
              <a:rPr lang="es-ES" sz="4500" dirty="0">
                <a:latin typeface="Verdana"/>
                <a:ea typeface="Verdana"/>
                <a:cs typeface="Verdana"/>
              </a:rPr>
              <a:t> </a:t>
            </a:r>
            <a:r>
              <a:rPr lang="es-ES" sz="4500" dirty="0" err="1">
                <a:latin typeface="Verdana"/>
                <a:ea typeface="Verdana"/>
                <a:cs typeface="Verdana"/>
              </a:rPr>
              <a:t>People</a:t>
            </a:r>
            <a:r>
              <a:rPr lang="es-ES" sz="4500" dirty="0">
                <a:latin typeface="Verdana"/>
                <a:ea typeface="Verdana"/>
                <a:cs typeface="Verdana"/>
              </a:rPr>
              <a:t> (RNIB), UK:</a:t>
            </a:r>
          </a:p>
        </p:txBody>
      </p:sp>
      <p:sp>
        <p:nvSpPr>
          <p:cNvPr id="6" name="Rounded Rectangle 5">
            <a:extLst>
              <a:ext uri="{FF2B5EF4-FFF2-40B4-BE49-F238E27FC236}">
                <a16:creationId xmlns:a16="http://schemas.microsoft.com/office/drawing/2014/main" id="{1DF478D8-EA3F-6444-B7AA-BE35FAE71CD8}"/>
              </a:ext>
            </a:extLst>
          </p:cNvPr>
          <p:cNvSpPr/>
          <p:nvPr/>
        </p:nvSpPr>
        <p:spPr>
          <a:xfrm>
            <a:off x="680484" y="4047952"/>
            <a:ext cx="2870790" cy="15447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latin typeface="Verdana" panose="020B0604030504040204" pitchFamily="34" charset="0"/>
                <a:ea typeface="Verdana" panose="020B0604030504040204" pitchFamily="34" charset="0"/>
                <a:cs typeface="Verdana" panose="020B0604030504040204" pitchFamily="34" charset="0"/>
              </a:rPr>
              <a:t>Sight loss</a:t>
            </a:r>
          </a:p>
        </p:txBody>
      </p:sp>
      <p:sp>
        <p:nvSpPr>
          <p:cNvPr id="7" name="Rounded Rectangle 6">
            <a:extLst>
              <a:ext uri="{FF2B5EF4-FFF2-40B4-BE49-F238E27FC236}">
                <a16:creationId xmlns:a16="http://schemas.microsoft.com/office/drawing/2014/main" id="{D32D8AD4-60F8-1340-A864-FBCF484680AA}"/>
              </a:ext>
            </a:extLst>
          </p:cNvPr>
          <p:cNvSpPr/>
          <p:nvPr/>
        </p:nvSpPr>
        <p:spPr>
          <a:xfrm>
            <a:off x="4638511" y="4086036"/>
            <a:ext cx="3399161" cy="17954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latin typeface="Verdana" panose="020B0604030504040204" pitchFamily="34" charset="0"/>
                <a:ea typeface="Verdana" panose="020B0604030504040204" pitchFamily="34" charset="0"/>
                <a:cs typeface="Verdana" panose="020B0604030504040204" pitchFamily="34" charset="0"/>
              </a:rPr>
              <a:t>Sight or eye  conditions</a:t>
            </a:r>
          </a:p>
        </p:txBody>
      </p:sp>
      <p:sp>
        <p:nvSpPr>
          <p:cNvPr id="9" name="Rounded Rectangle 8">
            <a:extLst>
              <a:ext uri="{FF2B5EF4-FFF2-40B4-BE49-F238E27FC236}">
                <a16:creationId xmlns:a16="http://schemas.microsoft.com/office/drawing/2014/main" id="{A79CF95D-4BA6-184A-9F77-BE81ADC0C787}"/>
              </a:ext>
            </a:extLst>
          </p:cNvPr>
          <p:cNvSpPr/>
          <p:nvPr/>
        </p:nvSpPr>
        <p:spPr>
          <a:xfrm>
            <a:off x="264035" y="6176137"/>
            <a:ext cx="5046267" cy="11764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latin typeface="Verdana" panose="020B0604030504040204" pitchFamily="34" charset="0"/>
                <a:ea typeface="Verdana" panose="020B0604030504040204" pitchFamily="34" charset="0"/>
                <a:cs typeface="Verdana" panose="020B0604030504040204" pitchFamily="34" charset="0"/>
              </a:rPr>
              <a:t>People affected by sight loss</a:t>
            </a:r>
          </a:p>
        </p:txBody>
      </p:sp>
      <p:sp>
        <p:nvSpPr>
          <p:cNvPr id="12" name="Rounded Rectangle 11">
            <a:extLst>
              <a:ext uri="{FF2B5EF4-FFF2-40B4-BE49-F238E27FC236}">
                <a16:creationId xmlns:a16="http://schemas.microsoft.com/office/drawing/2014/main" id="{38964128-5ED3-974B-AA7D-C9A8634BCFB0}"/>
              </a:ext>
            </a:extLst>
          </p:cNvPr>
          <p:cNvSpPr/>
          <p:nvPr/>
        </p:nvSpPr>
        <p:spPr>
          <a:xfrm>
            <a:off x="9042437" y="5641571"/>
            <a:ext cx="2706647" cy="1397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latin typeface="Verdana" panose="020B0604030504040204" pitchFamily="34" charset="0"/>
                <a:ea typeface="Verdana" panose="020B0604030504040204" pitchFamily="34" charset="0"/>
                <a:cs typeface="Verdana" panose="020B0604030504040204" pitchFamily="34" charset="0"/>
              </a:rPr>
              <a:t>Partial sight</a:t>
            </a:r>
          </a:p>
        </p:txBody>
      </p:sp>
      <p:sp>
        <p:nvSpPr>
          <p:cNvPr id="13" name="Rounded Rectangle 12">
            <a:extLst>
              <a:ext uri="{FF2B5EF4-FFF2-40B4-BE49-F238E27FC236}">
                <a16:creationId xmlns:a16="http://schemas.microsoft.com/office/drawing/2014/main" id="{10D4ACF8-1416-0C46-92FA-E650A58B67C3}"/>
              </a:ext>
            </a:extLst>
          </p:cNvPr>
          <p:cNvSpPr/>
          <p:nvPr/>
        </p:nvSpPr>
        <p:spPr>
          <a:xfrm>
            <a:off x="5684278" y="6176136"/>
            <a:ext cx="2706646" cy="16022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latin typeface="Verdana" panose="020B0604030504040204" pitchFamily="34" charset="0"/>
                <a:ea typeface="Verdana" panose="020B0604030504040204" pitchFamily="34" charset="0"/>
                <a:cs typeface="Verdana" panose="020B0604030504040204" pitchFamily="34" charset="0"/>
              </a:rPr>
              <a:t>Blind/</a:t>
            </a:r>
          </a:p>
          <a:p>
            <a:pPr algn="ctr"/>
            <a:r>
              <a:rPr lang="en-GB" sz="3200" b="1" dirty="0">
                <a:latin typeface="Verdana" panose="020B0604030504040204" pitchFamily="34" charset="0"/>
                <a:ea typeface="Verdana" panose="020B0604030504040204" pitchFamily="34" charset="0"/>
                <a:cs typeface="Verdana" panose="020B0604030504040204" pitchFamily="34" charset="0"/>
              </a:rPr>
              <a:t>Blindness</a:t>
            </a:r>
          </a:p>
        </p:txBody>
      </p:sp>
      <p:sp>
        <p:nvSpPr>
          <p:cNvPr id="14" name="Rounded Rectangle 13">
            <a:extLst>
              <a:ext uri="{FF2B5EF4-FFF2-40B4-BE49-F238E27FC236}">
                <a16:creationId xmlns:a16="http://schemas.microsoft.com/office/drawing/2014/main" id="{51D31F9F-A5BA-7E40-B6D8-D0A35CE4645A}"/>
              </a:ext>
            </a:extLst>
          </p:cNvPr>
          <p:cNvSpPr/>
          <p:nvPr/>
        </p:nvSpPr>
        <p:spPr>
          <a:xfrm>
            <a:off x="9356652" y="4047952"/>
            <a:ext cx="8360528" cy="10371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latin typeface="Verdana" panose="020B0604030504040204" pitchFamily="34" charset="0"/>
                <a:ea typeface="Verdana" panose="020B0604030504040204" pitchFamily="34" charset="0"/>
                <a:cs typeface="Verdana" panose="020B0604030504040204" pitchFamily="34" charset="0"/>
              </a:rPr>
              <a:t>Blind and partially sighted people</a:t>
            </a:r>
          </a:p>
        </p:txBody>
      </p:sp>
      <p:sp>
        <p:nvSpPr>
          <p:cNvPr id="18" name="Rounded Rectangle 17">
            <a:extLst>
              <a:ext uri="{FF2B5EF4-FFF2-40B4-BE49-F238E27FC236}">
                <a16:creationId xmlns:a16="http://schemas.microsoft.com/office/drawing/2014/main" id="{3F8EE688-ED49-8B40-8CC8-C4C13BC93FF5}"/>
              </a:ext>
            </a:extLst>
          </p:cNvPr>
          <p:cNvSpPr/>
          <p:nvPr/>
        </p:nvSpPr>
        <p:spPr>
          <a:xfrm>
            <a:off x="12524072" y="5592726"/>
            <a:ext cx="4015409" cy="6990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latin typeface="Verdana" panose="020B0604030504040204" pitchFamily="34" charset="0"/>
                <a:ea typeface="Verdana" panose="020B0604030504040204" pitchFamily="34" charset="0"/>
                <a:cs typeface="Verdana" panose="020B0604030504040204" pitchFamily="34" charset="0"/>
              </a:rPr>
              <a:t>Low vision</a:t>
            </a:r>
          </a:p>
        </p:txBody>
      </p:sp>
      <p:sp>
        <p:nvSpPr>
          <p:cNvPr id="20" name="Rounded Rectangle 19">
            <a:extLst>
              <a:ext uri="{FF2B5EF4-FFF2-40B4-BE49-F238E27FC236}">
                <a16:creationId xmlns:a16="http://schemas.microsoft.com/office/drawing/2014/main" id="{D611BE13-BBAF-7B4F-BBEC-1F8CE0B79AA0}"/>
              </a:ext>
            </a:extLst>
          </p:cNvPr>
          <p:cNvSpPr/>
          <p:nvPr/>
        </p:nvSpPr>
        <p:spPr>
          <a:xfrm>
            <a:off x="9177927" y="7259851"/>
            <a:ext cx="8360528" cy="10371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latin typeface="Verdana" panose="020B0604030504040204" pitchFamily="34" charset="0"/>
                <a:ea typeface="Verdana" panose="020B0604030504040204" pitchFamily="34" charset="0"/>
                <a:cs typeface="Verdana" panose="020B0604030504040204" pitchFamily="34" charset="0"/>
              </a:rPr>
              <a:t>People living with little or no sight</a:t>
            </a:r>
          </a:p>
        </p:txBody>
      </p:sp>
    </p:spTree>
    <p:extLst>
      <p:ext uri="{BB962C8B-B14F-4D97-AF65-F5344CB8AC3E}">
        <p14:creationId xmlns:p14="http://schemas.microsoft.com/office/powerpoint/2010/main" val="43860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t>Terms relating to hearing</a:t>
            </a:r>
            <a:endParaRPr lang="en-ES" dirty="0">
              <a:effectLst/>
            </a:endParaRPr>
          </a:p>
        </p:txBody>
      </p:sp>
      <p:sp>
        <p:nvSpPr>
          <p:cNvPr id="4" name="Pravokotnik 3">
            <a:extLst>
              <a:ext uri="{FF2B5EF4-FFF2-40B4-BE49-F238E27FC236}">
                <a16:creationId xmlns:a16="http://schemas.microsoft.com/office/drawing/2014/main" id="{0F7F6B8E-ACBC-334C-813D-0967C1B91D51}"/>
              </a:ext>
            </a:extLst>
          </p:cNvPr>
          <p:cNvSpPr/>
          <p:nvPr/>
        </p:nvSpPr>
        <p:spPr>
          <a:xfrm>
            <a:off x="459918" y="3158014"/>
            <a:ext cx="17619546" cy="4153361"/>
          </a:xfrm>
          <a:prstGeom prst="rect">
            <a:avLst/>
          </a:prstGeom>
        </p:spPr>
        <p:txBody>
          <a:bodyPr wrap="square" lIns="137141" tIns="68570" rIns="137141" bIns="68570">
            <a:spAutoFit/>
          </a:bodyPr>
          <a:lstStyle/>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”Deaf” and “hard of hearing”: official terms.</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“Deaf”, “deaf” and “D/deaf”.</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“Hard of hearing”.</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“Hearing impaired/impairment”.</a:t>
            </a:r>
            <a:endParaRPr lang="sl-SI"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13915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t>Terms relating to hearing</a:t>
            </a:r>
            <a:endParaRPr lang="en-ES" dirty="0">
              <a:effectLst/>
            </a:endParaRPr>
          </a:p>
        </p:txBody>
      </p:sp>
      <p:sp>
        <p:nvSpPr>
          <p:cNvPr id="4" name="Pravokotnik 3">
            <a:extLst>
              <a:ext uri="{FF2B5EF4-FFF2-40B4-BE49-F238E27FC236}">
                <a16:creationId xmlns:a16="http://schemas.microsoft.com/office/drawing/2014/main" id="{0F7F6B8E-ACBC-334C-813D-0967C1B91D51}"/>
              </a:ext>
            </a:extLst>
          </p:cNvPr>
          <p:cNvSpPr/>
          <p:nvPr/>
        </p:nvSpPr>
        <p:spPr>
          <a:xfrm>
            <a:off x="459918" y="3158014"/>
            <a:ext cx="17619546" cy="1037123"/>
          </a:xfrm>
          <a:prstGeom prst="rect">
            <a:avLst/>
          </a:prstGeom>
        </p:spPr>
        <p:txBody>
          <a:bodyPr wrap="square" lIns="137141" tIns="68570" rIns="137141" bIns="68570">
            <a:spAutoFit/>
          </a:bodyPr>
          <a:lstStyle/>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“People with hearing loss” </a:t>
            </a:r>
            <a:endParaRPr lang="sl-SI" sz="4500" dirty="0">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F063BA58-003F-DC4B-B046-CCC62F03E2AE}"/>
              </a:ext>
            </a:extLst>
          </p:cNvPr>
          <p:cNvSpPr/>
          <p:nvPr/>
        </p:nvSpPr>
        <p:spPr>
          <a:xfrm>
            <a:off x="459918" y="4356241"/>
            <a:ext cx="16934947" cy="4107215"/>
          </a:xfrm>
          <a:prstGeom prst="rect">
            <a:avLst/>
          </a:prstGeom>
        </p:spPr>
        <p:txBody>
          <a:bodyPr wrap="square">
            <a:spAutoFit/>
          </a:bodyPr>
          <a:lstStyle/>
          <a:p>
            <a:pPr algn="just">
              <a:lnSpc>
                <a:spcPct val="150000"/>
              </a:lnSpc>
            </a:pPr>
            <a:r>
              <a:rPr lang="en-ES" sz="4500" dirty="0">
                <a:latin typeface="Verdana" panose="020B0604030504040204" pitchFamily="34" charset="0"/>
                <a:ea typeface="Verdana" panose="020B0604030504040204" pitchFamily="34" charset="0"/>
                <a:cs typeface="Verdana" panose="020B0604030504040204" pitchFamily="34" charset="0"/>
              </a:rPr>
              <a:t>Recommendation by NCDJ:</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“Deaf”: total hearing loss. </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“Partial hearing loss” or “partially deaf”: some degree of hearing loss.</a:t>
            </a:r>
            <a:endParaRPr lang="en-GB"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03889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4360</TotalTime>
  <Words>442</Words>
  <Application>Microsoft Macintosh PowerPoint</Application>
  <PresentationFormat>Custom</PresentationFormat>
  <Paragraphs>77</Paragraphs>
  <Slides>17</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Verdana</vt:lpstr>
      <vt:lpstr>Office Theme</vt:lpstr>
      <vt:lpstr>Language on disability</vt:lpstr>
      <vt:lpstr>Overview</vt:lpstr>
      <vt:lpstr>Disability Style Guide</vt:lpstr>
      <vt:lpstr>Advice</vt:lpstr>
      <vt:lpstr>Language</vt:lpstr>
      <vt:lpstr>Terms relating to vision</vt:lpstr>
      <vt:lpstr>Terms relating to vision</vt:lpstr>
      <vt:lpstr>Terms relating to hearing</vt:lpstr>
      <vt:lpstr>Terms relating to hearing</vt:lpstr>
      <vt:lpstr>Down syndrome</vt:lpstr>
      <vt:lpstr>Dyslexia and dyslexic</vt:lpstr>
      <vt:lpstr>Final remarks</vt:lpstr>
      <vt:lpstr>Anna Matamala</vt:lpstr>
      <vt:lpstr>Acknowledgement</vt:lpstr>
      <vt:lpstr>Disclaimer</vt:lpstr>
      <vt:lpstr>Partners</vt:lpstr>
      <vt:lpstr>EASIT</vt:lpstr>
    </vt:vector>
  </TitlesOfParts>
  <Manager>Anna Matamala</Manager>
  <Company>UAB</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U1 Video Lecture</dc:subject>
  <dc:creator>Anna Fernández Torné</dc:creator>
  <cp:keywords>easy-to-read content; cognitive accessibility; plain language; easy-to-understand content</cp:keywords>
  <dc:description/>
  <cp:lastModifiedBy>Ana Fernández Torné</cp:lastModifiedBy>
  <cp:revision>13</cp:revision>
  <dcterms:modified xsi:type="dcterms:W3CDTF">2021-05-16T06:21:06Z</dcterms:modified>
  <cp:category>Teaching materials</cp:category>
</cp:coreProperties>
</file>