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9" r:id="rId4"/>
    <p:sldMasterId id="2147483755" r:id="rId5"/>
  </p:sldMasterIdLst>
  <p:notesMasterIdLst>
    <p:notesMasterId r:id="rId34"/>
  </p:notesMasterIdLst>
  <p:handoutMasterIdLst>
    <p:handoutMasterId r:id="rId35"/>
  </p:handoutMasterIdLst>
  <p:sldIdLst>
    <p:sldId id="531" r:id="rId6"/>
    <p:sldId id="530" r:id="rId7"/>
    <p:sldId id="563" r:id="rId8"/>
    <p:sldId id="562" r:id="rId9"/>
    <p:sldId id="597" r:id="rId10"/>
    <p:sldId id="589" r:id="rId11"/>
    <p:sldId id="565" r:id="rId12"/>
    <p:sldId id="588" r:id="rId13"/>
    <p:sldId id="598" r:id="rId14"/>
    <p:sldId id="599" r:id="rId15"/>
    <p:sldId id="568" r:id="rId16"/>
    <p:sldId id="569" r:id="rId17"/>
    <p:sldId id="590" r:id="rId18"/>
    <p:sldId id="591" r:id="rId19"/>
    <p:sldId id="572" r:id="rId20"/>
    <p:sldId id="592" r:id="rId21"/>
    <p:sldId id="574" r:id="rId22"/>
    <p:sldId id="575" r:id="rId23"/>
    <p:sldId id="576" r:id="rId24"/>
    <p:sldId id="577" r:id="rId25"/>
    <p:sldId id="578" r:id="rId26"/>
    <p:sldId id="594" r:id="rId27"/>
    <p:sldId id="580" r:id="rId28"/>
    <p:sldId id="581" r:id="rId29"/>
    <p:sldId id="584" r:id="rId30"/>
    <p:sldId id="600" r:id="rId31"/>
    <p:sldId id="596" r:id="rId32"/>
    <p:sldId id="426" r:id="rId33"/>
  </p:sldIdLst>
  <p:sldSz cx="12192000" cy="6858000"/>
  <p:notesSz cx="6858000" cy="9144000"/>
  <p:defaultTextStyle>
    <a:defPPr>
      <a:defRPr lang="en-US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7E11"/>
    <a:srgbClr val="FFF2CC"/>
    <a:srgbClr val="FF9933"/>
    <a:srgbClr val="86C103"/>
    <a:srgbClr val="FF99CC"/>
    <a:srgbClr val="BEDAC0"/>
    <a:srgbClr val="ECEFCF"/>
    <a:srgbClr val="DBBDD5"/>
    <a:srgbClr val="047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283B1-5664-491C-888F-2C8923753D9D}" v="16" dt="2025-02-13T08:34:33.685"/>
    <p1510:client id="{E28273E8-36B6-4251-BB31-C7193E4B6255}" v="5" dt="2025-02-12T12:25:53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70877" autoAdjust="0"/>
  </p:normalViewPr>
  <p:slideViewPr>
    <p:cSldViewPr snapToGrid="0">
      <p:cViewPr varScale="1">
        <p:scale>
          <a:sx n="51" d="100"/>
          <a:sy n="51" d="100"/>
        </p:scale>
        <p:origin x="1260" y="6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2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pPr/>
              <a:t>13/02/2025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dd.uab.cat/record/19525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Imatge:</a:t>
            </a:r>
            <a:r>
              <a:rPr lang="ca-ES" baseline="0" dirty="0"/>
              <a:t> </a:t>
            </a:r>
            <a:r>
              <a:rPr lang="es-ES_tradnl" dirty="0">
                <a:hlinkClick r:id="rId3"/>
              </a:rPr>
              <a:t>https://ddd.uab.cat/record/195250/</a:t>
            </a:r>
            <a:r>
              <a:rPr lang="es-ES_tradnl" dirty="0"/>
              <a:t> </a:t>
            </a:r>
            <a:r>
              <a:rPr lang="ca-ES" dirty="0"/>
              <a:t>CC-BY-SA</a:t>
            </a: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ddd.uab.cat/record/170557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38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Clicking on the facets will narrow the search even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Factiva, you only can read the articles in HTML, not as it was published in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37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want to search on big companies there are quite a few options</a:t>
            </a:r>
          </a:p>
          <a:p>
            <a:r>
              <a:rPr lang="en-US" dirty="0"/>
              <a:t>In the company/Markets drop menu, if you choose the Company 1rs option, you can get a company snapshot</a:t>
            </a:r>
          </a:p>
          <a:p>
            <a:endParaRPr lang="en-US" dirty="0"/>
          </a:p>
          <a:p>
            <a:r>
              <a:rPr lang="en-US" dirty="0"/>
              <a:t>The dropdown In Smart Lookup helps give ticker and DUNS info along to help decide which company you are looking for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49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 get the company you are searching, you access to the Company Snapshot (31,000 big companies)</a:t>
            </a:r>
          </a:p>
          <a:p>
            <a:r>
              <a:rPr lang="en-US" dirty="0"/>
              <a:t>There are 3 columns</a:t>
            </a:r>
          </a:p>
          <a:p>
            <a:r>
              <a:rPr lang="en-US" dirty="0"/>
              <a:t>Left: Sections  News, Peer comparison, Financial results  -imp tools for analysis-, and Company Reports</a:t>
            </a:r>
          </a:p>
          <a:p>
            <a:r>
              <a:rPr lang="en-US" dirty="0"/>
              <a:t>Center: Diff kind of general information</a:t>
            </a:r>
          </a:p>
          <a:p>
            <a:r>
              <a:rPr lang="en-US" dirty="0"/>
              <a:t>Right: News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74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the financial results of a company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23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the peer comparison results of a company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83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it is an example of a company report in 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26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best way to search news about a company is from the Company/markets menu and then through the news section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69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From the original search,  use the facet industry to get valuable industry information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31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Industry Snapshots can be found in the Companies/Markets section.  </a:t>
            </a:r>
          </a:p>
          <a:p>
            <a:endParaRPr lang="en-US" dirty="0"/>
          </a:p>
          <a:p>
            <a:r>
              <a:rPr lang="en-US" dirty="0"/>
              <a:t>If you choose one, you access to the industry snapshot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5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the resources, I’d like to </a:t>
            </a:r>
            <a:r>
              <a:rPr lang="en-US" b="1" dirty="0"/>
              <a:t>highlight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~4,200 business and trade journals </a:t>
            </a:r>
            <a:r>
              <a:rPr lang="en-US" b="1" dirty="0"/>
              <a:t>covering over 30 industries.</a:t>
            </a:r>
          </a:p>
          <a:p>
            <a:r>
              <a:rPr lang="en-US" dirty="0"/>
              <a:t>3,500+ newspapers, </a:t>
            </a:r>
            <a:r>
              <a:rPr lang="en-US" b="1" dirty="0"/>
              <a:t>most offering same day content</a:t>
            </a:r>
            <a:r>
              <a:rPr lang="en-US" dirty="0"/>
              <a:t>, and </a:t>
            </a:r>
            <a:r>
              <a:rPr lang="en-US" b="1" dirty="0"/>
              <a:t>archival coverage of the world's most influential newspapers</a:t>
            </a:r>
            <a:r>
              <a:rPr lang="en-US" dirty="0"/>
              <a:t>, including </a:t>
            </a:r>
            <a:r>
              <a:rPr lang="en-US" i="1" dirty="0"/>
              <a:t>The Wall Street Journal</a:t>
            </a:r>
            <a:r>
              <a:rPr lang="en-US" dirty="0"/>
              <a:t>, </a:t>
            </a:r>
            <a:r>
              <a:rPr lang="en-US" i="1" dirty="0"/>
              <a:t>South China Morning Post</a:t>
            </a:r>
            <a:r>
              <a:rPr lang="en-US" dirty="0"/>
              <a:t>, </a:t>
            </a:r>
            <a:r>
              <a:rPr lang="en-US" i="1" dirty="0"/>
              <a:t>Les </a:t>
            </a:r>
            <a:r>
              <a:rPr lang="en-US" i="1" dirty="0" err="1"/>
              <a:t>Echos</a:t>
            </a:r>
            <a:r>
              <a:rPr lang="en-US" dirty="0"/>
              <a:t>, </a:t>
            </a:r>
            <a:r>
              <a:rPr lang="en-US" i="1" dirty="0"/>
              <a:t>The Guardian</a:t>
            </a:r>
            <a:r>
              <a:rPr lang="en-US" dirty="0"/>
              <a:t>, and </a:t>
            </a:r>
            <a:r>
              <a:rPr lang="en-US" i="1" dirty="0"/>
              <a:t>Frankfurter </a:t>
            </a:r>
            <a:r>
              <a:rPr lang="en-US" i="1" dirty="0" err="1"/>
              <a:t>Rundschau</a:t>
            </a:r>
            <a:r>
              <a:rPr lang="en-US" dirty="0"/>
              <a:t>.</a:t>
            </a:r>
          </a:p>
          <a:p>
            <a:r>
              <a:rPr lang="en-US" dirty="0"/>
              <a:t>31,000 in-depth company snapshots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99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each industry snapshot, you will find info about this industry: news, peer comparison, analysis and profiles (by reports)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06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also search Current</a:t>
            </a:r>
            <a:r>
              <a:rPr lang="en-US" baseline="0" dirty="0"/>
              <a:t> and historical </a:t>
            </a:r>
            <a:r>
              <a:rPr lang="en-US" dirty="0"/>
              <a:t>stocks, funds, currencies and market indexes</a:t>
            </a:r>
          </a:p>
          <a:p>
            <a:r>
              <a:rPr lang="en-US" dirty="0"/>
              <a:t>This example shows a currency trend with ability to create interactive chart in a current situation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02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Interactive Stock quote for historical data on IMMR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73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Search Builder page:  </a:t>
            </a:r>
          </a:p>
          <a:p>
            <a:endParaRPr lang="en-US" dirty="0"/>
          </a:p>
          <a:p>
            <a:r>
              <a:rPr lang="en-US" dirty="0"/>
              <a:t>Choose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Factiva Expert Search and you will get a hierarchical menu of complex pre-built search strategies for topics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icon “I” you can see the long query that is behind some of these searches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4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73D24-2E03-EDF7-D56C-343E13442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5BE096-E7D1-68BF-F083-3062CFBC1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0C5C1F-403E-0BA6-F04C-998B99FF9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Interactive Stock quote for historical data on IMMR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4F7E1-4481-0150-7A92-41BA8E026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5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7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 of </a:t>
            </a:r>
            <a:r>
              <a:rPr lang="en-US" b="1" dirty="0"/>
              <a:t>multilingual</a:t>
            </a:r>
            <a:r>
              <a:rPr lang="en-US" dirty="0"/>
              <a:t> content that cover…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5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3 of the multiples uses of Factiva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3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access Factiva, go to the Search Tool, write Factiva, and click the expression “Available on line”, and the “first arrow”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4841" marR="0" lvl="0" indent="-23484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From the Home Menu, we find the basic search, that is google-alike</a:t>
            </a:r>
          </a:p>
          <a:p>
            <a:pPr marL="234841" marR="0" lvl="0" indent="-23484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It is better to use the Search Builder, from the Search Drop Menu, the second way of searching by keyword</a:t>
            </a:r>
          </a:p>
          <a:p>
            <a:pPr marL="234841" marR="0" lvl="0" indent="-23484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1C9E0-B27E-42CE-9006-BAA360E8825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7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Click the option Search form, and it will appear a drop menu</a:t>
            </a:r>
          </a:p>
          <a:p>
            <a:r>
              <a:rPr lang="en-US" dirty="0"/>
              <a:t>This is the best way to search information by keyword on any subject (</a:t>
            </a:r>
            <a:r>
              <a:rPr lang="en-US" b="1" dirty="0"/>
              <a:t>except</a:t>
            </a:r>
            <a:r>
              <a:rPr lang="en-US" dirty="0"/>
              <a:t> companies and industries) in the sources mentioned above</a:t>
            </a:r>
          </a:p>
          <a:p>
            <a:r>
              <a:rPr lang="en-US" dirty="0"/>
              <a:t>By default, the search is launched in all sources in the last 3 months and only news in English, but you can change all this criteria according to your needs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76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Click the option Search form, and it will appear a drop menu</a:t>
            </a:r>
          </a:p>
          <a:p>
            <a:r>
              <a:rPr lang="en-US" dirty="0"/>
              <a:t>This is the best way to search information by keyword on any subject (</a:t>
            </a:r>
            <a:r>
              <a:rPr lang="en-US" b="1" dirty="0"/>
              <a:t>except</a:t>
            </a:r>
            <a:r>
              <a:rPr lang="en-US" dirty="0"/>
              <a:t> companies and industries) in the sources mentioned above</a:t>
            </a:r>
          </a:p>
          <a:p>
            <a:r>
              <a:rPr lang="en-US" dirty="0"/>
              <a:t>By default, the search is launched in all sources in the last 3 months and only news in English, but you can change all this criteria according to your needs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66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of results: </a:t>
            </a:r>
          </a:p>
          <a:p>
            <a:r>
              <a:rPr lang="en-US" dirty="0"/>
              <a:t>Square: Number of results</a:t>
            </a:r>
          </a:p>
          <a:p>
            <a:r>
              <a:rPr lang="en-US" dirty="0"/>
              <a:t>Yellow box:  search terms, limited to all publications, default to last three months, </a:t>
            </a:r>
          </a:p>
          <a:p>
            <a:r>
              <a:rPr lang="en-US" dirty="0"/>
              <a:t>Green box: output with the results selected (print, mail, download in pdf or rtf format)</a:t>
            </a:r>
          </a:p>
          <a:p>
            <a:r>
              <a:rPr lang="en-US" dirty="0"/>
              <a:t>2 columns: facets and companies in the left, articles in the right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So, that’s a quick way to find an overview of a top—articles in the middle, facets and companies on the left,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4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6"/>
            <a:ext cx="11944013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108817" tIns="54409" rIns="108817" bIns="54409" rtlCol="0" anchor="ctr" anchorCtr="1">
            <a:noAutofit/>
          </a:bodyPr>
          <a:lstStyle>
            <a:lvl1pPr marL="0" indent="0">
              <a:buNone/>
              <a:defRPr lang="en-GB" sz="2100" dirty="0"/>
            </a:lvl1pPr>
          </a:lstStyle>
          <a:p>
            <a:pPr marL="272044" lvl="0" indent="-27204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7" tIns="54409" rIns="108817" bIns="54409" rtlCol="0" anchor="ctr"/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2" y="5603184"/>
            <a:ext cx="9144000" cy="405357"/>
          </a:xfrm>
        </p:spPr>
        <p:txBody>
          <a:bodyPr vert="horz" lIns="108817" tIns="54409" rIns="108817" bIns="54409" rtlCol="0">
            <a:spAutoFit/>
          </a:bodyPr>
          <a:lstStyle>
            <a:lvl1pPr marL="0" indent="0">
              <a:buNone/>
              <a:defRPr lang="en-GB" sz="21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72044" lvl="0" indent="-272044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9" y="4773101"/>
            <a:ext cx="10607039" cy="830089"/>
          </a:xfrm>
        </p:spPr>
        <p:txBody>
          <a:bodyPr vert="horz" lIns="108817" tIns="54409" rIns="108817" bIns="54409" rtlCol="0" anchor="b">
            <a:spAutoFit/>
          </a:bodyPr>
          <a:lstStyle>
            <a:lvl1pPr>
              <a:defRPr lang="en-GB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1" y="4726452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7" tIns="54409" rIns="108817" bIns="54409" rtlCol="0" anchor="ctr"/>
          <a:lstStyle/>
          <a:p>
            <a:pPr algn="ctr" defTabSz="1088175"/>
            <a:endParaRPr lang="en-GB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7" y="445279"/>
            <a:ext cx="11174187" cy="700823"/>
          </a:xfrm>
        </p:spPr>
        <p:txBody>
          <a:bodyPr vert="horz" wrap="square" lIns="108817" tIns="54409" rIns="108817" bIns="54409" rtlCol="0" anchor="ctr">
            <a:spAutoFit/>
          </a:bodyPr>
          <a:lstStyle>
            <a:lvl1pPr>
              <a:defRPr lang="en-GB" sz="4300" spc="-72" dirty="0"/>
            </a:lvl1pPr>
          </a:lstStyle>
          <a:p>
            <a:pPr lvl="0"/>
            <a:r>
              <a:rPr lang="ca-ES"/>
              <a:t>Feu clic aquí per editar l'estil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8882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108817" tIns="54409" rIns="108817" bIns="54409" rtlCol="0" anchor="ctr" anchorCtr="1">
            <a:noAutofit/>
          </a:bodyPr>
          <a:lstStyle>
            <a:lvl1pPr marL="0" indent="0">
              <a:buNone/>
              <a:defRPr lang="en-GB" sz="2100"/>
            </a:lvl1pPr>
          </a:lstStyle>
          <a:p>
            <a:pPr marL="272044" lvl="0" indent="-27204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1" y="3802067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1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8882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108817" tIns="54409" rIns="108817" bIns="54409" rtlCol="0" anchor="ctr" anchorCtr="1">
            <a:noAutofit/>
          </a:bodyPr>
          <a:lstStyle>
            <a:lvl1pPr marL="0" indent="0">
              <a:buNone/>
              <a:defRPr lang="en-GB" sz="2100"/>
            </a:lvl1pPr>
          </a:lstStyle>
          <a:p>
            <a:pPr marL="272044" lvl="0" indent="-27204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5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9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6001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5" y="4294305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715"/>
              </a:spcAft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9" y="4294305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715"/>
              </a:spcAft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6001" y="4294305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715"/>
              </a:spcAft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108817" tIns="54409" rIns="108817" bIns="54409" rtlCol="0" anchor="ctr" anchorCtr="1">
            <a:noAutofit/>
          </a:bodyPr>
          <a:lstStyle>
            <a:lvl1pPr marL="0" indent="0">
              <a:buNone/>
              <a:defRPr lang="en-GB" sz="2100"/>
            </a:lvl1pPr>
          </a:lstStyle>
          <a:p>
            <a:pPr marL="272044" lvl="0" indent="-27204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392669"/>
            <a:ext cx="5170716" cy="1291755"/>
          </a:xfrm>
        </p:spPr>
        <p:txBody>
          <a:bodyPr vert="horz" wrap="square" lIns="108817" tIns="54409" rIns="108817" bIns="54409" rtlCol="0" anchor="ctr">
            <a:spAutoFit/>
          </a:bodyPr>
          <a:lstStyle>
            <a:lvl1pPr>
              <a:defRPr lang="en-GB" sz="4300" spc="-72" dirty="0"/>
            </a:lvl1pPr>
          </a:lstStyle>
          <a:p>
            <a:pPr lvl="0"/>
            <a:r>
              <a:rPr lang="ca-ES"/>
              <a:t>Feu clic aquí per editar l'estil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4" y="2061167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4" y="2708235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5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09" rIns="0" bIns="54409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0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8" y="124957"/>
            <a:ext cx="11953416" cy="440800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7" tIns="54409" rIns="108817" bIns="54409" rtlCol="0" anchor="ctr"/>
          <a:lstStyle/>
          <a:p>
            <a:pPr algn="ctr" defTabSz="1088175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2" y="5603184"/>
            <a:ext cx="9144000" cy="405357"/>
          </a:xfrm>
        </p:spPr>
        <p:txBody>
          <a:bodyPr vert="horz" lIns="108817" tIns="54409" rIns="108817" bIns="54409" rtlCol="0">
            <a:spAutoFit/>
          </a:bodyPr>
          <a:lstStyle>
            <a:lvl1pPr marL="0" indent="0">
              <a:buNone/>
              <a:defRPr lang="en-GB" sz="21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72044" lvl="0" indent="-272044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9" y="4773101"/>
            <a:ext cx="10607039" cy="830089"/>
          </a:xfrm>
        </p:spPr>
        <p:txBody>
          <a:bodyPr vert="horz" lIns="108817" tIns="54409" rIns="108817" bIns="54409" rtlCol="0" anchor="b">
            <a:spAutoFit/>
          </a:bodyPr>
          <a:lstStyle>
            <a:lvl1pPr>
              <a:defRPr lang="en-GB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1" y="4726452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7" tIns="54409" rIns="108817" bIns="54409" rtlCol="0" anchor="ctr"/>
          <a:lstStyle/>
          <a:p>
            <a:pPr algn="ctr" defTabSz="1088175"/>
            <a:endParaRPr lang="en-GB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9" y="4581501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7" tIns="54409" rIns="108817" bIns="54409" rtlCol="0" anchor="ctr"/>
          <a:lstStyle/>
          <a:p>
            <a:pPr algn="ctr" defTabSz="1088175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92" y="1611389"/>
            <a:ext cx="9666513" cy="746847"/>
          </a:xfrm>
        </p:spPr>
        <p:txBody>
          <a:bodyPr anchor="t">
            <a:noAutofit/>
          </a:bodyPr>
          <a:lstStyle>
            <a:lvl1pPr>
              <a:defRPr sz="5700" spc="-17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92" y="2464432"/>
            <a:ext cx="9666513" cy="263149"/>
          </a:xfrm>
        </p:spPr>
        <p:txBody>
          <a:bodyPr tIns="0" bIns="0">
            <a:spAutoFit/>
          </a:bodyPr>
          <a:lstStyle>
            <a:lvl1pPr marL="0" indent="0">
              <a:buNone/>
              <a:defRPr sz="1900">
                <a:solidFill>
                  <a:schemeClr val="accent3"/>
                </a:solidFill>
              </a:defRPr>
            </a:lvl1pPr>
            <a:lvl2pPr marL="54408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1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63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04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4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86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27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31" y="1532049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7" tIns="54409" rIns="108817" bIns="54409" rtlCol="0" anchor="ctr"/>
          <a:lstStyle/>
          <a:p>
            <a:pPr algn="ctr" defTabSz="1088175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5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54409" rIns="0" bIns="54409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black"/>
                </a:solidFill>
              </a:rPr>
              <a:pPr/>
              <a:t>‹Nº›</a:t>
            </a:fld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5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09" rIns="0" bIns="54409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7" y="1825625"/>
            <a:ext cx="5306787" cy="43513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3" y="1825625"/>
            <a:ext cx="5181600" cy="43513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6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5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09" rIns="0" bIns="54409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337468"/>
            <a:ext cx="3932237" cy="1882685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089" indent="0">
              <a:buNone/>
              <a:defRPr sz="1600"/>
            </a:lvl2pPr>
            <a:lvl3pPr marL="1088175" indent="0">
              <a:buNone/>
              <a:defRPr sz="1500"/>
            </a:lvl3pPr>
            <a:lvl4pPr marL="1632266" indent="0">
              <a:buNone/>
              <a:defRPr sz="1200"/>
            </a:lvl4pPr>
            <a:lvl5pPr marL="2176356" indent="0">
              <a:buNone/>
              <a:defRPr sz="1200"/>
            </a:lvl5pPr>
            <a:lvl6pPr marL="2720441" indent="0">
              <a:buNone/>
              <a:defRPr sz="1200"/>
            </a:lvl6pPr>
            <a:lvl7pPr marL="3264530" indent="0">
              <a:buNone/>
              <a:defRPr sz="1200"/>
            </a:lvl7pPr>
            <a:lvl8pPr marL="3808615" indent="0">
              <a:buNone/>
              <a:defRPr sz="1200"/>
            </a:lvl8pPr>
            <a:lvl9pPr marL="4352710" indent="0">
              <a:buNone/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500220"/>
            <a:ext cx="6172200" cy="536877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5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09" rIns="0" bIns="54409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337468"/>
            <a:ext cx="3932237" cy="1882685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089" indent="0">
              <a:buNone/>
              <a:defRPr sz="1600"/>
            </a:lvl2pPr>
            <a:lvl3pPr marL="1088175" indent="0">
              <a:buNone/>
              <a:defRPr sz="1500"/>
            </a:lvl3pPr>
            <a:lvl4pPr marL="1632266" indent="0">
              <a:buNone/>
              <a:defRPr sz="1200"/>
            </a:lvl4pPr>
            <a:lvl5pPr marL="2176356" indent="0">
              <a:buNone/>
              <a:defRPr sz="1200"/>
            </a:lvl5pPr>
            <a:lvl6pPr marL="2720441" indent="0">
              <a:buNone/>
              <a:defRPr sz="1200"/>
            </a:lvl6pPr>
            <a:lvl7pPr marL="3264530" indent="0">
              <a:buNone/>
              <a:defRPr sz="1200"/>
            </a:lvl7pPr>
            <a:lvl8pPr marL="3808615" indent="0">
              <a:buNone/>
              <a:defRPr sz="1200"/>
            </a:lvl8pPr>
            <a:lvl9pPr marL="4352710" indent="0">
              <a:buNone/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500220"/>
            <a:ext cx="6172200" cy="5368773"/>
          </a:xfrm>
        </p:spPr>
        <p:txBody>
          <a:bodyPr/>
          <a:lstStyle>
            <a:lvl1pPr marL="0" indent="0">
              <a:buNone/>
              <a:defRPr sz="3900"/>
            </a:lvl1pPr>
            <a:lvl2pPr marL="544089" indent="0">
              <a:buNone/>
              <a:defRPr sz="3300"/>
            </a:lvl2pPr>
            <a:lvl3pPr marL="1088175" indent="0">
              <a:buNone/>
              <a:defRPr sz="2800"/>
            </a:lvl3pPr>
            <a:lvl4pPr marL="1632266" indent="0">
              <a:buNone/>
              <a:defRPr sz="2400"/>
            </a:lvl4pPr>
            <a:lvl5pPr marL="2176356" indent="0">
              <a:buNone/>
              <a:defRPr sz="2400"/>
            </a:lvl5pPr>
            <a:lvl6pPr marL="2720441" indent="0">
              <a:buNone/>
              <a:defRPr sz="2400"/>
            </a:lvl6pPr>
            <a:lvl7pPr marL="3264530" indent="0">
              <a:buNone/>
              <a:defRPr sz="2400"/>
            </a:lvl7pPr>
            <a:lvl8pPr marL="3808615" indent="0">
              <a:buNone/>
              <a:defRPr sz="2400"/>
            </a:lvl8pPr>
            <a:lvl9pPr marL="4352710" indent="0">
              <a:buNone/>
              <a:defRPr sz="24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0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9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1" y="136531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108817" tIns="54409" rIns="108817" bIns="54409" rtlCol="0" anchor="ctr" anchorCtr="1">
            <a:noAutofit/>
          </a:bodyPr>
          <a:lstStyle>
            <a:lvl1pPr marL="0" indent="0">
              <a:buNone/>
              <a:defRPr lang="en-GB" sz="2100"/>
            </a:lvl1pPr>
          </a:lstStyle>
          <a:p>
            <a:pPr marL="272044" lvl="0" indent="-27204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3" y="3918927"/>
            <a:ext cx="10033000" cy="1443836"/>
          </a:xfrm>
          <a:solidFill>
            <a:schemeClr val="tx1">
              <a:alpha val="68000"/>
            </a:schemeClr>
          </a:solidFill>
        </p:spPr>
        <p:txBody>
          <a:bodyPr lIns="326453" tIns="326453" rIns="326453" bIns="326453" anchor="ctr">
            <a:spAutoFit/>
          </a:bodyPr>
          <a:lstStyle>
            <a:lvl1pPr marL="0" indent="0">
              <a:lnSpc>
                <a:spcPct val="100000"/>
              </a:lnSpc>
              <a:buNone/>
              <a:defRPr sz="2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7" y="3269346"/>
            <a:ext cx="1155367" cy="3062729"/>
          </a:xfrm>
          <a:noFill/>
        </p:spPr>
        <p:txBody>
          <a:bodyPr wrap="square" lIns="217636" tIns="217636" rIns="217636" bIns="108817">
            <a:spAutoFit/>
          </a:bodyPr>
          <a:lstStyle>
            <a:lvl1pPr marL="0" indent="0">
              <a:buNone/>
              <a:defRPr sz="19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5"/>
            <a:ext cx="335909" cy="4889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09" rIns="0" bIns="54409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108817" tIns="54409" rIns="108817" bIns="54409" rtlCol="0" anchor="ctr" anchorCtr="1">
            <a:noAutofit/>
          </a:bodyPr>
          <a:lstStyle>
            <a:lvl1pPr marL="0" indent="0">
              <a:buNone/>
              <a:defRPr lang="en-GB" sz="2100" dirty="0"/>
            </a:lvl1pPr>
          </a:lstStyle>
          <a:p>
            <a:pPr marL="272044" lvl="0" indent="-27204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2" y="5603184"/>
            <a:ext cx="9144000" cy="405357"/>
          </a:xfrm>
        </p:spPr>
        <p:txBody>
          <a:bodyPr vert="horz" lIns="108817" tIns="54409" rIns="108817" bIns="54409" rtlCol="0">
            <a:spAutoFit/>
          </a:bodyPr>
          <a:lstStyle>
            <a:lvl1pPr marL="0" indent="0">
              <a:buNone/>
              <a:defRPr lang="en-GB" sz="21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72044" lvl="0" indent="-272044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9" y="4773101"/>
            <a:ext cx="10607039" cy="830089"/>
          </a:xfrm>
        </p:spPr>
        <p:txBody>
          <a:bodyPr vert="horz" lIns="108817" tIns="54409" rIns="108817" bIns="54409" rtlCol="0" anchor="b">
            <a:spAutoFit/>
          </a:bodyPr>
          <a:lstStyle>
            <a:lvl1pPr>
              <a:defRPr lang="en-GB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1" y="4726452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7" tIns="54409" rIns="108817" bIns="54409" rtlCol="0" anchor="ctr"/>
          <a:lstStyle/>
          <a:p>
            <a:pPr algn="ctr" defTabSz="1088175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9" y="6220325"/>
            <a:ext cx="866272" cy="63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7" tIns="54409" rIns="108817" bIns="54409" rtlCol="0" anchor="ctr"/>
          <a:lstStyle/>
          <a:p>
            <a:pPr algn="ctr" defTabSz="1088175"/>
            <a:endParaRPr lang="en-US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108817" tIns="54409" rIns="108817" bIns="54409" rtlCol="0" anchor="ctr" anchorCtr="1">
            <a:noAutofit/>
          </a:bodyPr>
          <a:lstStyle>
            <a:lvl1pPr marL="0" indent="0">
              <a:buNone/>
              <a:defRPr lang="en-GB" sz="2100"/>
            </a:lvl1pPr>
          </a:lstStyle>
          <a:p>
            <a:pPr marL="272044" lvl="0" indent="-27204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3" y="4773101"/>
            <a:ext cx="4907643" cy="830089"/>
          </a:xfrm>
        </p:spPr>
        <p:txBody>
          <a:bodyPr vert="horz" wrap="square" lIns="108817" tIns="54409" rIns="108817" bIns="54409" rtlCol="0" anchor="b">
            <a:spAutoFit/>
          </a:bodyPr>
          <a:lstStyle>
            <a:lvl1pPr>
              <a:defRPr lang="en-GB" sz="5200" b="1" spc="-179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4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6"/>
            <a:ext cx="11944013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108825" tIns="54413" rIns="108825" bIns="54413" rtlCol="0" anchor="ctr" anchorCtr="1">
            <a:noAutofit/>
          </a:bodyPr>
          <a:lstStyle>
            <a:lvl1pPr marL="0" indent="0">
              <a:buNone/>
              <a:defRPr lang="en-GB" sz="2100" dirty="0"/>
            </a:lvl1pPr>
          </a:lstStyle>
          <a:p>
            <a:pPr marL="272064" lvl="0" indent="-27206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3" rIns="108825" bIns="54413" rtlCol="0" anchor="ctr"/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2" y="5603183"/>
            <a:ext cx="9144000" cy="405357"/>
          </a:xfrm>
        </p:spPr>
        <p:txBody>
          <a:bodyPr vert="horz" lIns="108825" tIns="54413" rIns="108825" bIns="54413" rtlCol="0">
            <a:spAutoFit/>
          </a:bodyPr>
          <a:lstStyle>
            <a:lvl1pPr marL="0" indent="0">
              <a:buNone/>
              <a:defRPr lang="en-GB" sz="21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72064" lvl="0" indent="-272064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5" y="4773097"/>
            <a:ext cx="10607039" cy="830089"/>
          </a:xfrm>
        </p:spPr>
        <p:txBody>
          <a:bodyPr vert="horz" lIns="108825" tIns="54413" rIns="108825" bIns="54413" rtlCol="0" anchor="b">
            <a:spAutoFit/>
          </a:bodyPr>
          <a:lstStyle>
            <a:lvl1pPr>
              <a:defRPr lang="en-GB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1" y="4726452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3" rIns="108825" bIns="54413" rtlCol="0" anchor="ctr"/>
          <a:lstStyle/>
          <a:p>
            <a:pPr algn="ctr" defTabSz="1088258"/>
            <a:endParaRPr lang="en-GB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108825" tIns="54413" rIns="108825" bIns="54413" rtlCol="0" anchor="ctr" anchorCtr="1">
            <a:noAutofit/>
          </a:bodyPr>
          <a:lstStyle>
            <a:lvl1pPr marL="0" indent="0">
              <a:buNone/>
              <a:defRPr lang="en-GB" sz="2100" dirty="0"/>
            </a:lvl1pPr>
          </a:lstStyle>
          <a:p>
            <a:pPr marL="272064" lvl="0" indent="-27206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2" y="5603183"/>
            <a:ext cx="9144000" cy="405357"/>
          </a:xfrm>
        </p:spPr>
        <p:txBody>
          <a:bodyPr vert="horz" lIns="108825" tIns="54413" rIns="108825" bIns="54413" rtlCol="0">
            <a:spAutoFit/>
          </a:bodyPr>
          <a:lstStyle>
            <a:lvl1pPr marL="0" indent="0">
              <a:buNone/>
              <a:defRPr lang="en-GB" sz="21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72064" lvl="0" indent="-272064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5" y="4773097"/>
            <a:ext cx="10607039" cy="830089"/>
          </a:xfrm>
        </p:spPr>
        <p:txBody>
          <a:bodyPr vert="horz" lIns="108825" tIns="54413" rIns="108825" bIns="54413" rtlCol="0" anchor="b">
            <a:spAutoFit/>
          </a:bodyPr>
          <a:lstStyle>
            <a:lvl1pPr>
              <a:defRPr lang="en-GB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1" y="4726452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3" rIns="108825" bIns="54413" rtlCol="0" anchor="ctr"/>
          <a:lstStyle/>
          <a:p>
            <a:pPr algn="ctr" defTabSz="1088258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9" y="6220325"/>
            <a:ext cx="866272" cy="63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3" rIns="108825" bIns="54413" rtlCol="0" anchor="ctr"/>
          <a:lstStyle/>
          <a:p>
            <a:pPr algn="ctr" defTabSz="1088258"/>
            <a:endParaRPr lang="en-US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9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2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3" rIns="108825" bIns="54413" rtlCol="0" anchor="ctr"/>
          <a:lstStyle/>
          <a:p>
            <a:pPr algn="ctr" defTabSz="1088258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81"/>
            <a:ext cx="11944013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108825" tIns="54413" rIns="108825" bIns="54413" rtlCol="0" anchor="ctr" anchorCtr="1">
            <a:noAutofit/>
          </a:bodyPr>
          <a:lstStyle>
            <a:lvl1pPr marL="0" indent="0">
              <a:buNone/>
              <a:defRPr lang="en-GB" sz="2100" dirty="0"/>
            </a:lvl1pPr>
          </a:lstStyle>
          <a:p>
            <a:pPr marL="272064" lvl="0" indent="-27206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8" y="1611385"/>
            <a:ext cx="9666513" cy="746847"/>
          </a:xfrm>
        </p:spPr>
        <p:txBody>
          <a:bodyPr anchor="t">
            <a:noAutofit/>
          </a:bodyPr>
          <a:lstStyle>
            <a:lvl1pPr>
              <a:defRPr sz="5700" spc="-17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8" y="2464429"/>
            <a:ext cx="9666513" cy="263149"/>
          </a:xfrm>
        </p:spPr>
        <p:txBody>
          <a:bodyPr tIns="0" bIns="0">
            <a:spAutoFit/>
          </a:bodyPr>
          <a:lstStyle>
            <a:lvl1pPr marL="0" indent="0">
              <a:buNone/>
              <a:defRPr sz="1900">
                <a:solidFill>
                  <a:schemeClr val="accent3"/>
                </a:solidFill>
              </a:defRPr>
            </a:lvl1pPr>
            <a:lvl2pPr marL="54412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2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3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65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06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47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8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30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31" y="1532049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3" rIns="108825" bIns="54413" rtlCol="0" anchor="ctr"/>
          <a:lstStyle/>
          <a:p>
            <a:pPr algn="ctr" defTabSz="1088258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3" rIns="0" bIns="54413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5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108825" tIns="54413" rIns="108825" bIns="54413" rtlCol="0" anchor="ctr" anchorCtr="1">
            <a:noAutofit/>
          </a:bodyPr>
          <a:lstStyle>
            <a:lvl1pPr marL="0" indent="0">
              <a:buNone/>
              <a:defRPr lang="en-GB" sz="2100" dirty="0">
                <a:solidFill>
                  <a:schemeClr val="tx1"/>
                </a:solidFill>
              </a:defRPr>
            </a:lvl1pPr>
          </a:lstStyle>
          <a:p>
            <a:pPr marL="272064" lvl="0" indent="-27206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8" y="3860800"/>
            <a:ext cx="9666513" cy="1686720"/>
          </a:xfrm>
        </p:spPr>
        <p:txBody>
          <a:bodyPr anchor="b">
            <a:noAutofit/>
          </a:bodyPr>
          <a:lstStyle>
            <a:lvl1pPr>
              <a:defRPr sz="5700" spc="-17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8" y="5610175"/>
            <a:ext cx="9666513" cy="263149"/>
          </a:xfrm>
        </p:spPr>
        <p:txBody>
          <a:bodyPr tIns="0" bIns="0">
            <a:sp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 marL="54412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2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3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65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06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47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8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30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3" rIns="0" bIns="54413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3" rIns="0" bIns="54413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8" y="1463041"/>
            <a:ext cx="8030935" cy="47700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</p:spTree>
    <p:extLst>
      <p:ext uri="{BB962C8B-B14F-4D97-AF65-F5344CB8AC3E}">
        <p14:creationId xmlns:p14="http://schemas.microsoft.com/office/powerpoint/2010/main" val="359904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445275"/>
            <a:ext cx="11174187" cy="700823"/>
          </a:xfrm>
        </p:spPr>
        <p:txBody>
          <a:bodyPr vert="horz" wrap="square" lIns="108825" tIns="54413" rIns="108825" bIns="54413" rtlCol="0" anchor="ctr">
            <a:spAutoFit/>
          </a:bodyPr>
          <a:lstStyle>
            <a:lvl1pPr>
              <a:defRPr lang="en-GB" sz="4300" spc="-72" dirty="0"/>
            </a:lvl1pPr>
          </a:lstStyle>
          <a:p>
            <a:pPr lvl="0"/>
            <a:r>
              <a:rPr lang="ca-ES"/>
              <a:t>Feu clic aquí per editar l'estil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8" y="1463041"/>
            <a:ext cx="8030935" cy="47700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3" rIns="0" bIns="54413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3" y="1463349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900" b="1">
                <a:solidFill>
                  <a:schemeClr val="accent6"/>
                </a:solidFill>
              </a:defRPr>
            </a:lvl1pPr>
            <a:lvl2pPr marL="544129" indent="0">
              <a:buNone/>
              <a:defRPr sz="2400" b="1"/>
            </a:lvl2pPr>
            <a:lvl3pPr marL="1088258" indent="0">
              <a:buNone/>
              <a:defRPr sz="2100" b="1"/>
            </a:lvl3pPr>
            <a:lvl4pPr marL="1632387" indent="0">
              <a:buNone/>
              <a:defRPr sz="1900" b="1"/>
            </a:lvl4pPr>
            <a:lvl5pPr marL="2176518" indent="0">
              <a:buNone/>
              <a:defRPr sz="1900" b="1"/>
            </a:lvl5pPr>
            <a:lvl6pPr marL="2720645" indent="0">
              <a:buNone/>
              <a:defRPr sz="1900" b="1"/>
            </a:lvl6pPr>
            <a:lvl7pPr marL="3264774" indent="0">
              <a:buNone/>
              <a:defRPr sz="1900" b="1"/>
            </a:lvl7pPr>
            <a:lvl8pPr marL="3808903" indent="0">
              <a:buNone/>
              <a:defRPr sz="1900" b="1"/>
            </a:lvl8pPr>
            <a:lvl9pPr marL="4353034" indent="0">
              <a:buNone/>
              <a:defRPr sz="19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901" y="2149311"/>
            <a:ext cx="5181600" cy="40403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5" y="1463349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900" b="1">
                <a:solidFill>
                  <a:schemeClr val="accent3"/>
                </a:solidFill>
              </a:defRPr>
            </a:lvl1pPr>
            <a:lvl2pPr marL="544129" indent="0">
              <a:buNone/>
              <a:defRPr sz="2400" b="1"/>
            </a:lvl2pPr>
            <a:lvl3pPr marL="1088258" indent="0">
              <a:buNone/>
              <a:defRPr sz="2100" b="1"/>
            </a:lvl3pPr>
            <a:lvl4pPr marL="1632387" indent="0">
              <a:buNone/>
              <a:defRPr sz="1900" b="1"/>
            </a:lvl4pPr>
            <a:lvl5pPr marL="2176518" indent="0">
              <a:buNone/>
              <a:defRPr sz="1900" b="1"/>
            </a:lvl5pPr>
            <a:lvl6pPr marL="2720645" indent="0">
              <a:buNone/>
              <a:defRPr sz="1900" b="1"/>
            </a:lvl6pPr>
            <a:lvl7pPr marL="3264774" indent="0">
              <a:buNone/>
              <a:defRPr sz="1900" b="1"/>
            </a:lvl7pPr>
            <a:lvl8pPr marL="3808903" indent="0">
              <a:buNone/>
              <a:defRPr sz="1900" b="1"/>
            </a:lvl8pPr>
            <a:lvl9pPr marL="4353034" indent="0">
              <a:buNone/>
              <a:defRPr sz="19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5" y="2149311"/>
            <a:ext cx="5306789" cy="40403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1509627"/>
            <a:ext cx="4900387" cy="334508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5" y="1509627"/>
            <a:ext cx="4900387" cy="334508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156693"/>
            <a:ext cx="4900387" cy="3561943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5" y="2156693"/>
            <a:ext cx="4900387" cy="3561943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445275"/>
            <a:ext cx="11174187" cy="70082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2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7" tIns="54409" rIns="108817" bIns="54409" rtlCol="0" anchor="ctr"/>
          <a:lstStyle/>
          <a:p>
            <a:pPr algn="ctr" defTabSz="1088175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85"/>
            <a:ext cx="11944013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108817" tIns="54409" rIns="108817" bIns="54409" rtlCol="0" anchor="ctr" anchorCtr="1">
            <a:noAutofit/>
          </a:bodyPr>
          <a:lstStyle>
            <a:lvl1pPr marL="0" indent="0">
              <a:buNone/>
              <a:defRPr lang="en-GB" sz="2100" dirty="0"/>
            </a:lvl1pPr>
          </a:lstStyle>
          <a:p>
            <a:pPr marL="272044" lvl="0" indent="-27204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92" y="1611389"/>
            <a:ext cx="9666513" cy="746847"/>
          </a:xfrm>
        </p:spPr>
        <p:txBody>
          <a:bodyPr anchor="t">
            <a:noAutofit/>
          </a:bodyPr>
          <a:lstStyle>
            <a:lvl1pPr>
              <a:defRPr sz="5700" spc="-17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92" y="2464432"/>
            <a:ext cx="9666513" cy="263149"/>
          </a:xfrm>
        </p:spPr>
        <p:txBody>
          <a:bodyPr tIns="0" bIns="0">
            <a:spAutoFit/>
          </a:bodyPr>
          <a:lstStyle>
            <a:lvl1pPr marL="0" indent="0">
              <a:buNone/>
              <a:defRPr sz="1900">
                <a:solidFill>
                  <a:schemeClr val="accent3"/>
                </a:solidFill>
              </a:defRPr>
            </a:lvl1pPr>
            <a:lvl2pPr marL="54408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1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63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04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4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86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27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31" y="1532049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7" tIns="54409" rIns="108817" bIns="54409" rtlCol="0" anchor="ctr"/>
          <a:lstStyle/>
          <a:p>
            <a:pPr algn="ctr" defTabSz="1088175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5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09" rIns="0" bIns="54409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5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445275"/>
            <a:ext cx="11174187" cy="700823"/>
          </a:xfrm>
        </p:spPr>
        <p:txBody>
          <a:bodyPr vert="horz" wrap="square" lIns="108825" tIns="54413" rIns="108825" bIns="54413" rtlCol="0" anchor="ctr">
            <a:spAutoFit/>
          </a:bodyPr>
          <a:lstStyle>
            <a:lvl1pPr>
              <a:defRPr lang="en-GB" sz="4300" spc="-72" dirty="0"/>
            </a:lvl1pPr>
          </a:lstStyle>
          <a:p>
            <a:pPr lvl="0"/>
            <a:r>
              <a:rPr lang="ca-ES"/>
              <a:t>Feu clic aquí per editar l'estil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8878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108825" tIns="54413" rIns="108825" bIns="54413" rtlCol="0" anchor="ctr" anchorCtr="1">
            <a:noAutofit/>
          </a:bodyPr>
          <a:lstStyle>
            <a:lvl1pPr marL="0" indent="0">
              <a:buNone/>
              <a:defRPr lang="en-GB" sz="2100"/>
            </a:lvl1pPr>
          </a:lstStyle>
          <a:p>
            <a:pPr marL="272064" lvl="0" indent="-27206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1" y="3802067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1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8878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108825" tIns="54413" rIns="108825" bIns="54413" rtlCol="0" anchor="ctr" anchorCtr="1">
            <a:noAutofit/>
          </a:bodyPr>
          <a:lstStyle>
            <a:lvl1pPr marL="0" indent="0">
              <a:buNone/>
              <a:defRPr lang="en-GB" sz="2100"/>
            </a:lvl1pPr>
          </a:lstStyle>
          <a:p>
            <a:pPr marL="272064" lvl="0" indent="-27206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3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7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6000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3" y="4294304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715"/>
              </a:spcAft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7" y="4294304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715"/>
              </a:spcAft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6000" y="4294304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715"/>
              </a:spcAft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108825" tIns="54413" rIns="108825" bIns="54413" rtlCol="0" anchor="ctr" anchorCtr="1">
            <a:noAutofit/>
          </a:bodyPr>
          <a:lstStyle>
            <a:lvl1pPr marL="0" indent="0">
              <a:buNone/>
              <a:defRPr lang="en-GB" sz="2100"/>
            </a:lvl1pPr>
          </a:lstStyle>
          <a:p>
            <a:pPr marL="272064" lvl="0" indent="-27206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392667"/>
            <a:ext cx="5170716" cy="1291755"/>
          </a:xfrm>
        </p:spPr>
        <p:txBody>
          <a:bodyPr vert="horz" wrap="square" lIns="108825" tIns="54413" rIns="108825" bIns="54413" rtlCol="0" anchor="ctr">
            <a:spAutoFit/>
          </a:bodyPr>
          <a:lstStyle>
            <a:lvl1pPr>
              <a:defRPr lang="en-GB" sz="4300" spc="-72" dirty="0"/>
            </a:lvl1pPr>
          </a:lstStyle>
          <a:p>
            <a:pPr lvl="0"/>
            <a:r>
              <a:rPr lang="ca-ES"/>
              <a:t>Feu clic aquí per editar l'estil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2061167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708231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3" rIns="0" bIns="54413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8" y="124956"/>
            <a:ext cx="11953416" cy="440800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3" rIns="108825" bIns="54413" rtlCol="0" anchor="ctr"/>
          <a:lstStyle/>
          <a:p>
            <a:pPr algn="ctr" defTabSz="1088258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2" y="5603183"/>
            <a:ext cx="9144000" cy="405357"/>
          </a:xfrm>
        </p:spPr>
        <p:txBody>
          <a:bodyPr vert="horz" lIns="108825" tIns="54413" rIns="108825" bIns="54413" rtlCol="0">
            <a:spAutoFit/>
          </a:bodyPr>
          <a:lstStyle>
            <a:lvl1pPr marL="0" indent="0">
              <a:buNone/>
              <a:defRPr lang="en-GB" sz="21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72064" lvl="0" indent="-272064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5" y="4773097"/>
            <a:ext cx="10607039" cy="830089"/>
          </a:xfrm>
        </p:spPr>
        <p:txBody>
          <a:bodyPr vert="horz" lIns="108825" tIns="54413" rIns="108825" bIns="54413" rtlCol="0" anchor="b">
            <a:spAutoFit/>
          </a:bodyPr>
          <a:lstStyle>
            <a:lvl1pPr>
              <a:defRPr lang="en-GB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1" y="4726452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3" rIns="108825" bIns="54413" rtlCol="0" anchor="ctr"/>
          <a:lstStyle/>
          <a:p>
            <a:pPr algn="ctr" defTabSz="1088258"/>
            <a:endParaRPr lang="en-GB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4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5" y="4581497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3" rIns="108825" bIns="54413" rtlCol="0" anchor="ctr"/>
          <a:lstStyle/>
          <a:p>
            <a:pPr algn="ctr" defTabSz="1088258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8" y="1611385"/>
            <a:ext cx="9666513" cy="746847"/>
          </a:xfrm>
        </p:spPr>
        <p:txBody>
          <a:bodyPr anchor="t">
            <a:noAutofit/>
          </a:bodyPr>
          <a:lstStyle>
            <a:lvl1pPr>
              <a:defRPr sz="5700" spc="-17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8" y="2464429"/>
            <a:ext cx="9666513" cy="263149"/>
          </a:xfrm>
        </p:spPr>
        <p:txBody>
          <a:bodyPr tIns="0" bIns="0">
            <a:spAutoFit/>
          </a:bodyPr>
          <a:lstStyle>
            <a:lvl1pPr marL="0" indent="0">
              <a:buNone/>
              <a:defRPr sz="1900">
                <a:solidFill>
                  <a:schemeClr val="accent3"/>
                </a:solidFill>
              </a:defRPr>
            </a:lvl1pPr>
            <a:lvl2pPr marL="54412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2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3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65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06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47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89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30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31" y="1532049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3" rIns="108825" bIns="54413" rtlCol="0" anchor="ctr"/>
          <a:lstStyle/>
          <a:p>
            <a:pPr algn="ctr" defTabSz="1088258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54413" rIns="0" bIns="54413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black"/>
                </a:solidFill>
              </a:rPr>
              <a:pPr/>
              <a:t>‹Nº›</a:t>
            </a:fld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3" rIns="0" bIns="54413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5" y="1825625"/>
            <a:ext cx="5306787" cy="43513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3" y="1825625"/>
            <a:ext cx="5181600" cy="43513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3" rIns="0" bIns="54413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37468"/>
            <a:ext cx="3932237" cy="1882685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7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129" indent="0">
              <a:buNone/>
              <a:defRPr sz="1600"/>
            </a:lvl2pPr>
            <a:lvl3pPr marL="1088258" indent="0">
              <a:buNone/>
              <a:defRPr sz="1500"/>
            </a:lvl3pPr>
            <a:lvl4pPr marL="1632387" indent="0">
              <a:buNone/>
              <a:defRPr sz="1200"/>
            </a:lvl4pPr>
            <a:lvl5pPr marL="2176518" indent="0">
              <a:buNone/>
              <a:defRPr sz="1200"/>
            </a:lvl5pPr>
            <a:lvl6pPr marL="2720645" indent="0">
              <a:buNone/>
              <a:defRPr sz="1200"/>
            </a:lvl6pPr>
            <a:lvl7pPr marL="3264774" indent="0">
              <a:buNone/>
              <a:defRPr sz="1200"/>
            </a:lvl7pPr>
            <a:lvl8pPr marL="3808903" indent="0">
              <a:buNone/>
              <a:defRPr sz="1200"/>
            </a:lvl8pPr>
            <a:lvl9pPr marL="4353034" indent="0">
              <a:buNone/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500219"/>
            <a:ext cx="6172200" cy="536877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5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3" rIns="0" bIns="54413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37468"/>
            <a:ext cx="3932237" cy="1882685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7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129" indent="0">
              <a:buNone/>
              <a:defRPr sz="1600"/>
            </a:lvl2pPr>
            <a:lvl3pPr marL="1088258" indent="0">
              <a:buNone/>
              <a:defRPr sz="1500"/>
            </a:lvl3pPr>
            <a:lvl4pPr marL="1632387" indent="0">
              <a:buNone/>
              <a:defRPr sz="1200"/>
            </a:lvl4pPr>
            <a:lvl5pPr marL="2176518" indent="0">
              <a:buNone/>
              <a:defRPr sz="1200"/>
            </a:lvl5pPr>
            <a:lvl6pPr marL="2720645" indent="0">
              <a:buNone/>
              <a:defRPr sz="1200"/>
            </a:lvl6pPr>
            <a:lvl7pPr marL="3264774" indent="0">
              <a:buNone/>
              <a:defRPr sz="1200"/>
            </a:lvl7pPr>
            <a:lvl8pPr marL="3808903" indent="0">
              <a:buNone/>
              <a:defRPr sz="1200"/>
            </a:lvl8pPr>
            <a:lvl9pPr marL="4353034" indent="0">
              <a:buNone/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500219"/>
            <a:ext cx="6172200" cy="5368773"/>
          </a:xfrm>
        </p:spPr>
        <p:txBody>
          <a:bodyPr/>
          <a:lstStyle>
            <a:lvl1pPr marL="0" indent="0">
              <a:buNone/>
              <a:defRPr sz="3900"/>
            </a:lvl1pPr>
            <a:lvl2pPr marL="544129" indent="0">
              <a:buNone/>
              <a:defRPr sz="3300"/>
            </a:lvl2pPr>
            <a:lvl3pPr marL="1088258" indent="0">
              <a:buNone/>
              <a:defRPr sz="2800"/>
            </a:lvl3pPr>
            <a:lvl4pPr marL="1632387" indent="0">
              <a:buNone/>
              <a:defRPr sz="2400"/>
            </a:lvl4pPr>
            <a:lvl5pPr marL="2176518" indent="0">
              <a:buNone/>
              <a:defRPr sz="2400"/>
            </a:lvl5pPr>
            <a:lvl6pPr marL="2720645" indent="0">
              <a:buNone/>
              <a:defRPr sz="2400"/>
            </a:lvl6pPr>
            <a:lvl7pPr marL="3264774" indent="0">
              <a:buNone/>
              <a:defRPr sz="2400"/>
            </a:lvl7pPr>
            <a:lvl8pPr marL="3808903" indent="0">
              <a:buNone/>
              <a:defRPr sz="2400"/>
            </a:lvl8pPr>
            <a:lvl9pPr marL="4353034" indent="0">
              <a:buNone/>
              <a:defRPr sz="24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0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0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1" y="136527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108825" tIns="54413" rIns="108825" bIns="54413" rtlCol="0" anchor="ctr" anchorCtr="1">
            <a:noAutofit/>
          </a:bodyPr>
          <a:lstStyle>
            <a:lvl1pPr marL="0" indent="0">
              <a:buNone/>
              <a:defRPr lang="en-GB" sz="2100"/>
            </a:lvl1pPr>
          </a:lstStyle>
          <a:p>
            <a:pPr marL="272064" lvl="0" indent="-27206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3" y="3918927"/>
            <a:ext cx="10033000" cy="1443836"/>
          </a:xfrm>
          <a:solidFill>
            <a:schemeClr val="tx1">
              <a:alpha val="68000"/>
            </a:schemeClr>
          </a:solidFill>
        </p:spPr>
        <p:txBody>
          <a:bodyPr lIns="326477" tIns="326477" rIns="326477" bIns="326477" anchor="ctr">
            <a:spAutoFit/>
          </a:bodyPr>
          <a:lstStyle>
            <a:lvl1pPr marL="0" indent="0">
              <a:lnSpc>
                <a:spcPct val="100000"/>
              </a:lnSpc>
              <a:buNone/>
              <a:defRPr sz="2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3" y="3269342"/>
            <a:ext cx="1155367" cy="3062729"/>
          </a:xfrm>
          <a:noFill/>
        </p:spPr>
        <p:txBody>
          <a:bodyPr wrap="square" lIns="217652" tIns="217652" rIns="217652" bIns="108825">
            <a:spAutoFit/>
          </a:bodyPr>
          <a:lstStyle>
            <a:lvl1pPr marL="0" indent="0">
              <a:buNone/>
              <a:defRPr sz="19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3" rIns="0" bIns="54413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108817" tIns="54409" rIns="108817" bIns="54409" rtlCol="0" anchor="ctr" anchorCtr="1">
            <a:noAutofit/>
          </a:bodyPr>
          <a:lstStyle>
            <a:lvl1pPr marL="0" indent="0">
              <a:buNone/>
              <a:defRPr lang="en-GB" sz="2100" dirty="0">
                <a:solidFill>
                  <a:schemeClr val="tx1"/>
                </a:solidFill>
              </a:defRPr>
            </a:lvl1pPr>
          </a:lstStyle>
          <a:p>
            <a:pPr marL="272044" lvl="0" indent="-27204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92" y="3860800"/>
            <a:ext cx="9666513" cy="1686720"/>
          </a:xfrm>
        </p:spPr>
        <p:txBody>
          <a:bodyPr anchor="b">
            <a:noAutofit/>
          </a:bodyPr>
          <a:lstStyle>
            <a:lvl1pPr>
              <a:defRPr sz="5700" spc="-17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92" y="5610176"/>
            <a:ext cx="9666513" cy="263149"/>
          </a:xfrm>
        </p:spPr>
        <p:txBody>
          <a:bodyPr tIns="0" bIns="0">
            <a:sp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 marL="54408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1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63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04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4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86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27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5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09" rIns="0" bIns="54409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108825" tIns="54413" rIns="108825" bIns="54413" rtlCol="0" anchor="ctr" anchorCtr="1">
            <a:noAutofit/>
          </a:bodyPr>
          <a:lstStyle>
            <a:lvl1pPr marL="0" indent="0">
              <a:buNone/>
              <a:defRPr lang="en-GB" sz="2100"/>
            </a:lvl1pPr>
          </a:lstStyle>
          <a:p>
            <a:pPr marL="272064" lvl="0" indent="-27206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3" y="4773097"/>
            <a:ext cx="4907643" cy="830089"/>
          </a:xfrm>
        </p:spPr>
        <p:txBody>
          <a:bodyPr vert="horz" wrap="square" lIns="108825" tIns="54413" rIns="108825" bIns="54413" rtlCol="0" anchor="b">
            <a:spAutoFit/>
          </a:bodyPr>
          <a:lstStyle>
            <a:lvl1pPr>
              <a:defRPr lang="en-GB" sz="5200" b="1" spc="-179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77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objectes">
  <p:cSld name="1_Títol i objecte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173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1731" tIns="55832" rIns="111731" bIns="55832" anchor="ctr" anchorCtr="0">
            <a:noAutofit/>
          </a:bodyPr>
          <a:lstStyle/>
          <a:p>
            <a:pPr algn="ctr" defTabSz="1088258"/>
            <a:endParaRPr sz="2100">
              <a:solidFill>
                <a:prstClr val="black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446315" y="-1"/>
            <a:ext cx="1188800" cy="1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11731" tIns="55832" rIns="111731" bIns="55832" anchor="ctr" anchorCtr="0">
            <a:noAutofit/>
          </a:bodyPr>
          <a:lstStyle/>
          <a:p>
            <a:pPr algn="ctr" defTabSz="1088258"/>
            <a:endParaRPr sz="2100">
              <a:solidFill>
                <a:prstClr val="black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11360033" y="6369051"/>
            <a:ext cx="336000" cy="48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11731" tIns="55832" rIns="111731" bIns="55832" anchor="ctr" anchorCtr="0">
            <a:noAutofit/>
          </a:bodyPr>
          <a:lstStyle/>
          <a:p>
            <a:pPr algn="ctr" defTabSz="1088258"/>
            <a:endParaRPr sz="2100">
              <a:solidFill>
                <a:prstClr val="black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11360033" y="6369052"/>
            <a:ext cx="336000" cy="36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55832" rIns="0" bIns="55832" anchor="ctr" anchorCtr="0">
            <a:noAutofit/>
          </a:bodyPr>
          <a:lstStyle/>
          <a:p>
            <a:pPr algn="ctr" defTabSz="1088258">
              <a:lnSpc>
                <a:spcPct val="90000"/>
              </a:lnSpc>
              <a:buClr>
                <a:prstClr val="white"/>
              </a:buClr>
              <a:buSzPts val="900"/>
              <a:buFont typeface="Arial"/>
              <a:buNone/>
            </a:pPr>
            <a:fld id="{00000000-1234-1234-1234-123412341234}" type="slidenum">
              <a:rPr lang="ca-ES" sz="1200" b="1">
                <a:solidFill>
                  <a:prstClr val="white"/>
                </a:solidFill>
                <a:ea typeface="Century Gothic"/>
                <a:cs typeface="Century Gothic"/>
                <a:sym typeface="Century Gothic"/>
              </a:rPr>
              <a:pPr algn="ctr" defTabSz="1088258">
                <a:lnSpc>
                  <a:spcPct val="90000"/>
                </a:lnSpc>
                <a:buClr>
                  <a:prstClr val="white"/>
                </a:buClr>
                <a:buSzPts val="900"/>
                <a:buFont typeface="Arial"/>
                <a:buNone/>
              </a:pPr>
              <a:t>‹Nº›</a:t>
            </a:fld>
            <a:endParaRPr sz="1200" b="1">
              <a:solidFill>
                <a:prstClr val="white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46315" y="500217"/>
            <a:ext cx="11174400" cy="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31" tIns="55832" rIns="111731" bIns="55832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46316" y="1463040"/>
            <a:ext cx="8030800" cy="4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31" tIns="55832" rIns="111731" bIns="55832" anchor="t" anchorCtr="0">
            <a:noAutofit/>
          </a:bodyPr>
          <a:lstStyle>
            <a:lvl1pPr marL="609585" lvl="0" indent="-440256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2100">
                <a:solidFill>
                  <a:srgbClr val="3F3F3F"/>
                </a:solidFill>
              </a:defRPr>
            </a:lvl1pPr>
            <a:lvl2pPr marL="1219170" lvl="1" indent="-431789" algn="l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2000">
                <a:solidFill>
                  <a:srgbClr val="3F3F3F"/>
                </a:solidFill>
              </a:defRPr>
            </a:lvl2pPr>
            <a:lvl3pPr marL="1828754" lvl="2" indent="-414856" algn="l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>
                <a:srgbClr val="3F3F3F"/>
              </a:buClr>
              <a:buSzPts val="1300"/>
              <a:buChar char="•"/>
              <a:defRPr sz="1700">
                <a:solidFill>
                  <a:srgbClr val="3F3F3F"/>
                </a:solidFill>
              </a:defRPr>
            </a:lvl3pPr>
            <a:lvl4pPr marL="2438339" lvl="3" indent="-4148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700"/>
            </a:lvl4pPr>
            <a:lvl5pPr marL="3047924" lvl="4" indent="-414856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700"/>
            </a:lvl5pPr>
            <a:lvl6pPr marL="3657509" lvl="5" indent="-440256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4267093" lvl="6" indent="-440256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4876678" lvl="7" indent="-440256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5486263" lvl="8" indent="-440256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9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5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09" rIns="0" bIns="54409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22" y="1463041"/>
            <a:ext cx="8030935" cy="47700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</p:spTree>
    <p:extLst>
      <p:ext uri="{BB962C8B-B14F-4D97-AF65-F5344CB8AC3E}">
        <p14:creationId xmlns:p14="http://schemas.microsoft.com/office/powerpoint/2010/main" val="227322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7" y="445279"/>
            <a:ext cx="11174187" cy="700823"/>
          </a:xfrm>
        </p:spPr>
        <p:txBody>
          <a:bodyPr vert="horz" wrap="square" lIns="108817" tIns="54409" rIns="108817" bIns="54409" rtlCol="0" anchor="ctr">
            <a:spAutoFit/>
          </a:bodyPr>
          <a:lstStyle>
            <a:lvl1pPr>
              <a:defRPr lang="en-GB" sz="4300" spc="-72" dirty="0"/>
            </a:lvl1pPr>
          </a:lstStyle>
          <a:p>
            <a:pPr lvl="0"/>
            <a:r>
              <a:rPr lang="ca-ES"/>
              <a:t>Feu clic aquí per editar l'estil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22" y="1463041"/>
            <a:ext cx="8030935" cy="47700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5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09" rIns="0" bIns="54409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3" y="1463349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900" b="1">
                <a:solidFill>
                  <a:schemeClr val="accent6"/>
                </a:solidFill>
              </a:defRPr>
            </a:lvl1pPr>
            <a:lvl2pPr marL="544089" indent="0">
              <a:buNone/>
              <a:defRPr sz="2400" b="1"/>
            </a:lvl2pPr>
            <a:lvl3pPr marL="1088175" indent="0">
              <a:buNone/>
              <a:defRPr sz="2100" b="1"/>
            </a:lvl3pPr>
            <a:lvl4pPr marL="1632266" indent="0">
              <a:buNone/>
              <a:defRPr sz="1900" b="1"/>
            </a:lvl4pPr>
            <a:lvl5pPr marL="2176356" indent="0">
              <a:buNone/>
              <a:defRPr sz="1900" b="1"/>
            </a:lvl5pPr>
            <a:lvl6pPr marL="2720441" indent="0">
              <a:buNone/>
              <a:defRPr sz="1900" b="1"/>
            </a:lvl6pPr>
            <a:lvl7pPr marL="3264530" indent="0">
              <a:buNone/>
              <a:defRPr sz="1900" b="1"/>
            </a:lvl7pPr>
            <a:lvl8pPr marL="3808615" indent="0">
              <a:buNone/>
              <a:defRPr sz="1900" b="1"/>
            </a:lvl8pPr>
            <a:lvl9pPr marL="4352710" indent="0">
              <a:buNone/>
              <a:defRPr sz="19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901" y="2149311"/>
            <a:ext cx="5181600" cy="40403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7" y="1463349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900" b="1">
                <a:solidFill>
                  <a:schemeClr val="accent3"/>
                </a:solidFill>
              </a:defRPr>
            </a:lvl1pPr>
            <a:lvl2pPr marL="544089" indent="0">
              <a:buNone/>
              <a:defRPr sz="2400" b="1"/>
            </a:lvl2pPr>
            <a:lvl3pPr marL="1088175" indent="0">
              <a:buNone/>
              <a:defRPr sz="2100" b="1"/>
            </a:lvl3pPr>
            <a:lvl4pPr marL="1632266" indent="0">
              <a:buNone/>
              <a:defRPr sz="1900" b="1"/>
            </a:lvl4pPr>
            <a:lvl5pPr marL="2176356" indent="0">
              <a:buNone/>
              <a:defRPr sz="1900" b="1"/>
            </a:lvl5pPr>
            <a:lvl6pPr marL="2720441" indent="0">
              <a:buNone/>
              <a:defRPr sz="1900" b="1"/>
            </a:lvl6pPr>
            <a:lvl7pPr marL="3264530" indent="0">
              <a:buNone/>
              <a:defRPr sz="1900" b="1"/>
            </a:lvl7pPr>
            <a:lvl8pPr marL="3808615" indent="0">
              <a:buNone/>
              <a:defRPr sz="1900" b="1"/>
            </a:lvl8pPr>
            <a:lvl9pPr marL="4352710" indent="0">
              <a:buNone/>
              <a:defRPr sz="19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6" y="2149311"/>
            <a:ext cx="5306789" cy="40403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7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1" y="1509627"/>
            <a:ext cx="4900387" cy="334508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7" y="1509627"/>
            <a:ext cx="4900387" cy="334508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1" y="2156697"/>
            <a:ext cx="4900387" cy="3561943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7" y="2156697"/>
            <a:ext cx="4900387" cy="3561943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7" y="445279"/>
            <a:ext cx="11174187" cy="70082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7" y="445279"/>
            <a:ext cx="11174187" cy="700823"/>
          </a:xfrm>
          <a:prstGeom prst="rect">
            <a:avLst/>
          </a:prstGeom>
        </p:spPr>
        <p:txBody>
          <a:bodyPr vert="horz" wrap="square" lIns="108817" tIns="54409" rIns="108817" bIns="54409" rtlCol="0" anchor="ctr">
            <a:spAutoFit/>
          </a:bodyPr>
          <a:lstStyle/>
          <a:p>
            <a:pPr lvl="0"/>
            <a:r>
              <a:rPr lang="ca-ES"/>
              <a:t>Feu clic aquí per editar l'estil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7" y="1253333"/>
            <a:ext cx="11174187" cy="4770099"/>
          </a:xfrm>
          <a:prstGeom prst="rect">
            <a:avLst/>
          </a:prstGeom>
        </p:spPr>
        <p:txBody>
          <a:bodyPr vert="horz" lIns="108817" tIns="54409" rIns="108817" bIns="54409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3" y="6356352"/>
            <a:ext cx="4114800" cy="365125"/>
          </a:xfrm>
          <a:prstGeom prst="rect">
            <a:avLst/>
          </a:prstGeom>
        </p:spPr>
        <p:txBody>
          <a:bodyPr vert="horz" lIns="108817" tIns="54409" rIns="108817" bIns="5440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1088175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/>
        </p:nvSpPr>
        <p:spPr>
          <a:xfrm>
            <a:off x="11360016" y="6369055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17" tIns="54409" rIns="108817" bIns="544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175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09" rIns="0" bIns="54409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2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defTabSz="1088175" rtl="0" eaLnBrk="1" latinLnBrk="0" hangingPunct="1">
        <a:lnSpc>
          <a:spcPct val="90000"/>
        </a:lnSpc>
        <a:spcBef>
          <a:spcPct val="0"/>
        </a:spcBef>
        <a:buNone/>
        <a:defRPr lang="en-GB" sz="4300" b="1" kern="1200" spc="-72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044" indent="-272044" algn="l" defTabSz="1088175" rtl="0" eaLnBrk="1" latinLnBrk="0" hangingPunct="1">
        <a:lnSpc>
          <a:spcPct val="90000"/>
        </a:lnSpc>
        <a:spcBef>
          <a:spcPts val="1191"/>
        </a:spcBef>
        <a:buFont typeface="Arial" panose="020B0604020202020204" pitchFamily="34" charset="0"/>
        <a:buChar char="•"/>
        <a:defRPr sz="33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134" indent="-272044" algn="l" defTabSz="1088175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360221" indent="-272044" algn="l" defTabSz="1088175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904308" indent="-272044" algn="l" defTabSz="1088175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97" indent="-272044" algn="l" defTabSz="1088175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992485" indent="-272044" algn="l" defTabSz="1088175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576" indent="-272044" algn="l" defTabSz="1088175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661" indent="-272044" algn="l" defTabSz="1088175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751" indent="-272044" algn="l" defTabSz="1088175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1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89" algn="l" defTabSz="10881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75" algn="l" defTabSz="10881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66" algn="l" defTabSz="10881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356" algn="l" defTabSz="10881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441" algn="l" defTabSz="10881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530" algn="l" defTabSz="10881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615" algn="l" defTabSz="10881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710" algn="l" defTabSz="10881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445275"/>
            <a:ext cx="11174187" cy="700823"/>
          </a:xfrm>
          <a:prstGeom prst="rect">
            <a:avLst/>
          </a:prstGeom>
        </p:spPr>
        <p:txBody>
          <a:bodyPr vert="horz" wrap="square" lIns="108825" tIns="54413" rIns="108825" bIns="54413" rtlCol="0" anchor="ctr">
            <a:spAutoFit/>
          </a:bodyPr>
          <a:lstStyle/>
          <a:p>
            <a:pPr lvl="0"/>
            <a:r>
              <a:rPr lang="ca-ES"/>
              <a:t>Feu clic aquí per editar l'estil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5" y="1253332"/>
            <a:ext cx="11174187" cy="4770099"/>
          </a:xfrm>
          <a:prstGeom prst="rect">
            <a:avLst/>
          </a:prstGeom>
        </p:spPr>
        <p:txBody>
          <a:bodyPr vert="horz" lIns="108825" tIns="54413" rIns="108825" bIns="5441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3" y="6356352"/>
            <a:ext cx="4114800" cy="365125"/>
          </a:xfrm>
          <a:prstGeom prst="rect">
            <a:avLst/>
          </a:prstGeom>
        </p:spPr>
        <p:txBody>
          <a:bodyPr vert="horz" lIns="108825" tIns="54413" rIns="108825" bIns="544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1088258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/>
        </p:nvSpPr>
        <p:spPr>
          <a:xfrm>
            <a:off x="11360016" y="6369051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5" tIns="54413" rIns="108825" bIns="544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58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3" rIns="0" bIns="54413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‹Nº›</a:t>
            </a:fld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1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defTabSz="1088258" rtl="0" eaLnBrk="1" latinLnBrk="0" hangingPunct="1">
        <a:lnSpc>
          <a:spcPct val="90000"/>
        </a:lnSpc>
        <a:spcBef>
          <a:spcPct val="0"/>
        </a:spcBef>
        <a:buNone/>
        <a:defRPr lang="en-GB" sz="4300" b="1" kern="1200" spc="-72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064" indent="-272064" algn="l" defTabSz="1088258" rtl="0" eaLnBrk="1" latinLnBrk="0" hangingPunct="1">
        <a:lnSpc>
          <a:spcPct val="90000"/>
        </a:lnSpc>
        <a:spcBef>
          <a:spcPts val="1191"/>
        </a:spcBef>
        <a:buFont typeface="Arial" panose="020B0604020202020204" pitchFamily="34" charset="0"/>
        <a:buChar char="•"/>
        <a:defRPr sz="33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194" indent="-272064" algn="l" defTabSz="1088258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360323" indent="-272064" algn="l" defTabSz="1088258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904452" indent="-272064" algn="l" defTabSz="1088258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81" indent="-272064" algn="l" defTabSz="1088258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09" indent="-272064" algn="l" defTabSz="1088258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840" indent="-272064" algn="l" defTabSz="1088258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967" indent="-272064" algn="l" defTabSz="1088258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098" indent="-272064" algn="l" defTabSz="1088258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29" algn="l" defTabSz="10882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58" algn="l" defTabSz="10882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87" algn="l" defTabSz="10882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18" algn="l" defTabSz="10882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645" algn="l" defTabSz="10882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774" algn="l" defTabSz="10882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03" algn="l" defTabSz="10882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034" algn="l" defTabSz="10882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hyperlink" Target="https://proquest.libguides.com/factiva/about" TargetMode="Externa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884" y="5597312"/>
            <a:ext cx="2252157" cy="668237"/>
          </a:xfrm>
          <a:prstGeom prst="rect">
            <a:avLst/>
          </a:prstGeom>
        </p:spPr>
      </p:pic>
      <p:pic>
        <p:nvPicPr>
          <p:cNvPr id="9" name="Imat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887" y="5004392"/>
            <a:ext cx="3101157" cy="1842997"/>
          </a:xfrm>
          <a:prstGeom prst="rect">
            <a:avLst/>
          </a:prstGeo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772" y="4129301"/>
            <a:ext cx="10607039" cy="1176335"/>
          </a:xfrm>
        </p:spPr>
        <p:txBody>
          <a:bodyPr/>
          <a:lstStyle/>
          <a:p>
            <a:r>
              <a:rPr lang="en-US" sz="5300">
                <a:latin typeface="Calibri"/>
                <a:ea typeface="Calibri"/>
                <a:cs typeface="Calibri"/>
              </a:rPr>
              <a:t>Factiva </a:t>
            </a:r>
            <a:br>
              <a:rPr lang="en-US" sz="5300">
                <a:latin typeface="Calibri"/>
                <a:ea typeface="Calibri"/>
                <a:cs typeface="Calibri"/>
              </a:rPr>
            </a:br>
            <a:r>
              <a:rPr lang="en-US" sz="2400">
                <a:latin typeface="Calibri"/>
                <a:ea typeface="Calibri"/>
                <a:cs typeface="Calibri"/>
              </a:rPr>
              <a:t>Information resources in Economics, Business and Statistics</a:t>
            </a:r>
            <a:endParaRPr lang="en-GB" sz="2400">
              <a:latin typeface="Calibri"/>
              <a:ea typeface="Calibri"/>
              <a:cs typeface="Calibri"/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771" y="5396943"/>
            <a:ext cx="2350887" cy="400738"/>
          </a:xfrm>
        </p:spPr>
        <p:txBody>
          <a:bodyPr vert="horz" lIns="108825" tIns="54413" rIns="108825" bIns="54413" rtlCol="0" anchor="t">
            <a:spAutoFit/>
          </a:bodyPr>
          <a:lstStyle/>
          <a:p>
            <a:r>
              <a:rPr lang="en-GB" dirty="0"/>
              <a:t>February </a:t>
            </a:r>
            <a:r>
              <a:rPr lang="en-GB"/>
              <a:t>2025</a:t>
            </a:r>
            <a:endParaRPr lang="en-GB" dirty="0"/>
          </a:p>
        </p:txBody>
      </p:sp>
      <p:pic>
        <p:nvPicPr>
          <p:cNvPr id="18" name="Contenidor d'imatge 17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-7523"/>
            <a:ext cx="12275129" cy="3153336"/>
          </a:xfrm>
        </p:spPr>
      </p:pic>
    </p:spTree>
    <p:extLst>
      <p:ext uri="{BB962C8B-B14F-4D97-AF65-F5344CB8AC3E}">
        <p14:creationId xmlns:p14="http://schemas.microsoft.com/office/powerpoint/2010/main" val="16021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A6D5C-E045-0BB2-306C-981BE2C5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491443"/>
            <a:ext cx="11174187" cy="608487"/>
          </a:xfrm>
        </p:spPr>
        <p:txBody>
          <a:bodyPr/>
          <a:lstStyle/>
          <a:p>
            <a:r>
              <a:rPr lang="en-US" sz="3600">
                <a:solidFill>
                  <a:schemeClr val="accent2">
                    <a:lumMod val="75000"/>
                  </a:schemeClr>
                </a:solidFill>
              </a:rPr>
              <a:t>Advanced Operators of Factiva</a:t>
            </a:r>
            <a:endParaRPr lang="es-E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022637-2789-2AF0-EC0D-A0ACE080B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8825" tIns="54413" rIns="108825" bIns="54413" rtlCol="0" anchor="t">
            <a:noAutofit/>
          </a:bodyPr>
          <a:lstStyle/>
          <a:p>
            <a:pPr marL="271780" indent="-271780"/>
            <a:r>
              <a:rPr lang="es-ES" dirty="0"/>
              <a:t>and, </a:t>
            </a:r>
            <a:r>
              <a:rPr lang="es-ES" dirty="0" err="1"/>
              <a:t>or</a:t>
            </a:r>
            <a:r>
              <a:rPr lang="es-ES" dirty="0"/>
              <a:t>, </a:t>
            </a:r>
            <a:r>
              <a:rPr lang="es-ES" dirty="0" err="1"/>
              <a:t>nor</a:t>
            </a:r>
            <a:r>
              <a:rPr lang="es-ES" dirty="0"/>
              <a:t>, "", *</a:t>
            </a:r>
          </a:p>
          <a:p>
            <a:pPr marL="271780" indent="-271780"/>
            <a:r>
              <a:rPr lang="es-ES" dirty="0" err="1"/>
              <a:t>atleastN</a:t>
            </a:r>
            <a:r>
              <a:rPr lang="es-ES" dirty="0"/>
              <a:t>   atleast5 </a:t>
            </a:r>
            <a:r>
              <a:rPr lang="es-ES" dirty="0" err="1"/>
              <a:t>volkswagen</a:t>
            </a:r>
            <a:r>
              <a:rPr lang="es-ES" dirty="0"/>
              <a:t>  (1-50) (</a:t>
            </a:r>
            <a:r>
              <a:rPr lang="es-ES" dirty="0" err="1"/>
              <a:t>num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ocurrences</a:t>
            </a:r>
            <a:r>
              <a:rPr lang="es-ES" dirty="0"/>
              <a:t>)</a:t>
            </a:r>
          </a:p>
          <a:p>
            <a:pPr marL="271780" indent="-271780"/>
            <a:r>
              <a:rPr lang="es-ES" dirty="0" err="1"/>
              <a:t>same</a:t>
            </a:r>
            <a:r>
              <a:rPr lang="es-ES" dirty="0"/>
              <a:t> </a:t>
            </a:r>
            <a:r>
              <a:rPr lang="es-ES" dirty="0" err="1"/>
              <a:t>volkswagen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err="1"/>
              <a:t>scandal</a:t>
            </a:r>
            <a:r>
              <a:rPr lang="es-ES" dirty="0"/>
              <a:t> (in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err="1"/>
              <a:t>paragraph</a:t>
            </a:r>
            <a:r>
              <a:rPr lang="es-ES" dirty="0"/>
              <a:t>)</a:t>
            </a:r>
          </a:p>
          <a:p>
            <a:pPr marL="271780" indent="-271780"/>
            <a:r>
              <a:rPr lang="es-ES" dirty="0" err="1"/>
              <a:t>adjN</a:t>
            </a:r>
            <a:r>
              <a:rPr lang="es-ES" dirty="0"/>
              <a:t>     cup adj5 </a:t>
            </a:r>
            <a:r>
              <a:rPr lang="es-ES" dirty="0" err="1"/>
              <a:t>qatar</a:t>
            </a:r>
            <a:r>
              <a:rPr lang="es-ES" dirty="0"/>
              <a:t>   1-10 (</a:t>
            </a:r>
            <a:r>
              <a:rPr lang="es-ES" dirty="0" err="1"/>
              <a:t>close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,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err="1"/>
              <a:t>order</a:t>
            </a:r>
            <a:r>
              <a:rPr lang="es-ES" dirty="0"/>
              <a:t>)</a:t>
            </a:r>
          </a:p>
          <a:p>
            <a:pPr marL="271780" indent="-271780"/>
            <a:r>
              <a:rPr lang="es-ES" dirty="0" err="1"/>
              <a:t>nearN</a:t>
            </a:r>
            <a:r>
              <a:rPr lang="es-ES" dirty="0"/>
              <a:t>  nuclear near8 </a:t>
            </a:r>
            <a:r>
              <a:rPr lang="es-ES" dirty="0" err="1"/>
              <a:t>energy</a:t>
            </a:r>
            <a:r>
              <a:rPr lang="es-ES" dirty="0"/>
              <a:t>  (in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order</a:t>
            </a:r>
            <a:r>
              <a:rPr lang="es-ES" dirty="0"/>
              <a:t>)1-500</a:t>
            </a:r>
          </a:p>
          <a:p>
            <a:pPr marL="271780" indent="-271780"/>
            <a:r>
              <a:rPr lang="es-ES" dirty="0"/>
              <a:t>/F50    </a:t>
            </a:r>
            <a:r>
              <a:rPr lang="es-ES" dirty="0" err="1"/>
              <a:t>Chatgpt</a:t>
            </a:r>
            <a:r>
              <a:rPr lang="es-ES" dirty="0"/>
              <a:t>/F50   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first</a:t>
            </a:r>
            <a:r>
              <a:rPr lang="es-ES" dirty="0"/>
              <a:t> 50 </a:t>
            </a:r>
            <a:r>
              <a:rPr lang="es-ES" dirty="0" err="1"/>
              <a:t>words</a:t>
            </a:r>
            <a:r>
              <a:rPr lang="es-ES" dirty="0"/>
              <a:t>  1-500</a:t>
            </a:r>
          </a:p>
          <a:p>
            <a:pPr marL="271780" indent="-271780"/>
            <a:r>
              <a:rPr lang="es-ES" err="1"/>
              <a:t>Globali?ation</a:t>
            </a:r>
            <a:r>
              <a:rPr lang="es-ES" dirty="0"/>
              <a:t>   ? = </a:t>
            </a:r>
            <a:r>
              <a:rPr lang="es-ES" err="1"/>
              <a:t>one</a:t>
            </a:r>
            <a:r>
              <a:rPr lang="es-ES" dirty="0"/>
              <a:t> </a:t>
            </a:r>
            <a:r>
              <a:rPr lang="es-ES" err="1"/>
              <a:t>character</a:t>
            </a:r>
            <a:endParaRPr lang="es-ES" dirty="0"/>
          </a:p>
          <a:p>
            <a:pPr marL="271780" indent="-271780"/>
            <a:r>
              <a:rPr lang="es-ES" dirty="0" err="1"/>
              <a:t>Wc</a:t>
            </a:r>
            <a:r>
              <a:rPr lang="es-ES" dirty="0"/>
              <a:t> &gt; 5000   more </a:t>
            </a:r>
            <a:r>
              <a:rPr lang="es-ES" dirty="0" err="1"/>
              <a:t>than</a:t>
            </a:r>
            <a:r>
              <a:rPr lang="es-ES" dirty="0"/>
              <a:t> 5000 </a:t>
            </a:r>
            <a:r>
              <a:rPr lang="es-ES" dirty="0" err="1"/>
              <a:t>words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45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1B3CC-0A5D-4EA9-97E9-C1926BCD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30" y="245258"/>
            <a:ext cx="11174187" cy="608487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Page of Results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278" y="1124153"/>
            <a:ext cx="9119006" cy="4066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7723" y="4728183"/>
            <a:ext cx="1000669" cy="1105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008" y="1642699"/>
            <a:ext cx="535970" cy="2286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984" y="1802609"/>
            <a:ext cx="1409700" cy="2476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523" y="2888854"/>
            <a:ext cx="1077111" cy="17705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" name="Flecha circular 13"/>
          <p:cNvSpPr/>
          <p:nvPr/>
        </p:nvSpPr>
        <p:spPr>
          <a:xfrm rot="490251">
            <a:off x="2112952" y="2524504"/>
            <a:ext cx="677007" cy="633046"/>
          </a:xfrm>
          <a:prstGeom prst="circular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954E0623-183B-4656-8F09-D70BC5B0B4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8510" y="2976365"/>
            <a:ext cx="1668648" cy="308426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969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6F46-B313-4A66-BEB8-E9F26F81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12" y="385071"/>
            <a:ext cx="11174187" cy="608487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Narrowing your search</a:t>
            </a:r>
            <a:endParaRPr lang="en-US" sz="3600" dirty="0">
              <a:solidFill>
                <a:schemeClr val="accent4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C74A35-1019-48C7-B47F-28E80A9C3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4347"/>
          <a:stretch/>
        </p:blipFill>
        <p:spPr>
          <a:xfrm>
            <a:off x="1667267" y="1229087"/>
            <a:ext cx="7921429" cy="4105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883" y="2068308"/>
            <a:ext cx="2466975" cy="2952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606" y="4712960"/>
            <a:ext cx="1075039" cy="857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01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6F46-B313-4A66-BEB8-E9F26F81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26" y="280427"/>
            <a:ext cx="11174187" cy="608487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Document page: all in HTML, not in PDF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283" y="1344345"/>
            <a:ext cx="3699653" cy="38334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67" y="1699191"/>
            <a:ext cx="6791325" cy="3123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8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263" y="1303929"/>
            <a:ext cx="4991284" cy="3769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D4D8-4997-4106-B1F4-23F6997E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60" y="289220"/>
            <a:ext cx="11174187" cy="608487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Company Search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548D42-01B5-44C9-8145-EE10ADE39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0082" y="1877210"/>
            <a:ext cx="7119491" cy="20353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B5E78-9837-4BA5-94C9-E6A0D9FA5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943" y="3036277"/>
            <a:ext cx="3990975" cy="274558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505" y="3036277"/>
            <a:ext cx="1057275" cy="8763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3F90A1-E291-4554-A142-910B54BCD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918" y="1921977"/>
            <a:ext cx="1905661" cy="203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054" y="1700981"/>
            <a:ext cx="4857674" cy="35837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615D96-DCEF-4338-B93E-F5319F01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245641"/>
            <a:ext cx="11174187" cy="608487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Company Snapshot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C4C76D-7F89-49D3-8E59-F8804314B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7766" y="2008110"/>
            <a:ext cx="7656265" cy="309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72" y="2400874"/>
            <a:ext cx="1167253" cy="20190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374B1E-13A3-455E-B293-11B5B01AA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522" y="3868804"/>
            <a:ext cx="1202752" cy="30839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E83AB28-8344-4062-923D-B4373B79E7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773" y="3428336"/>
            <a:ext cx="1238250" cy="36195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1E9DC4-7400-4A70-86DF-D2E645445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773" y="2996538"/>
            <a:ext cx="514350" cy="29527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47E504-09AE-49D1-B3D3-9FA7F6631F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823" y="4263420"/>
            <a:ext cx="600075" cy="35242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4827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236" y="0"/>
            <a:ext cx="2425864" cy="2442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615D96-DCEF-4338-B93E-F5319F01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00" y="324390"/>
            <a:ext cx="11174187" cy="608487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Financial Results of a company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05" y="1716749"/>
            <a:ext cx="10672962" cy="4895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53" y="3812248"/>
            <a:ext cx="1088780" cy="16920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554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5D96-DCEF-4338-B93E-F5319F01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289228"/>
            <a:ext cx="11174187" cy="608479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Peer comparison of a company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51" y="1318856"/>
            <a:ext cx="11271052" cy="47961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6" y="3203083"/>
            <a:ext cx="1390650" cy="2190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501" y="5539144"/>
            <a:ext cx="1090459" cy="787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57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5D96-DCEF-4338-B93E-F5319F01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5" y="286153"/>
            <a:ext cx="11174187" cy="608479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Company Report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F1CCA8-AFFF-4805-B22F-EB4B7ABDE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85" y="1086310"/>
            <a:ext cx="10620375" cy="501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5D94F3-F300-4F44-8CD5-7C2EF1AD9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7038" y="2976869"/>
            <a:ext cx="1276350" cy="31432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82B1DF-916C-4CE9-9BBC-595D50771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037" y="2371418"/>
            <a:ext cx="1228725" cy="2667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5A8A14-3C5D-4523-87B2-699813EBB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15" y="3855474"/>
            <a:ext cx="1314450" cy="2286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802E8E8-D067-4EBC-89ED-671CD4D556C1}"/>
              </a:ext>
            </a:extLst>
          </p:cNvPr>
          <p:cNvCxnSpPr/>
          <p:nvPr/>
        </p:nvCxnSpPr>
        <p:spPr>
          <a:xfrm flipH="1">
            <a:off x="1135140" y="2638118"/>
            <a:ext cx="688897" cy="1217356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AE16D7C9-A0CF-45AB-85EB-734ACE418B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15" y="1880315"/>
            <a:ext cx="1266825" cy="20955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966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5D96-DCEF-4338-B93E-F5319F01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81" y="276501"/>
            <a:ext cx="11174187" cy="608479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News about a company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2B96BC-AA57-4BD4-B169-4195DCC17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71" y="884980"/>
            <a:ext cx="11068206" cy="520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D601A57-3720-4BE9-A187-1C70D49FE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128" y="1504521"/>
            <a:ext cx="8966653" cy="59097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4271D64-8D9E-4353-9282-F651334B1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91" y="1816405"/>
            <a:ext cx="714742" cy="12696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3E0070A-68A1-49F2-854F-2DCE2E3EEB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5593" y="2630915"/>
            <a:ext cx="810337" cy="15683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84E1886-A14F-4CBB-BE0A-04BAC4F617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4153" y="3940969"/>
            <a:ext cx="791777" cy="16441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73EB608-4FCB-4E24-99FD-E4074249FA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4153" y="5258597"/>
            <a:ext cx="860004" cy="16441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469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E4916015-69BF-4EB8-BFA7-F8F9A1FA76AD}"/>
              </a:ext>
            </a:extLst>
          </p:cNvPr>
          <p:cNvSpPr txBox="1">
            <a:spLocks/>
          </p:cNvSpPr>
          <p:nvPr/>
        </p:nvSpPr>
        <p:spPr>
          <a:xfrm>
            <a:off x="5163283" y="2944661"/>
            <a:ext cx="2014266" cy="663878"/>
          </a:xfrm>
          <a:prstGeom prst="rect">
            <a:avLst/>
          </a:prstGeom>
        </p:spPr>
        <p:txBody>
          <a:bodyPr vert="horz" wrap="square" lIns="108817" tIns="54409" rIns="108817" bIns="54409" rtlCol="0" anchor="ctr">
            <a:spAutoFit/>
          </a:bodyPr>
          <a:lstStyle>
            <a:lvl1pPr algn="l" defTabSz="10882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300" b="1" kern="1200" spc="-72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 err="1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Factiva</a:t>
            </a:r>
            <a:endParaRPr lang="es-ES" sz="4000" dirty="0">
              <a:solidFill>
                <a:schemeClr val="accent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4CFCDFC-7F8E-4C64-B934-BD2813DF268B}"/>
              </a:ext>
            </a:extLst>
          </p:cNvPr>
          <p:cNvSpPr/>
          <p:nvPr/>
        </p:nvSpPr>
        <p:spPr>
          <a:xfrm>
            <a:off x="3505200" y="2628900"/>
            <a:ext cx="5181600" cy="12954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E41A-8F6A-4435-826E-82F51F1B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06" y="334134"/>
            <a:ext cx="11174187" cy="608479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Two ways to get Industry Information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76885F-E67F-4F14-B7E3-343B0E59A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0261" y="1351406"/>
            <a:ext cx="8712712" cy="375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C5BF24C-33D8-41FF-A0F8-57BEB0AD5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261" y="2949331"/>
            <a:ext cx="2171700" cy="274320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9075414A-273C-4081-BCE8-4FF074FF4EF8}"/>
              </a:ext>
            </a:extLst>
          </p:cNvPr>
          <p:cNvGrpSpPr/>
          <p:nvPr/>
        </p:nvGrpSpPr>
        <p:grpSpPr>
          <a:xfrm>
            <a:off x="8505576" y="5245163"/>
            <a:ext cx="2614707" cy="685289"/>
            <a:chOff x="8951234" y="5364371"/>
            <a:chExt cx="2348401" cy="615493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2A85790-0C3F-4A13-B946-6159F6FE0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5000"/>
            </a:blip>
            <a:stretch>
              <a:fillRect/>
            </a:stretch>
          </p:blipFill>
          <p:spPr>
            <a:xfrm>
              <a:off x="8951234" y="5364371"/>
              <a:ext cx="1957930" cy="3505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ABEB4E7-36FD-4F9E-952E-A5E0811C8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005702" y="5623753"/>
              <a:ext cx="293933" cy="35611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6522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4B3CD85-6184-48D6-A4E0-4D4BEAE0B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56" y="1197898"/>
            <a:ext cx="8494211" cy="428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FDCDCB-30EB-4D0B-8E69-BBDEDC3D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51" y="324303"/>
            <a:ext cx="11174187" cy="608479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Industry Snapshot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F49838-DE72-4067-81C8-506BAA1DE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061" y="4930786"/>
            <a:ext cx="1380971" cy="977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22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551027-2A7C-4F4F-8CD3-7C24875B8D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flipH="1">
            <a:off x="7118555" y="1150374"/>
            <a:ext cx="4689984" cy="3592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FDCDCB-30EB-4D0B-8E69-BBDEDC3D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06" y="253484"/>
            <a:ext cx="11174187" cy="608479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Industry Snapshot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AF5300-48EE-4A79-9F53-935B392EB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83" y="1381125"/>
            <a:ext cx="6820976" cy="314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9D23684-F143-4EEF-B048-52EAA22FE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83" y="2065895"/>
            <a:ext cx="1371094" cy="59864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757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2199B-BEFE-4044-9CBF-4E94A883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88" y="223481"/>
            <a:ext cx="11174187" cy="608479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Quotes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6D6F29-6171-4B28-9709-4848BC2DD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5984" y="1225283"/>
            <a:ext cx="9142196" cy="3730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4B12AE-EDBE-4CFC-9B84-375DBED6C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62" y="1656675"/>
            <a:ext cx="2454768" cy="329921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16813A0-D145-4F3F-BFC8-AA644C3CE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4244" y="4544501"/>
            <a:ext cx="977265" cy="966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C57DCF7-B322-4C1F-9927-2D41333497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0752" y="3862081"/>
            <a:ext cx="2691768" cy="6824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626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967384-287A-4121-8B7E-5A18FE511F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298345" y="2867131"/>
            <a:ext cx="4448284" cy="3204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234B62-7C15-425A-957C-06D9B919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06" y="314471"/>
            <a:ext cx="11174187" cy="608479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Example of a Stock Quote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2ABDB74-573F-4378-85C2-EB1DEFE37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8906" y="1098790"/>
            <a:ext cx="10624304" cy="4303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2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4FB4-11F9-4DC2-9B73-CE05F8CE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06" y="217181"/>
            <a:ext cx="11174187" cy="608479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Factiva Expert Search</a:t>
            </a:r>
          </a:p>
        </p:txBody>
      </p:sp>
      <p:pic>
        <p:nvPicPr>
          <p:cNvPr id="12" name="Picture 54">
            <a:extLst>
              <a:ext uri="{FF2B5EF4-FFF2-40B4-BE49-F238E27FC236}">
                <a16:creationId xmlns:a16="http://schemas.microsoft.com/office/drawing/2014/main" id="{06955037-A6A4-4741-854B-111AD3E1DC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rcRect/>
          <a:stretch>
            <a:fillRect/>
          </a:stretch>
        </p:blipFill>
        <p:spPr>
          <a:xfrm>
            <a:off x="9213518" y="3546469"/>
            <a:ext cx="2621461" cy="294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 descr="Interfaz de usuario gráfica, Texto&#10;&#10;El contenido generado por inteligencia artificial puede ser incorrecto.">
            <a:extLst>
              <a:ext uri="{FF2B5EF4-FFF2-40B4-BE49-F238E27FC236}">
                <a16:creationId xmlns:a16="http://schemas.microsoft.com/office/drawing/2014/main" id="{143FBBA2-A630-38D0-6014-BA7B4902D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853" y="820202"/>
            <a:ext cx="5203619" cy="3149312"/>
          </a:xfrm>
          <a:prstGeom prst="rect">
            <a:avLst/>
          </a:prstGeom>
        </p:spPr>
      </p:pic>
      <p:pic>
        <p:nvPicPr>
          <p:cNvPr id="5" name="Imagen 4" descr="Interfaz de usuario gráfica, Texto, Aplicación&#10;&#10;El contenido generado por inteligencia artificial puede ser incorrecto.">
            <a:extLst>
              <a:ext uri="{FF2B5EF4-FFF2-40B4-BE49-F238E27FC236}">
                <a16:creationId xmlns:a16="http://schemas.microsoft.com/office/drawing/2014/main" id="{CC10AFE6-1F19-070E-D1EB-DA9A81E41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23" y="1009402"/>
            <a:ext cx="5484691" cy="5363689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FDA5607D-BCC1-4E70-B4EA-6DF05EEE954B}"/>
              </a:ext>
            </a:extLst>
          </p:cNvPr>
          <p:cNvCxnSpPr>
            <a:cxnSpLocks/>
          </p:cNvCxnSpPr>
          <p:nvPr/>
        </p:nvCxnSpPr>
        <p:spPr>
          <a:xfrm flipV="1">
            <a:off x="5479892" y="1468315"/>
            <a:ext cx="589900" cy="951165"/>
          </a:xfrm>
          <a:prstGeom prst="straightConnector1">
            <a:avLst/>
          </a:prstGeom>
          <a:ln w="19050"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DEC94963-82D8-EB94-0BDF-943185FB79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05" y="2393310"/>
            <a:ext cx="5067300" cy="428625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342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44741-D842-ED79-2065-11F9ED062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751F020-9302-E1F2-5C05-9BEE15D53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8178840" y="2135891"/>
            <a:ext cx="3116724" cy="3126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0DF192-B4FC-DFD3-D459-262988CB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06" y="314471"/>
            <a:ext cx="11174187" cy="608479"/>
          </a:xfrm>
        </p:spPr>
        <p:txBody>
          <a:bodyPr/>
          <a:lstStyle/>
          <a:p>
            <a:r>
              <a:rPr lang="en-US" sz="3600">
                <a:solidFill>
                  <a:schemeClr val="accent2">
                    <a:lumMod val="75000"/>
                  </a:schemeClr>
                </a:solidFill>
              </a:rPr>
              <a:t>New User Interface: use of natural language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Marcador de contenido 5" descr="Interfaz de usuario gráfica, Texto, Aplicación, Correo electrónico&#10;&#10;El contenido generado por inteligencia artificial puede ser incorrecto.">
            <a:extLst>
              <a:ext uri="{FF2B5EF4-FFF2-40B4-BE49-F238E27FC236}">
                <a16:creationId xmlns:a16="http://schemas.microsoft.com/office/drawing/2014/main" id="{52EC9B4A-D06C-3B0C-47F3-30C33C7F1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8345" y="1077218"/>
            <a:ext cx="7724761" cy="5425997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02E72E-83B0-7765-65DE-626D2DECC061}"/>
              </a:ext>
            </a:extLst>
          </p:cNvPr>
          <p:cNvSpPr txBox="1"/>
          <p:nvPr/>
        </p:nvSpPr>
        <p:spPr>
          <a:xfrm>
            <a:off x="8351292" y="5150451"/>
            <a:ext cx="3051857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800" err="1"/>
              <a:t>Cc-by-sa</a:t>
            </a:r>
            <a:r>
              <a:rPr lang="es-ES" sz="800" dirty="0"/>
              <a:t>. </a:t>
            </a:r>
            <a:r>
              <a:rPr lang="es-ES" sz="800" err="1"/>
              <a:t>Managed</a:t>
            </a:r>
            <a:r>
              <a:rPr lang="es-ES" sz="800" dirty="0"/>
              <a:t> </a:t>
            </a:r>
            <a:r>
              <a:rPr lang="es-ES" sz="800" err="1"/>
              <a:t>services</a:t>
            </a:r>
            <a:r>
              <a:rPr lang="es-ES" sz="800" dirty="0"/>
              <a:t> </a:t>
            </a:r>
            <a:r>
              <a:rPr lang="es-ES" sz="800" err="1"/>
              <a:t>with</a:t>
            </a:r>
            <a:r>
              <a:rPr lang="es-ES" sz="800" dirty="0"/>
              <a:t> AI, </a:t>
            </a:r>
            <a:r>
              <a:rPr lang="es-ES" sz="800" err="1"/>
              <a:t>by</a:t>
            </a:r>
            <a:r>
              <a:rPr lang="es-ES" sz="800" dirty="0"/>
              <a:t> </a:t>
            </a:r>
            <a:r>
              <a:rPr lang="es-ES" sz="800" err="1"/>
              <a:t>Deepak</a:t>
            </a:r>
            <a:r>
              <a:rPr lang="es-ES" sz="800" dirty="0"/>
              <a:t> pal. Flickr</a:t>
            </a:r>
            <a:r>
              <a:rPr lang="es-ES" dirty="0"/>
              <a:t>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5144248-0F32-D3BD-A735-C1EE0F565E09}"/>
              </a:ext>
            </a:extLst>
          </p:cNvPr>
          <p:cNvSpPr/>
          <p:nvPr/>
        </p:nvSpPr>
        <p:spPr>
          <a:xfrm>
            <a:off x="7471457" y="1081266"/>
            <a:ext cx="1126601" cy="335667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  <a:reflection stA="40000" endPos="54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839F844-795D-A426-C545-B68D00420A61}"/>
              </a:ext>
            </a:extLst>
          </p:cNvPr>
          <p:cNvSpPr/>
          <p:nvPr/>
        </p:nvSpPr>
        <p:spPr>
          <a:xfrm>
            <a:off x="1250064" y="1852911"/>
            <a:ext cx="1309866" cy="335667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  <a:reflection stA="40000" endPos="54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1DBE279-916C-4BC3-AB54-686D2C9B5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828" y="1543942"/>
            <a:ext cx="7389091" cy="330808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CF17E7B-4F7F-7645-8E38-96392CCC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0" y="235771"/>
            <a:ext cx="11549951" cy="608479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Use the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LibGuide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C81924-FC24-44A4-B010-0090926AD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58108" y="1543942"/>
            <a:ext cx="7389091" cy="3308082"/>
          </a:xfrm>
          <a:prstGeom prst="rect">
            <a:avLst/>
          </a:prstGeom>
        </p:spPr>
      </p:pic>
      <p:pic>
        <p:nvPicPr>
          <p:cNvPr id="9" name="Imagen 8" descr="Imagen que contiene persona, hombre, parado, viendo&#10;&#10;Descripción generada automáticamente">
            <a:extLst>
              <a:ext uri="{FF2B5EF4-FFF2-40B4-BE49-F238E27FC236}">
                <a16:creationId xmlns:a16="http://schemas.microsoft.com/office/drawing/2014/main" id="{ECBC2D92-B3D3-4C8F-AABB-A0F28FBB4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185" y="1848017"/>
            <a:ext cx="6030375" cy="409342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091F18C-B50A-474C-B600-3F5957C547BC}"/>
              </a:ext>
            </a:extLst>
          </p:cNvPr>
          <p:cNvSpPr txBox="1"/>
          <p:nvPr/>
        </p:nvSpPr>
        <p:spPr>
          <a:xfrm>
            <a:off x="2975081" y="2486186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https://proquest.libguides.com/factiva/about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47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00" y="322748"/>
            <a:ext cx="7921781" cy="623870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99799" y="3146207"/>
            <a:ext cx="3193176" cy="705428"/>
          </a:xfrm>
        </p:spPr>
        <p:txBody>
          <a:bodyPr/>
          <a:lstStyle/>
          <a:p>
            <a:r>
              <a:rPr lang="ca-ES" dirty="0" err="1"/>
              <a:t>Thanks</a:t>
            </a:r>
            <a:r>
              <a:rPr lang="ca-E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192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AF7ED6B-DB74-4EC2-A431-3CD86991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326554"/>
            <a:ext cx="11174187" cy="608487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Types of documents</a:t>
            </a:r>
          </a:p>
        </p:txBody>
      </p:sp>
      <p:pic>
        <p:nvPicPr>
          <p:cNvPr id="11" name="Imagen 10" descr="Man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2B407DD-E5F4-4D24-906A-1B8C7F3ADD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6076" r="21498" b="2"/>
          <a:stretch/>
        </p:blipFill>
        <p:spPr>
          <a:xfrm>
            <a:off x="5589355" y="1123250"/>
            <a:ext cx="5541706" cy="4820349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16" y="1866550"/>
            <a:ext cx="5029200" cy="333375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D20F83C-EE51-BE3D-0E2C-7CADEA6D8608}"/>
              </a:ext>
            </a:extLst>
          </p:cNvPr>
          <p:cNvSpPr/>
          <p:nvPr/>
        </p:nvSpPr>
        <p:spPr>
          <a:xfrm>
            <a:off x="932347" y="3122782"/>
            <a:ext cx="3386990" cy="30321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B903227-3898-3568-83CE-82637A16A6A8}"/>
              </a:ext>
            </a:extLst>
          </p:cNvPr>
          <p:cNvSpPr/>
          <p:nvPr/>
        </p:nvSpPr>
        <p:spPr>
          <a:xfrm>
            <a:off x="932347" y="4757071"/>
            <a:ext cx="3386990" cy="30321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9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BD78866-20B9-428B-A2E1-93ED41E6B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946" y="993250"/>
            <a:ext cx="7691757" cy="485258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2AF7ED6B-DB74-4EC2-A431-3CD86991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68" y="250447"/>
            <a:ext cx="11174187" cy="608487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Content Scope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546987" y="2566019"/>
            <a:ext cx="3974123" cy="170704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E9DC45-A6D6-48BC-B8BC-8EAE3B4377D8}"/>
              </a:ext>
            </a:extLst>
          </p:cNvPr>
          <p:cNvSpPr txBox="1"/>
          <p:nvPr/>
        </p:nvSpPr>
        <p:spPr>
          <a:xfrm>
            <a:off x="1100370" y="2699780"/>
            <a:ext cx="582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/>
              <a:t>30,000</a:t>
            </a:r>
            <a:r>
              <a:rPr lang="ca-ES" sz="2800" dirty="0"/>
              <a:t> </a:t>
            </a:r>
            <a:r>
              <a:rPr lang="ca-ES" sz="2800" dirty="0" err="1"/>
              <a:t>sources</a:t>
            </a:r>
            <a:endParaRPr lang="ca-ES" sz="28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586C2FE-9A03-4E94-8382-C9A62E803C89}"/>
              </a:ext>
            </a:extLst>
          </p:cNvPr>
          <p:cNvSpPr txBox="1"/>
          <p:nvPr/>
        </p:nvSpPr>
        <p:spPr>
          <a:xfrm>
            <a:off x="1100370" y="3095706"/>
            <a:ext cx="498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/>
              <a:t>200 </a:t>
            </a:r>
            <a:r>
              <a:rPr lang="ca-ES" sz="2800" dirty="0"/>
              <a:t>countries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B591D0-1D92-449D-94E2-2B95B1C0E796}"/>
              </a:ext>
            </a:extLst>
          </p:cNvPr>
          <p:cNvSpPr txBox="1"/>
          <p:nvPr/>
        </p:nvSpPr>
        <p:spPr>
          <a:xfrm>
            <a:off x="1100370" y="3491632"/>
            <a:ext cx="498763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2800" b="1" dirty="0"/>
              <a:t>32</a:t>
            </a:r>
            <a:r>
              <a:rPr lang="ca-ES" sz="2800" dirty="0"/>
              <a:t> </a:t>
            </a:r>
            <a:r>
              <a:rPr lang="ca-ES" sz="2800" err="1"/>
              <a:t>languages</a:t>
            </a:r>
            <a:endParaRPr lang="ca-ES" sz="2800"/>
          </a:p>
        </p:txBody>
      </p:sp>
    </p:spTree>
    <p:extLst>
      <p:ext uri="{BB962C8B-B14F-4D97-AF65-F5344CB8AC3E}">
        <p14:creationId xmlns:p14="http://schemas.microsoft.com/office/powerpoint/2010/main" val="35505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AF7ED6B-DB74-4EC2-A431-3CD86991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326554"/>
            <a:ext cx="11174187" cy="608487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Uses of Factiva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7BCE89-4C79-47D9-8DEA-0DE8BCDB3887}"/>
              </a:ext>
            </a:extLst>
          </p:cNvPr>
          <p:cNvSpPr txBox="1"/>
          <p:nvPr/>
        </p:nvSpPr>
        <p:spPr>
          <a:xfrm>
            <a:off x="56947" y="1900051"/>
            <a:ext cx="12135053" cy="333937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200" dirty="0"/>
              <a:t>You can use Factiva to…</a:t>
            </a:r>
          </a:p>
          <a:p>
            <a:r>
              <a:rPr lang="en-US" sz="3200" dirty="0"/>
              <a:t>	</a:t>
            </a:r>
          </a:p>
          <a:p>
            <a:pPr marL="913765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Track industry developments and global market activity</a:t>
            </a:r>
          </a:p>
          <a:p>
            <a:pPr marL="913765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Monitor current news</a:t>
            </a:r>
          </a:p>
          <a:p>
            <a:pPr marL="913765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Monitor</a:t>
            </a:r>
            <a:r>
              <a:rPr lang="en-US" sz="3200" dirty="0"/>
              <a:t> media and track brand coverage</a:t>
            </a:r>
          </a:p>
          <a:p>
            <a:pPr marL="913765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Research a global company</a:t>
            </a:r>
          </a:p>
          <a:p>
            <a:endParaRPr lang="en-GB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DA33CC8-254A-785B-3174-B50B6CB57B93}"/>
              </a:ext>
            </a:extLst>
          </p:cNvPr>
          <p:cNvSpPr/>
          <p:nvPr/>
        </p:nvSpPr>
        <p:spPr>
          <a:xfrm>
            <a:off x="962426" y="3323308"/>
            <a:ext cx="4449778" cy="69423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33DA498-34C6-6C20-D856-ABE24FCACBE4}"/>
              </a:ext>
            </a:extLst>
          </p:cNvPr>
          <p:cNvSpPr/>
          <p:nvPr/>
        </p:nvSpPr>
        <p:spPr>
          <a:xfrm>
            <a:off x="962425" y="4416176"/>
            <a:ext cx="6053988" cy="69423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5A95-7728-BD4E-B26E-ED5BD3C2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60" y="254695"/>
            <a:ext cx="11174187" cy="608487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How to access Factiva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43" y="1034109"/>
            <a:ext cx="8174196" cy="408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263" y="2143095"/>
            <a:ext cx="7534275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641" y="2519401"/>
            <a:ext cx="989058" cy="19658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263" y="1594253"/>
            <a:ext cx="585666" cy="28237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14" name="Conector recto de flecha 13"/>
          <p:cNvCxnSpPr/>
          <p:nvPr/>
        </p:nvCxnSpPr>
        <p:spPr>
          <a:xfrm>
            <a:off x="3428929" y="1876628"/>
            <a:ext cx="1796284" cy="560144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087EA77B-B471-4D60-ABE3-75C265427EB3}"/>
              </a:ext>
            </a:extLst>
          </p:cNvPr>
          <p:cNvSpPr/>
          <p:nvPr/>
        </p:nvSpPr>
        <p:spPr>
          <a:xfrm>
            <a:off x="7289031" y="3985045"/>
            <a:ext cx="519464" cy="30321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431D030C-91DC-4BED-92BF-D477B4D5FCCD}"/>
              </a:ext>
            </a:extLst>
          </p:cNvPr>
          <p:cNvCxnSpPr>
            <a:cxnSpLocks/>
          </p:cNvCxnSpPr>
          <p:nvPr/>
        </p:nvCxnSpPr>
        <p:spPr>
          <a:xfrm>
            <a:off x="5752025" y="2798613"/>
            <a:ext cx="1504181" cy="1146327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011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5" y="230209"/>
            <a:ext cx="11174187" cy="608487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Home Page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469" y="1496963"/>
            <a:ext cx="5525467" cy="386407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831095-77AC-4E7C-ACD3-0EDBFD6FB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54562" b="78306"/>
          <a:stretch/>
        </p:blipFill>
        <p:spPr>
          <a:xfrm>
            <a:off x="950303" y="2294900"/>
            <a:ext cx="6101128" cy="118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519737-865E-4E69-AB5B-7D3161FDE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431" y="2519902"/>
            <a:ext cx="1393413" cy="893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981" y="2519902"/>
            <a:ext cx="552450" cy="3333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8431" y="2889078"/>
            <a:ext cx="1393413" cy="26457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591" y="3021364"/>
            <a:ext cx="1875839" cy="31432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075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C992-7ACB-45E3-9BAC-E08E9FCE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256924"/>
            <a:ext cx="11174187" cy="608487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Search Builder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16" y="1310052"/>
            <a:ext cx="10186784" cy="342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74" y="1921830"/>
            <a:ext cx="866775" cy="17145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115" y="1540170"/>
            <a:ext cx="1083954" cy="20581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0019" y="4578563"/>
            <a:ext cx="1661965" cy="903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32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C992-7ACB-45E3-9BAC-E08E9FCE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256924"/>
            <a:ext cx="11174187" cy="608487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Search Builder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019" y="4578563"/>
            <a:ext cx="1661965" cy="903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4EC95BE-DF1A-8AA2-F185-ECE438269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852" y="859971"/>
            <a:ext cx="8445609" cy="5551715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4C5B185-99B3-AD79-DADE-BD77DE5D63EE}"/>
              </a:ext>
            </a:extLst>
          </p:cNvPr>
          <p:cNvSpPr/>
          <p:nvPr/>
        </p:nvSpPr>
        <p:spPr>
          <a:xfrm>
            <a:off x="1081315" y="2125132"/>
            <a:ext cx="714829" cy="214087"/>
          </a:xfrm>
          <a:prstGeom prst="roundRect">
            <a:avLst/>
          </a:prstGeom>
          <a:noFill/>
          <a:ln>
            <a:noFill/>
          </a:ln>
          <a:effectLst>
            <a:outerShdw blurRad="63500" dist="38100" dir="2700000">
              <a:srgbClr val="FF0000">
                <a:alpha val="0"/>
              </a:srgbClr>
            </a:outerShdw>
            <a:reflection stA="40000" endPos="54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0978309-F5B8-B688-D45A-7723F615D40D}"/>
              </a:ext>
            </a:extLst>
          </p:cNvPr>
          <p:cNvSpPr/>
          <p:nvPr/>
        </p:nvSpPr>
        <p:spPr>
          <a:xfrm rot="-900000">
            <a:off x="1941939" y="1771540"/>
            <a:ext cx="1353360" cy="38787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TF89715846-1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3_TF89715846-1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DB109B43B6B45B7D319EE5C939AB7" ma:contentTypeVersion="21" ma:contentTypeDescription="Crea un document nou" ma:contentTypeScope="" ma:versionID="7de24900fa7439276288fa0648a00284">
  <xsd:schema xmlns:xsd="http://www.w3.org/2001/XMLSchema" xmlns:xs="http://www.w3.org/2001/XMLSchema" xmlns:p="http://schemas.microsoft.com/office/2006/metadata/properties" xmlns:ns2="42709fa4-ceea-4c07-ab12-7042db59cf10" xmlns:ns3="ac5920b5-3135-46d0-ae13-5ffa7db13cef" targetNamespace="http://schemas.microsoft.com/office/2006/metadata/properties" ma:root="true" ma:fieldsID="9348139bb38ca9b82253abdb86789e43" ns2:_="" ns3:_="">
    <xsd:import namespace="42709fa4-ceea-4c07-ab12-7042db59cf10"/>
    <xsd:import namespace="ac5920b5-3135-46d0-ae13-5ffa7db13c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Difusi_x00f3_alTwite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09fa4-ceea-4c07-ab12-7042db59cf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Etiquetes de la imatge" ma:readOnly="false" ma:fieldId="{5cf76f15-5ced-4ddc-b409-7134ff3c332f}" ma:taxonomyMulti="true" ma:sspId="34c01127-bdf0-454e-9077-a20ba63b60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ifusi_x00f3_alTwiter" ma:index="24" nillable="true" ma:displayName="Difusió al Twiter" ma:format="Dropdown" ma:internalName="Difusi_x00f3_alTwiter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920b5-3135-46d0-ae13-5ffa7db13ce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8e2c8cd-0775-4a1c-88fa-899ef5e46836}" ma:internalName="TaxCatchAll" ma:showField="CatchAllData" ma:web="ac5920b5-3135-46d0-ae13-5ffa7db13c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709fa4-ceea-4c07-ab12-7042db59cf10">
      <Terms xmlns="http://schemas.microsoft.com/office/infopath/2007/PartnerControls"/>
    </lcf76f155ced4ddcb4097134ff3c332f>
    <TaxCatchAll xmlns="ac5920b5-3135-46d0-ae13-5ffa7db13cef" xsi:nil="true"/>
    <Difusi_x00f3_alTwiter xmlns="42709fa4-ceea-4c07-ab12-7042db59cf10" xsi:nil="true"/>
  </documentManagement>
</p:properties>
</file>

<file path=customXml/itemProps1.xml><?xml version="1.0" encoding="utf-8"?>
<ds:datastoreItem xmlns:ds="http://schemas.openxmlformats.org/officeDocument/2006/customXml" ds:itemID="{5864F7B9-E125-4EDF-A725-DDD8DFDB3B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709fa4-ceea-4c07-ab12-7042db59cf10"/>
    <ds:schemaRef ds:uri="ac5920b5-3135-46d0-ae13-5ffa7db13c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0439D9-8631-4FC1-BCE0-1BDB23425EE1}">
  <ds:schemaRefs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infopath/2007/PartnerControls"/>
    <ds:schemaRef ds:uri="fb0879af-3eba-417a-a55a-ffe6dcd6ca77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42709fa4-ceea-4c07-ab12-7042db59cf10"/>
    <ds:schemaRef ds:uri="ac5920b5-3135-46d0-ae13-5ffa7db13ce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TF89715846-1</Template>
  <TotalTime>0</TotalTime>
  <Words>815</Words>
  <Application>Microsoft Office PowerPoint</Application>
  <PresentationFormat>Panorámica</PresentationFormat>
  <Paragraphs>111</Paragraphs>
  <Slides>28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2_TF89715846-1</vt:lpstr>
      <vt:lpstr>3_TF89715846-1</vt:lpstr>
      <vt:lpstr>Factiva  Information resources in Economics, Business and Statistics</vt:lpstr>
      <vt:lpstr>Presentación de PowerPoint</vt:lpstr>
      <vt:lpstr>Types of documents</vt:lpstr>
      <vt:lpstr>Content Scope</vt:lpstr>
      <vt:lpstr>Uses of Factiva</vt:lpstr>
      <vt:lpstr>How to access Factiva</vt:lpstr>
      <vt:lpstr>Home Page</vt:lpstr>
      <vt:lpstr>Search Builder</vt:lpstr>
      <vt:lpstr>Search Builder</vt:lpstr>
      <vt:lpstr>Advanced Operators of Factiva</vt:lpstr>
      <vt:lpstr>Page of Results</vt:lpstr>
      <vt:lpstr>Narrowing your search</vt:lpstr>
      <vt:lpstr>Document page: all in HTML, not in PDF</vt:lpstr>
      <vt:lpstr>Company Search</vt:lpstr>
      <vt:lpstr>Company Snapshot</vt:lpstr>
      <vt:lpstr>Financial Results of a company</vt:lpstr>
      <vt:lpstr>Peer comparison of a company</vt:lpstr>
      <vt:lpstr>Company Report </vt:lpstr>
      <vt:lpstr>News about a company</vt:lpstr>
      <vt:lpstr>Two ways to get Industry Information</vt:lpstr>
      <vt:lpstr>Industry Snapshot</vt:lpstr>
      <vt:lpstr>Industry Snapshot</vt:lpstr>
      <vt:lpstr>Quotes</vt:lpstr>
      <vt:lpstr>Example of a Stock Quote</vt:lpstr>
      <vt:lpstr>Factiva Expert Search</vt:lpstr>
      <vt:lpstr>New User Interface: use of natural language</vt:lpstr>
      <vt:lpstr>Use the LibGuide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Fonts d'economia, empresa i estadístiques</dc:title>
  <dc:creator/>
  <cp:keywords>economia, empresa, estadístiques, informació</cp:keywords>
  <cp:lastModifiedBy/>
  <cp:revision>212</cp:revision>
  <dcterms:created xsi:type="dcterms:W3CDTF">2019-03-11T16:24:17Z</dcterms:created>
  <dcterms:modified xsi:type="dcterms:W3CDTF">2025-02-13T08:34:38Z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0x010100DDBDB109B43B6B45B7D319EE5C939AB7</vt:lpwstr>
  </property>
  <property fmtid="{D5CDD505-2E9C-101B-9397-08002B2CF9AE}" pid="3" name="MediaServiceImageTags">
    <vt:lpwstr/>
  </property>
</Properties>
</file>