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00F"/>
    <a:srgbClr val="0FFDFD"/>
    <a:srgbClr val="86FA12"/>
    <a:srgbClr val="346602"/>
    <a:srgbClr val="FCF228"/>
    <a:srgbClr val="D2CEC7"/>
    <a:srgbClr val="FFFF66"/>
    <a:srgbClr val="E4E905"/>
    <a:srgbClr val="FFFF99"/>
    <a:srgbClr val="CDC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6F921E-C394-47DE-B9AC-B1EECA11EB42}" v="15" dt="2024-02-09T11:08:09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985410B-CD87-E39F-BCD6-3A2F2BC8F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AC656CB3-1649-43AD-14DC-651151A76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5A65AAB-A40E-D8A9-BBB6-5BE0F888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B684922-EBCA-9E4E-3E76-A2EB7E9D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58822BF-06A8-6A6F-446B-77CC8F7C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62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FD4CDC9-5DF0-082E-D9E4-1B2B3804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CF9CD016-4FEA-8B82-F435-1A4897956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B81AB0A-7AFE-5E0F-16F9-B5A2E92F6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48D28BB-328C-A91D-55F7-239F90E08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5EB7FDC5-E423-C83D-49B7-BF62AC56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42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6686C5F3-959A-ED0F-65E3-126DFE581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94F57276-E021-6C46-CD75-F538D68A7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6B7571F-1373-AB0C-53E7-E5D028DC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57A5C3F-C01D-1C1C-D939-807D584BC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2D5EB05E-CC58-DEFB-171A-1F7EBC4B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87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3E748AE-CC25-A4EA-80DD-65DFBEF9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53D5341-7DD4-262F-FD32-5B30DB673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54F7010-DB6D-20CA-3E86-439257B1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0ABAFC71-F0A4-D508-3442-C8491683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5BA801FB-4B21-F165-C844-4E804BF1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49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53056A6-CA3E-25A7-047B-0F501F853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EA14A3D-0E5B-584E-7267-12E28F279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1F55827-67B7-742D-9358-EF03887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140BA4C5-CA2D-98D7-60D1-C2A24664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4F92CD1-6DE5-AD06-2FBA-B345A4BF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54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E49E348-9852-DB4E-3E01-E436685A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7DB122D-629E-1E78-48DC-B83438A61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B8ED6FC2-0471-A7D5-39D1-9BFAC7757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82044150-087E-CD34-5E32-49643778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C7C1A3A0-0475-0CA1-0CBF-2EE7A3A6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482DED2-2BC7-FC6A-0D27-25D73CCD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24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5D39E30-AC1F-AAF0-E965-DE5673F0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EB54E2D3-E232-7808-FEA7-F22354548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E4604CC7-E343-89E3-F211-FB568DAA3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C04B5A29-DBA6-025D-F7DC-0E5150B75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A00C23EC-9B26-BDB8-FA29-0A9F1EFAC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9617BF31-1711-1E12-3127-2129610D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4EE70922-ED02-098D-2467-E4FC2034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B17DAD08-362E-E165-71FA-7BF83514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3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A37EED6-37DB-B176-9031-4278204AC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6CA07FD2-994A-4970-F695-C243F7F6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48647992-A991-8263-E573-7A3C6197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F4A3EE30-274D-311F-83FE-F55CD77E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68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22233364-0DEF-ABE1-DEF9-6DF53A83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7ECE44E0-990A-8922-F1BF-9965115B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1AB763AC-DDB0-0B25-17FD-CE7D16F0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20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7DEBA18-B6C1-9868-EBA5-CD378C3FF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8FFB7D1B-1304-D9A4-1EB9-7CFBFB63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C146570A-2DD5-55AB-3214-9807ED22C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8B05D71D-D350-8BC3-E233-ADA1608B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BC4AFCED-6A65-9F5A-1F69-5E7FFFF4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D32B89BC-337E-4EF6-39C6-C969D98B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4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0473750-DDCE-A4D2-7950-10101ABA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BB7E6F20-D40B-9786-83F7-793F362E0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7A25F193-7F39-621E-222F-2547AE34F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A1EA6B15-C6A0-9F0B-50D9-1D72D06D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03F30A06-4510-E635-5F4C-41EC8735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3AEDAA07-E95D-970F-3C45-55E7440F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19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F40D7D73-968A-3931-0475-01C55682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FAEBE47E-2270-D073-A574-99AAB065B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260BFAF7-858A-C4BF-12D5-E85DF22D4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21D0A-472F-4CFB-9466-FB6EF1761A71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EAC9E5D-440C-96FB-D43B-1ADD3970C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3D42686-80A4-CA71-7A4D-365DD2B99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3190-01D8-4032-B61E-F67798BCB1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62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tge 9" descr="Imatge que conté text, paper, Producte de paper, Cara humana&#10;&#10;Descripció generada automàticament">
            <a:extLst>
              <a:ext uri="{FF2B5EF4-FFF2-40B4-BE49-F238E27FC236}">
                <a16:creationId xmlns:a16="http://schemas.microsoft.com/office/drawing/2014/main" id="{A96B9CC4-CF2F-BD22-947E-F667AA761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QuadreDeText 1">
            <a:extLst>
              <a:ext uri="{FF2B5EF4-FFF2-40B4-BE49-F238E27FC236}">
                <a16:creationId xmlns:a16="http://schemas.microsoft.com/office/drawing/2014/main" id="{1A7D4DB5-6A9B-234E-F656-66D5C4F201E3}"/>
              </a:ext>
            </a:extLst>
          </p:cNvPr>
          <p:cNvSpPr txBox="1"/>
          <p:nvPr/>
        </p:nvSpPr>
        <p:spPr>
          <a:xfrm rot="1011824">
            <a:off x="3591447" y="1179756"/>
            <a:ext cx="8297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highlight>
                  <a:srgbClr val="FFFF00"/>
                </a:highlight>
              </a:rPr>
              <a:t>FANZI ROAD MAP_UAB</a:t>
            </a:r>
          </a:p>
        </p:txBody>
      </p:sp>
    </p:spTree>
    <p:extLst>
      <p:ext uri="{BB962C8B-B14F-4D97-AF65-F5344CB8AC3E}">
        <p14:creationId xmlns:p14="http://schemas.microsoft.com/office/powerpoint/2010/main" val="2395003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Imatge que conté text, escriptura a mà, carta, estàtic&#10;&#10;Descripció generada automàticament">
            <a:extLst>
              <a:ext uri="{FF2B5EF4-FFF2-40B4-BE49-F238E27FC236}">
                <a16:creationId xmlns:a16="http://schemas.microsoft.com/office/drawing/2014/main" id="{C551AC13-DB73-3F0D-F687-1ADE94F9D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tge 10" descr="Imatge que conté roba, cadira, a cobert, persona&#10;&#10;Descripció generada automàticament">
            <a:extLst>
              <a:ext uri="{FF2B5EF4-FFF2-40B4-BE49-F238E27FC236}">
                <a16:creationId xmlns:a16="http://schemas.microsoft.com/office/drawing/2014/main" id="{09EBC787-DFDC-63A6-4207-AE5112C0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18" y="1791852"/>
            <a:ext cx="4073237" cy="29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5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escriptura a mà, carta, paper&#10;&#10;Descripció generada automàticament">
            <a:extLst>
              <a:ext uri="{FF2B5EF4-FFF2-40B4-BE49-F238E27FC236}">
                <a16:creationId xmlns:a16="http://schemas.microsoft.com/office/drawing/2014/main" id="{5135C0FA-7982-6DD6-6C15-4C0A0D39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11" y="0"/>
            <a:ext cx="5042589" cy="6858000"/>
          </a:xfrm>
          <a:prstGeom prst="rect">
            <a:avLst/>
          </a:prstGeom>
        </p:spPr>
      </p:pic>
      <p:pic>
        <p:nvPicPr>
          <p:cNvPr id="4" name="Imatge 3" descr="Imatge que conté a cobert, roba, persona, mobles&#10;&#10;Descripció generada automàticament">
            <a:extLst>
              <a:ext uri="{FF2B5EF4-FFF2-40B4-BE49-F238E27FC236}">
                <a16:creationId xmlns:a16="http://schemas.microsoft.com/office/drawing/2014/main" id="{4A2F4579-8A8D-8EA7-9704-523AAE7EC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7044266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08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roba, taula, escriptura a mà, a cobert&#10;&#10;Descripció generada automàticament">
            <a:extLst>
              <a:ext uri="{FF2B5EF4-FFF2-40B4-BE49-F238E27FC236}">
                <a16:creationId xmlns:a16="http://schemas.microsoft.com/office/drawing/2014/main" id="{BE6FF222-4828-0ACE-DF58-D718A8303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tge 8" descr="Imatge que conté clipart, Dibuixos animats, il·lustració, emoticona&#10;&#10;Descripció generada automàticament">
            <a:extLst>
              <a:ext uri="{FF2B5EF4-FFF2-40B4-BE49-F238E27FC236}">
                <a16:creationId xmlns:a16="http://schemas.microsoft.com/office/drawing/2014/main" id="{41587A4F-43FB-2C97-81B7-B7A33710E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97388"/>
            <a:ext cx="3331612" cy="33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1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 descr="Imatge que conté persona, roba, cadira, mobles&#10;&#10;Descripció generada automàticament">
            <a:extLst>
              <a:ext uri="{FF2B5EF4-FFF2-40B4-BE49-F238E27FC236}">
                <a16:creationId xmlns:a16="http://schemas.microsoft.com/office/drawing/2014/main" id="{DCF0F2F1-E57B-E6AE-B918-46B5D1BB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8" y="-1302910"/>
            <a:ext cx="10861964" cy="8383584"/>
          </a:xfrm>
          <a:prstGeom prst="rect">
            <a:avLst/>
          </a:prstGeom>
        </p:spPr>
      </p:pic>
      <p:pic>
        <p:nvPicPr>
          <p:cNvPr id="3" name="Imatge 2" descr="Imatge que conté estrella, art, creativitat, astronomia&#10;&#10;Descripció generada automàticament">
            <a:extLst>
              <a:ext uri="{FF2B5EF4-FFF2-40B4-BE49-F238E27FC236}">
                <a16:creationId xmlns:a16="http://schemas.microsoft.com/office/drawing/2014/main" id="{AEFDE427-106A-3952-5BEA-9502B1940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74" y="-409715"/>
            <a:ext cx="2410388" cy="24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9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 descr="Imatge que conté text, mapa, captura de pantalla, diagrama&#10;&#10;Descripció generada automàticament">
            <a:extLst>
              <a:ext uri="{FF2B5EF4-FFF2-40B4-BE49-F238E27FC236}">
                <a16:creationId xmlns:a16="http://schemas.microsoft.com/office/drawing/2014/main" id="{CFCF2C55-B95E-C8FB-E222-6903985E9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08" y="1319642"/>
            <a:ext cx="9319492" cy="3871196"/>
          </a:xfrm>
          <a:prstGeom prst="rect">
            <a:avLst/>
          </a:prstGeom>
        </p:spPr>
      </p:pic>
      <p:pic>
        <p:nvPicPr>
          <p:cNvPr id="3" name="Imatge 2" descr="Imatge que conté text, escriptura a mà, pissarra blanca, estàtic&#10;&#10;Descripció generada automàticament">
            <a:extLst>
              <a:ext uri="{FF2B5EF4-FFF2-40B4-BE49-F238E27FC236}">
                <a16:creationId xmlns:a16="http://schemas.microsoft.com/office/drawing/2014/main" id="{5B89B805-0F09-F9DE-71D5-1E0AB81A9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9543" cy="6858000"/>
          </a:xfrm>
          <a:prstGeom prst="rect">
            <a:avLst/>
          </a:prstGeom>
        </p:spPr>
      </p:pic>
      <p:sp>
        <p:nvSpPr>
          <p:cNvPr id="6" name="Forma lliure: forma 5">
            <a:extLst>
              <a:ext uri="{FF2B5EF4-FFF2-40B4-BE49-F238E27FC236}">
                <a16:creationId xmlns:a16="http://schemas.microsoft.com/office/drawing/2014/main" id="{B4BCFD44-FDCA-CBA8-1B1A-D9573D1D0FE1}"/>
              </a:ext>
            </a:extLst>
          </p:cNvPr>
          <p:cNvSpPr/>
          <p:nvPr/>
        </p:nvSpPr>
        <p:spPr>
          <a:xfrm>
            <a:off x="6650182" y="1836678"/>
            <a:ext cx="4720945" cy="2793684"/>
          </a:xfrm>
          <a:custGeom>
            <a:avLst/>
            <a:gdLst>
              <a:gd name="connsiteX0" fmla="*/ 0 w 4720945"/>
              <a:gd name="connsiteY0" fmla="*/ 1867104 h 2793684"/>
              <a:gd name="connsiteX1" fmla="*/ 1154545 w 4720945"/>
              <a:gd name="connsiteY1" fmla="*/ 1183613 h 2793684"/>
              <a:gd name="connsiteX2" fmla="*/ 988291 w 4720945"/>
              <a:gd name="connsiteY2" fmla="*/ 324631 h 2793684"/>
              <a:gd name="connsiteX3" fmla="*/ 1791854 w 4720945"/>
              <a:gd name="connsiteY3" fmla="*/ 1359 h 2793684"/>
              <a:gd name="connsiteX4" fmla="*/ 1884218 w 4720945"/>
              <a:gd name="connsiteY4" fmla="*/ 426231 h 2793684"/>
              <a:gd name="connsiteX5" fmla="*/ 1847273 w 4720945"/>
              <a:gd name="connsiteY5" fmla="*/ 851104 h 2793684"/>
              <a:gd name="connsiteX6" fmla="*/ 2299854 w 4720945"/>
              <a:gd name="connsiteY6" fmla="*/ 1008122 h 2793684"/>
              <a:gd name="connsiteX7" fmla="*/ 3205018 w 4720945"/>
              <a:gd name="connsiteY7" fmla="*/ 1054304 h 2793684"/>
              <a:gd name="connsiteX8" fmla="*/ 4719782 w 4720945"/>
              <a:gd name="connsiteY8" fmla="*/ 897286 h 2793684"/>
              <a:gd name="connsiteX9" fmla="*/ 3445164 w 4720945"/>
              <a:gd name="connsiteY9" fmla="*/ 2356631 h 2793684"/>
              <a:gd name="connsiteX10" fmla="*/ 2854036 w 4720945"/>
              <a:gd name="connsiteY10" fmla="*/ 2679904 h 2793684"/>
              <a:gd name="connsiteX11" fmla="*/ 2290618 w 4720945"/>
              <a:gd name="connsiteY11" fmla="*/ 2707613 h 2793684"/>
              <a:gd name="connsiteX12" fmla="*/ 2512291 w 4720945"/>
              <a:gd name="connsiteY12" fmla="*/ 1599250 h 2793684"/>
              <a:gd name="connsiteX13" fmla="*/ 2142836 w 4720945"/>
              <a:gd name="connsiteY13" fmla="*/ 1322159 h 2793684"/>
              <a:gd name="connsiteX14" fmla="*/ 2161309 w 4720945"/>
              <a:gd name="connsiteY14" fmla="*/ 1322159 h 2793684"/>
              <a:gd name="connsiteX15" fmla="*/ 2152073 w 4720945"/>
              <a:gd name="connsiteY15" fmla="*/ 1322159 h 2793684"/>
              <a:gd name="connsiteX16" fmla="*/ 2152073 w 4720945"/>
              <a:gd name="connsiteY16" fmla="*/ 1322159 h 279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20945" h="2793684">
                <a:moveTo>
                  <a:pt x="0" y="1867104"/>
                </a:moveTo>
                <a:cubicBezTo>
                  <a:pt x="494915" y="1653898"/>
                  <a:pt x="989830" y="1440692"/>
                  <a:pt x="1154545" y="1183613"/>
                </a:cubicBezTo>
                <a:cubicBezTo>
                  <a:pt x="1319260" y="926534"/>
                  <a:pt x="882073" y="521673"/>
                  <a:pt x="988291" y="324631"/>
                </a:cubicBezTo>
                <a:cubicBezTo>
                  <a:pt x="1094509" y="127589"/>
                  <a:pt x="1642533" y="-15574"/>
                  <a:pt x="1791854" y="1359"/>
                </a:cubicBezTo>
                <a:cubicBezTo>
                  <a:pt x="1941175" y="18292"/>
                  <a:pt x="1874982" y="284607"/>
                  <a:pt x="1884218" y="426231"/>
                </a:cubicBezTo>
                <a:cubicBezTo>
                  <a:pt x="1893454" y="567855"/>
                  <a:pt x="1778001" y="754122"/>
                  <a:pt x="1847273" y="851104"/>
                </a:cubicBezTo>
                <a:cubicBezTo>
                  <a:pt x="1916545" y="948086"/>
                  <a:pt x="2073563" y="974255"/>
                  <a:pt x="2299854" y="1008122"/>
                </a:cubicBezTo>
                <a:cubicBezTo>
                  <a:pt x="2526145" y="1041989"/>
                  <a:pt x="2801697" y="1072777"/>
                  <a:pt x="3205018" y="1054304"/>
                </a:cubicBezTo>
                <a:cubicBezTo>
                  <a:pt x="3608339" y="1035831"/>
                  <a:pt x="4679758" y="680232"/>
                  <a:pt x="4719782" y="897286"/>
                </a:cubicBezTo>
                <a:cubicBezTo>
                  <a:pt x="4759806" y="1114340"/>
                  <a:pt x="3756122" y="2059528"/>
                  <a:pt x="3445164" y="2356631"/>
                </a:cubicBezTo>
                <a:cubicBezTo>
                  <a:pt x="3134206" y="2653734"/>
                  <a:pt x="3046460" y="2621407"/>
                  <a:pt x="2854036" y="2679904"/>
                </a:cubicBezTo>
                <a:cubicBezTo>
                  <a:pt x="2661612" y="2738401"/>
                  <a:pt x="2347575" y="2887722"/>
                  <a:pt x="2290618" y="2707613"/>
                </a:cubicBezTo>
                <a:cubicBezTo>
                  <a:pt x="2233661" y="2527504"/>
                  <a:pt x="2536921" y="1830159"/>
                  <a:pt x="2512291" y="1599250"/>
                </a:cubicBezTo>
                <a:cubicBezTo>
                  <a:pt x="2487661" y="1368341"/>
                  <a:pt x="2201333" y="1368341"/>
                  <a:pt x="2142836" y="1322159"/>
                </a:cubicBezTo>
                <a:cubicBezTo>
                  <a:pt x="2084339" y="1275977"/>
                  <a:pt x="2161309" y="1322159"/>
                  <a:pt x="2161309" y="1322159"/>
                </a:cubicBezTo>
                <a:lnTo>
                  <a:pt x="2152073" y="1322159"/>
                </a:lnTo>
                <a:lnTo>
                  <a:pt x="2152073" y="1322159"/>
                </a:lnTo>
              </a:path>
            </a:pathLst>
          </a:custGeom>
          <a:noFill/>
          <a:ln w="50800">
            <a:solidFill>
              <a:srgbClr val="FD80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94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9E5FD-5A2A-E8B5-DB77-5DC348C71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tge 9" descr="Imatge que conté text, paper, Producte de paper, Cara humana&#10;&#10;Descripció generada automàticament">
            <a:extLst>
              <a:ext uri="{FF2B5EF4-FFF2-40B4-BE49-F238E27FC236}">
                <a16:creationId xmlns:a16="http://schemas.microsoft.com/office/drawing/2014/main" id="{7B20F2A7-1ECA-C59C-4D98-F5041E4A9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QuadreDeText 1">
            <a:extLst>
              <a:ext uri="{FF2B5EF4-FFF2-40B4-BE49-F238E27FC236}">
                <a16:creationId xmlns:a16="http://schemas.microsoft.com/office/drawing/2014/main" id="{3750A793-5A04-BA8F-D39B-4771B9F53A6E}"/>
              </a:ext>
            </a:extLst>
          </p:cNvPr>
          <p:cNvSpPr txBox="1"/>
          <p:nvPr/>
        </p:nvSpPr>
        <p:spPr>
          <a:xfrm rot="1011824">
            <a:off x="2492321" y="2297356"/>
            <a:ext cx="8297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highlight>
                  <a:srgbClr val="FFFF00"/>
                </a:highlight>
              </a:rPr>
              <a:t>FANZI CONCLUSIONS !!</a:t>
            </a:r>
          </a:p>
        </p:txBody>
      </p:sp>
    </p:spTree>
    <p:extLst>
      <p:ext uri="{BB962C8B-B14F-4D97-AF65-F5344CB8AC3E}">
        <p14:creationId xmlns:p14="http://schemas.microsoft.com/office/powerpoint/2010/main" val="37534796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7D0F03357D943BF96831CF48BFFCF" ma:contentTypeVersion="15" ma:contentTypeDescription="Crea un document nou" ma:contentTypeScope="" ma:versionID="124c2f6b9042466bdeabcf348efadca9">
  <xsd:schema xmlns:xsd="http://www.w3.org/2001/XMLSchema" xmlns:xs="http://www.w3.org/2001/XMLSchema" xmlns:p="http://schemas.microsoft.com/office/2006/metadata/properties" xmlns:ns2="34576c5b-c6f2-4276-9066-16366c3a70c2" xmlns:ns3="87a2f626-7a53-40ed-8497-4f7c11fbe838" targetNamespace="http://schemas.microsoft.com/office/2006/metadata/properties" ma:root="true" ma:fieldsID="22254f193ad632e9de6ec75a16a820a6" ns2:_="" ns3:_="">
    <xsd:import namespace="34576c5b-c6f2-4276-9066-16366c3a70c2"/>
    <xsd:import namespace="87a2f626-7a53-40ed-8497-4f7c11fbe8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76c5b-c6f2-4276-9066-16366c3a70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2f626-7a53-40ed-8497-4f7c11fbe83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e685df1-aa0d-423b-8587-07e2b489b6ea}" ma:internalName="TaxCatchAll" ma:showField="CatchAllData" ma:web="87a2f626-7a53-40ed-8497-4f7c11fbe8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576c5b-c6f2-4276-9066-16366c3a70c2">
      <Terms xmlns="http://schemas.microsoft.com/office/infopath/2007/PartnerControls"/>
    </lcf76f155ced4ddcb4097134ff3c332f>
    <TaxCatchAll xmlns="87a2f626-7a53-40ed-8497-4f7c11fbe838" xsi:nil="true"/>
  </documentManagement>
</p:properties>
</file>

<file path=customXml/itemProps1.xml><?xml version="1.0" encoding="utf-8"?>
<ds:datastoreItem xmlns:ds="http://schemas.openxmlformats.org/officeDocument/2006/customXml" ds:itemID="{BC9D609B-17F1-4AAC-A04A-B962A87CAF0E}"/>
</file>

<file path=customXml/itemProps2.xml><?xml version="1.0" encoding="utf-8"?>
<ds:datastoreItem xmlns:ds="http://schemas.openxmlformats.org/officeDocument/2006/customXml" ds:itemID="{9D04DB1D-ED89-4A8E-A634-2622C9C16E0B}"/>
</file>

<file path=customXml/itemProps3.xml><?xml version="1.0" encoding="utf-8"?>
<ds:datastoreItem xmlns:ds="http://schemas.openxmlformats.org/officeDocument/2006/customXml" ds:itemID="{69CF8698-07F4-4CBD-B082-7ECE8D605D5B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</Words>
  <Application>Microsoft Office PowerPoint</Application>
  <PresentationFormat>Pantalla panoràmica</PresentationFormat>
  <Paragraphs>2</Paragraphs>
  <Slides>7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Cristina Andreu Nebot</dc:creator>
  <cp:lastModifiedBy>Cristina Andreu Nebot</cp:lastModifiedBy>
  <cp:revision>2</cp:revision>
  <dcterms:created xsi:type="dcterms:W3CDTF">2024-02-09T09:33:12Z</dcterms:created>
  <dcterms:modified xsi:type="dcterms:W3CDTF">2024-02-09T11:11:37Z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0x01010012B7D0F03357D943BF96831CF48BFFCF</vt:lpwstr>
  </property>
</Properties>
</file>