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 ExtraBold" panose="020B0906030804020204" pitchFamily="34" charset="0"/>
      <p:bold r:id="rId13"/>
      <p:boldItalic r:id="rId14"/>
    </p:embeddedFont>
    <p:embeddedFont>
      <p:font typeface="Oswald" panose="00000500000000000000" pitchFamily="2" charset="0"/>
      <p:regular r:id="rId15"/>
      <p:bold r:id="rId16"/>
    </p:embeddedFont>
    <p:embeddedFont>
      <p:font typeface="Satisfy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R8sVkEBWNDpNsCullseK+ZvzO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7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hyperlink" Target="https://app.arloopa.com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8.jp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hyperlink" Target="https://arloopa.com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8.jp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hyperlink" Target="https://www.linkedin.com/feed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t="21875" b="21874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1"/>
          <p:cNvGrpSpPr/>
          <p:nvPr/>
        </p:nvGrpSpPr>
        <p:grpSpPr>
          <a:xfrm>
            <a:off x="2919229" y="468075"/>
            <a:ext cx="12961566" cy="6986444"/>
            <a:chOff x="0" y="0"/>
            <a:chExt cx="17282088" cy="9315259"/>
          </a:xfrm>
        </p:grpSpPr>
        <p:pic>
          <p:nvPicPr>
            <p:cNvPr id="90" name="Google Shape;90;p1"/>
            <p:cNvPicPr preferRelativeResize="0"/>
            <p:nvPr/>
          </p:nvPicPr>
          <p:blipFill rotWithShape="1">
            <a:blip r:embed="rId4">
              <a:alphaModFix/>
            </a:blip>
            <a:srcRect t="3518" b="28696"/>
            <a:stretch/>
          </p:blipFill>
          <p:spPr>
            <a:xfrm>
              <a:off x="0" y="368350"/>
              <a:ext cx="17282088" cy="89469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838892">
              <a:off x="14752239" y="279789"/>
              <a:ext cx="1479558" cy="1393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" name="Google Shape;92;p1"/>
          <p:cNvSpPr txBox="1"/>
          <p:nvPr/>
        </p:nvSpPr>
        <p:spPr>
          <a:xfrm>
            <a:off x="3508119" y="1812014"/>
            <a:ext cx="11783700" cy="32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13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0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USAR LA REALIDAD AUMENTADA</a:t>
            </a:r>
            <a:endParaRPr sz="1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4388606">
            <a:off x="4088721" y="574715"/>
            <a:ext cx="1260418" cy="139852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3516207" y="5299451"/>
            <a:ext cx="11767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99" b="0" i="0" u="none" strike="noStrike" cap="none">
                <a:solidFill>
                  <a:srgbClr val="D61513"/>
                </a:solidFill>
                <a:latin typeface="Satisfy"/>
                <a:ea typeface="Satisfy"/>
                <a:cs typeface="Satisfy"/>
                <a:sym typeface="Satisfy"/>
              </a:rPr>
              <a:t>Con Arloopa</a:t>
            </a:r>
            <a:endParaRPr/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150047">
            <a:off x="875485" y="7394230"/>
            <a:ext cx="3348950" cy="1351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531315" y="6145889"/>
            <a:ext cx="2194959" cy="2788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4183691">
            <a:off x="-109045" y="86688"/>
            <a:ext cx="3883048" cy="304995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>
            <a:off x="4353519" y="7730781"/>
            <a:ext cx="5208312" cy="144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Suren Vázquez Maya  </a:t>
            </a:r>
            <a:endParaRPr/>
          </a:p>
          <a:p>
            <a:pPr marL="0" marR="0" lvl="0" indent="0" algn="l" rtl="0">
              <a:lnSpc>
                <a:spcPct val="2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Licenciada en Historia </a:t>
            </a:r>
            <a:endParaRPr/>
          </a:p>
          <a:p>
            <a:pPr marL="0" marR="0" lvl="0" indent="0" algn="l" rtl="0">
              <a:lnSpc>
                <a:spcPct val="2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Máster en Humanidades y Patrimonio Digitales.</a:t>
            </a:r>
            <a:endParaRPr/>
          </a:p>
        </p:txBody>
      </p:sp>
      <p:sp>
        <p:nvSpPr>
          <p:cNvPr id="99" name="Google Shape;99;p1"/>
          <p:cNvSpPr txBox="1"/>
          <p:nvPr/>
        </p:nvSpPr>
        <p:spPr>
          <a:xfrm>
            <a:off x="10062984" y="7730781"/>
            <a:ext cx="5208300" cy="14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Paloma Valdivia Vizarreta </a:t>
            </a:r>
            <a:endParaRPr/>
          </a:p>
          <a:p>
            <a:pPr marL="0" marR="0" lvl="0" indent="0" algn="l" rtl="0">
              <a:lnSpc>
                <a:spcPct val="2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Licenciada en Educación Primaria </a:t>
            </a:r>
            <a:endParaRPr/>
          </a:p>
          <a:p>
            <a:pPr marL="0" marR="0" lvl="0" indent="0" algn="l" rtl="0">
              <a:lnSpc>
                <a:spcPct val="2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Open Sans ExtraBold"/>
                <a:ea typeface="Open Sans ExtraBold"/>
                <a:cs typeface="Open Sans ExtraBold"/>
                <a:sym typeface="Open Sans ExtraBold"/>
              </a:rPr>
              <a:t>Doctora en </a:t>
            </a:r>
            <a:r>
              <a:rPr lang="en-US" sz="1600" b="1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Educación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 t="21875" b="21874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4">
            <a:alphaModFix/>
          </a:blip>
          <a:srcRect l="62079" r="5176"/>
          <a:stretch/>
        </p:blipFill>
        <p:spPr>
          <a:xfrm rot="5400000">
            <a:off x="7680441" y="-3478975"/>
            <a:ext cx="2653279" cy="1107336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4435275" y="963900"/>
            <a:ext cx="9328500" cy="13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¿QUÉ NECESITAMOS PARA QUE NUESTRA EXPERIENCIA DE REALIDAD AUMENTADA FUNCIONE EN EL AULA?</a:t>
            </a:r>
            <a:endParaRPr sz="1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962300">
            <a:off x="-68136" y="-105889"/>
            <a:ext cx="2786716" cy="2854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8100000">
            <a:off x="15621947" y="7514348"/>
            <a:ext cx="2290151" cy="17988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p2"/>
          <p:cNvGrpSpPr/>
          <p:nvPr/>
        </p:nvGrpSpPr>
        <p:grpSpPr>
          <a:xfrm>
            <a:off x="2054468" y="6145366"/>
            <a:ext cx="13133482" cy="311709"/>
            <a:chOff x="799" y="0"/>
            <a:chExt cx="18598008" cy="400267"/>
          </a:xfrm>
        </p:grpSpPr>
        <p:cxnSp>
          <p:nvCxnSpPr>
            <p:cNvPr id="110" name="Google Shape;110;p2"/>
            <p:cNvCxnSpPr/>
            <p:nvPr/>
          </p:nvCxnSpPr>
          <p:spPr>
            <a:xfrm>
              <a:off x="179136" y="179136"/>
              <a:ext cx="18241336" cy="0"/>
            </a:xfrm>
            <a:prstGeom prst="straightConnector1">
              <a:avLst/>
            </a:prstGeom>
            <a:noFill/>
            <a:ln w="78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1" name="Google Shape;111;p2"/>
            <p:cNvSpPr/>
            <p:nvPr/>
          </p:nvSpPr>
          <p:spPr>
            <a:xfrm>
              <a:off x="799" y="41996"/>
              <a:ext cx="356672" cy="358271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745176" y="31459"/>
              <a:ext cx="356672" cy="358271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9489553" y="31459"/>
              <a:ext cx="356672" cy="358271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4233930" y="31459"/>
              <a:ext cx="356672" cy="358271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8242135" y="0"/>
              <a:ext cx="356672" cy="358271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6" name="Google Shape;11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546427">
            <a:off x="16133677" y="406248"/>
            <a:ext cx="614966" cy="51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584398">
            <a:off x="1102539" y="8828898"/>
            <a:ext cx="2366203" cy="955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18352" y="4972968"/>
            <a:ext cx="1045580" cy="104558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"/>
          <p:cNvSpPr txBox="1"/>
          <p:nvPr/>
        </p:nvSpPr>
        <p:spPr>
          <a:xfrm>
            <a:off x="534170" y="3840394"/>
            <a:ext cx="43311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94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Conexión a Internet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9858057" y="7723131"/>
            <a:ext cx="5165700" cy="14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3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Fotos /dibujos con marcadores de R. A.</a:t>
            </a:r>
            <a:endParaRPr sz="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4235894" y="7786306"/>
            <a:ext cx="38667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93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Tableta / Móvil</a:t>
            </a:r>
            <a:endParaRPr sz="3793" i="0" u="none" strike="noStrike" cap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6635002" y="4449000"/>
            <a:ext cx="38331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4" b="0" i="0" u="sng" strike="noStrike" cap="none">
                <a:solidFill>
                  <a:srgbClr val="D61513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Play /App Store</a:t>
            </a:r>
            <a:endParaRPr sz="400"/>
          </a:p>
        </p:txBody>
      </p:sp>
      <p:sp>
        <p:nvSpPr>
          <p:cNvPr id="123" name="Google Shape;123;p2"/>
          <p:cNvSpPr txBox="1"/>
          <p:nvPr/>
        </p:nvSpPr>
        <p:spPr>
          <a:xfrm>
            <a:off x="6017278" y="3793382"/>
            <a:ext cx="6028500" cy="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94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App. de Arloopa instalada</a:t>
            </a:r>
            <a:endParaRPr sz="4494" i="0" u="none" strike="noStrike" cap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4" name="Google Shape;12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23609" y="6597524"/>
            <a:ext cx="1045580" cy="104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31396" y="5066718"/>
            <a:ext cx="1045580" cy="104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677169" y="6478635"/>
            <a:ext cx="1045580" cy="104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493552" y="4983240"/>
            <a:ext cx="1045580" cy="104558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"/>
          <p:cNvSpPr txBox="1"/>
          <p:nvPr/>
        </p:nvSpPr>
        <p:spPr>
          <a:xfrm>
            <a:off x="2187030" y="5018844"/>
            <a:ext cx="308223" cy="6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41" b="1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</a:t>
            </a:r>
            <a:endParaRPr/>
          </a:p>
        </p:txBody>
      </p:sp>
      <p:sp>
        <p:nvSpPr>
          <p:cNvPr id="129" name="Google Shape;129;p2"/>
          <p:cNvSpPr txBox="1"/>
          <p:nvPr/>
        </p:nvSpPr>
        <p:spPr>
          <a:xfrm>
            <a:off x="5469116" y="6740726"/>
            <a:ext cx="308223" cy="6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41" b="1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</a:t>
            </a:r>
            <a:endParaRPr/>
          </a:p>
        </p:txBody>
      </p:sp>
      <p:sp>
        <p:nvSpPr>
          <p:cNvPr id="130" name="Google Shape;130;p2"/>
          <p:cNvSpPr txBox="1"/>
          <p:nvPr/>
        </p:nvSpPr>
        <p:spPr>
          <a:xfrm>
            <a:off x="8300074" y="5209920"/>
            <a:ext cx="308223" cy="6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41" b="1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</a:t>
            </a:r>
            <a:endParaRPr/>
          </a:p>
        </p:txBody>
      </p:sp>
      <p:sp>
        <p:nvSpPr>
          <p:cNvPr id="131" name="Google Shape;131;p2"/>
          <p:cNvSpPr txBox="1"/>
          <p:nvPr/>
        </p:nvSpPr>
        <p:spPr>
          <a:xfrm>
            <a:off x="12045848" y="6621837"/>
            <a:ext cx="308223" cy="6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41" b="1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4</a:t>
            </a:r>
            <a:endParaRPr/>
          </a:p>
        </p:txBody>
      </p:sp>
      <p:sp>
        <p:nvSpPr>
          <p:cNvPr id="132" name="Google Shape;132;p2"/>
          <p:cNvSpPr txBox="1"/>
          <p:nvPr/>
        </p:nvSpPr>
        <p:spPr>
          <a:xfrm>
            <a:off x="14834691" y="5082157"/>
            <a:ext cx="308223" cy="6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41" b="1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5</a:t>
            </a:r>
            <a:endParaRPr/>
          </a:p>
        </p:txBody>
      </p:sp>
      <p:sp>
        <p:nvSpPr>
          <p:cNvPr id="133" name="Google Shape;133;p2"/>
          <p:cNvSpPr txBox="1"/>
          <p:nvPr/>
        </p:nvSpPr>
        <p:spPr>
          <a:xfrm>
            <a:off x="13197767" y="3912308"/>
            <a:ext cx="43062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94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Iluminación correcta</a:t>
            </a:r>
            <a:endParaRPr sz="4294" i="0" u="none" strike="noStrike" cap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4" name="Google Shape;134;p2"/>
          <p:cNvSpPr txBox="1"/>
          <p:nvPr/>
        </p:nvSpPr>
        <p:spPr>
          <a:xfrm>
            <a:off x="6975476" y="2609098"/>
            <a:ext cx="4003000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1" i="0" u="none" strike="noStrike" cap="none">
                <a:solidFill>
                  <a:srgbClr val="D6151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Aspectos técnicos</a:t>
            </a:r>
            <a:endParaRPr sz="3399" b="1" i="0" u="none" strike="noStrike" cap="none">
              <a:solidFill>
                <a:srgbClr val="D6151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"/>
          <p:cNvPicPr preferRelativeResize="0"/>
          <p:nvPr/>
        </p:nvPicPr>
        <p:blipFill rotWithShape="1">
          <a:blip r:embed="rId3">
            <a:alphaModFix/>
          </a:blip>
          <a:srcRect t="21875" b="21874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3"/>
          <p:cNvGrpSpPr/>
          <p:nvPr/>
        </p:nvGrpSpPr>
        <p:grpSpPr>
          <a:xfrm>
            <a:off x="3895010" y="959149"/>
            <a:ext cx="10014099" cy="1930597"/>
            <a:chOff x="0" y="0"/>
            <a:chExt cx="13352131" cy="4461162"/>
          </a:xfrm>
        </p:grpSpPr>
        <p:pic>
          <p:nvPicPr>
            <p:cNvPr id="141" name="Google Shape;141;p3"/>
            <p:cNvPicPr preferRelativeResize="0"/>
            <p:nvPr/>
          </p:nvPicPr>
          <p:blipFill rotWithShape="1">
            <a:blip r:embed="rId4">
              <a:alphaModFix/>
            </a:blip>
            <a:srcRect l="62079" r="1931"/>
            <a:stretch/>
          </p:blipFill>
          <p:spPr>
            <a:xfrm rot="5400000">
              <a:off x="4720386" y="-4170583"/>
              <a:ext cx="3998140" cy="13265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699596">
              <a:off x="209660" y="231818"/>
              <a:ext cx="1281748" cy="1207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3" name="Google Shape;143;p3"/>
          <p:cNvSpPr txBox="1"/>
          <p:nvPr/>
        </p:nvSpPr>
        <p:spPr>
          <a:xfrm>
            <a:off x="3683766" y="1294615"/>
            <a:ext cx="104367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40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RECORDEMOS</a:t>
            </a:r>
            <a:endParaRPr sz="8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44" name="Google Shape;14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962300">
            <a:off x="-68136" y="-105889"/>
            <a:ext cx="2786716" cy="2854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100000">
            <a:off x="15296084" y="1088943"/>
            <a:ext cx="2290151" cy="179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546427">
            <a:off x="13547824" y="920947"/>
            <a:ext cx="614966" cy="51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584398">
            <a:off x="2132493" y="9100665"/>
            <a:ext cx="2366203" cy="95508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"/>
          <p:cNvSpPr txBox="1"/>
          <p:nvPr/>
        </p:nvSpPr>
        <p:spPr>
          <a:xfrm>
            <a:off x="1290026" y="3855964"/>
            <a:ext cx="12954000" cy="48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19100" algn="l" rtl="0">
              <a:lnSpc>
                <a:spcPct val="1590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Qué la Realidad Aumentada (RA) es una tecnología que nos permite agregar información y contenidos digitales a los elementos reales. </a:t>
            </a:r>
            <a:endParaRPr sz="3000"/>
          </a:p>
          <a:p>
            <a:pPr marL="457200" marR="0" lvl="0" indent="-419100" algn="l" rtl="0">
              <a:lnSpc>
                <a:spcPct val="1590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diferencia de la Realidad Virtual, la RA, nos permite mantener el contacto con la realidad a la vez que nos aporta información de contextos digitales. </a:t>
            </a:r>
            <a:endParaRPr sz="3000"/>
          </a:p>
          <a:p>
            <a:pPr marL="457200" marR="0" lvl="0" indent="-419100" algn="l" rtl="0">
              <a:lnSpc>
                <a:spcPct val="1590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 tecnología se inserta dentro de los estudios de Visión por Computador.</a:t>
            </a:r>
            <a:endParaRPr sz="3000"/>
          </a:p>
        </p:txBody>
      </p:sp>
      <p:pic>
        <p:nvPicPr>
          <p:cNvPr id="149" name="Google Shape;149;p3" descr="Imatge que conté gràfic&#10;&#10;Descripció generada automàticament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666026" y="3945523"/>
            <a:ext cx="3220800" cy="32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4"/>
          <p:cNvPicPr preferRelativeResize="0"/>
          <p:nvPr/>
        </p:nvPicPr>
        <p:blipFill rotWithShape="1">
          <a:blip r:embed="rId3">
            <a:alphaModFix/>
          </a:blip>
          <a:srcRect t="21875" b="21874"/>
          <a:stretch/>
        </p:blipFill>
        <p:spPr>
          <a:xfrm>
            <a:off x="21771" y="-704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4">
            <a:alphaModFix/>
          </a:blip>
          <a:srcRect l="62079" r="1931"/>
          <a:stretch/>
        </p:blipFill>
        <p:spPr>
          <a:xfrm rot="5400000">
            <a:off x="8157605" y="-2549931"/>
            <a:ext cx="1583695" cy="9135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699596">
            <a:off x="3743988" y="1654041"/>
            <a:ext cx="882709" cy="83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4"/>
          <p:cNvSpPr txBox="1"/>
          <p:nvPr/>
        </p:nvSpPr>
        <p:spPr>
          <a:xfrm>
            <a:off x="3858055" y="1123850"/>
            <a:ext cx="104367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PASEMOS A LA ACCIÓN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58" name="Google Shape;158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962300">
            <a:off x="-484980" y="-248974"/>
            <a:ext cx="2786716" cy="2854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100000">
            <a:off x="15296084" y="1088943"/>
            <a:ext cx="2290151" cy="179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546427">
            <a:off x="13598445" y="1231966"/>
            <a:ext cx="614966" cy="51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584398">
            <a:off x="510417" y="8916764"/>
            <a:ext cx="1692294" cy="683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"/>
          <p:cNvPicPr preferRelativeResize="0"/>
          <p:nvPr/>
        </p:nvPicPr>
        <p:blipFill rotWithShape="1">
          <a:blip r:embed="rId10">
            <a:alphaModFix/>
          </a:blip>
          <a:srcRect l="1056" t="5960" r="67773" b="2979"/>
          <a:stretch/>
        </p:blipFill>
        <p:spPr>
          <a:xfrm>
            <a:off x="2577252" y="3984384"/>
            <a:ext cx="4149511" cy="352273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"/>
          <p:cNvSpPr txBox="1"/>
          <p:nvPr/>
        </p:nvSpPr>
        <p:spPr>
          <a:xfrm>
            <a:off x="6504049" y="2064649"/>
            <a:ext cx="4890808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1" i="0" u="sng" strike="noStrike" cap="none">
                <a:solidFill>
                  <a:srgbClr val="D61513"/>
                </a:solidFill>
                <a:latin typeface="Open Sans ExtraBold"/>
                <a:ea typeface="Open Sans ExtraBold"/>
                <a:cs typeface="Open Sans ExtraBold"/>
                <a:sym typeface="Open Sans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www.arloopa.com</a:t>
            </a:r>
            <a:endParaRPr/>
          </a:p>
        </p:txBody>
      </p:sp>
      <p:sp>
        <p:nvSpPr>
          <p:cNvPr id="164" name="Google Shape;164;p4"/>
          <p:cNvSpPr txBox="1"/>
          <p:nvPr/>
        </p:nvSpPr>
        <p:spPr>
          <a:xfrm>
            <a:off x="2577253" y="7748857"/>
            <a:ext cx="3882584" cy="549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Descargamos la App</a:t>
            </a:r>
            <a:endParaRPr/>
          </a:p>
        </p:txBody>
      </p:sp>
      <p:sp>
        <p:nvSpPr>
          <p:cNvPr id="165" name="Google Shape;165;p4"/>
          <p:cNvSpPr txBox="1"/>
          <p:nvPr/>
        </p:nvSpPr>
        <p:spPr>
          <a:xfrm>
            <a:off x="7107765" y="7748857"/>
            <a:ext cx="4267200" cy="549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Escaneamos el marcador</a:t>
            </a:r>
            <a:endParaRPr sz="339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"/>
          <p:cNvSpPr txBox="1"/>
          <p:nvPr/>
        </p:nvSpPr>
        <p:spPr>
          <a:xfrm>
            <a:off x="12022893" y="7763639"/>
            <a:ext cx="4442260" cy="549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Disfrutamos de la experiencia</a:t>
            </a:r>
            <a:endParaRPr sz="339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4"/>
          <p:cNvPicPr preferRelativeResize="0"/>
          <p:nvPr/>
        </p:nvPicPr>
        <p:blipFill rotWithShape="1">
          <a:blip r:embed="rId10">
            <a:alphaModFix/>
          </a:blip>
          <a:srcRect l="67773" t="5959" r="1055" b="3939"/>
          <a:stretch/>
        </p:blipFill>
        <p:spPr>
          <a:xfrm>
            <a:off x="12277313" y="4019171"/>
            <a:ext cx="4149511" cy="3485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4"/>
          <p:cNvPicPr preferRelativeResize="0"/>
          <p:nvPr/>
        </p:nvPicPr>
        <p:blipFill rotWithShape="1">
          <a:blip r:embed="rId10">
            <a:alphaModFix/>
          </a:blip>
          <a:srcRect l="34039" t="5959" r="34630" b="3939"/>
          <a:stretch/>
        </p:blipFill>
        <p:spPr>
          <a:xfrm>
            <a:off x="7415682" y="3984384"/>
            <a:ext cx="4170786" cy="352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5"/>
          <p:cNvPicPr preferRelativeResize="0"/>
          <p:nvPr/>
        </p:nvPicPr>
        <p:blipFill rotWithShape="1">
          <a:blip r:embed="rId3">
            <a:alphaModFix/>
          </a:blip>
          <a:srcRect t="21875" b="21874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5"/>
          <p:cNvPicPr preferRelativeResize="0"/>
          <p:nvPr/>
        </p:nvPicPr>
        <p:blipFill rotWithShape="1">
          <a:blip r:embed="rId4">
            <a:alphaModFix/>
          </a:blip>
          <a:srcRect l="62079" r="16194"/>
          <a:stretch/>
        </p:blipFill>
        <p:spPr>
          <a:xfrm rot="5400000">
            <a:off x="8266609" y="-3211635"/>
            <a:ext cx="1264447" cy="9135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957543">
            <a:off x="4112296" y="741561"/>
            <a:ext cx="882709" cy="83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"/>
          <p:cNvSpPr txBox="1"/>
          <p:nvPr/>
        </p:nvSpPr>
        <p:spPr>
          <a:xfrm>
            <a:off x="3807434" y="789409"/>
            <a:ext cx="104367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SI ERES EDUCADOR/A</a:t>
            </a:r>
            <a:endParaRPr sz="11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7" name="Google Shape;177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962300">
            <a:off x="-484980" y="-248974"/>
            <a:ext cx="2786716" cy="2854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100000">
            <a:off x="15296084" y="1088943"/>
            <a:ext cx="2290151" cy="179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546427">
            <a:off x="13547824" y="920947"/>
            <a:ext cx="614966" cy="51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584398">
            <a:off x="510417" y="8916764"/>
            <a:ext cx="1692294" cy="683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84827" y="2991528"/>
            <a:ext cx="3106021" cy="496602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5"/>
          <p:cNvSpPr txBox="1"/>
          <p:nvPr/>
        </p:nvSpPr>
        <p:spPr>
          <a:xfrm>
            <a:off x="4793025" y="3415723"/>
            <a:ext cx="10771121" cy="106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69291" marR="0" lvl="1" indent="-334646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</a:pPr>
            <a:r>
              <a:rPr lang="en-US"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Prepara los dispositivos móviles que vas a utilizar, descarga previamente la aplicación.</a:t>
            </a:r>
            <a:endParaRPr/>
          </a:p>
        </p:txBody>
      </p:sp>
      <p:sp>
        <p:nvSpPr>
          <p:cNvPr id="183" name="Google Shape;183;p5"/>
          <p:cNvSpPr txBox="1"/>
          <p:nvPr/>
        </p:nvSpPr>
        <p:spPr>
          <a:xfrm>
            <a:off x="4793025" y="4837476"/>
            <a:ext cx="12912314" cy="49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69291" marR="0" lvl="1" indent="-334646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</a:pPr>
            <a:r>
              <a:rPr lang="en-US"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Imprime los dibujos/imágenes que sirven de marcador, respeta los contrastes. </a:t>
            </a:r>
            <a:endParaRPr/>
          </a:p>
        </p:txBody>
      </p:sp>
      <p:sp>
        <p:nvSpPr>
          <p:cNvPr id="184" name="Google Shape;184;p5"/>
          <p:cNvSpPr txBox="1"/>
          <p:nvPr/>
        </p:nvSpPr>
        <p:spPr>
          <a:xfrm>
            <a:off x="4793025" y="5784633"/>
            <a:ext cx="12912314" cy="49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69291" marR="0" lvl="1" indent="-334646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</a:pPr>
            <a:r>
              <a:rPr lang="en-US"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Activa el escáner de la aplicación del dispositivo móvil y escanea la imagen.</a:t>
            </a:r>
            <a:endParaRPr/>
          </a:p>
        </p:txBody>
      </p:sp>
      <p:sp>
        <p:nvSpPr>
          <p:cNvPr id="185" name="Google Shape;185;p5"/>
          <p:cNvSpPr txBox="1"/>
          <p:nvPr/>
        </p:nvSpPr>
        <p:spPr>
          <a:xfrm>
            <a:off x="4812619" y="6769661"/>
            <a:ext cx="12912314" cy="49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69291" marR="0" lvl="1" indent="-334646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</a:pPr>
            <a:r>
              <a:rPr lang="en-US"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Disfruta de la experiencia junto a tus estudiantes.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6"/>
          <p:cNvPicPr preferRelativeResize="0"/>
          <p:nvPr/>
        </p:nvPicPr>
        <p:blipFill rotWithShape="1">
          <a:blip r:embed="rId3">
            <a:alphaModFix/>
          </a:blip>
          <a:srcRect t="21875" b="21874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786188">
            <a:off x="15570261" y="1086852"/>
            <a:ext cx="1835784" cy="172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962300">
            <a:off x="-484980" y="-248974"/>
            <a:ext cx="2786716" cy="2854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546427">
            <a:off x="16147136" y="7842591"/>
            <a:ext cx="1472597" cy="1231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279908">
            <a:off x="443610" y="6572239"/>
            <a:ext cx="2366203" cy="955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17404" y="6790892"/>
            <a:ext cx="751111" cy="751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17404" y="7755051"/>
            <a:ext cx="730567" cy="7305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6"/>
          <p:cNvSpPr txBox="1"/>
          <p:nvPr/>
        </p:nvSpPr>
        <p:spPr>
          <a:xfrm>
            <a:off x="3733800" y="3612323"/>
            <a:ext cx="104367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00" i="0" u="none" strike="noStrike" cap="none">
                <a:solidFill>
                  <a:srgbClr val="D61513"/>
                </a:solidFill>
                <a:latin typeface="Oswald"/>
                <a:ea typeface="Oswald"/>
                <a:cs typeface="Oswald"/>
                <a:sym typeface="Oswald"/>
              </a:rPr>
              <a:t>GRACIAS POR SU ATENCIÓN</a:t>
            </a:r>
            <a:endParaRPr sz="9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9" name="Google Shape;199;p6"/>
          <p:cNvSpPr txBox="1"/>
          <p:nvPr/>
        </p:nvSpPr>
        <p:spPr>
          <a:xfrm>
            <a:off x="4817400" y="4990861"/>
            <a:ext cx="9274200" cy="15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94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Para más información o asesoramiento contacta 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0" name="Google Shape;200;p6"/>
          <p:cNvSpPr txBox="1"/>
          <p:nvPr/>
        </p:nvSpPr>
        <p:spPr>
          <a:xfrm>
            <a:off x="6002245" y="6891900"/>
            <a:ext cx="2811000" cy="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94" b="0" i="0" u="sng" strike="noStrike" cap="none">
                <a:solidFill>
                  <a:srgbClr val="004AAD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 </a:t>
            </a:r>
            <a:endParaRPr sz="900"/>
          </a:p>
        </p:txBody>
      </p:sp>
      <p:sp>
        <p:nvSpPr>
          <p:cNvPr id="201" name="Google Shape;201;p6"/>
          <p:cNvSpPr txBox="1"/>
          <p:nvPr/>
        </p:nvSpPr>
        <p:spPr>
          <a:xfrm>
            <a:off x="6002261" y="7843737"/>
            <a:ext cx="55335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surenvazquez@gmail.com</a:t>
            </a:r>
            <a:endParaRPr sz="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Office PowerPoint</Application>
  <PresentationFormat>Personalitzat</PresentationFormat>
  <Paragraphs>40</Paragraphs>
  <Slides>6</Slides>
  <Notes>6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6</vt:i4>
      </vt:variant>
    </vt:vector>
  </HeadingPairs>
  <TitlesOfParts>
    <vt:vector size="12" baseType="lpstr">
      <vt:lpstr>Arial</vt:lpstr>
      <vt:lpstr>Open Sans ExtraBold</vt:lpstr>
      <vt:lpstr>Calibri</vt:lpstr>
      <vt:lpstr>Oswald</vt:lpstr>
      <vt:lpstr>Satisfy</vt:lpstr>
      <vt:lpstr>Office Theme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Paloma Valdivia Vizarreta</dc:creator>
  <cp:lastModifiedBy>Paloma Valdivia Vizarreta</cp:lastModifiedBy>
  <cp:revision>1</cp:revision>
  <dcterms:created xsi:type="dcterms:W3CDTF">2006-08-16T00:00:00Z</dcterms:created>
  <dcterms:modified xsi:type="dcterms:W3CDTF">2024-01-06T12:31:13Z</dcterms:modified>
</cp:coreProperties>
</file>