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Mulish" panose="020B060402020202020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
      <p:font typeface="Open Sans ExtraBold" panose="020B0906030804020204" pitchFamily="34" charset="0"/>
      <p:bold r:id="rId23"/>
      <p:boldItalic r:id="rId24"/>
    </p:embeddedFont>
    <p:embeddedFont>
      <p:font typeface="Oswald" panose="00000500000000000000" pitchFamily="2" charset="0"/>
      <p:regular r:id="rId25"/>
      <p:bold r:id="rId26"/>
    </p:embeddedFont>
    <p:embeddedFont>
      <p:font typeface="Satisfy"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h9c3a3LZhqGqSXvjIuJ5RHOAP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6247" autoAdjust="0"/>
  </p:normalViewPr>
  <p:slideViewPr>
    <p:cSldViewPr snapToGrid="0">
      <p:cViewPr varScale="1">
        <p:scale>
          <a:sx n="72" d="100"/>
          <a:sy n="72" d="100"/>
        </p:scale>
        <p:origin x="1434" y="3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customschemas.google.com/relationships/presentationmetadata" Target="meta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1.jpg"/><Relationship Id="rId5" Type="http://schemas.openxmlformats.org/officeDocument/2006/relationships/image" Target="../media/image3.png"/><Relationship Id="rId10" Type="http://schemas.openxmlformats.org/officeDocument/2006/relationships/hyperlink" Target="https://arloopa.com" TargetMode="External"/><Relationship Id="rId4" Type="http://schemas.openxmlformats.org/officeDocument/2006/relationships/image" Target="../media/image8.jp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keepcoding.io/blog/tipos-de-realidad-aumentada/" TargetMode="External"/><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hyperlink" Target="https://www.youtube.com/watch?v=gCTq9CvH9ZI&amp;t=48s" TargetMode="External"/><Relationship Id="rId4" Type="http://schemas.openxmlformats.org/officeDocument/2006/relationships/image" Target="../media/image3.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hyperlink" Target="http://www.aumentaty.com/community/es/markers/" TargetMode="External"/><Relationship Id="rId13" Type="http://schemas.openxmlformats.org/officeDocument/2006/relationships/image" Target="../media/image16.png"/><Relationship Id="rId3" Type="http://schemas.openxmlformats.org/officeDocument/2006/relationships/image" Target="../media/image8.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hyperlink" Target="https://keepcoding.io/blog/tipos-de-realidad-aumentada/" TargetMode="External"/><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hyperlink" Target="https://blog.hubspot.es/service/ejemplos-realidad-aumentada" TargetMode="External"/><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keepcoding.io/blog/tipos-de-realidad-aumentada/" TargetMode="External"/><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7.png"/><Relationship Id="rId12"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s://www.canva.com/design/DAFdvv1hkcw/rlFH4QoPHVS-ALYTIb-QEQ/view?utm_content=DAFdvv1hkcw&amp;utm_campaign=designshare&amp;utm_medium=link&amp;utm_source=publishsharelink" TargetMode="External"/><Relationship Id="rId5" Type="http://schemas.openxmlformats.org/officeDocument/2006/relationships/image" Target="../media/image3.png"/><Relationship Id="rId10" Type="http://schemas.openxmlformats.org/officeDocument/2006/relationships/hyperlink" Target="https://keepcoding.io/blog/tipos-de-realidad-aumentada/" TargetMode="External"/><Relationship Id="rId4" Type="http://schemas.openxmlformats.org/officeDocument/2006/relationships/image" Target="../media/image8.jp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https://www.linkedin.com/feed/" TargetMode="External"/><Relationship Id="rId4" Type="http://schemas.openxmlformats.org/officeDocument/2006/relationships/image" Target="../media/image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t="21875" b="21874"/>
          <a:stretch/>
        </p:blipFill>
        <p:spPr>
          <a:xfrm>
            <a:off x="0" y="0"/>
            <a:ext cx="18288000" cy="10287000"/>
          </a:xfrm>
          <a:prstGeom prst="rect">
            <a:avLst/>
          </a:prstGeom>
          <a:noFill/>
          <a:ln>
            <a:noFill/>
          </a:ln>
        </p:spPr>
      </p:pic>
      <p:grpSp>
        <p:nvGrpSpPr>
          <p:cNvPr id="89" name="Google Shape;89;p1"/>
          <p:cNvGrpSpPr/>
          <p:nvPr/>
        </p:nvGrpSpPr>
        <p:grpSpPr>
          <a:xfrm>
            <a:off x="2919229" y="468075"/>
            <a:ext cx="12961566" cy="6986444"/>
            <a:chOff x="0" y="0"/>
            <a:chExt cx="17282088" cy="9315259"/>
          </a:xfrm>
        </p:grpSpPr>
        <p:pic>
          <p:nvPicPr>
            <p:cNvPr id="90" name="Google Shape;90;p1"/>
            <p:cNvPicPr preferRelativeResize="0"/>
            <p:nvPr/>
          </p:nvPicPr>
          <p:blipFill rotWithShape="1">
            <a:blip r:embed="rId4">
              <a:alphaModFix/>
            </a:blip>
            <a:srcRect t="3518" b="28696"/>
            <a:stretch/>
          </p:blipFill>
          <p:spPr>
            <a:xfrm>
              <a:off x="0" y="368350"/>
              <a:ext cx="17282088" cy="8946909"/>
            </a:xfrm>
            <a:prstGeom prst="rect">
              <a:avLst/>
            </a:prstGeom>
            <a:noFill/>
            <a:ln>
              <a:noFill/>
            </a:ln>
          </p:spPr>
        </p:pic>
        <p:pic>
          <p:nvPicPr>
            <p:cNvPr id="91" name="Google Shape;91;p1"/>
            <p:cNvPicPr preferRelativeResize="0"/>
            <p:nvPr/>
          </p:nvPicPr>
          <p:blipFill rotWithShape="1">
            <a:blip r:embed="rId5">
              <a:alphaModFix/>
            </a:blip>
            <a:srcRect/>
            <a:stretch/>
          </p:blipFill>
          <p:spPr>
            <a:xfrm rot="1838892">
              <a:off x="14752239" y="279789"/>
              <a:ext cx="1479558" cy="1393475"/>
            </a:xfrm>
            <a:prstGeom prst="rect">
              <a:avLst/>
            </a:prstGeom>
            <a:noFill/>
            <a:ln>
              <a:noFill/>
            </a:ln>
          </p:spPr>
        </p:pic>
      </p:grpSp>
      <p:sp>
        <p:nvSpPr>
          <p:cNvPr id="92" name="Google Shape;92;p1"/>
          <p:cNvSpPr txBox="1"/>
          <p:nvPr/>
        </p:nvSpPr>
        <p:spPr>
          <a:xfrm>
            <a:off x="3508163" y="2727708"/>
            <a:ext cx="11783700" cy="1000500"/>
          </a:xfrm>
          <a:prstGeom prst="rect">
            <a:avLst/>
          </a:prstGeom>
          <a:noFill/>
          <a:ln>
            <a:noFill/>
          </a:ln>
        </p:spPr>
        <p:txBody>
          <a:bodyPr spcFirstLastPara="1" wrap="square" lIns="0" tIns="0" rIns="0" bIns="0" anchor="t" anchorCtr="0">
            <a:spAutoFit/>
          </a:bodyPr>
          <a:lstStyle/>
          <a:p>
            <a:pPr marL="0" marR="0" lvl="0" indent="0" algn="ctr" rtl="0">
              <a:lnSpc>
                <a:spcPct val="139991"/>
              </a:lnSpc>
              <a:spcBef>
                <a:spcPts val="0"/>
              </a:spcBef>
              <a:spcAft>
                <a:spcPts val="0"/>
              </a:spcAft>
              <a:buNone/>
            </a:pPr>
            <a:r>
              <a:rPr lang="en-US" sz="6500" i="0" u="none" strike="noStrike" cap="none">
                <a:solidFill>
                  <a:srgbClr val="000000"/>
                </a:solidFill>
                <a:latin typeface="Oswald"/>
                <a:ea typeface="Oswald"/>
                <a:cs typeface="Oswald"/>
                <a:sym typeface="Oswald"/>
              </a:rPr>
              <a:t>CREAR REALIDAD AUMENTADA</a:t>
            </a:r>
            <a:endParaRPr sz="6500">
              <a:latin typeface="Oswald"/>
              <a:ea typeface="Oswald"/>
              <a:cs typeface="Oswald"/>
              <a:sym typeface="Oswald"/>
            </a:endParaRPr>
          </a:p>
        </p:txBody>
      </p:sp>
      <p:pic>
        <p:nvPicPr>
          <p:cNvPr id="93" name="Google Shape;93;p1"/>
          <p:cNvPicPr preferRelativeResize="0"/>
          <p:nvPr/>
        </p:nvPicPr>
        <p:blipFill rotWithShape="1">
          <a:blip r:embed="rId6">
            <a:alphaModFix/>
          </a:blip>
          <a:srcRect/>
          <a:stretch/>
        </p:blipFill>
        <p:spPr>
          <a:xfrm rot="-4388606">
            <a:off x="4088721" y="574715"/>
            <a:ext cx="1260418" cy="1398523"/>
          </a:xfrm>
          <a:prstGeom prst="rect">
            <a:avLst/>
          </a:prstGeom>
          <a:noFill/>
          <a:ln>
            <a:noFill/>
          </a:ln>
        </p:spPr>
      </p:pic>
      <p:sp>
        <p:nvSpPr>
          <p:cNvPr id="94" name="Google Shape;94;p1"/>
          <p:cNvSpPr txBox="1"/>
          <p:nvPr/>
        </p:nvSpPr>
        <p:spPr>
          <a:xfrm>
            <a:off x="3622569" y="4306863"/>
            <a:ext cx="11767500" cy="12006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799" b="0" i="0" u="none" strike="noStrike" cap="none">
                <a:solidFill>
                  <a:srgbClr val="D61513"/>
                </a:solidFill>
                <a:latin typeface="Satisfy"/>
                <a:ea typeface="Satisfy"/>
                <a:cs typeface="Satisfy"/>
                <a:sym typeface="Satisfy"/>
              </a:rPr>
              <a:t>Con Arloopa</a:t>
            </a:r>
            <a:endParaRPr/>
          </a:p>
        </p:txBody>
      </p:sp>
      <p:pic>
        <p:nvPicPr>
          <p:cNvPr id="95" name="Google Shape;95;p1"/>
          <p:cNvPicPr preferRelativeResize="0"/>
          <p:nvPr/>
        </p:nvPicPr>
        <p:blipFill rotWithShape="1">
          <a:blip r:embed="rId7">
            <a:alphaModFix/>
          </a:blip>
          <a:srcRect/>
          <a:stretch/>
        </p:blipFill>
        <p:spPr>
          <a:xfrm rot="-1150047">
            <a:off x="875485" y="7394230"/>
            <a:ext cx="3348950" cy="1351758"/>
          </a:xfrm>
          <a:prstGeom prst="rect">
            <a:avLst/>
          </a:prstGeom>
          <a:noFill/>
          <a:ln>
            <a:noFill/>
          </a:ln>
        </p:spPr>
      </p:pic>
      <p:pic>
        <p:nvPicPr>
          <p:cNvPr id="96" name="Google Shape;96;p1"/>
          <p:cNvPicPr preferRelativeResize="0"/>
          <p:nvPr/>
        </p:nvPicPr>
        <p:blipFill rotWithShape="1">
          <a:blip r:embed="rId8">
            <a:alphaModFix/>
          </a:blip>
          <a:srcRect/>
          <a:stretch/>
        </p:blipFill>
        <p:spPr>
          <a:xfrm>
            <a:off x="15531315" y="6145889"/>
            <a:ext cx="2194959" cy="2788054"/>
          </a:xfrm>
          <a:prstGeom prst="rect">
            <a:avLst/>
          </a:prstGeom>
          <a:noFill/>
          <a:ln>
            <a:noFill/>
          </a:ln>
        </p:spPr>
      </p:pic>
      <p:pic>
        <p:nvPicPr>
          <p:cNvPr id="97" name="Google Shape;97;p1"/>
          <p:cNvPicPr preferRelativeResize="0"/>
          <p:nvPr/>
        </p:nvPicPr>
        <p:blipFill rotWithShape="1">
          <a:blip r:embed="rId9">
            <a:alphaModFix/>
          </a:blip>
          <a:srcRect/>
          <a:stretch/>
        </p:blipFill>
        <p:spPr>
          <a:xfrm rot="-4183691">
            <a:off x="-109045" y="86688"/>
            <a:ext cx="3883048" cy="3049957"/>
          </a:xfrm>
          <a:prstGeom prst="rect">
            <a:avLst/>
          </a:prstGeom>
          <a:noFill/>
          <a:ln>
            <a:noFill/>
          </a:ln>
        </p:spPr>
      </p:pic>
      <p:sp>
        <p:nvSpPr>
          <p:cNvPr id="98" name="Google Shape;98;p1"/>
          <p:cNvSpPr txBox="1"/>
          <p:nvPr/>
        </p:nvSpPr>
        <p:spPr>
          <a:xfrm>
            <a:off x="4353519" y="7730781"/>
            <a:ext cx="5208312" cy="1441613"/>
          </a:xfrm>
          <a:prstGeom prst="rect">
            <a:avLst/>
          </a:prstGeom>
          <a:noFill/>
          <a:ln>
            <a:noFill/>
          </a:ln>
        </p:spPr>
        <p:txBody>
          <a:bodyPr spcFirstLastPara="1" wrap="square" lIns="0" tIns="0" rIns="0" bIns="0" anchor="t" anchorCtr="0">
            <a:spAutoFit/>
          </a:bodyPr>
          <a:lstStyle/>
          <a:p>
            <a:pPr marL="0" marR="0" lvl="0" indent="0" algn="l" rtl="0">
              <a:lnSpc>
                <a:spcPct val="196000"/>
              </a:lnSpc>
              <a:spcBef>
                <a:spcPts val="0"/>
              </a:spcBef>
              <a:spcAft>
                <a:spcPts val="0"/>
              </a:spcAft>
              <a:buNone/>
            </a:pPr>
            <a:r>
              <a:rPr lang="en-US" sz="2000" b="1" i="0" u="none" strike="noStrike" cap="none">
                <a:solidFill>
                  <a:srgbClr val="000000"/>
                </a:solidFill>
                <a:latin typeface="Open Sans ExtraBold"/>
                <a:ea typeface="Open Sans ExtraBold"/>
                <a:cs typeface="Open Sans ExtraBold"/>
                <a:sym typeface="Open Sans ExtraBold"/>
              </a:rPr>
              <a:t>Suren Vázquez Maya  </a:t>
            </a:r>
            <a:endParaRPr/>
          </a:p>
          <a:p>
            <a:pPr marL="0" marR="0" lvl="0" indent="0" algn="l" rtl="0">
              <a:lnSpc>
                <a:spcPct val="245000"/>
              </a:lnSpc>
              <a:spcBef>
                <a:spcPts val="0"/>
              </a:spcBef>
              <a:spcAft>
                <a:spcPts val="0"/>
              </a:spcAft>
              <a:buNone/>
            </a:pPr>
            <a:r>
              <a:rPr lang="en-US" sz="1600" b="1" i="0" u="none" strike="noStrike" cap="none">
                <a:solidFill>
                  <a:srgbClr val="000000"/>
                </a:solidFill>
                <a:latin typeface="Open Sans ExtraBold"/>
                <a:ea typeface="Open Sans ExtraBold"/>
                <a:cs typeface="Open Sans ExtraBold"/>
                <a:sym typeface="Open Sans ExtraBold"/>
              </a:rPr>
              <a:t>Licenciada en Historia </a:t>
            </a:r>
            <a:endParaRPr/>
          </a:p>
          <a:p>
            <a:pPr marL="0" marR="0" lvl="0" indent="0" algn="l" rtl="0">
              <a:lnSpc>
                <a:spcPct val="245000"/>
              </a:lnSpc>
              <a:spcBef>
                <a:spcPts val="0"/>
              </a:spcBef>
              <a:spcAft>
                <a:spcPts val="0"/>
              </a:spcAft>
              <a:buNone/>
            </a:pPr>
            <a:r>
              <a:rPr lang="en-US" sz="1600" b="1" i="0" u="none" strike="noStrike" cap="none">
                <a:solidFill>
                  <a:srgbClr val="000000"/>
                </a:solidFill>
                <a:latin typeface="Open Sans ExtraBold"/>
                <a:ea typeface="Open Sans ExtraBold"/>
                <a:cs typeface="Open Sans ExtraBold"/>
                <a:sym typeface="Open Sans ExtraBold"/>
              </a:rPr>
              <a:t>Máster en Humanidades y Patrimonio Digitales.</a:t>
            </a:r>
            <a:endParaRPr/>
          </a:p>
        </p:txBody>
      </p:sp>
      <p:sp>
        <p:nvSpPr>
          <p:cNvPr id="99" name="Google Shape;99;p1"/>
          <p:cNvSpPr txBox="1"/>
          <p:nvPr/>
        </p:nvSpPr>
        <p:spPr>
          <a:xfrm>
            <a:off x="10062984" y="7730781"/>
            <a:ext cx="5208300" cy="1452900"/>
          </a:xfrm>
          <a:prstGeom prst="rect">
            <a:avLst/>
          </a:prstGeom>
          <a:noFill/>
          <a:ln>
            <a:noFill/>
          </a:ln>
        </p:spPr>
        <p:txBody>
          <a:bodyPr spcFirstLastPara="1" wrap="square" lIns="0" tIns="0" rIns="0" bIns="0" anchor="t" anchorCtr="0">
            <a:spAutoFit/>
          </a:bodyPr>
          <a:lstStyle/>
          <a:p>
            <a:pPr marL="0" marR="0" lvl="0" indent="0" algn="l" rtl="0">
              <a:lnSpc>
                <a:spcPct val="196000"/>
              </a:lnSpc>
              <a:spcBef>
                <a:spcPts val="0"/>
              </a:spcBef>
              <a:spcAft>
                <a:spcPts val="0"/>
              </a:spcAft>
              <a:buNone/>
            </a:pPr>
            <a:r>
              <a:rPr lang="en-US" sz="2000" b="1" i="0" u="none" strike="noStrike" cap="none">
                <a:solidFill>
                  <a:srgbClr val="000000"/>
                </a:solidFill>
                <a:latin typeface="Open Sans ExtraBold"/>
                <a:ea typeface="Open Sans ExtraBold"/>
                <a:cs typeface="Open Sans ExtraBold"/>
                <a:sym typeface="Open Sans ExtraBold"/>
              </a:rPr>
              <a:t>Paloma Valdivia Vizarreta </a:t>
            </a:r>
            <a:endParaRPr/>
          </a:p>
          <a:p>
            <a:pPr marL="0" marR="0" lvl="0" indent="0" algn="l" rtl="0">
              <a:lnSpc>
                <a:spcPct val="245000"/>
              </a:lnSpc>
              <a:spcBef>
                <a:spcPts val="0"/>
              </a:spcBef>
              <a:spcAft>
                <a:spcPts val="0"/>
              </a:spcAft>
              <a:buNone/>
            </a:pPr>
            <a:r>
              <a:rPr lang="en-US" sz="1600" b="1" i="0" u="none" strike="noStrike" cap="none">
                <a:solidFill>
                  <a:srgbClr val="000000"/>
                </a:solidFill>
                <a:latin typeface="Open Sans ExtraBold"/>
                <a:ea typeface="Open Sans ExtraBold"/>
                <a:cs typeface="Open Sans ExtraBold"/>
                <a:sym typeface="Open Sans ExtraBold"/>
              </a:rPr>
              <a:t>Licenciada en Educación Primaria </a:t>
            </a:r>
            <a:endParaRPr/>
          </a:p>
          <a:p>
            <a:pPr marL="0" marR="0" lvl="0" indent="0" algn="l" rtl="0">
              <a:lnSpc>
                <a:spcPct val="245000"/>
              </a:lnSpc>
              <a:spcBef>
                <a:spcPts val="0"/>
              </a:spcBef>
              <a:spcAft>
                <a:spcPts val="0"/>
              </a:spcAft>
              <a:buNone/>
            </a:pPr>
            <a:r>
              <a:rPr lang="en-US" sz="1600" b="1">
                <a:latin typeface="Open Sans ExtraBold"/>
                <a:ea typeface="Open Sans ExtraBold"/>
                <a:cs typeface="Open Sans ExtraBold"/>
                <a:sym typeface="Open Sans ExtraBold"/>
              </a:rPr>
              <a:t>Doctora en </a:t>
            </a:r>
            <a:r>
              <a:rPr lang="en-US" sz="1600" b="1" i="0" u="none" strike="noStrike" cap="none">
                <a:solidFill>
                  <a:srgbClr val="000000"/>
                </a:solidFill>
                <a:latin typeface="Open Sans ExtraBold"/>
                <a:ea typeface="Open Sans ExtraBold"/>
                <a:cs typeface="Open Sans ExtraBold"/>
                <a:sym typeface="Open Sans ExtraBold"/>
              </a:rPr>
              <a:t>Educación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t="21875" b="21874"/>
          <a:stretch/>
        </p:blipFill>
        <p:spPr>
          <a:xfrm>
            <a:off x="0" y="-1"/>
            <a:ext cx="18287999" cy="10287000"/>
          </a:xfrm>
          <a:prstGeom prst="rect">
            <a:avLst/>
          </a:prstGeom>
          <a:noFill/>
          <a:ln>
            <a:noFill/>
          </a:ln>
        </p:spPr>
      </p:pic>
      <p:pic>
        <p:nvPicPr>
          <p:cNvPr id="105" name="Google Shape;105;p2"/>
          <p:cNvPicPr preferRelativeResize="0"/>
          <p:nvPr/>
        </p:nvPicPr>
        <p:blipFill rotWithShape="1">
          <a:blip r:embed="rId4">
            <a:alphaModFix/>
          </a:blip>
          <a:srcRect l="62079" r="1931"/>
          <a:stretch/>
        </p:blipFill>
        <p:spPr>
          <a:xfrm rot="5400000">
            <a:off x="8106982" y="-2963081"/>
            <a:ext cx="1583695" cy="9135519"/>
          </a:xfrm>
          <a:prstGeom prst="rect">
            <a:avLst/>
          </a:prstGeom>
          <a:noFill/>
          <a:ln>
            <a:noFill/>
          </a:ln>
        </p:spPr>
      </p:pic>
      <p:pic>
        <p:nvPicPr>
          <p:cNvPr id="106" name="Google Shape;106;p2"/>
          <p:cNvPicPr preferRelativeResize="0"/>
          <p:nvPr/>
        </p:nvPicPr>
        <p:blipFill rotWithShape="1">
          <a:blip r:embed="rId5">
            <a:alphaModFix/>
          </a:blip>
          <a:srcRect/>
          <a:stretch/>
        </p:blipFill>
        <p:spPr>
          <a:xfrm rot="1699596">
            <a:off x="3693367" y="1343022"/>
            <a:ext cx="882709" cy="831351"/>
          </a:xfrm>
          <a:prstGeom prst="rect">
            <a:avLst/>
          </a:prstGeom>
          <a:noFill/>
          <a:ln>
            <a:noFill/>
          </a:ln>
        </p:spPr>
      </p:pic>
      <p:pic>
        <p:nvPicPr>
          <p:cNvPr id="107" name="Google Shape;107;p2"/>
          <p:cNvPicPr preferRelativeResize="0"/>
          <p:nvPr/>
        </p:nvPicPr>
        <p:blipFill rotWithShape="1">
          <a:blip r:embed="rId6">
            <a:alphaModFix/>
          </a:blip>
          <a:srcRect/>
          <a:stretch/>
        </p:blipFill>
        <p:spPr>
          <a:xfrm rot="2962300">
            <a:off x="-484980" y="-248974"/>
            <a:ext cx="2786716" cy="2854178"/>
          </a:xfrm>
          <a:prstGeom prst="rect">
            <a:avLst/>
          </a:prstGeom>
          <a:noFill/>
          <a:ln>
            <a:noFill/>
          </a:ln>
        </p:spPr>
      </p:pic>
      <p:pic>
        <p:nvPicPr>
          <p:cNvPr id="108" name="Google Shape;108;p2"/>
          <p:cNvPicPr preferRelativeResize="0"/>
          <p:nvPr/>
        </p:nvPicPr>
        <p:blipFill rotWithShape="1">
          <a:blip r:embed="rId7">
            <a:alphaModFix/>
          </a:blip>
          <a:srcRect/>
          <a:stretch/>
        </p:blipFill>
        <p:spPr>
          <a:xfrm rot="8100000">
            <a:off x="15296084" y="1088943"/>
            <a:ext cx="2290151" cy="1798810"/>
          </a:xfrm>
          <a:prstGeom prst="rect">
            <a:avLst/>
          </a:prstGeom>
          <a:noFill/>
          <a:ln>
            <a:noFill/>
          </a:ln>
        </p:spPr>
      </p:pic>
      <p:pic>
        <p:nvPicPr>
          <p:cNvPr id="109" name="Google Shape;109;p2"/>
          <p:cNvPicPr preferRelativeResize="0"/>
          <p:nvPr/>
        </p:nvPicPr>
        <p:blipFill rotWithShape="1">
          <a:blip r:embed="rId8">
            <a:alphaModFix/>
          </a:blip>
          <a:srcRect/>
          <a:stretch/>
        </p:blipFill>
        <p:spPr>
          <a:xfrm rot="1546427">
            <a:off x="13547824" y="920947"/>
            <a:ext cx="614966" cy="514336"/>
          </a:xfrm>
          <a:prstGeom prst="rect">
            <a:avLst/>
          </a:prstGeom>
          <a:noFill/>
          <a:ln>
            <a:noFill/>
          </a:ln>
        </p:spPr>
      </p:pic>
      <p:pic>
        <p:nvPicPr>
          <p:cNvPr id="110" name="Google Shape;110;p2"/>
          <p:cNvPicPr preferRelativeResize="0"/>
          <p:nvPr/>
        </p:nvPicPr>
        <p:blipFill rotWithShape="1">
          <a:blip r:embed="rId9">
            <a:alphaModFix/>
          </a:blip>
          <a:srcRect/>
          <a:stretch/>
        </p:blipFill>
        <p:spPr>
          <a:xfrm rot="1584398">
            <a:off x="510417" y="8916764"/>
            <a:ext cx="1692294" cy="683071"/>
          </a:xfrm>
          <a:prstGeom prst="rect">
            <a:avLst/>
          </a:prstGeom>
          <a:noFill/>
          <a:ln>
            <a:noFill/>
          </a:ln>
        </p:spPr>
      </p:pic>
      <p:sp>
        <p:nvSpPr>
          <p:cNvPr id="111" name="Google Shape;111;p2"/>
          <p:cNvSpPr txBox="1"/>
          <p:nvPr/>
        </p:nvSpPr>
        <p:spPr>
          <a:xfrm>
            <a:off x="2061091" y="4557880"/>
            <a:ext cx="4890900" cy="523200"/>
          </a:xfrm>
          <a:prstGeom prst="rect">
            <a:avLst/>
          </a:prstGeom>
          <a:noFill/>
          <a:ln>
            <a:noFill/>
          </a:ln>
        </p:spPr>
        <p:txBody>
          <a:bodyPr spcFirstLastPara="1" wrap="square" lIns="0" tIns="0" rIns="0" bIns="0" anchor="t" anchorCtr="0">
            <a:spAutoFit/>
          </a:bodyPr>
          <a:lstStyle/>
          <a:p>
            <a:pPr marL="0" marR="0" lvl="0" indent="0" algn="ctr" rtl="0">
              <a:lnSpc>
                <a:spcPct val="140011"/>
              </a:lnSpc>
              <a:spcBef>
                <a:spcPts val="0"/>
              </a:spcBef>
              <a:spcAft>
                <a:spcPts val="0"/>
              </a:spcAft>
              <a:buNone/>
            </a:pPr>
            <a:r>
              <a:rPr lang="en-US" sz="3399" b="1" i="0" u="sng" strike="noStrike" cap="none">
                <a:solidFill>
                  <a:srgbClr val="D61513"/>
                </a:solidFill>
                <a:latin typeface="Open Sans ExtraBold"/>
                <a:ea typeface="Open Sans ExtraBold"/>
                <a:cs typeface="Open Sans ExtraBold"/>
                <a:sym typeface="Open Sans ExtraBold"/>
                <a:hlinkClick r:id="rId10">
                  <a:extLst>
                    <a:ext uri="{A12FA001-AC4F-418D-AE19-62706E023703}">
                      <ahyp:hlinkClr xmlns:ahyp="http://schemas.microsoft.com/office/drawing/2018/hyperlinkcolor" val="tx"/>
                    </a:ext>
                  </a:extLst>
                </a:hlinkClick>
              </a:rPr>
              <a:t>www.arloopa.com</a:t>
            </a:r>
            <a:endParaRPr/>
          </a:p>
        </p:txBody>
      </p:sp>
      <p:sp>
        <p:nvSpPr>
          <p:cNvPr id="112" name="Google Shape;112;p2"/>
          <p:cNvSpPr txBox="1"/>
          <p:nvPr/>
        </p:nvSpPr>
        <p:spPr>
          <a:xfrm>
            <a:off x="4081274" y="1041720"/>
            <a:ext cx="9731700" cy="754200"/>
          </a:xfrm>
          <a:prstGeom prst="rect">
            <a:avLst/>
          </a:prstGeom>
          <a:noFill/>
          <a:ln>
            <a:noFill/>
          </a:ln>
        </p:spPr>
        <p:txBody>
          <a:bodyPr spcFirstLastPara="1" wrap="square" lIns="91425" tIns="45700" rIns="91425" bIns="45700" anchor="t" anchorCtr="0">
            <a:spAutoFit/>
          </a:bodyPr>
          <a:lstStyle/>
          <a:p>
            <a:pPr marL="0" marR="0" lvl="0" indent="0" algn="ctr" rtl="0">
              <a:lnSpc>
                <a:spcPct val="213181"/>
              </a:lnSpc>
              <a:spcBef>
                <a:spcPts val="0"/>
              </a:spcBef>
              <a:spcAft>
                <a:spcPts val="0"/>
              </a:spcAft>
              <a:buNone/>
            </a:pPr>
            <a:r>
              <a:rPr lang="en-US" sz="4300" i="0" u="none" strike="noStrike" cap="none">
                <a:solidFill>
                  <a:srgbClr val="000000"/>
                </a:solidFill>
                <a:latin typeface="Oswald"/>
                <a:ea typeface="Oswald"/>
                <a:cs typeface="Oswald"/>
                <a:sym typeface="Oswald"/>
              </a:rPr>
              <a:t>Elige una plataforma de realidad aumentada</a:t>
            </a:r>
            <a:endParaRPr sz="1300">
              <a:latin typeface="Oswald"/>
              <a:ea typeface="Oswald"/>
              <a:cs typeface="Oswald"/>
              <a:sym typeface="Oswald"/>
            </a:endParaRPr>
          </a:p>
        </p:txBody>
      </p:sp>
      <p:sp>
        <p:nvSpPr>
          <p:cNvPr id="113" name="Google Shape;113;p2"/>
          <p:cNvSpPr txBox="1"/>
          <p:nvPr/>
        </p:nvSpPr>
        <p:spPr>
          <a:xfrm>
            <a:off x="2733910" y="8648821"/>
            <a:ext cx="12912300" cy="1145100"/>
          </a:xfrm>
          <a:prstGeom prst="rect">
            <a:avLst/>
          </a:prstGeom>
          <a:noFill/>
          <a:ln>
            <a:noFill/>
          </a:ln>
        </p:spPr>
        <p:txBody>
          <a:bodyPr spcFirstLastPara="1" wrap="square" lIns="0" tIns="0" rIns="0" bIns="0" anchor="t" anchorCtr="0">
            <a:spAutoFit/>
          </a:bodyPr>
          <a:lstStyle/>
          <a:p>
            <a:pPr marL="669291" marR="0" lvl="1" indent="-334646" algn="l" rtl="0">
              <a:lnSpc>
                <a:spcPct val="140000"/>
              </a:lnSpc>
              <a:spcBef>
                <a:spcPts val="0"/>
              </a:spcBef>
              <a:spcAft>
                <a:spcPts val="0"/>
              </a:spcAft>
              <a:buClr>
                <a:srgbClr val="000000"/>
              </a:buClr>
              <a:buSzPts val="3100"/>
              <a:buFont typeface="Oswald"/>
              <a:buChar char="•"/>
            </a:pPr>
            <a:r>
              <a:rPr lang="en-US" sz="3100" b="1" i="0" u="none" strike="noStrike" cap="none">
                <a:solidFill>
                  <a:srgbClr val="000000"/>
                </a:solidFill>
                <a:latin typeface="Oswald"/>
                <a:ea typeface="Oswald"/>
                <a:cs typeface="Oswald"/>
                <a:sym typeface="Oswald"/>
              </a:rPr>
              <a:t>Asegúrate de que la plataforma que utilizas es sostenible y asequible para todas las personas y dispositivos.</a:t>
            </a:r>
            <a:endParaRPr>
              <a:latin typeface="Oswald"/>
              <a:ea typeface="Oswald"/>
              <a:cs typeface="Oswald"/>
              <a:sym typeface="Oswald"/>
            </a:endParaRPr>
          </a:p>
        </p:txBody>
      </p:sp>
      <p:pic>
        <p:nvPicPr>
          <p:cNvPr id="114" name="Google Shape;114;p2"/>
          <p:cNvPicPr preferRelativeResize="0"/>
          <p:nvPr/>
        </p:nvPicPr>
        <p:blipFill>
          <a:blip r:embed="rId11">
            <a:alphaModFix/>
          </a:blip>
          <a:stretch>
            <a:fillRect/>
          </a:stretch>
        </p:blipFill>
        <p:spPr>
          <a:xfrm>
            <a:off x="7077260" y="2775463"/>
            <a:ext cx="7792977" cy="526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20" name="Google Shape;120;p3"/>
          <p:cNvPicPr preferRelativeResize="0"/>
          <p:nvPr/>
        </p:nvPicPr>
        <p:blipFill rotWithShape="1">
          <a:blip r:embed="rId3">
            <a:alphaModFix/>
          </a:blip>
          <a:srcRect l="62079" r="16194"/>
          <a:stretch/>
        </p:blipFill>
        <p:spPr>
          <a:xfrm rot="5400000">
            <a:off x="8718895" y="-4065816"/>
            <a:ext cx="1350132" cy="10837765"/>
          </a:xfrm>
          <a:prstGeom prst="rect">
            <a:avLst/>
          </a:prstGeom>
          <a:noFill/>
          <a:ln>
            <a:noFill/>
          </a:ln>
        </p:spPr>
      </p:pic>
      <p:pic>
        <p:nvPicPr>
          <p:cNvPr id="121" name="Google Shape;121;p3"/>
          <p:cNvPicPr preferRelativeResize="0"/>
          <p:nvPr/>
        </p:nvPicPr>
        <p:blipFill rotWithShape="1">
          <a:blip r:embed="rId4">
            <a:alphaModFix/>
          </a:blip>
          <a:srcRect/>
          <a:stretch/>
        </p:blipFill>
        <p:spPr>
          <a:xfrm rot="8957543">
            <a:off x="3520558" y="797748"/>
            <a:ext cx="882709" cy="831351"/>
          </a:xfrm>
          <a:prstGeom prst="rect">
            <a:avLst/>
          </a:prstGeom>
          <a:noFill/>
          <a:ln>
            <a:noFill/>
          </a:ln>
        </p:spPr>
      </p:pic>
      <p:pic>
        <p:nvPicPr>
          <p:cNvPr id="122" name="Google Shape;122;p3"/>
          <p:cNvPicPr preferRelativeResize="0"/>
          <p:nvPr/>
        </p:nvPicPr>
        <p:blipFill rotWithShape="1">
          <a:blip r:embed="rId5">
            <a:alphaModFix/>
          </a:blip>
          <a:srcRect/>
          <a:stretch/>
        </p:blipFill>
        <p:spPr>
          <a:xfrm rot="2962300">
            <a:off x="-573115" y="-248974"/>
            <a:ext cx="2786716" cy="2854178"/>
          </a:xfrm>
          <a:prstGeom prst="rect">
            <a:avLst/>
          </a:prstGeom>
          <a:noFill/>
          <a:ln>
            <a:noFill/>
          </a:ln>
        </p:spPr>
      </p:pic>
      <p:pic>
        <p:nvPicPr>
          <p:cNvPr id="123" name="Google Shape;123;p3"/>
          <p:cNvPicPr preferRelativeResize="0"/>
          <p:nvPr/>
        </p:nvPicPr>
        <p:blipFill rotWithShape="1">
          <a:blip r:embed="rId6">
            <a:alphaModFix/>
          </a:blip>
          <a:srcRect/>
          <a:stretch/>
        </p:blipFill>
        <p:spPr>
          <a:xfrm rot="-10332043">
            <a:off x="-196225" y="9067993"/>
            <a:ext cx="1826579" cy="1434695"/>
          </a:xfrm>
          <a:prstGeom prst="rect">
            <a:avLst/>
          </a:prstGeom>
          <a:noFill/>
          <a:ln>
            <a:noFill/>
          </a:ln>
        </p:spPr>
      </p:pic>
      <p:pic>
        <p:nvPicPr>
          <p:cNvPr id="124" name="Google Shape;124;p3"/>
          <p:cNvPicPr preferRelativeResize="0"/>
          <p:nvPr/>
        </p:nvPicPr>
        <p:blipFill rotWithShape="1">
          <a:blip r:embed="rId7">
            <a:alphaModFix/>
          </a:blip>
          <a:srcRect/>
          <a:stretch/>
        </p:blipFill>
        <p:spPr>
          <a:xfrm rot="1546427">
            <a:off x="15094166" y="1123935"/>
            <a:ext cx="614966" cy="514336"/>
          </a:xfrm>
          <a:prstGeom prst="rect">
            <a:avLst/>
          </a:prstGeom>
          <a:noFill/>
          <a:ln>
            <a:noFill/>
          </a:ln>
        </p:spPr>
      </p:pic>
      <p:sp>
        <p:nvSpPr>
          <p:cNvPr id="125" name="Google Shape;125;p3"/>
          <p:cNvSpPr txBox="1"/>
          <p:nvPr/>
        </p:nvSpPr>
        <p:spPr>
          <a:xfrm>
            <a:off x="4098061" y="1042285"/>
            <a:ext cx="10591800" cy="615600"/>
          </a:xfrm>
          <a:prstGeom prst="rect">
            <a:avLst/>
          </a:prstGeom>
          <a:noFill/>
          <a:ln>
            <a:noFill/>
          </a:ln>
        </p:spPr>
        <p:txBody>
          <a:bodyPr spcFirstLastPara="1" wrap="square" lIns="0" tIns="0" rIns="0" bIns="0" anchor="t" anchorCtr="0">
            <a:spAutoFit/>
          </a:bodyPr>
          <a:lstStyle/>
          <a:p>
            <a:pPr marL="334645" marR="0" lvl="1" indent="0" algn="ctr" rtl="0">
              <a:lnSpc>
                <a:spcPct val="108500"/>
              </a:lnSpc>
              <a:spcBef>
                <a:spcPts val="0"/>
              </a:spcBef>
              <a:spcAft>
                <a:spcPts val="0"/>
              </a:spcAft>
              <a:buNone/>
            </a:pPr>
            <a:r>
              <a:rPr lang="en-US" sz="3100" b="1"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 </a:t>
            </a:r>
            <a:r>
              <a:rPr lang="en-US" sz="4000"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Elige el tipo de experiencia de R.A deseas mostrar</a:t>
            </a:r>
            <a:endParaRPr sz="12000"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endParaRPr>
          </a:p>
        </p:txBody>
      </p:sp>
      <p:sp>
        <p:nvSpPr>
          <p:cNvPr id="126" name="Google Shape;126;p3"/>
          <p:cNvSpPr txBox="1"/>
          <p:nvPr/>
        </p:nvSpPr>
        <p:spPr>
          <a:xfrm>
            <a:off x="993134" y="3614166"/>
            <a:ext cx="457279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a:solidFill>
                  <a:schemeClr val="dk1"/>
                </a:solidFill>
                <a:latin typeface="Calibri"/>
                <a:ea typeface="Calibri"/>
                <a:cs typeface="Calibri"/>
                <a:sym typeface="Calibri"/>
              </a:rPr>
              <a:t>Reconocimiento de patrones</a:t>
            </a:r>
            <a:endParaRPr/>
          </a:p>
        </p:txBody>
      </p:sp>
      <p:sp>
        <p:nvSpPr>
          <p:cNvPr id="127" name="Google Shape;127;p3"/>
          <p:cNvSpPr txBox="1"/>
          <p:nvPr/>
        </p:nvSpPr>
        <p:spPr>
          <a:xfrm>
            <a:off x="1018019" y="6099174"/>
            <a:ext cx="466552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 </a:t>
            </a:r>
            <a:r>
              <a:rPr lang="en-US" sz="2800" b="1" i="0" u="none" strike="noStrike" cap="none">
                <a:solidFill>
                  <a:schemeClr val="dk1"/>
                </a:solidFill>
                <a:latin typeface="Calibri"/>
                <a:ea typeface="Calibri"/>
                <a:cs typeface="Calibri"/>
                <a:sym typeface="Calibri"/>
              </a:rPr>
              <a:t>Reconocimiento de imágenes</a:t>
            </a:r>
            <a:endParaRPr sz="2800" b="1" i="0" u="none" strike="noStrike" cap="none">
              <a:solidFill>
                <a:schemeClr val="dk1"/>
              </a:solidFill>
              <a:latin typeface="Calibri"/>
              <a:ea typeface="Calibri"/>
              <a:cs typeface="Calibri"/>
              <a:sym typeface="Calibri"/>
            </a:endParaRPr>
          </a:p>
        </p:txBody>
      </p:sp>
      <p:sp>
        <p:nvSpPr>
          <p:cNvPr id="128" name="Google Shape;128;p3"/>
          <p:cNvSpPr txBox="1"/>
          <p:nvPr/>
        </p:nvSpPr>
        <p:spPr>
          <a:xfrm>
            <a:off x="6556438" y="2156372"/>
            <a:ext cx="50655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a:solidFill>
                  <a:schemeClr val="dk1"/>
                </a:solidFill>
                <a:latin typeface="Calibri"/>
                <a:ea typeface="Calibri"/>
                <a:cs typeface="Calibri"/>
                <a:sym typeface="Calibri"/>
              </a:rPr>
              <a:t>Realidad aumentada con base a:</a:t>
            </a:r>
            <a:endParaRPr/>
          </a:p>
        </p:txBody>
      </p:sp>
      <p:sp>
        <p:nvSpPr>
          <p:cNvPr id="129" name="Google Shape;129;p3"/>
          <p:cNvSpPr txBox="1"/>
          <p:nvPr/>
        </p:nvSpPr>
        <p:spPr>
          <a:xfrm>
            <a:off x="8458200" y="7938252"/>
            <a:ext cx="268584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Geolocalización</a:t>
            </a:r>
            <a:endParaRPr sz="2800" b="1">
              <a:solidFill>
                <a:schemeClr val="dk1"/>
              </a:solidFill>
              <a:latin typeface="Calibri"/>
              <a:ea typeface="Calibri"/>
              <a:cs typeface="Calibri"/>
              <a:sym typeface="Calibri"/>
            </a:endParaRPr>
          </a:p>
        </p:txBody>
      </p:sp>
      <p:sp>
        <p:nvSpPr>
          <p:cNvPr id="130" name="Google Shape;130;p3"/>
          <p:cNvSpPr txBox="1"/>
          <p:nvPr/>
        </p:nvSpPr>
        <p:spPr>
          <a:xfrm>
            <a:off x="1104954" y="4078254"/>
            <a:ext cx="4572794"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un marcador visual o una imagen distinta que la cámara reconoce y procesa para revelar información sobre un objeto. El marcador suele ser un código QR o un logotipo o una obra de arte personalizados.</a:t>
            </a:r>
            <a:endParaRPr sz="1800">
              <a:solidFill>
                <a:schemeClr val="dk1"/>
              </a:solidFill>
              <a:latin typeface="Calibri"/>
              <a:ea typeface="Calibri"/>
              <a:cs typeface="Calibri"/>
              <a:sym typeface="Calibri"/>
            </a:endParaRPr>
          </a:p>
        </p:txBody>
      </p:sp>
      <p:sp>
        <p:nvSpPr>
          <p:cNvPr id="131" name="Google Shape;131;p3"/>
          <p:cNvSpPr txBox="1"/>
          <p:nvPr/>
        </p:nvSpPr>
        <p:spPr>
          <a:xfrm>
            <a:off x="1103794" y="6576543"/>
            <a:ext cx="4826584"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No necesita marcador eso patrones que hagan dicho proceso. </a:t>
            </a:r>
            <a:r>
              <a:rPr lang="en-US" sz="1800" b="0" i="0">
                <a:solidFill>
                  <a:srgbClr val="353535"/>
                </a:solidFill>
                <a:latin typeface="Mulish"/>
                <a:ea typeface="Mulish"/>
                <a:cs typeface="Mulish"/>
                <a:sym typeface="Mulish"/>
              </a:rPr>
              <a:t>las propias </a:t>
            </a:r>
            <a:r>
              <a:rPr lang="en-US" sz="1800" b="1" i="0">
                <a:solidFill>
                  <a:srgbClr val="353535"/>
                </a:solidFill>
                <a:latin typeface="Mulish"/>
                <a:ea typeface="Mulish"/>
                <a:cs typeface="Mulish"/>
                <a:sym typeface="Mulish"/>
              </a:rPr>
              <a:t>imágenes sirven como las señales que activan el método </a:t>
            </a:r>
            <a:r>
              <a:rPr lang="en-US" sz="1800" b="0" i="0">
                <a:solidFill>
                  <a:srgbClr val="353535"/>
                </a:solidFill>
                <a:latin typeface="Mulish"/>
                <a:ea typeface="Mulish"/>
                <a:cs typeface="Mulish"/>
                <a:sym typeface="Mulish"/>
              </a:rPr>
              <a:t>donde finalmente el contenido virtual se coloca encima de ellas. A diferencia de los basados ​​en marcadores, escanea el entorno real y coloca elementos digitales en función de la geometría. Ejemplo: </a:t>
            </a:r>
            <a:r>
              <a:rPr lang="en-US" sz="1800">
                <a:solidFill>
                  <a:srgbClr val="353535"/>
                </a:solidFill>
                <a:latin typeface="Mulish"/>
                <a:ea typeface="Mulish"/>
                <a:cs typeface="Mulish"/>
                <a:sym typeface="Mulish"/>
              </a:rPr>
              <a:t>I</a:t>
            </a:r>
            <a:r>
              <a:rPr lang="en-US" sz="1800" b="0" i="0">
                <a:solidFill>
                  <a:srgbClr val="353535"/>
                </a:solidFill>
                <a:latin typeface="Mulish"/>
                <a:ea typeface="Mulish"/>
                <a:cs typeface="Mulish"/>
                <a:sym typeface="Mulish"/>
              </a:rPr>
              <a:t>kea</a:t>
            </a:r>
            <a:endParaRPr sz="1800">
              <a:solidFill>
                <a:schemeClr val="dk1"/>
              </a:solidFill>
              <a:latin typeface="Calibri"/>
              <a:ea typeface="Calibri"/>
              <a:cs typeface="Calibri"/>
              <a:sym typeface="Calibri"/>
            </a:endParaRPr>
          </a:p>
        </p:txBody>
      </p:sp>
      <p:sp>
        <p:nvSpPr>
          <p:cNvPr id="132" name="Google Shape;132;p3"/>
          <p:cNvSpPr txBox="1"/>
          <p:nvPr/>
        </p:nvSpPr>
        <p:spPr>
          <a:xfrm>
            <a:off x="8606338" y="8461472"/>
            <a:ext cx="4178238"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Es contenido digital en puntos geográficos del mundo real. Utiliza datos de sensores de GPS y brújula para colocar el objeto virtual en un punto de interés. Ejemplo Pokemon Go</a:t>
            </a:r>
            <a:endParaRPr sz="1800">
              <a:solidFill>
                <a:schemeClr val="dk1"/>
              </a:solidFill>
              <a:latin typeface="Calibri"/>
              <a:ea typeface="Calibri"/>
              <a:cs typeface="Calibri"/>
              <a:sym typeface="Calibri"/>
            </a:endParaRPr>
          </a:p>
        </p:txBody>
      </p:sp>
      <p:pic>
        <p:nvPicPr>
          <p:cNvPr id="133" name="Google Shape;133;p3" descr="Imatge que conté Lloc web&#10;&#10;Descripció generada automàticament"/>
          <p:cNvPicPr preferRelativeResize="0"/>
          <p:nvPr/>
        </p:nvPicPr>
        <p:blipFill rotWithShape="1">
          <a:blip r:embed="rId9">
            <a:alphaModFix/>
          </a:blip>
          <a:srcRect/>
          <a:stretch/>
        </p:blipFill>
        <p:spPr>
          <a:xfrm>
            <a:off x="5902336" y="3241664"/>
            <a:ext cx="6882242" cy="4683748"/>
          </a:xfrm>
          <a:prstGeom prst="rect">
            <a:avLst/>
          </a:prstGeom>
          <a:noFill/>
          <a:ln w="9525" cap="flat" cmpd="sng">
            <a:solidFill>
              <a:schemeClr val="dk1"/>
            </a:solidFill>
            <a:prstDash val="solid"/>
            <a:round/>
            <a:headEnd type="none" w="sm" len="sm"/>
            <a:tailEnd type="none" w="sm" len="sm"/>
          </a:ln>
        </p:spPr>
      </p:pic>
      <p:sp>
        <p:nvSpPr>
          <p:cNvPr id="134" name="Google Shape;134;p3"/>
          <p:cNvSpPr txBox="1"/>
          <p:nvPr/>
        </p:nvSpPr>
        <p:spPr>
          <a:xfrm>
            <a:off x="13019496" y="3019097"/>
            <a:ext cx="4887504" cy="30162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Basado en proyección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Superpone directamente proyecciones digitales en el mundo físico mediante el uso de diversas tecnologías de visión artificial, a menudo mediante la combinación de cámaras de luz visible con sistemas de detección 3D, como cámaras de profundidad. Utiliza una técnica llamada mapeo de proyección, donde la imagen proyectada se mapea en objetos físicos, creando superposiciones digitales directas</a:t>
            </a:r>
            <a:endParaRPr sz="1800">
              <a:solidFill>
                <a:schemeClr val="dk1"/>
              </a:solidFill>
              <a:latin typeface="Calibri"/>
              <a:ea typeface="Calibri"/>
              <a:cs typeface="Calibri"/>
              <a:sym typeface="Calibri"/>
            </a:endParaRPr>
          </a:p>
        </p:txBody>
      </p:sp>
      <p:cxnSp>
        <p:nvCxnSpPr>
          <p:cNvPr id="135" name="Google Shape;135;p3"/>
          <p:cNvCxnSpPr/>
          <p:nvPr/>
        </p:nvCxnSpPr>
        <p:spPr>
          <a:xfrm>
            <a:off x="4098061" y="3451111"/>
            <a:ext cx="1804275" cy="0"/>
          </a:xfrm>
          <a:prstGeom prst="straightConnector1">
            <a:avLst/>
          </a:prstGeom>
          <a:noFill/>
          <a:ln w="57150" cap="flat" cmpd="sng">
            <a:solidFill>
              <a:schemeClr val="dk1"/>
            </a:solidFill>
            <a:prstDash val="solid"/>
            <a:round/>
            <a:headEnd type="none" w="sm" len="sm"/>
            <a:tailEnd type="triangle" w="med" len="med"/>
          </a:ln>
        </p:spPr>
      </p:cxnSp>
      <p:cxnSp>
        <p:nvCxnSpPr>
          <p:cNvPr id="136" name="Google Shape;136;p3"/>
          <p:cNvCxnSpPr/>
          <p:nvPr/>
        </p:nvCxnSpPr>
        <p:spPr>
          <a:xfrm>
            <a:off x="4191000" y="6019797"/>
            <a:ext cx="1711336" cy="15510"/>
          </a:xfrm>
          <a:prstGeom prst="straightConnector1">
            <a:avLst/>
          </a:prstGeom>
          <a:noFill/>
          <a:ln w="57150" cap="flat" cmpd="sng">
            <a:solidFill>
              <a:schemeClr val="dk1"/>
            </a:solidFill>
            <a:prstDash val="solid"/>
            <a:round/>
            <a:headEnd type="none" w="sm" len="sm"/>
            <a:tailEnd type="triangle" w="med" len="med"/>
          </a:ln>
        </p:spPr>
      </p:cxnSp>
      <p:cxnSp>
        <p:nvCxnSpPr>
          <p:cNvPr id="137" name="Google Shape;137;p3"/>
          <p:cNvCxnSpPr/>
          <p:nvPr/>
        </p:nvCxnSpPr>
        <p:spPr>
          <a:xfrm rot="10800000">
            <a:off x="8458200" y="7925412"/>
            <a:ext cx="0" cy="1405088"/>
          </a:xfrm>
          <a:prstGeom prst="straightConnector1">
            <a:avLst/>
          </a:prstGeom>
          <a:noFill/>
          <a:ln w="57150" cap="flat" cmpd="sng">
            <a:solidFill>
              <a:schemeClr val="dk1"/>
            </a:solidFill>
            <a:prstDash val="solid"/>
            <a:round/>
            <a:headEnd type="none" w="sm" len="sm"/>
            <a:tailEnd type="triangle" w="med" len="med"/>
          </a:ln>
        </p:spPr>
      </p:cxnSp>
      <p:cxnSp>
        <p:nvCxnSpPr>
          <p:cNvPr id="138" name="Google Shape;138;p3"/>
          <p:cNvCxnSpPr>
            <a:endCxn id="133" idx="0"/>
          </p:cNvCxnSpPr>
          <p:nvPr/>
        </p:nvCxnSpPr>
        <p:spPr>
          <a:xfrm flipH="1">
            <a:off x="9343457" y="2938964"/>
            <a:ext cx="4666800" cy="302700"/>
          </a:xfrm>
          <a:prstGeom prst="bentConnector2">
            <a:avLst/>
          </a:prstGeom>
          <a:noFill/>
          <a:ln w="57150" cap="flat" cmpd="sng">
            <a:solidFill>
              <a:schemeClr val="dk1"/>
            </a:solidFill>
            <a:prstDash val="solid"/>
            <a:round/>
            <a:headEnd type="none" w="sm" len="sm"/>
            <a:tailEnd type="triangle" w="med" len="med"/>
          </a:ln>
        </p:spPr>
      </p:cxnSp>
      <p:sp>
        <p:nvSpPr>
          <p:cNvPr id="139" name="Google Shape;139;p3"/>
          <p:cNvSpPr txBox="1"/>
          <p:nvPr/>
        </p:nvSpPr>
        <p:spPr>
          <a:xfrm>
            <a:off x="13054917" y="6385294"/>
            <a:ext cx="5065524"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Calibri"/>
                <a:ea typeface="Calibri"/>
                <a:cs typeface="Calibri"/>
                <a:sym typeface="Calibri"/>
              </a:rPr>
              <a:t>WebAR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Una experiencia de realidad aumentada basada en la web a la que se accede a través de un navegador web. No requiere una aplicación móvil para funcionar, y los usuarios pueden experimentar AR directamente desde su teléfono inteligente usando la cámara nativa y un navegador web.</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Ejemplo video Pink Flow por Draw &amp; Code</a:t>
            </a:r>
            <a:endParaRPr sz="1800">
              <a:solidFill>
                <a:schemeClr val="dk1"/>
              </a:solidFill>
              <a:latin typeface="Calibri"/>
              <a:ea typeface="Calibri"/>
              <a:cs typeface="Calibri"/>
              <a:sym typeface="Calibri"/>
            </a:endParaRPr>
          </a:p>
        </p:txBody>
      </p:sp>
      <p:cxnSp>
        <p:nvCxnSpPr>
          <p:cNvPr id="140" name="Google Shape;140;p3"/>
          <p:cNvCxnSpPr/>
          <p:nvPr/>
        </p:nvCxnSpPr>
        <p:spPr>
          <a:xfrm rot="10800000">
            <a:off x="12812713" y="6210300"/>
            <a:ext cx="1653169" cy="0"/>
          </a:xfrm>
          <a:prstGeom prst="straightConnector1">
            <a:avLst/>
          </a:prstGeom>
          <a:noFill/>
          <a:ln w="57150" cap="flat" cmpd="sng">
            <a:solidFill>
              <a:schemeClr val="dk1"/>
            </a:solidFill>
            <a:prstDash val="solid"/>
            <a:round/>
            <a:headEnd type="none" w="sm" len="sm"/>
            <a:tailEnd type="triangle" w="med" len="med"/>
          </a:ln>
        </p:spPr>
      </p:cxnSp>
      <p:sp>
        <p:nvSpPr>
          <p:cNvPr id="141" name="Google Shape;141;p3"/>
          <p:cNvSpPr txBox="1"/>
          <p:nvPr/>
        </p:nvSpPr>
        <p:spPr>
          <a:xfrm>
            <a:off x="13054917" y="8736677"/>
            <a:ext cx="55692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https://www.youtube.com/watch?v=gCTq9CvH9ZI&amp;t=48s</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7" name="Google Shape;147;p4"/>
          <p:cNvPicPr preferRelativeResize="0"/>
          <p:nvPr/>
        </p:nvPicPr>
        <p:blipFill rotWithShape="1">
          <a:blip r:embed="rId3">
            <a:alphaModFix/>
          </a:blip>
          <a:srcRect l="62079" r="16194"/>
          <a:stretch/>
        </p:blipFill>
        <p:spPr>
          <a:xfrm rot="5400000">
            <a:off x="8718895" y="-4065816"/>
            <a:ext cx="1350132" cy="10837765"/>
          </a:xfrm>
          <a:prstGeom prst="rect">
            <a:avLst/>
          </a:prstGeom>
          <a:noFill/>
          <a:ln>
            <a:noFill/>
          </a:ln>
        </p:spPr>
      </p:pic>
      <p:pic>
        <p:nvPicPr>
          <p:cNvPr id="148" name="Google Shape;148;p4"/>
          <p:cNvPicPr preferRelativeResize="0"/>
          <p:nvPr/>
        </p:nvPicPr>
        <p:blipFill rotWithShape="1">
          <a:blip r:embed="rId4">
            <a:alphaModFix/>
          </a:blip>
          <a:srcRect/>
          <a:stretch/>
        </p:blipFill>
        <p:spPr>
          <a:xfrm rot="8957543">
            <a:off x="3520558" y="797748"/>
            <a:ext cx="882709" cy="831351"/>
          </a:xfrm>
          <a:prstGeom prst="rect">
            <a:avLst/>
          </a:prstGeom>
          <a:noFill/>
          <a:ln>
            <a:noFill/>
          </a:ln>
        </p:spPr>
      </p:pic>
      <p:pic>
        <p:nvPicPr>
          <p:cNvPr id="149" name="Google Shape;149;p4"/>
          <p:cNvPicPr preferRelativeResize="0"/>
          <p:nvPr/>
        </p:nvPicPr>
        <p:blipFill rotWithShape="1">
          <a:blip r:embed="rId5">
            <a:alphaModFix/>
          </a:blip>
          <a:srcRect/>
          <a:stretch/>
        </p:blipFill>
        <p:spPr>
          <a:xfrm rot="2962300">
            <a:off x="-573115" y="-248974"/>
            <a:ext cx="2786716" cy="2854178"/>
          </a:xfrm>
          <a:prstGeom prst="rect">
            <a:avLst/>
          </a:prstGeom>
          <a:noFill/>
          <a:ln>
            <a:noFill/>
          </a:ln>
        </p:spPr>
      </p:pic>
      <p:pic>
        <p:nvPicPr>
          <p:cNvPr id="150" name="Google Shape;150;p4"/>
          <p:cNvPicPr preferRelativeResize="0"/>
          <p:nvPr/>
        </p:nvPicPr>
        <p:blipFill rotWithShape="1">
          <a:blip r:embed="rId6">
            <a:alphaModFix/>
          </a:blip>
          <a:srcRect/>
          <a:stretch/>
        </p:blipFill>
        <p:spPr>
          <a:xfrm rot="8100000">
            <a:off x="16456709" y="9156451"/>
            <a:ext cx="2290151" cy="1798810"/>
          </a:xfrm>
          <a:prstGeom prst="rect">
            <a:avLst/>
          </a:prstGeom>
          <a:noFill/>
          <a:ln>
            <a:noFill/>
          </a:ln>
        </p:spPr>
      </p:pic>
      <p:pic>
        <p:nvPicPr>
          <p:cNvPr id="151" name="Google Shape;151;p4"/>
          <p:cNvPicPr preferRelativeResize="0"/>
          <p:nvPr/>
        </p:nvPicPr>
        <p:blipFill rotWithShape="1">
          <a:blip r:embed="rId7">
            <a:alphaModFix/>
          </a:blip>
          <a:srcRect/>
          <a:stretch/>
        </p:blipFill>
        <p:spPr>
          <a:xfrm rot="1546427">
            <a:off x="15094166" y="1123935"/>
            <a:ext cx="614966" cy="514336"/>
          </a:xfrm>
          <a:prstGeom prst="rect">
            <a:avLst/>
          </a:prstGeom>
          <a:noFill/>
          <a:ln>
            <a:noFill/>
          </a:ln>
        </p:spPr>
      </p:pic>
      <p:sp>
        <p:nvSpPr>
          <p:cNvPr id="152" name="Google Shape;152;p4"/>
          <p:cNvSpPr txBox="1"/>
          <p:nvPr/>
        </p:nvSpPr>
        <p:spPr>
          <a:xfrm>
            <a:off x="4098061" y="1042285"/>
            <a:ext cx="10591800" cy="615600"/>
          </a:xfrm>
          <a:prstGeom prst="rect">
            <a:avLst/>
          </a:prstGeom>
          <a:noFill/>
          <a:ln>
            <a:noFill/>
          </a:ln>
        </p:spPr>
        <p:txBody>
          <a:bodyPr spcFirstLastPara="1" wrap="square" lIns="0" tIns="0" rIns="0" bIns="0" anchor="t" anchorCtr="0">
            <a:spAutoFit/>
          </a:bodyPr>
          <a:lstStyle/>
          <a:p>
            <a:pPr marL="334645" marR="0" lvl="1" indent="0" algn="ctr" rtl="0">
              <a:lnSpc>
                <a:spcPct val="108500"/>
              </a:lnSpc>
              <a:spcBef>
                <a:spcPts val="0"/>
              </a:spcBef>
              <a:spcAft>
                <a:spcPts val="0"/>
              </a:spcAft>
              <a:buNone/>
            </a:pPr>
            <a:r>
              <a:rPr lang="en-US" sz="4000" b="0" i="0" u="none" strike="noStrike" cap="none">
                <a:solidFill>
                  <a:srgbClr val="000000"/>
                </a:solidFill>
                <a:latin typeface="Arial"/>
                <a:ea typeface="Arial"/>
                <a:cs typeface="Arial"/>
                <a:sym typeface="Arial"/>
              </a:rPr>
              <a:t>E</a:t>
            </a:r>
            <a:r>
              <a:rPr lang="en-US" sz="4000" i="0" u="none" strike="noStrike" cap="none">
                <a:solidFill>
                  <a:srgbClr val="000000"/>
                </a:solidFill>
                <a:latin typeface="Oswald"/>
                <a:ea typeface="Oswald"/>
                <a:cs typeface="Oswald"/>
                <a:sym typeface="Oswald"/>
              </a:rPr>
              <a:t>labora los </a:t>
            </a:r>
            <a:r>
              <a:rPr lang="en-US" sz="4000"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marcadores de realidad</a:t>
            </a:r>
            <a:r>
              <a:rPr lang="en-US" sz="4000" i="0" u="none" strike="noStrike" cap="none">
                <a:solidFill>
                  <a:srgbClr val="000000"/>
                </a:solidFill>
                <a:latin typeface="Oswald"/>
                <a:ea typeface="Oswald"/>
                <a:cs typeface="Oswald"/>
                <a:sym typeface="Oswald"/>
              </a:rPr>
              <a:t> aumentada</a:t>
            </a:r>
            <a:endParaRPr sz="12000" i="0" u="sng" strike="noStrike" cap="none">
              <a:solidFill>
                <a:srgbClr val="000000"/>
              </a:solidFill>
              <a:latin typeface="Oswald"/>
              <a:ea typeface="Oswald"/>
              <a:cs typeface="Oswald"/>
              <a:sym typeface="Oswald"/>
              <a:hlinkClick r:id="rId9">
                <a:extLst>
                  <a:ext uri="{A12FA001-AC4F-418D-AE19-62706E023703}">
                    <ahyp:hlinkClr xmlns:ahyp="http://schemas.microsoft.com/office/drawing/2018/hyperlinkcolor" val="tx"/>
                  </a:ext>
                </a:extLst>
              </a:hlinkClick>
            </a:endParaRPr>
          </a:p>
        </p:txBody>
      </p:sp>
      <p:sp>
        <p:nvSpPr>
          <p:cNvPr id="153" name="Google Shape;153;p4"/>
          <p:cNvSpPr txBox="1"/>
          <p:nvPr/>
        </p:nvSpPr>
        <p:spPr>
          <a:xfrm>
            <a:off x="4122712" y="2176220"/>
            <a:ext cx="1054249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a:solidFill>
                  <a:srgbClr val="333333"/>
                </a:solidFill>
                <a:latin typeface="Open Sans"/>
                <a:ea typeface="Open Sans"/>
                <a:cs typeface="Open Sans"/>
                <a:sym typeface="Open Sans"/>
              </a:rPr>
              <a:t>Consejos para elegir buenas imágenes como marcadores de realidad aumentada</a:t>
            </a:r>
            <a:endParaRPr/>
          </a:p>
        </p:txBody>
      </p:sp>
      <p:pic>
        <p:nvPicPr>
          <p:cNvPr id="154" name="Google Shape;154;p4" descr="Imatge que conté diagrama&#10;&#10;Descripció generada automàticament"/>
          <p:cNvPicPr preferRelativeResize="0"/>
          <p:nvPr/>
        </p:nvPicPr>
        <p:blipFill rotWithShape="1">
          <a:blip r:embed="rId10">
            <a:alphaModFix/>
          </a:blip>
          <a:srcRect/>
          <a:stretch/>
        </p:blipFill>
        <p:spPr>
          <a:xfrm>
            <a:off x="12087075" y="5784931"/>
            <a:ext cx="4729138" cy="2503662"/>
          </a:xfrm>
          <a:prstGeom prst="rect">
            <a:avLst/>
          </a:prstGeom>
          <a:noFill/>
          <a:ln>
            <a:noFill/>
          </a:ln>
        </p:spPr>
      </p:pic>
      <p:pic>
        <p:nvPicPr>
          <p:cNvPr id="155" name="Google Shape;155;p4"/>
          <p:cNvPicPr preferRelativeResize="0"/>
          <p:nvPr/>
        </p:nvPicPr>
        <p:blipFill rotWithShape="1">
          <a:blip r:embed="rId11">
            <a:alphaModFix/>
          </a:blip>
          <a:srcRect/>
          <a:stretch/>
        </p:blipFill>
        <p:spPr>
          <a:xfrm>
            <a:off x="12082678" y="2706037"/>
            <a:ext cx="4736508" cy="2514286"/>
          </a:xfrm>
          <a:prstGeom prst="rect">
            <a:avLst/>
          </a:prstGeom>
          <a:noFill/>
          <a:ln>
            <a:noFill/>
          </a:ln>
        </p:spPr>
      </p:pic>
      <p:pic>
        <p:nvPicPr>
          <p:cNvPr id="156" name="Google Shape;156;p4"/>
          <p:cNvPicPr preferRelativeResize="0"/>
          <p:nvPr/>
        </p:nvPicPr>
        <p:blipFill rotWithShape="1">
          <a:blip r:embed="rId12">
            <a:alphaModFix/>
          </a:blip>
          <a:srcRect/>
          <a:stretch/>
        </p:blipFill>
        <p:spPr>
          <a:xfrm>
            <a:off x="1282080" y="5784931"/>
            <a:ext cx="4731689" cy="2517750"/>
          </a:xfrm>
          <a:prstGeom prst="rect">
            <a:avLst/>
          </a:prstGeom>
          <a:noFill/>
          <a:ln>
            <a:noFill/>
          </a:ln>
        </p:spPr>
      </p:pic>
      <p:pic>
        <p:nvPicPr>
          <p:cNvPr id="157" name="Google Shape;157;p4" descr="Imatge que conté fletxa&#10;&#10;Descripció generada automàticament"/>
          <p:cNvPicPr preferRelativeResize="0"/>
          <p:nvPr/>
        </p:nvPicPr>
        <p:blipFill rotWithShape="1">
          <a:blip r:embed="rId13">
            <a:alphaModFix/>
          </a:blip>
          <a:srcRect/>
          <a:stretch/>
        </p:blipFill>
        <p:spPr>
          <a:xfrm>
            <a:off x="6678905" y="5784931"/>
            <a:ext cx="4743034" cy="2517750"/>
          </a:xfrm>
          <a:prstGeom prst="rect">
            <a:avLst/>
          </a:prstGeom>
          <a:noFill/>
          <a:ln>
            <a:noFill/>
          </a:ln>
        </p:spPr>
      </p:pic>
      <p:pic>
        <p:nvPicPr>
          <p:cNvPr id="158" name="Google Shape;158;p4" descr="Imatge que conté text, captura de pantalla&#10;&#10;Descripció generada automàticament"/>
          <p:cNvPicPr preferRelativeResize="0"/>
          <p:nvPr/>
        </p:nvPicPr>
        <p:blipFill rotWithShape="1">
          <a:blip r:embed="rId14">
            <a:alphaModFix/>
          </a:blip>
          <a:srcRect/>
          <a:stretch/>
        </p:blipFill>
        <p:spPr>
          <a:xfrm>
            <a:off x="6685853" y="2701190"/>
            <a:ext cx="4729138" cy="2503662"/>
          </a:xfrm>
          <a:prstGeom prst="rect">
            <a:avLst/>
          </a:prstGeom>
          <a:noFill/>
          <a:ln>
            <a:noFill/>
          </a:ln>
        </p:spPr>
      </p:pic>
      <p:pic>
        <p:nvPicPr>
          <p:cNvPr id="159" name="Google Shape;159;p4" descr="Imatge que conté logotip&#10;&#10;Descripció generada automàticament"/>
          <p:cNvPicPr preferRelativeResize="0"/>
          <p:nvPr/>
        </p:nvPicPr>
        <p:blipFill rotWithShape="1">
          <a:blip r:embed="rId15">
            <a:alphaModFix/>
          </a:blip>
          <a:srcRect/>
          <a:stretch/>
        </p:blipFill>
        <p:spPr>
          <a:xfrm>
            <a:off x="1281659" y="2701190"/>
            <a:ext cx="4736508" cy="2514286"/>
          </a:xfrm>
          <a:prstGeom prst="rect">
            <a:avLst/>
          </a:prstGeom>
          <a:noFill/>
          <a:ln>
            <a:noFill/>
          </a:ln>
        </p:spPr>
      </p:pic>
      <p:sp>
        <p:nvSpPr>
          <p:cNvPr id="160" name="Google Shape;160;p4"/>
          <p:cNvSpPr txBox="1"/>
          <p:nvPr/>
        </p:nvSpPr>
        <p:spPr>
          <a:xfrm>
            <a:off x="4800600" y="-2031810"/>
            <a:ext cx="97674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http://www.aumentaty.com/community/wp-content/uploads/2018/03/006.png</a:t>
            </a:r>
            <a:endParaRPr/>
          </a:p>
        </p:txBody>
      </p:sp>
      <p:sp>
        <p:nvSpPr>
          <p:cNvPr id="161" name="Google Shape;161;p4"/>
          <p:cNvSpPr txBox="1"/>
          <p:nvPr/>
        </p:nvSpPr>
        <p:spPr>
          <a:xfrm>
            <a:off x="6815914" y="5178770"/>
            <a:ext cx="43907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No utilizar los marcadores antiguos blancos y negros</a:t>
            </a:r>
            <a:endParaRPr sz="1800" b="1">
              <a:solidFill>
                <a:schemeClr val="dk1"/>
              </a:solidFill>
              <a:latin typeface="Calibri"/>
              <a:ea typeface="Calibri"/>
              <a:cs typeface="Calibri"/>
              <a:sym typeface="Calibri"/>
            </a:endParaRPr>
          </a:p>
        </p:txBody>
      </p:sp>
      <p:sp>
        <p:nvSpPr>
          <p:cNvPr id="162" name="Google Shape;162;p4"/>
          <p:cNvSpPr txBox="1"/>
          <p:nvPr/>
        </p:nvSpPr>
        <p:spPr>
          <a:xfrm>
            <a:off x="1304753" y="5178770"/>
            <a:ext cx="45050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Asegúrate que tu marcador contiene detalles</a:t>
            </a:r>
            <a:endParaRPr sz="1800" b="1">
              <a:solidFill>
                <a:schemeClr val="dk1"/>
              </a:solidFill>
              <a:latin typeface="Calibri"/>
              <a:ea typeface="Calibri"/>
              <a:cs typeface="Calibri"/>
              <a:sym typeface="Calibri"/>
            </a:endParaRPr>
          </a:p>
        </p:txBody>
      </p:sp>
      <p:sp>
        <p:nvSpPr>
          <p:cNvPr id="163" name="Google Shape;163;p4"/>
          <p:cNvSpPr txBox="1"/>
          <p:nvPr/>
        </p:nvSpPr>
        <p:spPr>
          <a:xfrm>
            <a:off x="12185030" y="5215475"/>
            <a:ext cx="4390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Mejora el contraste. </a:t>
            </a:r>
            <a:endParaRPr sz="1800" b="1">
              <a:solidFill>
                <a:schemeClr val="dk1"/>
              </a:solidFill>
              <a:latin typeface="Calibri"/>
              <a:ea typeface="Calibri"/>
              <a:cs typeface="Calibri"/>
              <a:sym typeface="Calibri"/>
            </a:endParaRPr>
          </a:p>
        </p:txBody>
      </p:sp>
      <p:sp>
        <p:nvSpPr>
          <p:cNvPr id="164" name="Google Shape;164;p4"/>
          <p:cNvSpPr txBox="1"/>
          <p:nvPr/>
        </p:nvSpPr>
        <p:spPr>
          <a:xfrm>
            <a:off x="1306389" y="8352205"/>
            <a:ext cx="45038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a:solidFill>
                  <a:srgbClr val="333333"/>
                </a:solidFill>
                <a:latin typeface="Open Sans"/>
                <a:ea typeface="Open Sans"/>
                <a:cs typeface="Open Sans"/>
                <a:sym typeface="Open Sans"/>
              </a:rPr>
              <a:t>Evitar patrones repetidos</a:t>
            </a:r>
            <a:endParaRPr sz="1800" b="1" i="0">
              <a:solidFill>
                <a:srgbClr val="333333"/>
              </a:solidFill>
              <a:latin typeface="Open Sans"/>
              <a:ea typeface="Open Sans"/>
              <a:cs typeface="Open Sans"/>
              <a:sym typeface="Open Sans"/>
            </a:endParaRPr>
          </a:p>
        </p:txBody>
      </p:sp>
      <p:sp>
        <p:nvSpPr>
          <p:cNvPr id="165" name="Google Shape;165;p4"/>
          <p:cNvSpPr txBox="1"/>
          <p:nvPr/>
        </p:nvSpPr>
        <p:spPr>
          <a:xfrm>
            <a:off x="6816336" y="8376852"/>
            <a:ext cx="4390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Evitar simetrías</a:t>
            </a:r>
            <a:endParaRPr sz="1800" b="1">
              <a:solidFill>
                <a:schemeClr val="dk1"/>
              </a:solidFill>
              <a:latin typeface="Calibri"/>
              <a:ea typeface="Calibri"/>
              <a:cs typeface="Calibri"/>
              <a:sym typeface="Calibri"/>
            </a:endParaRPr>
          </a:p>
        </p:txBody>
      </p:sp>
      <p:sp>
        <p:nvSpPr>
          <p:cNvPr id="166" name="Google Shape;166;p4"/>
          <p:cNvSpPr txBox="1"/>
          <p:nvPr/>
        </p:nvSpPr>
        <p:spPr>
          <a:xfrm>
            <a:off x="12235023" y="8352204"/>
            <a:ext cx="43907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Evitar áreas amplias con un solo color</a:t>
            </a:r>
            <a:endParaRPr sz="1800" b="1">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3" name="Google Shape;173;p5"/>
          <p:cNvPicPr preferRelativeResize="0"/>
          <p:nvPr/>
        </p:nvPicPr>
        <p:blipFill rotWithShape="1">
          <a:blip r:embed="rId3">
            <a:alphaModFix/>
          </a:blip>
          <a:srcRect l="62079" r="16194"/>
          <a:stretch/>
        </p:blipFill>
        <p:spPr>
          <a:xfrm rot="5400000">
            <a:off x="8718895" y="-4065816"/>
            <a:ext cx="1350132" cy="10837765"/>
          </a:xfrm>
          <a:prstGeom prst="rect">
            <a:avLst/>
          </a:prstGeom>
          <a:noFill/>
          <a:ln>
            <a:noFill/>
          </a:ln>
        </p:spPr>
      </p:pic>
      <p:pic>
        <p:nvPicPr>
          <p:cNvPr id="174" name="Google Shape;174;p5"/>
          <p:cNvPicPr preferRelativeResize="0"/>
          <p:nvPr/>
        </p:nvPicPr>
        <p:blipFill rotWithShape="1">
          <a:blip r:embed="rId4">
            <a:alphaModFix/>
          </a:blip>
          <a:srcRect/>
          <a:stretch/>
        </p:blipFill>
        <p:spPr>
          <a:xfrm rot="8957543">
            <a:off x="3520558" y="797748"/>
            <a:ext cx="882709" cy="831351"/>
          </a:xfrm>
          <a:prstGeom prst="rect">
            <a:avLst/>
          </a:prstGeom>
          <a:noFill/>
          <a:ln>
            <a:noFill/>
          </a:ln>
        </p:spPr>
      </p:pic>
      <p:pic>
        <p:nvPicPr>
          <p:cNvPr id="175" name="Google Shape;175;p5"/>
          <p:cNvPicPr preferRelativeResize="0"/>
          <p:nvPr/>
        </p:nvPicPr>
        <p:blipFill rotWithShape="1">
          <a:blip r:embed="rId5">
            <a:alphaModFix/>
          </a:blip>
          <a:srcRect/>
          <a:stretch/>
        </p:blipFill>
        <p:spPr>
          <a:xfrm rot="2962300">
            <a:off x="-484980" y="-248974"/>
            <a:ext cx="2786716" cy="2854178"/>
          </a:xfrm>
          <a:prstGeom prst="rect">
            <a:avLst/>
          </a:prstGeom>
          <a:noFill/>
          <a:ln>
            <a:noFill/>
          </a:ln>
        </p:spPr>
      </p:pic>
      <p:pic>
        <p:nvPicPr>
          <p:cNvPr id="176" name="Google Shape;176;p5"/>
          <p:cNvPicPr preferRelativeResize="0"/>
          <p:nvPr/>
        </p:nvPicPr>
        <p:blipFill rotWithShape="1">
          <a:blip r:embed="rId6">
            <a:alphaModFix/>
          </a:blip>
          <a:srcRect/>
          <a:stretch/>
        </p:blipFill>
        <p:spPr>
          <a:xfrm rot="8100000">
            <a:off x="15734959" y="1828980"/>
            <a:ext cx="2290151" cy="1798810"/>
          </a:xfrm>
          <a:prstGeom prst="rect">
            <a:avLst/>
          </a:prstGeom>
          <a:noFill/>
          <a:ln>
            <a:noFill/>
          </a:ln>
        </p:spPr>
      </p:pic>
      <p:pic>
        <p:nvPicPr>
          <p:cNvPr id="177" name="Google Shape;177;p5"/>
          <p:cNvPicPr preferRelativeResize="0"/>
          <p:nvPr/>
        </p:nvPicPr>
        <p:blipFill rotWithShape="1">
          <a:blip r:embed="rId7">
            <a:alphaModFix/>
          </a:blip>
          <a:srcRect/>
          <a:stretch/>
        </p:blipFill>
        <p:spPr>
          <a:xfrm rot="1546427">
            <a:off x="15094166" y="1123935"/>
            <a:ext cx="614966" cy="514336"/>
          </a:xfrm>
          <a:prstGeom prst="rect">
            <a:avLst/>
          </a:prstGeom>
          <a:noFill/>
          <a:ln>
            <a:noFill/>
          </a:ln>
        </p:spPr>
      </p:pic>
      <p:sp>
        <p:nvSpPr>
          <p:cNvPr id="178" name="Google Shape;178;p5"/>
          <p:cNvSpPr txBox="1"/>
          <p:nvPr/>
        </p:nvSpPr>
        <p:spPr>
          <a:xfrm>
            <a:off x="4929663" y="1036625"/>
            <a:ext cx="8473800" cy="615600"/>
          </a:xfrm>
          <a:prstGeom prst="rect">
            <a:avLst/>
          </a:prstGeom>
          <a:noFill/>
          <a:ln>
            <a:noFill/>
          </a:ln>
        </p:spPr>
        <p:txBody>
          <a:bodyPr spcFirstLastPara="1" wrap="square" lIns="0" tIns="0" rIns="0" bIns="0" anchor="t" anchorCtr="0">
            <a:spAutoFit/>
          </a:bodyPr>
          <a:lstStyle/>
          <a:p>
            <a:pPr marL="334645" marR="0" lvl="1" indent="0" algn="l" rtl="0">
              <a:lnSpc>
                <a:spcPct val="108500"/>
              </a:lnSpc>
              <a:spcBef>
                <a:spcPts val="0"/>
              </a:spcBef>
              <a:spcAft>
                <a:spcPts val="0"/>
              </a:spcAft>
              <a:buNone/>
            </a:pPr>
            <a:r>
              <a:rPr lang="en-US" sz="4000" i="0" u="none" strike="noStrike" cap="none">
                <a:solidFill>
                  <a:srgbClr val="000000"/>
                </a:solidFill>
                <a:latin typeface="Oswald"/>
                <a:ea typeface="Oswald"/>
                <a:cs typeface="Oswald"/>
                <a:sym typeface="Oswald"/>
              </a:rPr>
              <a:t>Prepara el</a:t>
            </a:r>
            <a:r>
              <a:rPr lang="en-US" sz="4000"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 contenido</a:t>
            </a:r>
            <a:r>
              <a:rPr lang="en-US" sz="4000" i="0" u="none" strike="noStrike" cap="none">
                <a:solidFill>
                  <a:srgbClr val="000000"/>
                </a:solidFill>
                <a:latin typeface="Oswald"/>
                <a:ea typeface="Oswald"/>
                <a:cs typeface="Oswald"/>
                <a:sym typeface="Oswald"/>
              </a:rPr>
              <a:t> que deseas visualizar</a:t>
            </a:r>
            <a:endParaRPr sz="3100" b="1" i="0" u="none" strike="noStrike" cap="none">
              <a:solidFill>
                <a:srgbClr val="000000"/>
              </a:solidFill>
              <a:latin typeface="Oswald"/>
              <a:ea typeface="Oswald"/>
              <a:cs typeface="Oswald"/>
              <a:sym typeface="Oswald"/>
            </a:endParaRPr>
          </a:p>
        </p:txBody>
      </p:sp>
      <p:sp>
        <p:nvSpPr>
          <p:cNvPr id="179" name="Google Shape;179;p5"/>
          <p:cNvSpPr txBox="1"/>
          <p:nvPr/>
        </p:nvSpPr>
        <p:spPr>
          <a:xfrm>
            <a:off x="11992121" y="3249078"/>
            <a:ext cx="5180397"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3. Interacción 3D</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La realidad virtual es una combinación entre el mundo real y el virtual; en tiempo real se interactúa con elementos 3D de objetos virtuales y reales.</a:t>
            </a:r>
            <a:endParaRPr sz="2400">
              <a:solidFill>
                <a:schemeClr val="dk1"/>
              </a:solidFill>
              <a:latin typeface="Calibri"/>
              <a:ea typeface="Calibri"/>
              <a:cs typeface="Calibri"/>
              <a:sym typeface="Calibri"/>
            </a:endParaRPr>
          </a:p>
        </p:txBody>
      </p:sp>
      <p:sp>
        <p:nvSpPr>
          <p:cNvPr id="180" name="Google Shape;180;p5"/>
          <p:cNvSpPr txBox="1"/>
          <p:nvPr/>
        </p:nvSpPr>
        <p:spPr>
          <a:xfrm>
            <a:off x="1146747" y="3309606"/>
            <a:ext cx="521196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1. Superposición del mundo real y digital</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La realidad aumentada aumenta el mundo real a través de capas adicionales de información digital proyectada en ella; combina el mundo físico con elementos virtuales superposicionados, generados por un dispositivo. </a:t>
            </a:r>
            <a:endParaRPr/>
          </a:p>
        </p:txBody>
      </p:sp>
      <p:sp>
        <p:nvSpPr>
          <p:cNvPr id="181" name="Google Shape;181;p5"/>
          <p:cNvSpPr txBox="1"/>
          <p:nvPr/>
        </p:nvSpPr>
        <p:spPr>
          <a:xfrm>
            <a:off x="6569434" y="3285334"/>
            <a:ext cx="521196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2. Tiempo real</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Una de las características principales de la realidad aumentada es la visión del mundo físico en tiempo real. Los elementos aumentan o se mejoran mediante entrada una computadoras generadas por, que pueden ir desde sonido y gráficos hasta imágenes multimedia y GPS. </a:t>
            </a:r>
            <a:endParaRPr/>
          </a:p>
        </p:txBody>
      </p:sp>
      <p:sp>
        <p:nvSpPr>
          <p:cNvPr id="182" name="Google Shape;182;p5"/>
          <p:cNvSpPr txBox="1"/>
          <p:nvPr/>
        </p:nvSpPr>
        <p:spPr>
          <a:xfrm>
            <a:off x="934200" y="6852750"/>
            <a:ext cx="3486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highlight>
                  <a:srgbClr val="FFFF00"/>
                </a:highlight>
                <a:latin typeface="Calibri"/>
                <a:ea typeface="Calibri"/>
                <a:cs typeface="Calibri"/>
                <a:sym typeface="Calibri"/>
              </a:rPr>
              <a:t>Ejemplos de videos de fotos con códigos QR </a:t>
            </a:r>
            <a:endParaRPr/>
          </a:p>
        </p:txBody>
      </p:sp>
      <p:sp>
        <p:nvSpPr>
          <p:cNvPr id="183" name="Google Shape;183;p5"/>
          <p:cNvSpPr txBox="1"/>
          <p:nvPr/>
        </p:nvSpPr>
        <p:spPr>
          <a:xfrm>
            <a:off x="5888761" y="2280858"/>
            <a:ext cx="70104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333333"/>
                </a:solidFill>
                <a:latin typeface="Open Sans"/>
                <a:ea typeface="Open Sans"/>
                <a:cs typeface="Open Sans"/>
                <a:sym typeface="Open Sans"/>
              </a:rPr>
              <a:t>Posibilidades para elegir la realidad aumentada</a:t>
            </a:r>
            <a:endParaRPr/>
          </a:p>
        </p:txBody>
      </p:sp>
      <p:sp>
        <p:nvSpPr>
          <p:cNvPr id="184" name="Google Shape;184;p5"/>
          <p:cNvSpPr txBox="1"/>
          <p:nvPr/>
        </p:nvSpPr>
        <p:spPr>
          <a:xfrm>
            <a:off x="1146747" y="7893631"/>
            <a:ext cx="61684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De aquí</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https://blog.hubspot.es/service/ejemplos-realidad-aumentada</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90" name="Google Shape;190;p6"/>
          <p:cNvPicPr preferRelativeResize="0"/>
          <p:nvPr/>
        </p:nvPicPr>
        <p:blipFill rotWithShape="1">
          <a:blip r:embed="rId3">
            <a:alphaModFix/>
          </a:blip>
          <a:srcRect l="62079" r="16194"/>
          <a:stretch/>
        </p:blipFill>
        <p:spPr>
          <a:xfrm rot="5400000">
            <a:off x="8718895" y="-4065816"/>
            <a:ext cx="1350132" cy="10837765"/>
          </a:xfrm>
          <a:prstGeom prst="rect">
            <a:avLst/>
          </a:prstGeom>
          <a:noFill/>
          <a:ln>
            <a:noFill/>
          </a:ln>
        </p:spPr>
      </p:pic>
      <p:pic>
        <p:nvPicPr>
          <p:cNvPr id="191" name="Google Shape;191;p6"/>
          <p:cNvPicPr preferRelativeResize="0"/>
          <p:nvPr/>
        </p:nvPicPr>
        <p:blipFill rotWithShape="1">
          <a:blip r:embed="rId4">
            <a:alphaModFix/>
          </a:blip>
          <a:srcRect/>
          <a:stretch/>
        </p:blipFill>
        <p:spPr>
          <a:xfrm rot="8957543">
            <a:off x="3520558" y="797748"/>
            <a:ext cx="882709" cy="831351"/>
          </a:xfrm>
          <a:prstGeom prst="rect">
            <a:avLst/>
          </a:prstGeom>
          <a:noFill/>
          <a:ln>
            <a:noFill/>
          </a:ln>
        </p:spPr>
      </p:pic>
      <p:pic>
        <p:nvPicPr>
          <p:cNvPr id="192" name="Google Shape;192;p6"/>
          <p:cNvPicPr preferRelativeResize="0"/>
          <p:nvPr/>
        </p:nvPicPr>
        <p:blipFill rotWithShape="1">
          <a:blip r:embed="rId5">
            <a:alphaModFix/>
          </a:blip>
          <a:srcRect/>
          <a:stretch/>
        </p:blipFill>
        <p:spPr>
          <a:xfrm rot="2962300">
            <a:off x="-484980" y="-248974"/>
            <a:ext cx="2786716" cy="2854178"/>
          </a:xfrm>
          <a:prstGeom prst="rect">
            <a:avLst/>
          </a:prstGeom>
          <a:noFill/>
          <a:ln>
            <a:noFill/>
          </a:ln>
        </p:spPr>
      </p:pic>
      <p:pic>
        <p:nvPicPr>
          <p:cNvPr id="193" name="Google Shape;193;p6"/>
          <p:cNvPicPr preferRelativeResize="0"/>
          <p:nvPr/>
        </p:nvPicPr>
        <p:blipFill rotWithShape="1">
          <a:blip r:embed="rId6">
            <a:alphaModFix/>
          </a:blip>
          <a:srcRect/>
          <a:stretch/>
        </p:blipFill>
        <p:spPr>
          <a:xfrm rot="8100000">
            <a:off x="15734959" y="1828980"/>
            <a:ext cx="2290151" cy="1798810"/>
          </a:xfrm>
          <a:prstGeom prst="rect">
            <a:avLst/>
          </a:prstGeom>
          <a:noFill/>
          <a:ln>
            <a:noFill/>
          </a:ln>
        </p:spPr>
      </p:pic>
      <p:pic>
        <p:nvPicPr>
          <p:cNvPr id="194" name="Google Shape;194;p6"/>
          <p:cNvPicPr preferRelativeResize="0"/>
          <p:nvPr/>
        </p:nvPicPr>
        <p:blipFill rotWithShape="1">
          <a:blip r:embed="rId7">
            <a:alphaModFix/>
          </a:blip>
          <a:srcRect/>
          <a:stretch/>
        </p:blipFill>
        <p:spPr>
          <a:xfrm rot="1546427">
            <a:off x="15094166" y="1123935"/>
            <a:ext cx="614966" cy="514336"/>
          </a:xfrm>
          <a:prstGeom prst="rect">
            <a:avLst/>
          </a:prstGeom>
          <a:noFill/>
          <a:ln>
            <a:noFill/>
          </a:ln>
        </p:spPr>
      </p:pic>
      <p:sp>
        <p:nvSpPr>
          <p:cNvPr id="195" name="Google Shape;195;p6"/>
          <p:cNvSpPr txBox="1"/>
          <p:nvPr/>
        </p:nvSpPr>
        <p:spPr>
          <a:xfrm>
            <a:off x="4642479" y="1015819"/>
            <a:ext cx="10591800" cy="615600"/>
          </a:xfrm>
          <a:prstGeom prst="rect">
            <a:avLst/>
          </a:prstGeom>
          <a:noFill/>
          <a:ln>
            <a:noFill/>
          </a:ln>
        </p:spPr>
        <p:txBody>
          <a:bodyPr spcFirstLastPara="1" wrap="square" lIns="0" tIns="0" rIns="0" bIns="0" anchor="t" anchorCtr="0">
            <a:spAutoFit/>
          </a:bodyPr>
          <a:lstStyle/>
          <a:p>
            <a:pPr marL="334645" marR="0" lvl="1" indent="0" algn="l" rtl="0">
              <a:lnSpc>
                <a:spcPct val="108500"/>
              </a:lnSpc>
              <a:spcBef>
                <a:spcPts val="0"/>
              </a:spcBef>
              <a:spcAft>
                <a:spcPts val="0"/>
              </a:spcAft>
              <a:buNone/>
            </a:pPr>
            <a:r>
              <a:rPr lang="en-US" sz="3100" b="1"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 </a:t>
            </a:r>
            <a:r>
              <a:rPr lang="en-US" sz="4000" i="0" u="sng" strike="noStrike" cap="none">
                <a:solidFill>
                  <a:srgbClr val="000000"/>
                </a:solidFill>
                <a:latin typeface="Oswald"/>
                <a:ea typeface="Oswald"/>
                <a:cs typeface="Oswald"/>
                <a:sym typeface="Oswald"/>
                <a:hlinkClick r:id="rId8">
                  <a:extLst>
                    <a:ext uri="{A12FA001-AC4F-418D-AE19-62706E023703}">
                      <ahyp:hlinkClr xmlns:ahyp="http://schemas.microsoft.com/office/drawing/2018/hyperlinkcolor" val="tx"/>
                    </a:ext>
                  </a:extLst>
                </a:hlinkClick>
              </a:rPr>
              <a:t>Elige </a:t>
            </a:r>
            <a:endParaRPr>
              <a:latin typeface="Oswald"/>
              <a:ea typeface="Oswald"/>
              <a:cs typeface="Oswald"/>
              <a:sym typeface="Oswald"/>
            </a:endParaRPr>
          </a:p>
        </p:txBody>
      </p:sp>
      <p:pic>
        <p:nvPicPr>
          <p:cNvPr id="196" name="Google Shape;196;p6"/>
          <p:cNvPicPr preferRelativeResize="0"/>
          <p:nvPr/>
        </p:nvPicPr>
        <p:blipFill rotWithShape="1">
          <a:blip r:embed="rId9">
            <a:alphaModFix/>
          </a:blip>
          <a:srcRect/>
          <a:stretch/>
        </p:blipFill>
        <p:spPr>
          <a:xfrm>
            <a:off x="3650250" y="2285650"/>
            <a:ext cx="11487414" cy="7648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7"/>
          <p:cNvPicPr preferRelativeResize="0"/>
          <p:nvPr/>
        </p:nvPicPr>
        <p:blipFill rotWithShape="1">
          <a:blip r:embed="rId3">
            <a:alphaModFix/>
          </a:blip>
          <a:srcRect t="21875" b="21874"/>
          <a:stretch/>
        </p:blipFill>
        <p:spPr>
          <a:xfrm>
            <a:off x="0" y="0"/>
            <a:ext cx="18288000" cy="10287000"/>
          </a:xfrm>
          <a:prstGeom prst="rect">
            <a:avLst/>
          </a:prstGeom>
          <a:noFill/>
          <a:ln>
            <a:noFill/>
          </a:ln>
        </p:spPr>
      </p:pic>
      <p:pic>
        <p:nvPicPr>
          <p:cNvPr id="202" name="Google Shape;202;p7"/>
          <p:cNvPicPr preferRelativeResize="0"/>
          <p:nvPr/>
        </p:nvPicPr>
        <p:blipFill rotWithShape="1">
          <a:blip r:embed="rId4">
            <a:alphaModFix/>
          </a:blip>
          <a:srcRect l="62079" r="16194"/>
          <a:stretch/>
        </p:blipFill>
        <p:spPr>
          <a:xfrm rot="5400000">
            <a:off x="8718895" y="-4065816"/>
            <a:ext cx="1350132" cy="10837765"/>
          </a:xfrm>
          <a:prstGeom prst="rect">
            <a:avLst/>
          </a:prstGeom>
          <a:noFill/>
          <a:ln>
            <a:noFill/>
          </a:ln>
        </p:spPr>
      </p:pic>
      <p:pic>
        <p:nvPicPr>
          <p:cNvPr id="203" name="Google Shape;203;p7"/>
          <p:cNvPicPr preferRelativeResize="0"/>
          <p:nvPr/>
        </p:nvPicPr>
        <p:blipFill rotWithShape="1">
          <a:blip r:embed="rId5">
            <a:alphaModFix/>
          </a:blip>
          <a:srcRect/>
          <a:stretch/>
        </p:blipFill>
        <p:spPr>
          <a:xfrm rot="8957543">
            <a:off x="3520558" y="797748"/>
            <a:ext cx="882709" cy="831351"/>
          </a:xfrm>
          <a:prstGeom prst="rect">
            <a:avLst/>
          </a:prstGeom>
          <a:noFill/>
          <a:ln>
            <a:noFill/>
          </a:ln>
        </p:spPr>
      </p:pic>
      <p:pic>
        <p:nvPicPr>
          <p:cNvPr id="204" name="Google Shape;204;p7"/>
          <p:cNvPicPr preferRelativeResize="0"/>
          <p:nvPr/>
        </p:nvPicPr>
        <p:blipFill rotWithShape="1">
          <a:blip r:embed="rId6">
            <a:alphaModFix/>
          </a:blip>
          <a:srcRect/>
          <a:stretch/>
        </p:blipFill>
        <p:spPr>
          <a:xfrm rot="2962300">
            <a:off x="-484980" y="-248974"/>
            <a:ext cx="2786716" cy="2854178"/>
          </a:xfrm>
          <a:prstGeom prst="rect">
            <a:avLst/>
          </a:prstGeom>
          <a:noFill/>
          <a:ln>
            <a:noFill/>
          </a:ln>
        </p:spPr>
      </p:pic>
      <p:pic>
        <p:nvPicPr>
          <p:cNvPr id="205" name="Google Shape;205;p7"/>
          <p:cNvPicPr preferRelativeResize="0"/>
          <p:nvPr/>
        </p:nvPicPr>
        <p:blipFill rotWithShape="1">
          <a:blip r:embed="rId7">
            <a:alphaModFix/>
          </a:blip>
          <a:srcRect/>
          <a:stretch/>
        </p:blipFill>
        <p:spPr>
          <a:xfrm rot="8100000">
            <a:off x="15734959" y="1828980"/>
            <a:ext cx="2290151" cy="1798810"/>
          </a:xfrm>
          <a:prstGeom prst="rect">
            <a:avLst/>
          </a:prstGeom>
          <a:noFill/>
          <a:ln>
            <a:noFill/>
          </a:ln>
        </p:spPr>
      </p:pic>
      <p:pic>
        <p:nvPicPr>
          <p:cNvPr id="206" name="Google Shape;206;p7"/>
          <p:cNvPicPr preferRelativeResize="0"/>
          <p:nvPr/>
        </p:nvPicPr>
        <p:blipFill rotWithShape="1">
          <a:blip r:embed="rId8">
            <a:alphaModFix/>
          </a:blip>
          <a:srcRect/>
          <a:stretch/>
        </p:blipFill>
        <p:spPr>
          <a:xfrm rot="1546427">
            <a:off x="15094166" y="1123935"/>
            <a:ext cx="614966" cy="514336"/>
          </a:xfrm>
          <a:prstGeom prst="rect">
            <a:avLst/>
          </a:prstGeom>
          <a:noFill/>
          <a:ln>
            <a:noFill/>
          </a:ln>
        </p:spPr>
      </p:pic>
      <p:pic>
        <p:nvPicPr>
          <p:cNvPr id="207" name="Google Shape;207;p7"/>
          <p:cNvPicPr preferRelativeResize="0"/>
          <p:nvPr/>
        </p:nvPicPr>
        <p:blipFill rotWithShape="1">
          <a:blip r:embed="rId9">
            <a:alphaModFix/>
          </a:blip>
          <a:srcRect/>
          <a:stretch/>
        </p:blipFill>
        <p:spPr>
          <a:xfrm>
            <a:off x="13309150" y="8119750"/>
            <a:ext cx="1325696" cy="1195537"/>
          </a:xfrm>
          <a:prstGeom prst="rect">
            <a:avLst/>
          </a:prstGeom>
          <a:noFill/>
          <a:ln>
            <a:noFill/>
          </a:ln>
        </p:spPr>
      </p:pic>
      <p:sp>
        <p:nvSpPr>
          <p:cNvPr id="208" name="Google Shape;208;p7"/>
          <p:cNvSpPr txBox="1"/>
          <p:nvPr/>
        </p:nvSpPr>
        <p:spPr>
          <a:xfrm>
            <a:off x="4642479" y="1015819"/>
            <a:ext cx="10591800" cy="615600"/>
          </a:xfrm>
          <a:prstGeom prst="rect">
            <a:avLst/>
          </a:prstGeom>
          <a:noFill/>
          <a:ln>
            <a:noFill/>
          </a:ln>
        </p:spPr>
        <p:txBody>
          <a:bodyPr spcFirstLastPara="1" wrap="square" lIns="0" tIns="0" rIns="0" bIns="0" anchor="t" anchorCtr="0">
            <a:spAutoFit/>
          </a:bodyPr>
          <a:lstStyle/>
          <a:p>
            <a:pPr marL="334645" marR="0" lvl="1" indent="0" algn="l" rtl="0">
              <a:lnSpc>
                <a:spcPct val="108500"/>
              </a:lnSpc>
              <a:spcBef>
                <a:spcPts val="0"/>
              </a:spcBef>
              <a:spcAft>
                <a:spcPts val="0"/>
              </a:spcAft>
              <a:buNone/>
            </a:pPr>
            <a:r>
              <a:rPr lang="en-US" sz="3100" b="1" i="0" u="sng" strike="noStrike" cap="none">
                <a:solidFill>
                  <a:srgbClr val="000000"/>
                </a:solidFill>
                <a:latin typeface="Oswald"/>
                <a:ea typeface="Oswald"/>
                <a:cs typeface="Oswald"/>
                <a:sym typeface="Oswald"/>
                <a:hlinkClick r:id="rId10">
                  <a:extLst>
                    <a:ext uri="{A12FA001-AC4F-418D-AE19-62706E023703}">
                      <ahyp:hlinkClr xmlns:ahyp="http://schemas.microsoft.com/office/drawing/2018/hyperlinkcolor" val="tx"/>
                    </a:ext>
                  </a:extLst>
                </a:hlinkClick>
              </a:rPr>
              <a:t> </a:t>
            </a:r>
            <a:r>
              <a:rPr lang="en-US" sz="4000" i="0" u="sng" strike="noStrike" cap="none">
                <a:solidFill>
                  <a:srgbClr val="000000"/>
                </a:solidFill>
                <a:latin typeface="Oswald"/>
                <a:ea typeface="Oswald"/>
                <a:cs typeface="Oswald"/>
                <a:sym typeface="Oswald"/>
                <a:hlinkClick r:id="rId10">
                  <a:extLst>
                    <a:ext uri="{A12FA001-AC4F-418D-AE19-62706E023703}">
                      <ahyp:hlinkClr xmlns:ahyp="http://schemas.microsoft.com/office/drawing/2018/hyperlinkcolor" val="tx"/>
                    </a:ext>
                  </a:extLst>
                </a:hlinkClick>
              </a:rPr>
              <a:t>Elige </a:t>
            </a:r>
            <a:endParaRPr>
              <a:latin typeface="Oswald"/>
              <a:ea typeface="Oswald"/>
              <a:cs typeface="Oswald"/>
              <a:sym typeface="Oswald"/>
            </a:endParaRPr>
          </a:p>
        </p:txBody>
      </p:sp>
      <p:sp>
        <p:nvSpPr>
          <p:cNvPr id="209" name="Google Shape;209;p7"/>
          <p:cNvSpPr txBox="1"/>
          <p:nvPr/>
        </p:nvSpPr>
        <p:spPr>
          <a:xfrm>
            <a:off x="3482222" y="9054619"/>
            <a:ext cx="12912314" cy="521335"/>
          </a:xfrm>
          <a:prstGeom prst="rect">
            <a:avLst/>
          </a:prstGeom>
          <a:noFill/>
          <a:ln>
            <a:noFill/>
          </a:ln>
        </p:spPr>
        <p:txBody>
          <a:bodyPr spcFirstLastPara="1" wrap="square" lIns="0" tIns="0" rIns="0" bIns="0" anchor="t" anchorCtr="0">
            <a:spAutoFit/>
          </a:bodyPr>
          <a:lstStyle/>
          <a:p>
            <a:pPr marL="669291" marR="0" lvl="1" indent="-334646" algn="l" rtl="0">
              <a:lnSpc>
                <a:spcPct val="140000"/>
              </a:lnSpc>
              <a:spcBef>
                <a:spcPts val="0"/>
              </a:spcBef>
              <a:spcAft>
                <a:spcPts val="0"/>
              </a:spcAft>
              <a:buClr>
                <a:srgbClr val="004AAD"/>
              </a:buClr>
              <a:buSzPts val="3100"/>
              <a:buFont typeface="Arial"/>
              <a:buChar char="•"/>
            </a:pPr>
            <a:r>
              <a:rPr lang="en-US"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En </a:t>
            </a:r>
            <a:r>
              <a:rPr lang="en-US" sz="3100" b="1" i="0" u="sng" strike="noStrike" cap="none" dirty="0" err="1">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este</a:t>
            </a:r>
            <a:r>
              <a:rPr lang="en-US"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 enlace </a:t>
            </a:r>
            <a:r>
              <a:rPr lang="en-US" sz="3100" b="1" i="0" u="sng" strike="noStrike" cap="none" dirty="0" err="1">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te</a:t>
            </a:r>
            <a:r>
              <a:rPr lang="en-US"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 </a:t>
            </a:r>
            <a:r>
              <a:rPr lang="en-US" sz="3100" b="1" i="0" u="sng" strike="noStrike" cap="none" dirty="0" err="1">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doy</a:t>
            </a:r>
            <a:r>
              <a:rPr lang="en-US"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 </a:t>
            </a:r>
            <a:r>
              <a:rPr lang="en-US" sz="3100" b="1" i="0" u="sng" strike="noStrike" cap="none" dirty="0" err="1">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algunos</a:t>
            </a:r>
            <a:r>
              <a:rPr lang="en-US"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 tips con </a:t>
            </a:r>
            <a:r>
              <a:rPr lang="en-US" sz="3100" b="1" i="0" u="sng" strike="noStrike" cap="none" dirty="0" err="1">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rPr>
              <a:t>Arloopa</a:t>
            </a:r>
            <a:endParaRPr sz="3100" b="1" i="0" u="sng" strike="noStrike" cap="none" dirty="0">
              <a:solidFill>
                <a:srgbClr val="004AAD"/>
              </a:solidFill>
              <a:latin typeface="Open Sans ExtraBold"/>
              <a:ea typeface="Open Sans ExtraBold"/>
              <a:cs typeface="Open Sans ExtraBold"/>
              <a:sym typeface="Open Sans ExtraBold"/>
              <a:hlinkClick r:id="rId11">
                <a:extLst>
                  <a:ext uri="{A12FA001-AC4F-418D-AE19-62706E023703}">
                    <ahyp:hlinkClr xmlns:ahyp="http://schemas.microsoft.com/office/drawing/2018/hyperlinkcolor" val="tx"/>
                  </a:ext>
                </a:extLst>
              </a:hlinkClick>
            </a:endParaRPr>
          </a:p>
        </p:txBody>
      </p:sp>
      <p:pic>
        <p:nvPicPr>
          <p:cNvPr id="210" name="Google Shape;210;p7" descr="Imatge que conté diagrama&#10;&#10;Descripció generada automàticament"/>
          <p:cNvPicPr preferRelativeResize="0"/>
          <p:nvPr/>
        </p:nvPicPr>
        <p:blipFill rotWithShape="1">
          <a:blip r:embed="rId12">
            <a:alphaModFix/>
          </a:blip>
          <a:srcRect/>
          <a:stretch/>
        </p:blipFill>
        <p:spPr>
          <a:xfrm>
            <a:off x="5311725" y="2314715"/>
            <a:ext cx="6738992" cy="66484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8"/>
          <p:cNvPicPr preferRelativeResize="0"/>
          <p:nvPr/>
        </p:nvPicPr>
        <p:blipFill rotWithShape="1">
          <a:blip r:embed="rId3">
            <a:alphaModFix/>
          </a:blip>
          <a:srcRect t="21875" b="21874"/>
          <a:stretch/>
        </p:blipFill>
        <p:spPr>
          <a:xfrm>
            <a:off x="42570" y="0"/>
            <a:ext cx="18288000" cy="10287000"/>
          </a:xfrm>
          <a:prstGeom prst="rect">
            <a:avLst/>
          </a:prstGeom>
          <a:noFill/>
          <a:ln>
            <a:noFill/>
          </a:ln>
        </p:spPr>
      </p:pic>
      <p:pic>
        <p:nvPicPr>
          <p:cNvPr id="217" name="Google Shape;217;p8"/>
          <p:cNvPicPr preferRelativeResize="0"/>
          <p:nvPr/>
        </p:nvPicPr>
        <p:blipFill rotWithShape="1">
          <a:blip r:embed="rId4">
            <a:alphaModFix/>
          </a:blip>
          <a:srcRect/>
          <a:stretch/>
        </p:blipFill>
        <p:spPr>
          <a:xfrm rot="4786188">
            <a:off x="15570261" y="1086852"/>
            <a:ext cx="1835784" cy="1728974"/>
          </a:xfrm>
          <a:prstGeom prst="rect">
            <a:avLst/>
          </a:prstGeom>
          <a:noFill/>
          <a:ln>
            <a:noFill/>
          </a:ln>
        </p:spPr>
      </p:pic>
      <p:pic>
        <p:nvPicPr>
          <p:cNvPr id="218" name="Google Shape;218;p8"/>
          <p:cNvPicPr preferRelativeResize="0"/>
          <p:nvPr/>
        </p:nvPicPr>
        <p:blipFill rotWithShape="1">
          <a:blip r:embed="rId5">
            <a:alphaModFix/>
          </a:blip>
          <a:srcRect/>
          <a:stretch/>
        </p:blipFill>
        <p:spPr>
          <a:xfrm rot="2962300">
            <a:off x="-484980" y="-248974"/>
            <a:ext cx="2786716" cy="2854178"/>
          </a:xfrm>
          <a:prstGeom prst="rect">
            <a:avLst/>
          </a:prstGeom>
          <a:noFill/>
          <a:ln>
            <a:noFill/>
          </a:ln>
        </p:spPr>
      </p:pic>
      <p:pic>
        <p:nvPicPr>
          <p:cNvPr id="219" name="Google Shape;219;p8"/>
          <p:cNvPicPr preferRelativeResize="0"/>
          <p:nvPr/>
        </p:nvPicPr>
        <p:blipFill rotWithShape="1">
          <a:blip r:embed="rId6">
            <a:alphaModFix/>
          </a:blip>
          <a:srcRect/>
          <a:stretch/>
        </p:blipFill>
        <p:spPr>
          <a:xfrm rot="1546427">
            <a:off x="16147136" y="7842591"/>
            <a:ext cx="1472597" cy="1231627"/>
          </a:xfrm>
          <a:prstGeom prst="rect">
            <a:avLst/>
          </a:prstGeom>
          <a:noFill/>
          <a:ln>
            <a:noFill/>
          </a:ln>
        </p:spPr>
      </p:pic>
      <p:pic>
        <p:nvPicPr>
          <p:cNvPr id="220" name="Google Shape;220;p8"/>
          <p:cNvPicPr preferRelativeResize="0"/>
          <p:nvPr/>
        </p:nvPicPr>
        <p:blipFill rotWithShape="1">
          <a:blip r:embed="rId7">
            <a:alphaModFix/>
          </a:blip>
          <a:srcRect/>
          <a:stretch/>
        </p:blipFill>
        <p:spPr>
          <a:xfrm rot="2279908">
            <a:off x="443610" y="6572239"/>
            <a:ext cx="2366203" cy="955086"/>
          </a:xfrm>
          <a:prstGeom prst="rect">
            <a:avLst/>
          </a:prstGeom>
          <a:noFill/>
          <a:ln>
            <a:noFill/>
          </a:ln>
        </p:spPr>
      </p:pic>
      <p:pic>
        <p:nvPicPr>
          <p:cNvPr id="221" name="Google Shape;221;p8"/>
          <p:cNvPicPr preferRelativeResize="0"/>
          <p:nvPr/>
        </p:nvPicPr>
        <p:blipFill rotWithShape="1">
          <a:blip r:embed="rId8">
            <a:alphaModFix/>
          </a:blip>
          <a:srcRect/>
          <a:stretch/>
        </p:blipFill>
        <p:spPr>
          <a:xfrm>
            <a:off x="4497145" y="4817509"/>
            <a:ext cx="751111" cy="751111"/>
          </a:xfrm>
          <a:prstGeom prst="rect">
            <a:avLst/>
          </a:prstGeom>
          <a:noFill/>
          <a:ln>
            <a:noFill/>
          </a:ln>
        </p:spPr>
      </p:pic>
      <p:pic>
        <p:nvPicPr>
          <p:cNvPr id="222" name="Google Shape;222;p8"/>
          <p:cNvPicPr preferRelativeResize="0"/>
          <p:nvPr/>
        </p:nvPicPr>
        <p:blipFill rotWithShape="1">
          <a:blip r:embed="rId9">
            <a:alphaModFix/>
          </a:blip>
          <a:srcRect/>
          <a:stretch/>
        </p:blipFill>
        <p:spPr>
          <a:xfrm>
            <a:off x="4497145" y="5743796"/>
            <a:ext cx="730567" cy="730567"/>
          </a:xfrm>
          <a:prstGeom prst="rect">
            <a:avLst/>
          </a:prstGeom>
          <a:noFill/>
          <a:ln>
            <a:noFill/>
          </a:ln>
        </p:spPr>
      </p:pic>
      <p:sp>
        <p:nvSpPr>
          <p:cNvPr id="223" name="Google Shape;223;p8"/>
          <p:cNvSpPr txBox="1"/>
          <p:nvPr/>
        </p:nvSpPr>
        <p:spPr>
          <a:xfrm>
            <a:off x="2964891" y="1992375"/>
            <a:ext cx="11968500" cy="10158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600" dirty="0">
                <a:solidFill>
                  <a:srgbClr val="D61513"/>
                </a:solidFill>
                <a:latin typeface="Arial"/>
                <a:ea typeface="Arial"/>
                <a:cs typeface="Arial"/>
                <a:sym typeface="Arial"/>
              </a:rPr>
              <a:t>GRACIAS POR SU ATENCIÓN</a:t>
            </a:r>
            <a:endParaRPr sz="100" dirty="0"/>
          </a:p>
        </p:txBody>
      </p:sp>
      <p:sp>
        <p:nvSpPr>
          <p:cNvPr id="224" name="Google Shape;224;p8"/>
          <p:cNvSpPr txBox="1"/>
          <p:nvPr/>
        </p:nvSpPr>
        <p:spPr>
          <a:xfrm>
            <a:off x="3178208" y="3581365"/>
            <a:ext cx="12565375" cy="899092"/>
          </a:xfrm>
          <a:prstGeom prst="rect">
            <a:avLst/>
          </a:prstGeom>
          <a:noFill/>
          <a:ln>
            <a:noFill/>
          </a:ln>
        </p:spPr>
        <p:txBody>
          <a:bodyPr spcFirstLastPara="1" wrap="square" lIns="0" tIns="0" rIns="0" bIns="0" anchor="t" anchorCtr="0">
            <a:spAutoFit/>
          </a:bodyPr>
          <a:lstStyle/>
          <a:p>
            <a:pPr marL="0" marR="0" lvl="0" indent="0" algn="l" rtl="0">
              <a:lnSpc>
                <a:spcPct val="130017"/>
              </a:lnSpc>
              <a:spcBef>
                <a:spcPts val="0"/>
              </a:spcBef>
              <a:spcAft>
                <a:spcPts val="0"/>
              </a:spcAft>
              <a:buNone/>
            </a:pPr>
            <a:r>
              <a:rPr lang="en-US" sz="4494" dirty="0">
                <a:solidFill>
                  <a:srgbClr val="000000"/>
                </a:solidFill>
                <a:latin typeface="Arial"/>
                <a:ea typeface="Arial"/>
                <a:cs typeface="Arial"/>
                <a:sym typeface="Arial"/>
              </a:rPr>
              <a:t>Para </a:t>
            </a:r>
            <a:r>
              <a:rPr lang="en-US" sz="4494" dirty="0" err="1">
                <a:solidFill>
                  <a:srgbClr val="000000"/>
                </a:solidFill>
                <a:latin typeface="Arial"/>
                <a:ea typeface="Arial"/>
                <a:cs typeface="Arial"/>
                <a:sym typeface="Arial"/>
              </a:rPr>
              <a:t>más</a:t>
            </a:r>
            <a:r>
              <a:rPr lang="en-US" sz="4494" dirty="0">
                <a:solidFill>
                  <a:srgbClr val="000000"/>
                </a:solidFill>
                <a:latin typeface="Arial"/>
                <a:ea typeface="Arial"/>
                <a:cs typeface="Arial"/>
                <a:sym typeface="Arial"/>
              </a:rPr>
              <a:t> </a:t>
            </a:r>
            <a:r>
              <a:rPr lang="en-US" sz="4494" dirty="0" err="1">
                <a:solidFill>
                  <a:srgbClr val="000000"/>
                </a:solidFill>
                <a:latin typeface="Arial"/>
                <a:ea typeface="Arial"/>
                <a:cs typeface="Arial"/>
                <a:sym typeface="Arial"/>
              </a:rPr>
              <a:t>información</a:t>
            </a:r>
            <a:r>
              <a:rPr lang="en-US" sz="4494" dirty="0">
                <a:solidFill>
                  <a:srgbClr val="000000"/>
                </a:solidFill>
                <a:latin typeface="Arial"/>
                <a:ea typeface="Arial"/>
                <a:cs typeface="Arial"/>
                <a:sym typeface="Arial"/>
              </a:rPr>
              <a:t> o </a:t>
            </a:r>
            <a:r>
              <a:rPr lang="en-US" sz="4494" dirty="0" err="1">
                <a:solidFill>
                  <a:srgbClr val="000000"/>
                </a:solidFill>
                <a:latin typeface="Arial"/>
                <a:ea typeface="Arial"/>
                <a:cs typeface="Arial"/>
                <a:sym typeface="Arial"/>
              </a:rPr>
              <a:t>asesoramiento</a:t>
            </a:r>
            <a:r>
              <a:rPr lang="en-US" sz="4494" dirty="0">
                <a:solidFill>
                  <a:srgbClr val="000000"/>
                </a:solidFill>
                <a:latin typeface="Arial"/>
                <a:ea typeface="Arial"/>
                <a:cs typeface="Arial"/>
                <a:sym typeface="Arial"/>
              </a:rPr>
              <a:t> </a:t>
            </a:r>
            <a:r>
              <a:rPr lang="en-US" sz="4494" dirty="0" err="1">
                <a:solidFill>
                  <a:srgbClr val="000000"/>
                </a:solidFill>
                <a:latin typeface="Arial"/>
                <a:ea typeface="Arial"/>
                <a:cs typeface="Arial"/>
                <a:sym typeface="Arial"/>
              </a:rPr>
              <a:t>contacta</a:t>
            </a:r>
            <a:r>
              <a:rPr lang="en-US" sz="4494" dirty="0">
                <a:solidFill>
                  <a:srgbClr val="000000"/>
                </a:solidFill>
                <a:latin typeface="Arial"/>
                <a:ea typeface="Arial"/>
                <a:cs typeface="Arial"/>
                <a:sym typeface="Arial"/>
              </a:rPr>
              <a:t> </a:t>
            </a:r>
            <a:endParaRPr dirty="0"/>
          </a:p>
        </p:txBody>
      </p:sp>
      <p:sp>
        <p:nvSpPr>
          <p:cNvPr id="225" name="Google Shape;225;p8"/>
          <p:cNvSpPr txBox="1"/>
          <p:nvPr/>
        </p:nvSpPr>
        <p:spPr>
          <a:xfrm>
            <a:off x="5434983" y="4693505"/>
            <a:ext cx="3337956" cy="999120"/>
          </a:xfrm>
          <a:prstGeom prst="rect">
            <a:avLst/>
          </a:prstGeom>
          <a:noFill/>
          <a:ln>
            <a:noFill/>
          </a:ln>
        </p:spPr>
        <p:txBody>
          <a:bodyPr spcFirstLastPara="1" wrap="square" lIns="0" tIns="0" rIns="0" bIns="0" anchor="t" anchorCtr="0">
            <a:spAutoFit/>
          </a:bodyPr>
          <a:lstStyle/>
          <a:p>
            <a:pPr marL="0" marR="0" lvl="0" indent="0" algn="l" rtl="0">
              <a:lnSpc>
                <a:spcPct val="130016"/>
              </a:lnSpc>
              <a:spcBef>
                <a:spcPts val="0"/>
              </a:spcBef>
              <a:spcAft>
                <a:spcPts val="0"/>
              </a:spcAft>
              <a:buNone/>
            </a:pPr>
            <a:r>
              <a:rPr lang="en-US" sz="4994" u="sng" dirty="0">
                <a:solidFill>
                  <a:srgbClr val="004AAD"/>
                </a:solidFill>
                <a:latin typeface="Arial"/>
                <a:ea typeface="Arial"/>
                <a:cs typeface="Arial"/>
                <a:sym typeface="Arial"/>
                <a:hlinkClick r:id="rId10">
                  <a:extLst>
                    <a:ext uri="{A12FA001-AC4F-418D-AE19-62706E023703}">
                      <ahyp:hlinkClr xmlns:ahyp="http://schemas.microsoft.com/office/drawing/2018/hyperlinkcolor" val="tx"/>
                    </a:ext>
                  </a:extLst>
                </a:hlinkClick>
              </a:rPr>
              <a:t>LinkedIn </a:t>
            </a:r>
            <a:endParaRPr dirty="0"/>
          </a:p>
        </p:txBody>
      </p:sp>
      <p:sp>
        <p:nvSpPr>
          <p:cNvPr id="226" name="Google Shape;226;p8"/>
          <p:cNvSpPr txBox="1"/>
          <p:nvPr/>
        </p:nvSpPr>
        <p:spPr>
          <a:xfrm>
            <a:off x="5434983" y="5582482"/>
            <a:ext cx="7949713" cy="879087"/>
          </a:xfrm>
          <a:prstGeom prst="rect">
            <a:avLst/>
          </a:prstGeom>
          <a:noFill/>
          <a:ln>
            <a:noFill/>
          </a:ln>
        </p:spPr>
        <p:txBody>
          <a:bodyPr spcFirstLastPara="1" wrap="square" lIns="0" tIns="0" rIns="0" bIns="0" anchor="t" anchorCtr="0">
            <a:spAutoFit/>
          </a:bodyPr>
          <a:lstStyle/>
          <a:p>
            <a:pPr marL="0" marR="0" lvl="0" indent="0" algn="l" rtl="0">
              <a:lnSpc>
                <a:spcPct val="130018"/>
              </a:lnSpc>
              <a:spcBef>
                <a:spcPts val="0"/>
              </a:spcBef>
              <a:spcAft>
                <a:spcPts val="0"/>
              </a:spcAft>
              <a:buNone/>
            </a:pPr>
            <a:r>
              <a:rPr lang="en-US" sz="4394" dirty="0">
                <a:solidFill>
                  <a:srgbClr val="000000"/>
                </a:solidFill>
                <a:latin typeface="Arial"/>
                <a:ea typeface="Arial"/>
                <a:cs typeface="Arial"/>
                <a:sym typeface="Arial"/>
              </a:rPr>
              <a:t>surenvazquez@gmail.com</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597</Words>
  <Application>Microsoft Office PowerPoint</Application>
  <PresentationFormat>Personalitzat</PresentationFormat>
  <Paragraphs>53</Paragraphs>
  <Slides>8</Slides>
  <Notes>8</Notes>
  <HiddenSlides>0</HiddenSlides>
  <MMClips>0</MMClips>
  <ScaleCrop>false</ScaleCrop>
  <HeadingPairs>
    <vt:vector size="6" baseType="variant">
      <vt:variant>
        <vt:lpstr>Tipus de lletra utilitzats</vt:lpstr>
      </vt:variant>
      <vt:variant>
        <vt:i4>7</vt:i4>
      </vt:variant>
      <vt:variant>
        <vt:lpstr>Tema</vt:lpstr>
      </vt:variant>
      <vt:variant>
        <vt:i4>1</vt:i4>
      </vt:variant>
      <vt:variant>
        <vt:lpstr>Títols de les diapositives</vt:lpstr>
      </vt:variant>
      <vt:variant>
        <vt:i4>8</vt:i4>
      </vt:variant>
    </vt:vector>
  </HeadingPairs>
  <TitlesOfParts>
    <vt:vector size="16" baseType="lpstr">
      <vt:lpstr>Open Sans</vt:lpstr>
      <vt:lpstr>Arial</vt:lpstr>
      <vt:lpstr>Open Sans ExtraBold</vt:lpstr>
      <vt:lpstr>Calibri</vt:lpstr>
      <vt:lpstr>Oswald</vt:lpstr>
      <vt:lpstr>Mulish</vt:lpstr>
      <vt:lpstr>Satisfy</vt:lpstr>
      <vt:lpstr>Office Theme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Paloma Valdivia Vizarreta</dc:creator>
  <cp:lastModifiedBy>Paloma Valdivia Vizarreta</cp:lastModifiedBy>
  <cp:revision>1</cp:revision>
  <dcterms:created xsi:type="dcterms:W3CDTF">2006-08-16T00:00:00Z</dcterms:created>
  <dcterms:modified xsi:type="dcterms:W3CDTF">2024-01-06T12:29:57Z</dcterms:modified>
</cp:coreProperties>
</file>