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693400" cy="7556500"/>
  <p:notesSz cx="6858000" cy="9144000"/>
  <p:embeddedFontLst>
    <p:embeddedFont>
      <p:font typeface="Abril Fatface" panose="020F0502020204030204" pitchFamily="2" charset="0"/>
      <p:regular r:id="rId29"/>
    </p:embeddedFont>
    <p:embeddedFont>
      <p:font typeface="Cocomat Pro Bold" panose="020B0604020202020204" charset="0"/>
      <p:regular r:id="rId30"/>
    </p:embeddedFont>
    <p:embeddedFont>
      <p:font typeface="Glacial Indifference" panose="020B0604020202020204" charset="0"/>
      <p:regular r:id="rId31"/>
    </p:embeddedFont>
    <p:embeddedFont>
      <p:font typeface="Glacial Indifference Bold" panose="020B0604020202020204" charset="0"/>
      <p:regular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Bold" panose="020B0604020202020204" charset="0"/>
      <p:regular r:id="rId37"/>
      <p:bold r:id="rId38"/>
    </p:embeddedFont>
    <p:embeddedFont>
      <p:font typeface="Montserrat Semi-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sv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8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7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4.sv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B2D9F">
                    <a:alpha val="100000"/>
                  </a:srgbClr>
                </a:gs>
                <a:gs pos="100000">
                  <a:srgbClr val="FDD82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B2D9F">
                    <a:alpha val="100000"/>
                  </a:srgbClr>
                </a:gs>
                <a:gs pos="100000">
                  <a:srgbClr val="FDD82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55994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C3FDE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392590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2" name="Group 12"/>
          <p:cNvGrpSpPr/>
          <p:nvPr/>
        </p:nvGrpSpPr>
        <p:grpSpPr>
          <a:xfrm>
            <a:off x="7997324" y="209703"/>
            <a:ext cx="2409409" cy="3504122"/>
            <a:chOff x="0" y="0"/>
            <a:chExt cx="1847651" cy="268713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782909" cy="2623630"/>
            </a:xfrm>
            <a:custGeom>
              <a:avLst/>
              <a:gdLst/>
              <a:ahLst/>
              <a:cxnLst/>
              <a:rect l="l" t="t" r="r" b="b"/>
              <a:pathLst>
                <a:path w="1782909" h="2623630">
                  <a:moveTo>
                    <a:pt x="1691441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90171" y="0"/>
                  </a:lnTo>
                  <a:cubicBezTo>
                    <a:pt x="1740971" y="0"/>
                    <a:pt x="1782881" y="41910"/>
                    <a:pt x="1782881" y="92710"/>
                  </a:cubicBezTo>
                  <a:lnTo>
                    <a:pt x="1782881" y="2529650"/>
                  </a:lnTo>
                  <a:cubicBezTo>
                    <a:pt x="1784151" y="2581720"/>
                    <a:pt x="1742241" y="2623630"/>
                    <a:pt x="1691441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847651" cy="2687131"/>
            </a:xfrm>
            <a:custGeom>
              <a:avLst/>
              <a:gdLst/>
              <a:ahLst/>
              <a:cxnLst/>
              <a:rect l="l" t="t" r="r" b="b"/>
              <a:pathLst>
                <a:path w="1847651" h="2687131">
                  <a:moveTo>
                    <a:pt x="1723191" y="59690"/>
                  </a:moveTo>
                  <a:cubicBezTo>
                    <a:pt x="1758751" y="59690"/>
                    <a:pt x="1787961" y="88900"/>
                    <a:pt x="1787961" y="124460"/>
                  </a:cubicBezTo>
                  <a:lnTo>
                    <a:pt x="1787961" y="2562671"/>
                  </a:lnTo>
                  <a:cubicBezTo>
                    <a:pt x="1787961" y="2598231"/>
                    <a:pt x="1758751" y="2627440"/>
                    <a:pt x="1723191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3191" y="59690"/>
                  </a:lnTo>
                  <a:moveTo>
                    <a:pt x="17231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23191" y="2687131"/>
                  </a:lnTo>
                  <a:cubicBezTo>
                    <a:pt x="1791771" y="2687131"/>
                    <a:pt x="1847651" y="2631250"/>
                    <a:pt x="1847651" y="2562671"/>
                  </a:cubicBezTo>
                  <a:lnTo>
                    <a:pt x="1847651" y="124460"/>
                  </a:lnTo>
                  <a:cubicBezTo>
                    <a:pt x="1847651" y="55880"/>
                    <a:pt x="1791771" y="0"/>
                    <a:pt x="1723191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066484" y="287624"/>
            <a:ext cx="2271912" cy="2898015"/>
          </a:xfrm>
          <a:custGeom>
            <a:avLst/>
            <a:gdLst/>
            <a:ahLst/>
            <a:cxnLst/>
            <a:rect l="l" t="t" r="r" b="b"/>
            <a:pathLst>
              <a:path w="2271912" h="2898015">
                <a:moveTo>
                  <a:pt x="0" y="0"/>
                </a:moveTo>
                <a:lnTo>
                  <a:pt x="2271912" y="0"/>
                </a:lnTo>
                <a:lnTo>
                  <a:pt x="2271912" y="2898015"/>
                </a:lnTo>
                <a:lnTo>
                  <a:pt x="0" y="2898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</a:blip>
            <a:stretch>
              <a:fillRect l="-50502" t="-12600" r="-34529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6" name="Group 16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85293" y="247022"/>
            <a:ext cx="2282659" cy="2490961"/>
          </a:xfrm>
          <a:custGeom>
            <a:avLst/>
            <a:gdLst/>
            <a:ahLst/>
            <a:cxnLst/>
            <a:rect l="l" t="t" r="r" b="b"/>
            <a:pathLst>
              <a:path w="2282659" h="2490961">
                <a:moveTo>
                  <a:pt x="0" y="0"/>
                </a:moveTo>
                <a:lnTo>
                  <a:pt x="2282659" y="0"/>
                </a:lnTo>
                <a:lnTo>
                  <a:pt x="2282659" y="2490961"/>
                </a:lnTo>
                <a:lnTo>
                  <a:pt x="0" y="2490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390" t="-139104" r="-71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0" name="Group 20"/>
          <p:cNvGrpSpPr/>
          <p:nvPr/>
        </p:nvGrpSpPr>
        <p:grpSpPr>
          <a:xfrm>
            <a:off x="5462282" y="3874655"/>
            <a:ext cx="2431848" cy="3504122"/>
            <a:chOff x="0" y="0"/>
            <a:chExt cx="1864859" cy="2687130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C3FDE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3" name="Freeform 23"/>
          <p:cNvSpPr/>
          <p:nvPr/>
        </p:nvSpPr>
        <p:spPr>
          <a:xfrm rot="5400000">
            <a:off x="4993437" y="4482254"/>
            <a:ext cx="3361797" cy="2288203"/>
          </a:xfrm>
          <a:custGeom>
            <a:avLst/>
            <a:gdLst/>
            <a:ahLst/>
            <a:cxnLst/>
            <a:rect l="l" t="t" r="r" b="b"/>
            <a:pathLst>
              <a:path w="3361797" h="2288203">
                <a:moveTo>
                  <a:pt x="0" y="0"/>
                </a:moveTo>
                <a:lnTo>
                  <a:pt x="3361796" y="0"/>
                </a:lnTo>
                <a:lnTo>
                  <a:pt x="3361796" y="2288203"/>
                </a:lnTo>
                <a:lnTo>
                  <a:pt x="0" y="2288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</a:blip>
            <a:stretch>
              <a:fillRect l="-2361" t="-39962" r="-12990" b="-1071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4" name="Freeform 24"/>
          <p:cNvSpPr/>
          <p:nvPr/>
        </p:nvSpPr>
        <p:spPr>
          <a:xfrm>
            <a:off x="285293" y="247022"/>
            <a:ext cx="2292728" cy="2370174"/>
          </a:xfrm>
          <a:custGeom>
            <a:avLst/>
            <a:gdLst/>
            <a:ahLst/>
            <a:cxnLst/>
            <a:rect l="l" t="t" r="r" b="b"/>
            <a:pathLst>
              <a:path w="2292728" h="2370174">
                <a:moveTo>
                  <a:pt x="0" y="0"/>
                </a:moveTo>
                <a:lnTo>
                  <a:pt x="2292728" y="0"/>
                </a:lnTo>
                <a:lnTo>
                  <a:pt x="2292728" y="2370174"/>
                </a:lnTo>
                <a:lnTo>
                  <a:pt x="0" y="23701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03" t="-82" r="-88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366305" y="777638"/>
            <a:ext cx="973148" cy="958993"/>
          </a:xfrm>
          <a:custGeom>
            <a:avLst/>
            <a:gdLst/>
            <a:ahLst/>
            <a:cxnLst/>
            <a:rect l="l" t="t" r="r" b="b"/>
            <a:pathLst>
              <a:path w="973148" h="958993">
                <a:moveTo>
                  <a:pt x="0" y="0"/>
                </a:moveTo>
                <a:lnTo>
                  <a:pt x="973149" y="0"/>
                </a:lnTo>
                <a:lnTo>
                  <a:pt x="973149" y="958993"/>
                </a:lnTo>
                <a:lnTo>
                  <a:pt x="0" y="9589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Freeform 26"/>
          <p:cNvSpPr/>
          <p:nvPr/>
        </p:nvSpPr>
        <p:spPr>
          <a:xfrm rot="-5400000">
            <a:off x="5103487" y="707262"/>
            <a:ext cx="3137655" cy="2292243"/>
          </a:xfrm>
          <a:custGeom>
            <a:avLst/>
            <a:gdLst/>
            <a:ahLst/>
            <a:cxnLst/>
            <a:rect l="l" t="t" r="r" b="b"/>
            <a:pathLst>
              <a:path w="3137655" h="2292243">
                <a:moveTo>
                  <a:pt x="0" y="0"/>
                </a:moveTo>
                <a:lnTo>
                  <a:pt x="3137656" y="0"/>
                </a:lnTo>
                <a:lnTo>
                  <a:pt x="3137656" y="2292243"/>
                </a:lnTo>
                <a:lnTo>
                  <a:pt x="0" y="2292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7406" r="-35989" b="-18092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7" name="Freeform 27"/>
          <p:cNvSpPr/>
          <p:nvPr/>
        </p:nvSpPr>
        <p:spPr>
          <a:xfrm>
            <a:off x="5630365" y="291059"/>
            <a:ext cx="2126369" cy="1983845"/>
          </a:xfrm>
          <a:custGeom>
            <a:avLst/>
            <a:gdLst/>
            <a:ahLst/>
            <a:cxnLst/>
            <a:rect l="l" t="t" r="r" b="b"/>
            <a:pathLst>
              <a:path w="2126369" h="1983845">
                <a:moveTo>
                  <a:pt x="0" y="0"/>
                </a:moveTo>
                <a:lnTo>
                  <a:pt x="2126369" y="0"/>
                </a:lnTo>
                <a:lnTo>
                  <a:pt x="2126369" y="1983845"/>
                </a:lnTo>
                <a:lnTo>
                  <a:pt x="0" y="19838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690" r="-2901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>
            <a:off x="5657285" y="4878280"/>
            <a:ext cx="487369" cy="487369"/>
          </a:xfrm>
          <a:custGeom>
            <a:avLst/>
            <a:gdLst/>
            <a:ahLst/>
            <a:cxnLst/>
            <a:rect l="l" t="t" r="r" b="b"/>
            <a:pathLst>
              <a:path w="487369" h="487369">
                <a:moveTo>
                  <a:pt x="0" y="0"/>
                </a:moveTo>
                <a:lnTo>
                  <a:pt x="487368" y="0"/>
                </a:lnTo>
                <a:lnTo>
                  <a:pt x="487368" y="487369"/>
                </a:lnTo>
                <a:lnTo>
                  <a:pt x="0" y="4873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>
            <a:off x="1660748" y="6936730"/>
            <a:ext cx="833541" cy="293823"/>
          </a:xfrm>
          <a:custGeom>
            <a:avLst/>
            <a:gdLst/>
            <a:ahLst/>
            <a:cxnLst/>
            <a:rect l="l" t="t" r="r" b="b"/>
            <a:pathLst>
              <a:path w="833541" h="293823">
                <a:moveTo>
                  <a:pt x="0" y="0"/>
                </a:moveTo>
                <a:lnTo>
                  <a:pt x="833541" y="0"/>
                </a:lnTo>
                <a:lnTo>
                  <a:pt x="833541" y="293823"/>
                </a:lnTo>
                <a:lnTo>
                  <a:pt x="0" y="2938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366305" y="6160338"/>
            <a:ext cx="2127906" cy="34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Universitat Autònoma de Barcelona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07965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5032" y="952117"/>
            <a:ext cx="2053249" cy="1828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65"/>
              </a:lnSpc>
            </a:pPr>
            <a:r>
              <a:rPr lang="en-US" sz="2700" b="1" spc="67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EQg</a:t>
            </a:r>
            <a:r>
              <a:rPr lang="en-US" sz="2700" b="1" u="none" strike="noStrike" spc="67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ender </a:t>
            </a:r>
          </a:p>
          <a:p>
            <a:pPr marL="0" lvl="0" indent="0" algn="ctr">
              <a:lnSpc>
                <a:spcPts val="3120"/>
              </a:lnSpc>
            </a:pPr>
            <a:r>
              <a:rPr lang="en-US" sz="1600" u="none" strike="noStrike" spc="4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 cyberfeminist toolkit </a:t>
            </a:r>
          </a:p>
          <a:p>
            <a:pPr marL="0" lvl="0" indent="0" algn="ctr">
              <a:lnSpc>
                <a:spcPts val="3120"/>
              </a:lnSpc>
            </a:pPr>
            <a:r>
              <a:rPr lang="en-US" sz="1600" u="none" strike="noStrike" spc="4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for online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691046" y="1061749"/>
            <a:ext cx="1961744" cy="158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2200" b="1" u="none" strike="noStrike" spc="55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Intersectional gender perspectives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225883" y="4846149"/>
            <a:ext cx="1637377" cy="51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0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Establishing safer spaces and combating cyberviolence</a:t>
            </a:r>
          </a:p>
        </p:txBody>
      </p:sp>
      <p:sp>
        <p:nvSpPr>
          <p:cNvPr id="35" name="Freeform 35"/>
          <p:cNvSpPr/>
          <p:nvPr/>
        </p:nvSpPr>
        <p:spPr>
          <a:xfrm>
            <a:off x="1547702" y="3945457"/>
            <a:ext cx="982410" cy="1461392"/>
          </a:xfrm>
          <a:custGeom>
            <a:avLst/>
            <a:gdLst/>
            <a:ahLst/>
            <a:cxnLst/>
            <a:rect l="l" t="t" r="r" b="b"/>
            <a:pathLst>
              <a:path w="982410" h="1461392">
                <a:moveTo>
                  <a:pt x="0" y="0"/>
                </a:moveTo>
                <a:lnTo>
                  <a:pt x="982409" y="0"/>
                </a:lnTo>
                <a:lnTo>
                  <a:pt x="982409" y="1461392"/>
                </a:lnTo>
                <a:lnTo>
                  <a:pt x="0" y="14613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1000"/>
            </a:blip>
            <a:stretch>
              <a:fillRect l="-115982" t="-3339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TextBox 36"/>
          <p:cNvSpPr txBox="1"/>
          <p:nvPr/>
        </p:nvSpPr>
        <p:spPr>
          <a:xfrm>
            <a:off x="367981" y="5075383"/>
            <a:ext cx="2144686" cy="88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4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Authors: </a:t>
            </a:r>
          </a:p>
          <a:p>
            <a:pPr algn="l">
              <a:lnSpc>
                <a:spcPts val="2424"/>
              </a:lnSpc>
            </a:pPr>
            <a:r>
              <a:rPr lang="en-US" sz="1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Paloma Sepúlveda-Parrini</a:t>
            </a:r>
          </a:p>
          <a:p>
            <a:pPr algn="l">
              <a:lnSpc>
                <a:spcPts val="2424"/>
              </a:lnSpc>
            </a:pPr>
            <a:r>
              <a:rPr lang="en-US" sz="1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Paloma Valdivia-Vizarreta</a:t>
            </a:r>
          </a:p>
        </p:txBody>
      </p:sp>
      <p:sp>
        <p:nvSpPr>
          <p:cNvPr id="37" name="Freeform 37"/>
          <p:cNvSpPr/>
          <p:nvPr/>
        </p:nvSpPr>
        <p:spPr>
          <a:xfrm>
            <a:off x="8101441" y="950249"/>
            <a:ext cx="2162846" cy="2158694"/>
          </a:xfrm>
          <a:custGeom>
            <a:avLst/>
            <a:gdLst/>
            <a:ahLst/>
            <a:cxnLst/>
            <a:rect l="l" t="t" r="r" b="b"/>
            <a:pathLst>
              <a:path w="2162846" h="2158694">
                <a:moveTo>
                  <a:pt x="0" y="0"/>
                </a:moveTo>
                <a:lnTo>
                  <a:pt x="2162846" y="0"/>
                </a:lnTo>
                <a:lnTo>
                  <a:pt x="2162846" y="2158694"/>
                </a:lnTo>
                <a:lnTo>
                  <a:pt x="0" y="2158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1281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TextBox 38"/>
          <p:cNvSpPr txBox="1"/>
          <p:nvPr/>
        </p:nvSpPr>
        <p:spPr>
          <a:xfrm>
            <a:off x="8225955" y="1333212"/>
            <a:ext cx="1972258" cy="103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2200" b="1" u="none" strike="noStrike" spc="55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Cyberfeminist pedagogies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835417" y="209703"/>
            <a:ext cx="2431848" cy="3504122"/>
            <a:chOff x="0" y="0"/>
            <a:chExt cx="1864859" cy="268713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834911" y="3874655"/>
            <a:ext cx="2431848" cy="3504122"/>
            <a:chOff x="0" y="0"/>
            <a:chExt cx="1864859" cy="2687130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5" name="Freeform 45"/>
          <p:cNvSpPr/>
          <p:nvPr/>
        </p:nvSpPr>
        <p:spPr>
          <a:xfrm>
            <a:off x="2905870" y="3971095"/>
            <a:ext cx="2282659" cy="3336158"/>
          </a:xfrm>
          <a:custGeom>
            <a:avLst/>
            <a:gdLst/>
            <a:ahLst/>
            <a:cxnLst/>
            <a:rect l="l" t="t" r="r" b="b"/>
            <a:pathLst>
              <a:path w="2282659" h="3336158">
                <a:moveTo>
                  <a:pt x="0" y="0"/>
                </a:moveTo>
                <a:lnTo>
                  <a:pt x="2282659" y="0"/>
                </a:lnTo>
                <a:lnTo>
                  <a:pt x="2282659" y="3336159"/>
                </a:lnTo>
                <a:lnTo>
                  <a:pt x="0" y="33361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5000"/>
            </a:blip>
            <a:stretch>
              <a:fillRect l="-53718" t="-5732" r="-22120" b="-998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Freeform 46"/>
          <p:cNvSpPr/>
          <p:nvPr/>
        </p:nvSpPr>
        <p:spPr>
          <a:xfrm>
            <a:off x="3035158" y="4345448"/>
            <a:ext cx="501864" cy="501864"/>
          </a:xfrm>
          <a:custGeom>
            <a:avLst/>
            <a:gdLst/>
            <a:ahLst/>
            <a:cxnLst/>
            <a:rect l="l" t="t" r="r" b="b"/>
            <a:pathLst>
              <a:path w="501864" h="501864">
                <a:moveTo>
                  <a:pt x="0" y="0"/>
                </a:moveTo>
                <a:lnTo>
                  <a:pt x="501863" y="0"/>
                </a:lnTo>
                <a:lnTo>
                  <a:pt x="501863" y="501864"/>
                </a:lnTo>
                <a:lnTo>
                  <a:pt x="0" y="5018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Freeform 47"/>
          <p:cNvSpPr/>
          <p:nvPr/>
        </p:nvSpPr>
        <p:spPr>
          <a:xfrm>
            <a:off x="3035158" y="5218787"/>
            <a:ext cx="501864" cy="501864"/>
          </a:xfrm>
          <a:custGeom>
            <a:avLst/>
            <a:gdLst/>
            <a:ahLst/>
            <a:cxnLst/>
            <a:rect l="l" t="t" r="r" b="b"/>
            <a:pathLst>
              <a:path w="501864" h="501864">
                <a:moveTo>
                  <a:pt x="0" y="0"/>
                </a:moveTo>
                <a:lnTo>
                  <a:pt x="501863" y="0"/>
                </a:lnTo>
                <a:lnTo>
                  <a:pt x="501863" y="501863"/>
                </a:lnTo>
                <a:lnTo>
                  <a:pt x="0" y="5018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Freeform 48"/>
          <p:cNvSpPr/>
          <p:nvPr/>
        </p:nvSpPr>
        <p:spPr>
          <a:xfrm>
            <a:off x="3035158" y="6092125"/>
            <a:ext cx="511076" cy="511076"/>
          </a:xfrm>
          <a:custGeom>
            <a:avLst/>
            <a:gdLst/>
            <a:ahLst/>
            <a:cxnLst/>
            <a:rect l="l" t="t" r="r" b="b"/>
            <a:pathLst>
              <a:path w="511076" h="511076">
                <a:moveTo>
                  <a:pt x="0" y="0"/>
                </a:moveTo>
                <a:lnTo>
                  <a:pt x="511076" y="0"/>
                </a:lnTo>
                <a:lnTo>
                  <a:pt x="511076" y="511076"/>
                </a:lnTo>
                <a:lnTo>
                  <a:pt x="0" y="5110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Freeform 49"/>
          <p:cNvSpPr/>
          <p:nvPr/>
        </p:nvSpPr>
        <p:spPr>
          <a:xfrm>
            <a:off x="2905870" y="287624"/>
            <a:ext cx="2282659" cy="3040878"/>
          </a:xfrm>
          <a:custGeom>
            <a:avLst/>
            <a:gdLst/>
            <a:ahLst/>
            <a:cxnLst/>
            <a:rect l="l" t="t" r="r" b="b"/>
            <a:pathLst>
              <a:path w="2282659" h="3040878">
                <a:moveTo>
                  <a:pt x="0" y="0"/>
                </a:moveTo>
                <a:lnTo>
                  <a:pt x="2282659" y="0"/>
                </a:lnTo>
                <a:lnTo>
                  <a:pt x="2282659" y="3040878"/>
                </a:lnTo>
                <a:lnTo>
                  <a:pt x="0" y="30408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70146" t="-46759" r="-33123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Freeform 50"/>
          <p:cNvSpPr/>
          <p:nvPr/>
        </p:nvSpPr>
        <p:spPr>
          <a:xfrm>
            <a:off x="2870391" y="1365962"/>
            <a:ext cx="2353617" cy="2319383"/>
          </a:xfrm>
          <a:custGeom>
            <a:avLst/>
            <a:gdLst/>
            <a:ahLst/>
            <a:cxnLst/>
            <a:rect l="l" t="t" r="r" b="b"/>
            <a:pathLst>
              <a:path w="2353617" h="2319383">
                <a:moveTo>
                  <a:pt x="0" y="0"/>
                </a:moveTo>
                <a:lnTo>
                  <a:pt x="2353617" y="0"/>
                </a:lnTo>
                <a:lnTo>
                  <a:pt x="2353617" y="2319383"/>
                </a:lnTo>
                <a:lnTo>
                  <a:pt x="0" y="23193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1" name="TextBox 51"/>
          <p:cNvSpPr txBox="1"/>
          <p:nvPr/>
        </p:nvSpPr>
        <p:spPr>
          <a:xfrm>
            <a:off x="3113166" y="818767"/>
            <a:ext cx="1876351" cy="212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2200" b="1" u="none" strike="noStrike" spc="55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Open access and technological participation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584556" y="4306146"/>
            <a:ext cx="1611957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986882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60039" y="5142058"/>
            <a:ext cx="1485242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Commitment to reducing the digital divide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584556" y="6020003"/>
            <a:ext cx="1424836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Promotion of free and open internet access and use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225883" y="6109798"/>
            <a:ext cx="1505493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0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Perspectives on well-being, co-responsibility, and digital care</a:t>
            </a:r>
          </a:p>
        </p:txBody>
      </p:sp>
      <p:sp>
        <p:nvSpPr>
          <p:cNvPr id="57" name="Freeform 57"/>
          <p:cNvSpPr/>
          <p:nvPr/>
        </p:nvSpPr>
        <p:spPr>
          <a:xfrm>
            <a:off x="5657285" y="6261418"/>
            <a:ext cx="489989" cy="489989"/>
          </a:xfrm>
          <a:custGeom>
            <a:avLst/>
            <a:gdLst/>
            <a:ahLst/>
            <a:cxnLst/>
            <a:rect l="l" t="t" r="r" b="b"/>
            <a:pathLst>
              <a:path w="489989" h="489989">
                <a:moveTo>
                  <a:pt x="0" y="0"/>
                </a:moveTo>
                <a:lnTo>
                  <a:pt x="489989" y="0"/>
                </a:lnTo>
                <a:lnTo>
                  <a:pt x="489989" y="489989"/>
                </a:lnTo>
                <a:lnTo>
                  <a:pt x="0" y="4899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Freeform 58"/>
          <p:cNvSpPr/>
          <p:nvPr/>
        </p:nvSpPr>
        <p:spPr>
          <a:xfrm>
            <a:off x="5631988" y="5571025"/>
            <a:ext cx="485017" cy="485017"/>
          </a:xfrm>
          <a:custGeom>
            <a:avLst/>
            <a:gdLst/>
            <a:ahLst/>
            <a:cxnLst/>
            <a:rect l="l" t="t" r="r" b="b"/>
            <a:pathLst>
              <a:path w="485017" h="485017">
                <a:moveTo>
                  <a:pt x="0" y="0"/>
                </a:moveTo>
                <a:lnTo>
                  <a:pt x="485017" y="0"/>
                </a:lnTo>
                <a:lnTo>
                  <a:pt x="485017" y="485017"/>
                </a:lnTo>
                <a:lnTo>
                  <a:pt x="0" y="485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6225883" y="5563698"/>
            <a:ext cx="1509989" cy="34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0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Commitment to reducing gender gaps</a:t>
            </a:r>
          </a:p>
        </p:txBody>
      </p:sp>
      <p:sp>
        <p:nvSpPr>
          <p:cNvPr id="60" name="Freeform 60"/>
          <p:cNvSpPr/>
          <p:nvPr/>
        </p:nvSpPr>
        <p:spPr>
          <a:xfrm>
            <a:off x="5647760" y="4206248"/>
            <a:ext cx="509039" cy="509039"/>
          </a:xfrm>
          <a:custGeom>
            <a:avLst/>
            <a:gdLst/>
            <a:ahLst/>
            <a:cxnLst/>
            <a:rect l="l" t="t" r="r" b="b"/>
            <a:pathLst>
              <a:path w="509039" h="509039">
                <a:moveTo>
                  <a:pt x="0" y="0"/>
                </a:moveTo>
                <a:lnTo>
                  <a:pt x="509039" y="0"/>
                </a:lnTo>
                <a:lnTo>
                  <a:pt x="509039" y="509040"/>
                </a:lnTo>
                <a:lnTo>
                  <a:pt x="0" y="5090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TextBox 61"/>
          <p:cNvSpPr txBox="1"/>
          <p:nvPr/>
        </p:nvSpPr>
        <p:spPr>
          <a:xfrm>
            <a:off x="6211665" y="4132690"/>
            <a:ext cx="1483822" cy="51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0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  <p:sp>
        <p:nvSpPr>
          <p:cNvPr id="62" name="Freeform 62"/>
          <p:cNvSpPr/>
          <p:nvPr/>
        </p:nvSpPr>
        <p:spPr>
          <a:xfrm>
            <a:off x="8063827" y="3945457"/>
            <a:ext cx="2274569" cy="3361797"/>
          </a:xfrm>
          <a:custGeom>
            <a:avLst/>
            <a:gdLst/>
            <a:ahLst/>
            <a:cxnLst/>
            <a:rect l="l" t="t" r="r" b="b"/>
            <a:pathLst>
              <a:path w="2274569" h="3361797">
                <a:moveTo>
                  <a:pt x="0" y="0"/>
                </a:moveTo>
                <a:lnTo>
                  <a:pt x="2274569" y="0"/>
                </a:lnTo>
                <a:lnTo>
                  <a:pt x="2274569" y="3361797"/>
                </a:lnTo>
                <a:lnTo>
                  <a:pt x="0" y="336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 l="-51331" r="-3906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Freeform 63"/>
          <p:cNvSpPr/>
          <p:nvPr/>
        </p:nvSpPr>
        <p:spPr>
          <a:xfrm>
            <a:off x="8200731" y="4278542"/>
            <a:ext cx="453223" cy="453223"/>
          </a:xfrm>
          <a:custGeom>
            <a:avLst/>
            <a:gdLst/>
            <a:ahLst/>
            <a:cxnLst/>
            <a:rect l="l" t="t" r="r" b="b"/>
            <a:pathLst>
              <a:path w="453223" h="453223">
                <a:moveTo>
                  <a:pt x="0" y="0"/>
                </a:moveTo>
                <a:lnTo>
                  <a:pt x="453223" y="0"/>
                </a:lnTo>
                <a:lnTo>
                  <a:pt x="453223" y="453224"/>
                </a:lnTo>
                <a:lnTo>
                  <a:pt x="0" y="4532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8746655" y="4116534"/>
            <a:ext cx="1546207" cy="758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65" name="Freeform 65"/>
          <p:cNvSpPr/>
          <p:nvPr/>
        </p:nvSpPr>
        <p:spPr>
          <a:xfrm>
            <a:off x="8183604" y="4926896"/>
            <a:ext cx="487476" cy="487476"/>
          </a:xfrm>
          <a:custGeom>
            <a:avLst/>
            <a:gdLst/>
            <a:ahLst/>
            <a:cxnLst/>
            <a:rect l="l" t="t" r="r" b="b"/>
            <a:pathLst>
              <a:path w="487476" h="487476">
                <a:moveTo>
                  <a:pt x="0" y="0"/>
                </a:moveTo>
                <a:lnTo>
                  <a:pt x="487476" y="0"/>
                </a:lnTo>
                <a:lnTo>
                  <a:pt x="487476" y="487475"/>
                </a:lnTo>
                <a:lnTo>
                  <a:pt x="0" y="487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TextBox 66"/>
          <p:cNvSpPr txBox="1"/>
          <p:nvPr/>
        </p:nvSpPr>
        <p:spPr>
          <a:xfrm>
            <a:off x="8755213" y="4982567"/>
            <a:ext cx="1536682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7" name="Freeform 67"/>
          <p:cNvSpPr/>
          <p:nvPr/>
        </p:nvSpPr>
        <p:spPr>
          <a:xfrm>
            <a:off x="8200731" y="6631211"/>
            <a:ext cx="483598" cy="483598"/>
          </a:xfrm>
          <a:custGeom>
            <a:avLst/>
            <a:gdLst/>
            <a:ahLst/>
            <a:cxnLst/>
            <a:rect l="l" t="t" r="r" b="b"/>
            <a:pathLst>
              <a:path w="483598" h="483598">
                <a:moveTo>
                  <a:pt x="0" y="0"/>
                </a:moveTo>
                <a:lnTo>
                  <a:pt x="483598" y="0"/>
                </a:lnTo>
                <a:lnTo>
                  <a:pt x="483598" y="483598"/>
                </a:lnTo>
                <a:lnTo>
                  <a:pt x="0" y="4835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8746655" y="6636790"/>
            <a:ext cx="1583291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Flexibility in online learning from a gender perspective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746655" y="6187643"/>
            <a:ext cx="1525125" cy="30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Gender-sensitive online teaching spaces</a:t>
            </a:r>
          </a:p>
        </p:txBody>
      </p:sp>
      <p:sp>
        <p:nvSpPr>
          <p:cNvPr id="70" name="Freeform 70"/>
          <p:cNvSpPr/>
          <p:nvPr/>
        </p:nvSpPr>
        <p:spPr>
          <a:xfrm>
            <a:off x="8192689" y="6085705"/>
            <a:ext cx="469306" cy="469306"/>
          </a:xfrm>
          <a:custGeom>
            <a:avLst/>
            <a:gdLst/>
            <a:ahLst/>
            <a:cxnLst/>
            <a:rect l="l" t="t" r="r" b="b"/>
            <a:pathLst>
              <a:path w="469306" h="469306">
                <a:moveTo>
                  <a:pt x="0" y="0"/>
                </a:moveTo>
                <a:lnTo>
                  <a:pt x="469306" y="0"/>
                </a:lnTo>
                <a:lnTo>
                  <a:pt x="469306" y="469306"/>
                </a:lnTo>
                <a:lnTo>
                  <a:pt x="0" y="469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1" name="TextBox 71"/>
          <p:cNvSpPr txBox="1"/>
          <p:nvPr/>
        </p:nvSpPr>
        <p:spPr>
          <a:xfrm>
            <a:off x="8766770" y="5551975"/>
            <a:ext cx="1525125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72" name="Freeform 72"/>
          <p:cNvSpPr/>
          <p:nvPr/>
        </p:nvSpPr>
        <p:spPr>
          <a:xfrm>
            <a:off x="8192689" y="5535554"/>
            <a:ext cx="469306" cy="469306"/>
          </a:xfrm>
          <a:custGeom>
            <a:avLst/>
            <a:gdLst/>
            <a:ahLst/>
            <a:cxnLst/>
            <a:rect l="l" t="t" r="r" b="b"/>
            <a:pathLst>
              <a:path w="469306" h="469306">
                <a:moveTo>
                  <a:pt x="0" y="0"/>
                </a:moveTo>
                <a:lnTo>
                  <a:pt x="469306" y="0"/>
                </a:lnTo>
                <a:lnTo>
                  <a:pt x="469306" y="469306"/>
                </a:lnTo>
                <a:lnTo>
                  <a:pt x="0" y="469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0359" y="4977877"/>
            <a:ext cx="2002129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Availabil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ity of support services and spaces for guidance, care, and redress in cases of cyberviolence.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624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29</a:t>
            </a:r>
          </a:p>
        </p:txBody>
      </p:sp>
      <p:sp>
        <p:nvSpPr>
          <p:cNvPr id="24" name="Freeform 24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30359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2955788" y="4943475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protocols ensuring that reporting mechanisms remain anonymous and safeguard the well-being of those who report incidents.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55788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47995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39037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8" name="Freeform 38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19841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sp>
        <p:nvSpPr>
          <p:cNvPr id="40" name="Freeform 40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5613247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sp>
        <p:nvSpPr>
          <p:cNvPr id="42" name="Freeform 42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8204289" y="1459119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sp>
        <p:nvSpPr>
          <p:cNvPr id="44" name="Freeform 44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30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47" name="Freeform 4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9" name="Freeform 49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5550358" y="490145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istence of strategies for the mediation and resolution of online gender-based discrimination and violence.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548213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2" name="Freeform 52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31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55" name="Freeform 55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7" name="Freeform 57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8141400" y="4862098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Availability of informat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ion on designated contact persons who provide support in cases of harassment, violence, or discrimination.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139255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0" name="Freeform 60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TextBox 61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32</a:t>
            </a:r>
          </a:p>
        </p:txBody>
      </p:sp>
      <p:sp>
        <p:nvSpPr>
          <p:cNvPr id="62" name="Freeform 62"/>
          <p:cNvSpPr/>
          <p:nvPr/>
        </p:nvSpPr>
        <p:spPr>
          <a:xfrm>
            <a:off x="8941132" y="2523349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5" y="0"/>
                </a:lnTo>
                <a:lnTo>
                  <a:pt x="639475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Freeform 63"/>
          <p:cNvSpPr/>
          <p:nvPr/>
        </p:nvSpPr>
        <p:spPr>
          <a:xfrm>
            <a:off x="6292940" y="2504855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Freeform 64"/>
          <p:cNvSpPr/>
          <p:nvPr/>
        </p:nvSpPr>
        <p:spPr>
          <a:xfrm>
            <a:off x="3669535" y="2486362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Freeform 65"/>
          <p:cNvSpPr/>
          <p:nvPr/>
        </p:nvSpPr>
        <p:spPr>
          <a:xfrm>
            <a:off x="1049101" y="2523349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1236" y="4774164"/>
            <a:ext cx="2002129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Establ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ishment of inter-institutional or cross-sector collaboration networks to strengthen the institutional response to gender-based cyberviolence and share good practices.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624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33</a:t>
            </a:r>
          </a:p>
        </p:txBody>
      </p:sp>
      <p:sp>
        <p:nvSpPr>
          <p:cNvPr id="24" name="Freeform 24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30359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2922959" y="490145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Establishment of teams with gender-sensitive training to lead mediation and resolution processes in cases of cyberviolence.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55788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47995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39037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8" name="Freeform 38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19841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sp>
        <p:nvSpPr>
          <p:cNvPr id="40" name="Freeform 40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5626570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tment to reducing gender gaps</a:t>
            </a:r>
          </a:p>
        </p:txBody>
      </p:sp>
      <p:sp>
        <p:nvSpPr>
          <p:cNvPr id="42" name="Freeform 42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Freeform 43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34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46" name="Freeform 4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8" name="Freeform 48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5550358" y="502527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istence of assessments regarding gender imbalances among the student body.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48213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1" name="Freeform 51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35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54" name="Freeform 54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6" name="Freeform 56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8142415" y="5016942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ass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essments regarding gender imbalances among academic staff.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139255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9" name="Freeform 59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36</a:t>
            </a:r>
          </a:p>
        </p:txBody>
      </p:sp>
      <p:sp>
        <p:nvSpPr>
          <p:cNvPr id="61" name="Freeform 61"/>
          <p:cNvSpPr/>
          <p:nvPr/>
        </p:nvSpPr>
        <p:spPr>
          <a:xfrm>
            <a:off x="3669535" y="2486362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Freeform 62"/>
          <p:cNvSpPr/>
          <p:nvPr/>
        </p:nvSpPr>
        <p:spPr>
          <a:xfrm>
            <a:off x="1049101" y="2523349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Freeform 63"/>
          <p:cNvSpPr/>
          <p:nvPr/>
        </p:nvSpPr>
        <p:spPr>
          <a:xfrm>
            <a:off x="6271489" y="2463412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7"/>
                </a:lnTo>
                <a:lnTo>
                  <a:pt x="0" y="6809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Freeform 64"/>
          <p:cNvSpPr/>
          <p:nvPr/>
        </p:nvSpPr>
        <p:spPr>
          <a:xfrm>
            <a:off x="8864932" y="2467869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7"/>
                </a:lnTo>
                <a:lnTo>
                  <a:pt x="0" y="6809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TextBox 65"/>
          <p:cNvSpPr txBox="1"/>
          <p:nvPr/>
        </p:nvSpPr>
        <p:spPr>
          <a:xfrm>
            <a:off x="8186166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tment to reducing gender gaps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1236" y="4929235"/>
            <a:ext cx="2002129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istence of assessments regarding gender imbalances in institutional leadership and management roles.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624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37</a:t>
            </a:r>
          </a:p>
        </p:txBody>
      </p:sp>
      <p:sp>
        <p:nvSpPr>
          <p:cNvPr id="24" name="Freeform 24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5" name="Group 25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8" name="Freeform 28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TextBox 29"/>
          <p:cNvSpPr txBox="1"/>
          <p:nvPr/>
        </p:nvSpPr>
        <p:spPr>
          <a:xfrm>
            <a:off x="2958301" y="4805410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assessments regarding gender imbalances within teams responsible for the design and implementation of online education.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55788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47995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139037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7" name="Freeform 37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Freeform 38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5626570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tment to reducing gender gaps</a:t>
            </a:r>
          </a:p>
        </p:txBody>
      </p:sp>
      <p:sp>
        <p:nvSpPr>
          <p:cNvPr id="40" name="Freeform 40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TextBox 42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38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44" name="Freeform 44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6" name="Freeform 46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5550358" y="4880340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entation of actions aimed at increasing the participation of underrepresented genders in programmes traditionally associated with a specific gender.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48213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9" name="Freeform 49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39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4" name="Freeform 54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141400" y="4805410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Implementation of actions to promote diversity—through an int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ersectional lens—among those involved in the design and implementation of online education.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139255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Freeform 57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40</a:t>
            </a:r>
          </a:p>
        </p:txBody>
      </p:sp>
      <p:sp>
        <p:nvSpPr>
          <p:cNvPr id="59" name="Freeform 59"/>
          <p:cNvSpPr/>
          <p:nvPr/>
        </p:nvSpPr>
        <p:spPr>
          <a:xfrm>
            <a:off x="6271489" y="2463412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7"/>
                </a:lnTo>
                <a:lnTo>
                  <a:pt x="0" y="6809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Freeform 60"/>
          <p:cNvSpPr/>
          <p:nvPr/>
        </p:nvSpPr>
        <p:spPr>
          <a:xfrm>
            <a:off x="8864932" y="2467869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7"/>
                </a:lnTo>
                <a:lnTo>
                  <a:pt x="0" y="6809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TextBox 61"/>
          <p:cNvSpPr txBox="1"/>
          <p:nvPr/>
        </p:nvSpPr>
        <p:spPr>
          <a:xfrm>
            <a:off x="8186166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tment to reducing gender gaps</a:t>
            </a:r>
          </a:p>
        </p:txBody>
      </p:sp>
      <p:sp>
        <p:nvSpPr>
          <p:cNvPr id="62" name="Freeform 62"/>
          <p:cNvSpPr/>
          <p:nvPr/>
        </p:nvSpPr>
        <p:spPr>
          <a:xfrm>
            <a:off x="1082273" y="2467869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7"/>
                </a:lnTo>
                <a:lnTo>
                  <a:pt x="0" y="6809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Freeform 63"/>
          <p:cNvSpPr/>
          <p:nvPr/>
        </p:nvSpPr>
        <p:spPr>
          <a:xfrm>
            <a:off x="3675717" y="2472325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7" y="0"/>
                </a:lnTo>
                <a:lnTo>
                  <a:pt x="680917" y="680918"/>
                </a:lnTo>
                <a:lnTo>
                  <a:pt x="0" y="6809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3038041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tment to reducing gender gaps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43900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tment to reducing gender gaps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9134" y="5140767"/>
            <a:ext cx="2002129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Prov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ision of digital rest breaks during synchronous activities.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624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41</a:t>
            </a:r>
          </a:p>
        </p:txBody>
      </p:sp>
      <p:sp>
        <p:nvSpPr>
          <p:cNvPr id="24" name="Freeform 24"/>
          <p:cNvSpPr/>
          <p:nvPr/>
        </p:nvSpPr>
        <p:spPr>
          <a:xfrm rot="5400000">
            <a:off x="951368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52023" y="1313551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spectives on well-being, co-responsibility, and digital care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2958301" y="5053060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protocols promoting digital disconnection for students, academic staff, and institutional employees.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55788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47995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39037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8" name="Freeform 38"/>
          <p:cNvSpPr/>
          <p:nvPr/>
        </p:nvSpPr>
        <p:spPr>
          <a:xfrm rot="5400000">
            <a:off x="3540851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Freeform 39"/>
          <p:cNvSpPr/>
          <p:nvPr/>
        </p:nvSpPr>
        <p:spPr>
          <a:xfrm rot="5400000">
            <a:off x="6134256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10" y="0"/>
                </a:lnTo>
                <a:lnTo>
                  <a:pt x="960110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Freeform 40"/>
          <p:cNvSpPr/>
          <p:nvPr/>
        </p:nvSpPr>
        <p:spPr>
          <a:xfrm rot="5400000">
            <a:off x="8724236" y="643358"/>
            <a:ext cx="962235" cy="2281041"/>
          </a:xfrm>
          <a:custGeom>
            <a:avLst/>
            <a:gdLst/>
            <a:ahLst/>
            <a:cxnLst/>
            <a:rect l="l" t="t" r="r" b="b"/>
            <a:pathLst>
              <a:path w="962235" h="2281041">
                <a:moveTo>
                  <a:pt x="0" y="0"/>
                </a:moveTo>
                <a:lnTo>
                  <a:pt x="962235" y="0"/>
                </a:lnTo>
                <a:lnTo>
                  <a:pt x="962235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897" t="-40402" r="-26111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TextBox 42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42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44" name="Freeform 44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6" name="Freeform 46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5550358" y="501082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 of assessments on time use among students and academic staff in online education.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48213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9" name="Freeform 49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43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4" name="Freeform 54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141400" y="4880340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Implementation of awareness-raising, training, or initiatives to foster shared responsibility for ca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 among students, academic staff, and institutional employees.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139255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Freeform 57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44</a:t>
            </a:r>
          </a:p>
        </p:txBody>
      </p:sp>
      <p:sp>
        <p:nvSpPr>
          <p:cNvPr id="59" name="Freeform 59"/>
          <p:cNvSpPr/>
          <p:nvPr/>
        </p:nvSpPr>
        <p:spPr>
          <a:xfrm>
            <a:off x="3679981" y="2462202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1"/>
                </a:lnTo>
                <a:lnTo>
                  <a:pt x="0" y="692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Freeform 60"/>
          <p:cNvSpPr/>
          <p:nvPr/>
        </p:nvSpPr>
        <p:spPr>
          <a:xfrm>
            <a:off x="6264658" y="2462202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1"/>
                </a:lnTo>
                <a:lnTo>
                  <a:pt x="0" y="692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Freeform 61"/>
          <p:cNvSpPr/>
          <p:nvPr/>
        </p:nvSpPr>
        <p:spPr>
          <a:xfrm>
            <a:off x="8845882" y="2462202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1" y="0"/>
                </a:lnTo>
                <a:lnTo>
                  <a:pt x="692251" y="692251"/>
                </a:lnTo>
                <a:lnTo>
                  <a:pt x="0" y="692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Freeform 62"/>
          <p:cNvSpPr/>
          <p:nvPr/>
        </p:nvSpPr>
        <p:spPr>
          <a:xfrm>
            <a:off x="1092392" y="2433722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TextBox 63"/>
          <p:cNvSpPr txBox="1"/>
          <p:nvPr/>
        </p:nvSpPr>
        <p:spPr>
          <a:xfrm>
            <a:off x="3018677" y="1314614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spectives on well-being, co-responsibility, and digital care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613247" y="1314614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spectives on well-being, co-responsibility, and digital care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78438" y="1313551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spectives on well-being, co-responsibility, and digital care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1236" y="4805410"/>
            <a:ext cx="2002129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Ava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ilability of guidance materials to support students in managing care responsibilities and bridging digital and social divides that may hinder learning.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624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45</a:t>
            </a:r>
          </a:p>
        </p:txBody>
      </p:sp>
      <p:sp>
        <p:nvSpPr>
          <p:cNvPr id="24" name="Freeform 24"/>
          <p:cNvSpPr/>
          <p:nvPr/>
        </p:nvSpPr>
        <p:spPr>
          <a:xfrm rot="5400000">
            <a:off x="951368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52023" y="1313551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spectives on well-being, co-responsibility, and digital care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2955788" y="5053060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Implemen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tation of initiatives aimed at fostering digital well-being, ethical awareness, and critical digital competences.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55788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47995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39037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8" name="Freeform 38"/>
          <p:cNvSpPr/>
          <p:nvPr/>
        </p:nvSpPr>
        <p:spPr>
          <a:xfrm rot="5400000">
            <a:off x="3540851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Freeform 39"/>
          <p:cNvSpPr/>
          <p:nvPr/>
        </p:nvSpPr>
        <p:spPr>
          <a:xfrm rot="5400000">
            <a:off x="6134256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10" y="0"/>
                </a:lnTo>
                <a:lnTo>
                  <a:pt x="960110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Freeform 40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46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5" name="Freeform 45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548213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7" name="Freeform 47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48" name="Group 48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1" name="Freeform 51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8139255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3" name="Freeform 53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3679981" y="2462202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1"/>
                </a:lnTo>
                <a:lnTo>
                  <a:pt x="0" y="692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Freeform 55"/>
          <p:cNvSpPr/>
          <p:nvPr/>
        </p:nvSpPr>
        <p:spPr>
          <a:xfrm>
            <a:off x="6264658" y="2462202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1"/>
                </a:lnTo>
                <a:lnTo>
                  <a:pt x="0" y="692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Freeform 56"/>
          <p:cNvSpPr/>
          <p:nvPr/>
        </p:nvSpPr>
        <p:spPr>
          <a:xfrm>
            <a:off x="1092392" y="2433722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3018677" y="1314614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spectives on well-being, co-responsibility, and digital care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13247" y="1314614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spectives on well-being, co-responsibility, and digital care</a:t>
            </a:r>
          </a:p>
        </p:txBody>
      </p:sp>
      <p:sp>
        <p:nvSpPr>
          <p:cNvPr id="59" name="Freeform 59"/>
          <p:cNvSpPr/>
          <p:nvPr/>
        </p:nvSpPr>
        <p:spPr>
          <a:xfrm>
            <a:off x="8903289" y="2463799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Freeform 60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TextBox 61"/>
          <p:cNvSpPr txBox="1"/>
          <p:nvPr/>
        </p:nvSpPr>
        <p:spPr>
          <a:xfrm>
            <a:off x="8204289" y="1459119"/>
            <a:ext cx="20021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624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2" name="Freeform 22"/>
          <p:cNvSpPr/>
          <p:nvPr/>
        </p:nvSpPr>
        <p:spPr>
          <a:xfrm rot="5400000">
            <a:off x="951368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3" name="TextBox 23"/>
          <p:cNvSpPr txBox="1"/>
          <p:nvPr/>
        </p:nvSpPr>
        <p:spPr>
          <a:xfrm>
            <a:off x="452023" y="1313551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spectives on well-being, co-responsibility, and digital care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7" name="Freeform 27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TextBox 28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55788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47995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39037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5" name="Freeform 35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6" name="Group 36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9" name="Freeform 39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TextBox 40"/>
          <p:cNvSpPr txBox="1"/>
          <p:nvPr/>
        </p:nvSpPr>
        <p:spPr>
          <a:xfrm>
            <a:off x="5548213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1" name="Freeform 41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42" name="Group 42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5" name="Freeform 45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8139255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7" name="Freeform 47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Freeform 48"/>
          <p:cNvSpPr/>
          <p:nvPr/>
        </p:nvSpPr>
        <p:spPr>
          <a:xfrm>
            <a:off x="1092392" y="2433722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Freeform 49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Freeform 50"/>
          <p:cNvSpPr/>
          <p:nvPr/>
        </p:nvSpPr>
        <p:spPr>
          <a:xfrm>
            <a:off x="3675717" y="2472325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7" y="0"/>
                </a:lnTo>
                <a:lnTo>
                  <a:pt x="680917" y="680918"/>
                </a:lnTo>
                <a:lnTo>
                  <a:pt x="0" y="6809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TextBox 51"/>
          <p:cNvSpPr txBox="1"/>
          <p:nvPr/>
        </p:nvSpPr>
        <p:spPr>
          <a:xfrm>
            <a:off x="3038041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tment to reducing gender gaps</a:t>
            </a:r>
          </a:p>
        </p:txBody>
      </p:sp>
      <p:sp>
        <p:nvSpPr>
          <p:cNvPr id="52" name="Freeform 52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5613247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sp>
        <p:nvSpPr>
          <p:cNvPr id="54" name="Freeform 54"/>
          <p:cNvSpPr/>
          <p:nvPr/>
        </p:nvSpPr>
        <p:spPr>
          <a:xfrm>
            <a:off x="6292940" y="2504855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Freeform 55"/>
          <p:cNvSpPr/>
          <p:nvPr/>
        </p:nvSpPr>
        <p:spPr>
          <a:xfrm>
            <a:off x="8903289" y="2463799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Freeform 56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8204289" y="1459119"/>
            <a:ext cx="20021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14" name="Freeform 14"/>
          <p:cNvSpPr/>
          <p:nvPr/>
        </p:nvSpPr>
        <p:spPr>
          <a:xfrm>
            <a:off x="9019955" y="2623248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5" name="Freeform 15"/>
          <p:cNvSpPr/>
          <p:nvPr/>
        </p:nvSpPr>
        <p:spPr>
          <a:xfrm>
            <a:off x="6417071" y="2609008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6" name="Group 16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20" name="Freeform 2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3" name="Freeform 23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4" name="Group 24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7" name="Freeform 27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>
            <a:off x="1241231" y="2551342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>
            <a:off x="3851726" y="256170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2" y="0"/>
                </a:lnTo>
                <a:lnTo>
                  <a:pt x="575912" y="575912"/>
                </a:lnTo>
                <a:lnTo>
                  <a:pt x="0" y="5759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6353" y="4817522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Promotion of participation by individuals with diverse characteristics in pedagogical and technological design processes.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48</a:t>
            </a:r>
          </a:p>
        </p:txBody>
      </p:sp>
      <p:sp>
        <p:nvSpPr>
          <p:cNvPr id="39" name="Freeform 39"/>
          <p:cNvSpPr/>
          <p:nvPr/>
        </p:nvSpPr>
        <p:spPr>
          <a:xfrm>
            <a:off x="325519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TextBox 40"/>
          <p:cNvSpPr txBox="1"/>
          <p:nvPr/>
        </p:nvSpPr>
        <p:spPr>
          <a:xfrm>
            <a:off x="510436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4" name="Freeform 44"/>
          <p:cNvSpPr/>
          <p:nvPr/>
        </p:nvSpPr>
        <p:spPr>
          <a:xfrm>
            <a:off x="2931050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3126676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6" name="Freeform 46"/>
          <p:cNvSpPr/>
          <p:nvPr/>
        </p:nvSpPr>
        <p:spPr>
          <a:xfrm>
            <a:off x="553738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7" y="0"/>
                </a:lnTo>
                <a:lnTo>
                  <a:pt x="2407337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5715587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8" name="Freeform 48"/>
          <p:cNvSpPr/>
          <p:nvPr/>
        </p:nvSpPr>
        <p:spPr>
          <a:xfrm>
            <a:off x="811966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6" y="0"/>
                </a:lnTo>
                <a:lnTo>
                  <a:pt x="2407336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8310165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058509" y="4654327"/>
            <a:ext cx="2127906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Inc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orporation of accessibility adaptations for individuals with disabilities (e.g., subtitles, voice narration, image descriptions, readability, contrast and colour use, etc.).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5" name="Freeform 55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Freeform 56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5643282" y="4963559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Inclus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ion of content warnings to alert students to sensitive material, tailored to diverse learner profiles.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49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62" name="Freeform 6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64" name="Freeform 64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Freeform 65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TextBox 66"/>
          <p:cNvSpPr txBox="1"/>
          <p:nvPr/>
        </p:nvSpPr>
        <p:spPr>
          <a:xfrm>
            <a:off x="8216962" y="4988367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raining in gender perspective and inclusivity for support teams and content designers.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14" name="Freeform 14"/>
          <p:cNvSpPr/>
          <p:nvPr/>
        </p:nvSpPr>
        <p:spPr>
          <a:xfrm>
            <a:off x="9019955" y="2623248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5" name="Freeform 15"/>
          <p:cNvSpPr/>
          <p:nvPr/>
        </p:nvSpPr>
        <p:spPr>
          <a:xfrm>
            <a:off x="6417071" y="2609008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6" name="Group 16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20" name="Freeform 2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3" name="Freeform 23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4" name="Group 24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7" name="Freeform 27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>
            <a:off x="1241231" y="2551342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>
            <a:off x="3851726" y="256170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2" y="0"/>
                </a:lnTo>
                <a:lnTo>
                  <a:pt x="575912" y="575912"/>
                </a:lnTo>
                <a:lnTo>
                  <a:pt x="0" y="5759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60937" y="4817522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Assess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ment of neurodiversity and learning differences (e.g., ADHD, autism spectrum conditions, dyslexia, colour blindness, etc.).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52</a:t>
            </a:r>
          </a:p>
        </p:txBody>
      </p:sp>
      <p:sp>
        <p:nvSpPr>
          <p:cNvPr id="39" name="Freeform 39"/>
          <p:cNvSpPr/>
          <p:nvPr/>
        </p:nvSpPr>
        <p:spPr>
          <a:xfrm>
            <a:off x="325519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TextBox 40"/>
          <p:cNvSpPr txBox="1"/>
          <p:nvPr/>
        </p:nvSpPr>
        <p:spPr>
          <a:xfrm>
            <a:off x="509625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4" name="Freeform 44"/>
          <p:cNvSpPr/>
          <p:nvPr/>
        </p:nvSpPr>
        <p:spPr>
          <a:xfrm>
            <a:off x="2931050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3115967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6" name="Freeform 46"/>
          <p:cNvSpPr/>
          <p:nvPr/>
        </p:nvSpPr>
        <p:spPr>
          <a:xfrm>
            <a:off x="553738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7" y="0"/>
                </a:lnTo>
                <a:lnTo>
                  <a:pt x="2407337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5725112" y="1179821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8" name="Freeform 48"/>
          <p:cNvSpPr/>
          <p:nvPr/>
        </p:nvSpPr>
        <p:spPr>
          <a:xfrm>
            <a:off x="811966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6" y="0"/>
                </a:lnTo>
                <a:lnTo>
                  <a:pt x="2407336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8293463" y="1179821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070765" y="5065172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Integ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ration of UDL principles as part of the institution’s definition of educational quality.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5" name="Freeform 55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Freeform 56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5643282" y="5244446"/>
            <a:ext cx="212790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Diversification of hardware tools and navigability options.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53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62" name="Freeform 6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64" name="Freeform 64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Freeform 65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TextBox 66"/>
          <p:cNvSpPr txBox="1"/>
          <p:nvPr/>
        </p:nvSpPr>
        <p:spPr>
          <a:xfrm>
            <a:off x="8216962" y="5188997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Diversification of formats in the design of educational resources.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14" name="Freeform 14"/>
          <p:cNvSpPr/>
          <p:nvPr/>
        </p:nvSpPr>
        <p:spPr>
          <a:xfrm>
            <a:off x="6417071" y="2609008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5" name="Group 15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2" name="Freeform 22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3" name="Group 23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6" name="Freeform 26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7" name="Freeform 27"/>
          <p:cNvSpPr/>
          <p:nvPr/>
        </p:nvSpPr>
        <p:spPr>
          <a:xfrm>
            <a:off x="1241231" y="2551342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>
            <a:off x="3851726" y="256170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2" y="0"/>
                </a:lnTo>
                <a:lnTo>
                  <a:pt x="575912" y="575912"/>
                </a:lnTo>
                <a:lnTo>
                  <a:pt x="0" y="5759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TextBox 29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60937" y="5120621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iversification of formats for student expression and participation.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56</a:t>
            </a:r>
          </a:p>
        </p:txBody>
      </p:sp>
      <p:sp>
        <p:nvSpPr>
          <p:cNvPr id="38" name="Freeform 38"/>
          <p:cNvSpPr/>
          <p:nvPr/>
        </p:nvSpPr>
        <p:spPr>
          <a:xfrm>
            <a:off x="325519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8169" t="-4714" r="-11276" b="-10248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509625" y="1178079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43" name="Freeform 43"/>
          <p:cNvSpPr/>
          <p:nvPr/>
        </p:nvSpPr>
        <p:spPr>
          <a:xfrm>
            <a:off x="2931050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3115967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5" name="Freeform 45"/>
          <p:cNvSpPr/>
          <p:nvPr/>
        </p:nvSpPr>
        <p:spPr>
          <a:xfrm>
            <a:off x="553738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7" y="0"/>
                </a:lnTo>
                <a:lnTo>
                  <a:pt x="2407337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725112" y="1179821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47" name="Freeform 47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TextBox 48"/>
          <p:cNvSpPr txBox="1"/>
          <p:nvPr/>
        </p:nvSpPr>
        <p:spPr>
          <a:xfrm>
            <a:off x="3070765" y="5120621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Dive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rsification of formats in assessment and feedback processes.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5628819" y="5120621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 of adaptable content that can be customized across different devices.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57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60" name="Freeform 6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62" name="Freeform 62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Freeform 63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8216962" y="4693697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istence of learning objectives that foster students’ critical and reflective capacities to analyse digital inequalities from an intersectional perspective.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58</a:t>
            </a:r>
          </a:p>
        </p:txBody>
      </p:sp>
      <p:sp>
        <p:nvSpPr>
          <p:cNvPr id="67" name="Freeform 67"/>
          <p:cNvSpPr/>
          <p:nvPr/>
        </p:nvSpPr>
        <p:spPr>
          <a:xfrm>
            <a:off x="9006800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0937" y="4941347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istence of courses specifically addressing gender approaches or integrating gender-related content across various subjects.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59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8" name="Freeform 38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60436" y="4791170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ross-disciplinary courses that critically examine the ethical, social, and educational implications of privacy and data use in the digital society.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628819" y="4751045"/>
            <a:ext cx="2127906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istence of cross-disciplinary courses that address the ethical, social, and educational implications of the digital society from a decolonial and intersectional perspective.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216962" y="4827782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Mon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itoring and evaluation of the implementation of gender-sensitive curricular programmes.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62</a:t>
            </a:r>
          </a:p>
        </p:txBody>
      </p:sp>
      <p:sp>
        <p:nvSpPr>
          <p:cNvPr id="58" name="Freeform 58"/>
          <p:cNvSpPr/>
          <p:nvPr/>
        </p:nvSpPr>
        <p:spPr>
          <a:xfrm>
            <a:off x="9006800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0" name="Freeform 60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Freeform 61"/>
          <p:cNvSpPr/>
          <p:nvPr/>
        </p:nvSpPr>
        <p:spPr>
          <a:xfrm>
            <a:off x="6415757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570278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3" name="Freeform 63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Freeform 64"/>
          <p:cNvSpPr/>
          <p:nvPr/>
        </p:nvSpPr>
        <p:spPr>
          <a:xfrm>
            <a:off x="3803696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TextBox 65"/>
          <p:cNvSpPr txBox="1"/>
          <p:nvPr/>
        </p:nvSpPr>
        <p:spPr>
          <a:xfrm>
            <a:off x="3090720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6" name="Freeform 66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7" name="Freeform 67"/>
          <p:cNvSpPr/>
          <p:nvPr/>
        </p:nvSpPr>
        <p:spPr>
          <a:xfrm>
            <a:off x="1232869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51989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Freeform 26"/>
          <p:cNvSpPr/>
          <p:nvPr/>
        </p:nvSpPr>
        <p:spPr>
          <a:xfrm>
            <a:off x="1090004" y="243842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8" y="0"/>
                </a:lnTo>
                <a:lnTo>
                  <a:pt x="682838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7" name="Freeform 27"/>
          <p:cNvSpPr/>
          <p:nvPr/>
        </p:nvSpPr>
        <p:spPr>
          <a:xfrm>
            <a:off x="3668470" y="246690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8" y="0"/>
                </a:lnTo>
                <a:lnTo>
                  <a:pt x="682838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>
            <a:off x="6259512" y="246690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>
            <a:off x="8841431" y="246690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493247" y="53002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67470" y="4914995"/>
            <a:ext cx="209195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guidelines for the procurement of platforms that prioritize privacy and responsible use of digital data.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6305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Freeform 34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TextBox 35"/>
          <p:cNvSpPr txBox="1"/>
          <p:nvPr/>
        </p:nvSpPr>
        <p:spPr>
          <a:xfrm>
            <a:off x="538779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071713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0" name="Freeform 40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2939971" y="4817313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transparency policies regarding the terms and conditions of use of institutional educational platforms.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945936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944772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4" name="Freeform 44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Freeform 46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3120403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48" name="Freeform 48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662756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5" name="Freeform 55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5535814" y="5064963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institutional policies regulating privacy and digital data use.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536978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535814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21629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60" name="Freeform 60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61" name="TextBox 61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53798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144495" y="4797366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policies concerning users’ digital consent, including for the use of images, recordings, and information sharing.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28021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2685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299330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67" name="Freeform 67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0937" y="4914995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iversification of theoretical references in curricula, including traditionally underrepresented genders, languages, and contexts.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8" name="Freeform 38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60436" y="4963637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Inclusion of b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ibliographic references that reflect a diversity of authors (in terms of gender, origin, language, etc.).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641075" y="4963637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 of non-stereotypical, non-sexist, and gender-inclusive imagery and iconography in pedagogical resources.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216962" y="5120621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orporation of LGBTIQ+ perspectives within pedagogical materials.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66</a:t>
            </a:r>
          </a:p>
        </p:txBody>
      </p:sp>
      <p:sp>
        <p:nvSpPr>
          <p:cNvPr id="58" name="Freeform 58"/>
          <p:cNvSpPr/>
          <p:nvPr/>
        </p:nvSpPr>
        <p:spPr>
          <a:xfrm>
            <a:off x="9006800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0" name="Freeform 60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Freeform 61"/>
          <p:cNvSpPr/>
          <p:nvPr/>
        </p:nvSpPr>
        <p:spPr>
          <a:xfrm>
            <a:off x="6415757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570278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3" name="Freeform 63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Freeform 64"/>
          <p:cNvSpPr/>
          <p:nvPr/>
        </p:nvSpPr>
        <p:spPr>
          <a:xfrm>
            <a:off x="3803696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TextBox 65"/>
          <p:cNvSpPr txBox="1"/>
          <p:nvPr/>
        </p:nvSpPr>
        <p:spPr>
          <a:xfrm>
            <a:off x="3090720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6" name="Freeform 66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7" name="Freeform 67"/>
          <p:cNvSpPr/>
          <p:nvPr/>
        </p:nvSpPr>
        <p:spPr>
          <a:xfrm>
            <a:off x="1232869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51989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1726" y="4914995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 of non-sexist and gender-inclusive language in institutional communications (e.g., advertisements, news, official documents).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68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8" name="Freeform 38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60436" y="4866100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Use of non-stereotypical, non-sexist, and gender-inclusive imagery and iconography in institutional communications (e.g., advertisements, news, official documents).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628819" y="4988367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stence of assessments on student characteristics from an intersectional perspective.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216962" y="4791170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romotion of reflection based on students’ lived experiences and knowledge, avoiding racial, class, gender, or heteronormative biases.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59" name="Freeform 59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570278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61" name="Freeform 61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Freeform 62"/>
          <p:cNvSpPr/>
          <p:nvPr/>
        </p:nvSpPr>
        <p:spPr>
          <a:xfrm>
            <a:off x="3803696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TextBox 63"/>
          <p:cNvSpPr txBox="1"/>
          <p:nvPr/>
        </p:nvSpPr>
        <p:spPr>
          <a:xfrm>
            <a:off x="3090720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4" name="Freeform 64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Freeform 65"/>
          <p:cNvSpPr/>
          <p:nvPr/>
        </p:nvSpPr>
        <p:spPr>
          <a:xfrm>
            <a:off x="1232869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TextBox 66"/>
          <p:cNvSpPr txBox="1"/>
          <p:nvPr/>
        </p:nvSpPr>
        <p:spPr>
          <a:xfrm>
            <a:off x="51989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67" name="Freeform 67"/>
          <p:cNvSpPr/>
          <p:nvPr/>
        </p:nvSpPr>
        <p:spPr>
          <a:xfrm>
            <a:off x="6443035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Freeform 68"/>
          <p:cNvSpPr/>
          <p:nvPr/>
        </p:nvSpPr>
        <p:spPr>
          <a:xfrm>
            <a:off x="8978473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0937" y="5077435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Encourag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ement of dialogue, participation, joint decision-making, and initiatives that actively involve students.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8" name="Freeform 38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75729" y="4829785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Explicit articulation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values such as openness and respect for diversity in both synchronous and asynchronous communication and interaction.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628819" y="499679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 of cooperative strategies that foster cohesion and collective creation among students.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216962" y="4849259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participatory methodologies that encourage dialogue around course activities, particularly during synchronous sessions.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74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59" name="Freeform 59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570278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61" name="Freeform 61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Freeform 62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Freeform 63"/>
          <p:cNvSpPr/>
          <p:nvPr/>
        </p:nvSpPr>
        <p:spPr>
          <a:xfrm>
            <a:off x="6443035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Freeform 64"/>
          <p:cNvSpPr/>
          <p:nvPr/>
        </p:nvSpPr>
        <p:spPr>
          <a:xfrm>
            <a:off x="8978473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TextBox 65"/>
          <p:cNvSpPr txBox="1"/>
          <p:nvPr/>
        </p:nvSpPr>
        <p:spPr>
          <a:xfrm>
            <a:off x="3094677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03635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67" name="Freeform 67"/>
          <p:cNvSpPr/>
          <p:nvPr/>
        </p:nvSpPr>
        <p:spPr>
          <a:xfrm>
            <a:off x="1243889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Freeform 68"/>
          <p:cNvSpPr/>
          <p:nvPr/>
        </p:nvSpPr>
        <p:spPr>
          <a:xfrm>
            <a:off x="3779327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0937" y="5083862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 of learning strategies that support personalized learning pathways.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8" name="Freeform 38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75729" y="4973084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diverse, flexible, and context-sensitive teaching methodologies tailored to the student group.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628819" y="4849259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Availability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continuous professional development opportunities on gender-sensitive online teaching.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216962" y="4973084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(physical or virtual) collaborative workspaces for the co-design of educational resources among online educators.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78</a:t>
            </a:r>
          </a:p>
        </p:txBody>
      </p:sp>
      <p:sp>
        <p:nvSpPr>
          <p:cNvPr id="58" name="Freeform 58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5702421" y="1639720"/>
            <a:ext cx="2059739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ender-sensitive online teaching spaces</a:t>
            </a:r>
          </a:p>
        </p:txBody>
      </p:sp>
      <p:sp>
        <p:nvSpPr>
          <p:cNvPr id="60" name="Freeform 60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Freeform 61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3094677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03635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64" name="Freeform 64"/>
          <p:cNvSpPr/>
          <p:nvPr/>
        </p:nvSpPr>
        <p:spPr>
          <a:xfrm>
            <a:off x="1243889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Freeform 65"/>
          <p:cNvSpPr/>
          <p:nvPr/>
        </p:nvSpPr>
        <p:spPr>
          <a:xfrm>
            <a:off x="3779327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Freeform 66"/>
          <p:cNvSpPr/>
          <p:nvPr/>
        </p:nvSpPr>
        <p:spPr>
          <a:xfrm>
            <a:off x="6380519" y="2422598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7" name="Freeform 67"/>
          <p:cNvSpPr/>
          <p:nvPr/>
        </p:nvSpPr>
        <p:spPr>
          <a:xfrm>
            <a:off x="8984483" y="2422598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8260544" y="1639720"/>
            <a:ext cx="2059739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ender-sensitive online teaching spaces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0937" y="5083862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 of (physical or virtual) spaces for guidance and support in online teaching.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79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8" name="Freeform 38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56277" y="5112192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initiatives that promote innovation in online teaching.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628819" y="5075432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initiatives supporting the unionization of online teaching staff.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216962" y="5096909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Availability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diverse scheduling options that take into account caregiving and unpaid work responsibilities.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82</a:t>
            </a:r>
          </a:p>
        </p:txBody>
      </p:sp>
      <p:sp>
        <p:nvSpPr>
          <p:cNvPr id="58" name="Freeform 58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Freeform 59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481050" y="1639720"/>
            <a:ext cx="2059739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ender-sensitive online teaching spaces</a:t>
            </a:r>
          </a:p>
        </p:txBody>
      </p:sp>
      <p:sp>
        <p:nvSpPr>
          <p:cNvPr id="61" name="Freeform 61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Freeform 62"/>
          <p:cNvSpPr/>
          <p:nvPr/>
        </p:nvSpPr>
        <p:spPr>
          <a:xfrm>
            <a:off x="1152455" y="2466372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9" y="0"/>
                </a:lnTo>
                <a:lnTo>
                  <a:pt x="686019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Freeform 63"/>
          <p:cNvSpPr/>
          <p:nvPr/>
        </p:nvSpPr>
        <p:spPr>
          <a:xfrm>
            <a:off x="3756420" y="2466372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3056277" y="1639720"/>
            <a:ext cx="2059739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ender-sensitive online teaching spaces</a:t>
            </a:r>
          </a:p>
        </p:txBody>
      </p:sp>
      <p:sp>
        <p:nvSpPr>
          <p:cNvPr id="65" name="Freeform 65"/>
          <p:cNvSpPr/>
          <p:nvPr/>
        </p:nvSpPr>
        <p:spPr>
          <a:xfrm>
            <a:off x="6399097" y="2466372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TextBox 66"/>
          <p:cNvSpPr txBox="1"/>
          <p:nvPr/>
        </p:nvSpPr>
        <p:spPr>
          <a:xfrm>
            <a:off x="5675158" y="1683493"/>
            <a:ext cx="2059739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ender-sensitive online teaching spaces</a:t>
            </a:r>
          </a:p>
        </p:txBody>
      </p:sp>
      <p:sp>
        <p:nvSpPr>
          <p:cNvPr id="67" name="Freeform 67"/>
          <p:cNvSpPr/>
          <p:nvPr/>
        </p:nvSpPr>
        <p:spPr>
          <a:xfrm>
            <a:off x="8971083" y="2428909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8292659" y="1569193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Flexibility in online learning from a gender perspective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0937" y="4914995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Prioritization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asynchronous communication and interaction between students and educators, and among students themselves.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8" name="Freeform 38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3065922" y="4914995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mutually agreed guidelines between students and educators regarding appropriate forms of digital interaction in academic contexts.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5628819" y="4839812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mutually agreed guidelines between students and educators regarding digital conciliation (e.g., response times, working hours, etc.).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8216962" y="4831383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Availability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of guidance and materials to support students in developing self-regulation and autonomous learning skills.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86</a:t>
            </a:r>
          </a:p>
        </p:txBody>
      </p:sp>
      <p:sp>
        <p:nvSpPr>
          <p:cNvPr id="58" name="Freeform 58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Freeform 59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Freeform 60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Freeform 61"/>
          <p:cNvSpPr/>
          <p:nvPr/>
        </p:nvSpPr>
        <p:spPr>
          <a:xfrm>
            <a:off x="8971083" y="2428909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8292659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Flexibility in online learning from a gender perspective</a:t>
            </a:r>
          </a:p>
        </p:txBody>
      </p:sp>
      <p:sp>
        <p:nvSpPr>
          <p:cNvPr id="63" name="Freeform 63"/>
          <p:cNvSpPr/>
          <p:nvPr/>
        </p:nvSpPr>
        <p:spPr>
          <a:xfrm>
            <a:off x="6341326" y="2428909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566290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Flexibility in online learning from a gender perspective</a:t>
            </a:r>
          </a:p>
        </p:txBody>
      </p:sp>
      <p:sp>
        <p:nvSpPr>
          <p:cNvPr id="65" name="Freeform 65"/>
          <p:cNvSpPr/>
          <p:nvPr/>
        </p:nvSpPr>
        <p:spPr>
          <a:xfrm>
            <a:off x="3754051" y="2428909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TextBox 66"/>
          <p:cNvSpPr txBox="1"/>
          <p:nvPr/>
        </p:nvSpPr>
        <p:spPr>
          <a:xfrm>
            <a:off x="3075627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Flexibility in online learning from a gender perspective</a:t>
            </a:r>
          </a:p>
        </p:txBody>
      </p:sp>
      <p:sp>
        <p:nvSpPr>
          <p:cNvPr id="67" name="Freeform 67"/>
          <p:cNvSpPr/>
          <p:nvPr/>
        </p:nvSpPr>
        <p:spPr>
          <a:xfrm>
            <a:off x="1185700" y="2428909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507276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Flexibility in online learning from a gender perspective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5" name="Freeform 35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TextBox 36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0" name="Freeform 40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TextBox 42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5" name="Freeform 4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7" name="Freeform 47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Freeform 48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0" name="Freeform 50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Freeform 51"/>
          <p:cNvSpPr/>
          <p:nvPr/>
        </p:nvSpPr>
        <p:spPr>
          <a:xfrm>
            <a:off x="8971083" y="2428909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8292659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Flexibility in online learning from a gender perspective</a:t>
            </a:r>
          </a:p>
        </p:txBody>
      </p:sp>
      <p:sp>
        <p:nvSpPr>
          <p:cNvPr id="53" name="Freeform 53"/>
          <p:cNvSpPr/>
          <p:nvPr/>
        </p:nvSpPr>
        <p:spPr>
          <a:xfrm>
            <a:off x="6341326" y="2428909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TextBox 54"/>
          <p:cNvSpPr txBox="1"/>
          <p:nvPr/>
        </p:nvSpPr>
        <p:spPr>
          <a:xfrm>
            <a:off x="566290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Flexibility in online learning from a gender perspective</a:t>
            </a:r>
          </a:p>
        </p:txBody>
      </p:sp>
      <p:sp>
        <p:nvSpPr>
          <p:cNvPr id="55" name="Freeform 55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481050" y="1639720"/>
            <a:ext cx="2059739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ender-sensitive online teaching spaces</a:t>
            </a:r>
          </a:p>
        </p:txBody>
      </p:sp>
      <p:sp>
        <p:nvSpPr>
          <p:cNvPr id="57" name="Freeform 57"/>
          <p:cNvSpPr/>
          <p:nvPr/>
        </p:nvSpPr>
        <p:spPr>
          <a:xfrm>
            <a:off x="1152455" y="2466372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9" y="0"/>
                </a:lnTo>
                <a:lnTo>
                  <a:pt x="686019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Freeform 58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3094677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Methodologies for cyberfeminist online teaching</a:t>
            </a:r>
          </a:p>
        </p:txBody>
      </p:sp>
      <p:sp>
        <p:nvSpPr>
          <p:cNvPr id="60" name="Freeform 60"/>
          <p:cNvSpPr/>
          <p:nvPr/>
        </p:nvSpPr>
        <p:spPr>
          <a:xfrm>
            <a:off x="3779327" y="2502897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3115967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5669502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60544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135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4357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0135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6540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01506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02878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85157" y="581998"/>
            <a:ext cx="1876351" cy="22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Cyberfeminist pedagogies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9" name="Freeform 39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Freeform 40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5768016" y="696763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4" name="Freeform 4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6" name="Freeform 46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Freeform 47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TextBox 48"/>
          <p:cNvSpPr txBox="1"/>
          <p:nvPr/>
        </p:nvSpPr>
        <p:spPr>
          <a:xfrm>
            <a:off x="8342740" y="6959203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9" name="Freeform 49"/>
          <p:cNvSpPr/>
          <p:nvPr/>
        </p:nvSpPr>
        <p:spPr>
          <a:xfrm>
            <a:off x="9019955" y="2623248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Freeform 50"/>
          <p:cNvSpPr/>
          <p:nvPr/>
        </p:nvSpPr>
        <p:spPr>
          <a:xfrm>
            <a:off x="6417071" y="2609008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Freeform 51"/>
          <p:cNvSpPr/>
          <p:nvPr/>
        </p:nvSpPr>
        <p:spPr>
          <a:xfrm>
            <a:off x="553738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7" y="0"/>
                </a:lnTo>
                <a:lnTo>
                  <a:pt x="2407337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5715587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53" name="Freeform 53"/>
          <p:cNvSpPr/>
          <p:nvPr/>
        </p:nvSpPr>
        <p:spPr>
          <a:xfrm>
            <a:off x="811966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6" y="0"/>
                </a:lnTo>
                <a:lnTo>
                  <a:pt x="2407336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TextBox 54"/>
          <p:cNvSpPr txBox="1"/>
          <p:nvPr/>
        </p:nvSpPr>
        <p:spPr>
          <a:xfrm>
            <a:off x="8310165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Designing educational resources based on Design Justice and Universal Design for Learning (UDL)</a:t>
            </a:r>
          </a:p>
        </p:txBody>
      </p:sp>
      <p:sp>
        <p:nvSpPr>
          <p:cNvPr id="55" name="Freeform 55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Freeform 56"/>
          <p:cNvSpPr/>
          <p:nvPr/>
        </p:nvSpPr>
        <p:spPr>
          <a:xfrm>
            <a:off x="3803696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3090720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  <p:sp>
        <p:nvSpPr>
          <p:cNvPr id="58" name="Freeform 58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Freeform 59"/>
          <p:cNvSpPr/>
          <p:nvPr/>
        </p:nvSpPr>
        <p:spPr>
          <a:xfrm>
            <a:off x="1232869" y="2501875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51989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Mainstreaming gender perspectives within the curriculum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Freeform 26"/>
          <p:cNvSpPr/>
          <p:nvPr/>
        </p:nvSpPr>
        <p:spPr>
          <a:xfrm>
            <a:off x="1090004" y="243842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8" y="0"/>
                </a:lnTo>
                <a:lnTo>
                  <a:pt x="682838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7" name="Freeform 27"/>
          <p:cNvSpPr/>
          <p:nvPr/>
        </p:nvSpPr>
        <p:spPr>
          <a:xfrm>
            <a:off x="3668470" y="246690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8" y="0"/>
                </a:lnTo>
                <a:lnTo>
                  <a:pt x="682838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>
            <a:off x="6259512" y="246690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>
            <a:off x="8841431" y="246690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493247" y="53002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67470" y="4921191"/>
            <a:ext cx="209195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transparency policies regarding educational decisions based on algorithmic data and automated processes.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6305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Freeform 34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TextBox 35"/>
          <p:cNvSpPr txBox="1"/>
          <p:nvPr/>
        </p:nvSpPr>
        <p:spPr>
          <a:xfrm>
            <a:off x="538779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071713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0" name="Freeform 40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2939971" y="5120621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policies on anonymity within both institutional and external platforms.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945936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944772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4" name="Freeform 44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Freeform 46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3120403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48" name="Freeform 48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662756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5" name="Freeform 55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5544833" y="504501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guidelines on academic integrity applicable to students, teaching staff, and tutors.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536978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535814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21629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60" name="Freeform 60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61" name="TextBox 61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53798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144495" y="492119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transparency policies regarding student monitoring systems implemented by the institution.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28021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2685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299330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Digital governance for transparency and ethics</a:t>
            </a:r>
          </a:p>
        </p:txBody>
      </p:sp>
      <p:sp>
        <p:nvSpPr>
          <p:cNvPr id="67" name="Freeform 67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4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493247" y="53002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6305" y="4977877"/>
            <a:ext cx="209195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assessments of students’ material conditions for engaging in online learning.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6305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0" name="Freeform 30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538779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itment to reducing the digital divide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71713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6" name="Freeform 36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2936813" y="4977877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assessments of academic staff’s material conditions for delivering online teaching.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45936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44772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0" name="Freeform 40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Freeform 42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3120403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itment to reducing the digital divide</a:t>
            </a:r>
          </a:p>
        </p:txBody>
      </p:sp>
      <p:sp>
        <p:nvSpPr>
          <p:cNvPr id="44" name="Freeform 44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9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62756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1" name="Freeform 51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5544833" y="4730227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assessments addressing students’ non-material or socio-economic conditions that may hinder their participation in online learning.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36978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35814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721629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itment to reducing the digital divide</a:t>
            </a:r>
          </a:p>
        </p:txBody>
      </p:sp>
      <p:sp>
        <p:nvSpPr>
          <p:cNvPr id="56" name="Freeform 56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53798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144495" y="487297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assessments concerning students’ digital competences and skills for online learning.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128021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12685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99330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itment to reducing the digital divide</a:t>
            </a:r>
          </a:p>
        </p:txBody>
      </p:sp>
      <p:sp>
        <p:nvSpPr>
          <p:cNvPr id="63" name="Freeform 63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12</a:t>
            </a:r>
          </a:p>
        </p:txBody>
      </p:sp>
      <p:sp>
        <p:nvSpPr>
          <p:cNvPr id="65" name="Freeform 65"/>
          <p:cNvSpPr/>
          <p:nvPr/>
        </p:nvSpPr>
        <p:spPr>
          <a:xfrm>
            <a:off x="1062677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9" y="0"/>
                </a:lnTo>
                <a:lnTo>
                  <a:pt x="691899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Freeform 66"/>
          <p:cNvSpPr/>
          <p:nvPr/>
        </p:nvSpPr>
        <p:spPr>
          <a:xfrm>
            <a:off x="3654817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7" name="Freeform 67"/>
          <p:cNvSpPr/>
          <p:nvPr/>
        </p:nvSpPr>
        <p:spPr>
          <a:xfrm>
            <a:off x="6262874" y="2462378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9"/>
                </a:lnTo>
                <a:lnTo>
                  <a:pt x="0" y="6918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Freeform 68"/>
          <p:cNvSpPr/>
          <p:nvPr/>
        </p:nvSpPr>
        <p:spPr>
          <a:xfrm>
            <a:off x="8857545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493247" y="53002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2649" y="4797366"/>
            <a:ext cx="209195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assessments concerning academic staff’s digital competences and skills for online teaching.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6305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0" name="Freeform 30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538779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itment to reducing the digital divide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71713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6" name="Freeform 36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2951060" y="499679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Availab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ility of subsidies to cover internet costs for students from low-income backgrounds.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45936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44772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0" name="Freeform 40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Freeform 42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3120403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itment to reducing the digital divide</a:t>
            </a:r>
          </a:p>
        </p:txBody>
      </p:sp>
      <p:sp>
        <p:nvSpPr>
          <p:cNvPr id="44" name="Freeform 44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62756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1" name="Freeform 51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5544833" y="499679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Implementat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ion of strategies aimed at enhancing the use of local technological infrastructures.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36978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35814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721629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tion of free and open internet access and use</a:t>
            </a:r>
          </a:p>
        </p:txBody>
      </p:sp>
      <p:sp>
        <p:nvSpPr>
          <p:cNvPr id="56" name="Freeform 56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15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53798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130752" y="4880340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ementation of strategies aimed at fostering the creation of local and community-based digital content through university outreach or community engagement initiatives.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128021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12685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99330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tion of free and open internet access and use</a:t>
            </a:r>
          </a:p>
        </p:txBody>
      </p:sp>
      <p:sp>
        <p:nvSpPr>
          <p:cNvPr id="63" name="Freeform 63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16</a:t>
            </a:r>
          </a:p>
        </p:txBody>
      </p:sp>
      <p:sp>
        <p:nvSpPr>
          <p:cNvPr id="65" name="Freeform 65"/>
          <p:cNvSpPr/>
          <p:nvPr/>
        </p:nvSpPr>
        <p:spPr>
          <a:xfrm>
            <a:off x="1062677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9" y="0"/>
                </a:lnTo>
                <a:lnTo>
                  <a:pt x="691899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Freeform 66"/>
          <p:cNvSpPr/>
          <p:nvPr/>
        </p:nvSpPr>
        <p:spPr>
          <a:xfrm>
            <a:off x="3654817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7" name="Freeform 67"/>
          <p:cNvSpPr/>
          <p:nvPr/>
        </p:nvSpPr>
        <p:spPr>
          <a:xfrm>
            <a:off x="6254982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Freeform 68"/>
          <p:cNvSpPr/>
          <p:nvPr/>
        </p:nvSpPr>
        <p:spPr>
          <a:xfrm>
            <a:off x="8911481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493247" y="53002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6322" y="5168841"/>
            <a:ext cx="209195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Implementation of strategies aimed at promoting the use of open-source software.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6305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0" name="Freeform 30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538779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tion of free and open internet access and use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71713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6" name="Freeform 36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2939971" y="4797366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istence of guidelines concerning the intellectual property rights (copyright) of individuals who develop learning resources.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45936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44772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0" name="Freeform 40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Freeform 42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3120403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tion of free and open internet access and use</a:t>
            </a:r>
          </a:p>
        </p:txBody>
      </p:sp>
      <p:sp>
        <p:nvSpPr>
          <p:cNvPr id="44" name="Freeform 44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17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62756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1" name="Freeform 51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5544833" y="499679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Use and promot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ion of open licences such as Creative Commons (CC) for educational resources and content.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36978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35814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721629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tion of free and open internet access and use</a:t>
            </a:r>
          </a:p>
        </p:txBody>
      </p:sp>
      <p:sp>
        <p:nvSpPr>
          <p:cNvPr id="56" name="Freeform 56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19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53798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130752" y="487297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Use of Op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 Educational Resources (OER) (e.g., repositories of resources, image and sound banks, etc.).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128021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12685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99330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tion of free and open internet access and use</a:t>
            </a:r>
          </a:p>
        </p:txBody>
      </p:sp>
      <p:sp>
        <p:nvSpPr>
          <p:cNvPr id="63" name="Freeform 63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20</a:t>
            </a:r>
          </a:p>
        </p:txBody>
      </p:sp>
      <p:sp>
        <p:nvSpPr>
          <p:cNvPr id="65" name="Freeform 65"/>
          <p:cNvSpPr/>
          <p:nvPr/>
        </p:nvSpPr>
        <p:spPr>
          <a:xfrm>
            <a:off x="6254982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Freeform 66"/>
          <p:cNvSpPr/>
          <p:nvPr/>
        </p:nvSpPr>
        <p:spPr>
          <a:xfrm>
            <a:off x="8911481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7" name="Freeform 67"/>
          <p:cNvSpPr/>
          <p:nvPr/>
        </p:nvSpPr>
        <p:spPr>
          <a:xfrm>
            <a:off x="3654817" y="2462378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9"/>
                </a:lnTo>
                <a:lnTo>
                  <a:pt x="0" y="6918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Freeform 68"/>
          <p:cNvSpPr/>
          <p:nvPr/>
        </p:nvSpPr>
        <p:spPr>
          <a:xfrm>
            <a:off x="1085474" y="243112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Freeform 26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7" name="Group 27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Freeform 31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Freeform 32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3" name="Freeform 33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Freeform 34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35" name="Group 35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8" name="Freeform 38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Freeform 39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0" name="Freeform 40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8911481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Freeform 42"/>
          <p:cNvSpPr/>
          <p:nvPr/>
        </p:nvSpPr>
        <p:spPr>
          <a:xfrm>
            <a:off x="1085474" y="243112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Freeform 43"/>
          <p:cNvSpPr/>
          <p:nvPr/>
        </p:nvSpPr>
        <p:spPr>
          <a:xfrm>
            <a:off x="3654817" y="2459603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Freeform 44"/>
          <p:cNvSpPr/>
          <p:nvPr/>
        </p:nvSpPr>
        <p:spPr>
          <a:xfrm>
            <a:off x="6250389" y="2466908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9"/>
                </a:lnTo>
                <a:lnTo>
                  <a:pt x="0" y="682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493247" y="53002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6305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38779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tion of free and open internet access and use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071713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945936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944772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120403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itment to reducing the digital divide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662756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36978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35814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721629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igital governance for transparency and ethics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253798" y="558506"/>
            <a:ext cx="1876351" cy="68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access and technological participation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128021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12685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299330" y="1463928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tion of free and open internet access and use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95421" y="2443845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3684519" y="2443845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Freeform 21"/>
          <p:cNvSpPr/>
          <p:nvPr/>
        </p:nvSpPr>
        <p:spPr>
          <a:xfrm>
            <a:off x="6273890" y="2417396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2" name="Freeform 22"/>
          <p:cNvSpPr/>
          <p:nvPr/>
        </p:nvSpPr>
        <p:spPr>
          <a:xfrm>
            <a:off x="8852276" y="2417396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3" name="TextBox 23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0359" y="4901451"/>
            <a:ext cx="2002129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policies that incorporate a gender perspective as an integral component of online education quality.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624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21</a:t>
            </a:r>
          </a:p>
        </p:txBody>
      </p:sp>
      <p:sp>
        <p:nvSpPr>
          <p:cNvPr id="28" name="Freeform 28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TextBox 29"/>
          <p:cNvSpPr txBox="1"/>
          <p:nvPr/>
        </p:nvSpPr>
        <p:spPr>
          <a:xfrm>
            <a:off x="430359" y="1456993"/>
            <a:ext cx="20021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3" name="Freeform 33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TextBox 34"/>
          <p:cNvSpPr txBox="1"/>
          <p:nvPr/>
        </p:nvSpPr>
        <p:spPr>
          <a:xfrm>
            <a:off x="2957933" y="502527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policies enabling students to change their name in accordance with their gender identity.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55788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47995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39037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42" name="Freeform 42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3019841" y="1456993"/>
            <a:ext cx="20021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  <p:sp>
        <p:nvSpPr>
          <p:cNvPr id="44" name="Freeform 44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5613247" y="1456993"/>
            <a:ext cx="20021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  <p:sp>
        <p:nvSpPr>
          <p:cNvPr id="46" name="Freeform 46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8204289" y="1459119"/>
            <a:ext cx="20021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  <p:sp>
        <p:nvSpPr>
          <p:cNvPr id="48" name="Freeform 48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22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3" name="Freeform 53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TextBox 54"/>
          <p:cNvSpPr txBox="1"/>
          <p:nvPr/>
        </p:nvSpPr>
        <p:spPr>
          <a:xfrm>
            <a:off x="5550358" y="502527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institutional policies that promote LGBTIQ+ inclusion and perspectives.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48213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6" name="Freeform 56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23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59" name="Freeform 59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61" name="Freeform 61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8141400" y="4862176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policies that explicitly reject hate speech, discrimination, and the exclusion of LGBTIQ+ individuals and communities.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139255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4" name="Freeform 64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TextBox 65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95421" y="2443845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3684519" y="2443845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1" name="TextBox 21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7470" y="3280971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0359" y="5061184"/>
            <a:ext cx="2002129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policies that promote online environments free from gender-based discrimination and violence.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26246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25</a:t>
            </a:r>
          </a:p>
        </p:txBody>
      </p:sp>
      <p:sp>
        <p:nvSpPr>
          <p:cNvPr id="26" name="Freeform 26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7" name="TextBox 27"/>
          <p:cNvSpPr txBox="1"/>
          <p:nvPr/>
        </p:nvSpPr>
        <p:spPr>
          <a:xfrm>
            <a:off x="430359" y="1456993"/>
            <a:ext cx="20021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1" name="Freeform 31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TextBox 32"/>
          <p:cNvSpPr txBox="1"/>
          <p:nvPr/>
        </p:nvSpPr>
        <p:spPr>
          <a:xfrm>
            <a:off x="2957933" y="5185009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Existence of policies aimed at diagnosing gender-based discrimination and online violence.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55788" y="698342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47995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39037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Intersectional gender perspectives</a:t>
            </a:r>
          </a:p>
        </p:txBody>
      </p:sp>
      <p:sp>
        <p:nvSpPr>
          <p:cNvPr id="40" name="Freeform 40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3019841" y="1456993"/>
            <a:ext cx="20021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Institutional positioning through gender policies</a:t>
            </a:r>
          </a:p>
        </p:txBody>
      </p:sp>
      <p:sp>
        <p:nvSpPr>
          <p:cNvPr id="42" name="Freeform 42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5613247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sp>
        <p:nvSpPr>
          <p:cNvPr id="44" name="Freeform 44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8204289" y="1459119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stablishing safer spaces and combating cyberviolence</a:t>
            </a:r>
          </a:p>
        </p:txBody>
      </p:sp>
      <p:sp>
        <p:nvSpPr>
          <p:cNvPr id="46" name="Freeform 46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26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1" name="Freeform 51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5550358" y="4888464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Prov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ision of training and capacity-building on cyberviolence for staff responsible for gender units or for implementing measures against online gender-based violence.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48213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54" name="Freeform 54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27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57" name="Freeform 5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9" name="Freeform 59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8141400" y="4777626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Implementat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ion of awareness-raising campaigns on gender-based cyberviolence targeting the educational community.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139255" y="6977309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62" name="Freeform 62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TextBox 63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28</a:t>
            </a:r>
          </a:p>
        </p:txBody>
      </p:sp>
      <p:sp>
        <p:nvSpPr>
          <p:cNvPr id="64" name="Freeform 64"/>
          <p:cNvSpPr/>
          <p:nvPr/>
        </p:nvSpPr>
        <p:spPr>
          <a:xfrm>
            <a:off x="8913374" y="2467869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5" name="Freeform 65"/>
          <p:cNvSpPr/>
          <p:nvPr/>
        </p:nvSpPr>
        <p:spPr>
          <a:xfrm>
            <a:off x="6292940" y="2504855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4647</Words>
  <Application>Microsoft Office PowerPoint</Application>
  <PresentationFormat>Personalitzat</PresentationFormat>
  <Paragraphs>894</Paragraphs>
  <Slides>27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37" baseType="lpstr">
      <vt:lpstr>Glacial Indifference Bold</vt:lpstr>
      <vt:lpstr>Arial</vt:lpstr>
      <vt:lpstr>Glacial Indifference</vt:lpstr>
      <vt:lpstr>Abril Fatface</vt:lpstr>
      <vt:lpstr>Montserrat Semi-Bold</vt:lpstr>
      <vt:lpstr>Montserrat</vt:lpstr>
      <vt:lpstr>Calibri</vt:lpstr>
      <vt:lpstr>Montserrat Bold</vt:lpstr>
      <vt:lpstr>Cocomat Pro Bold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Cards_Toolkit_ENG</dc:title>
  <dc:creator>Gemma Martinez Mendo</dc:creator>
  <cp:lastModifiedBy>Gemma Martinez Mendo</cp:lastModifiedBy>
  <cp:revision>2</cp:revision>
  <dcterms:created xsi:type="dcterms:W3CDTF">2006-08-16T00:00:00Z</dcterms:created>
  <dcterms:modified xsi:type="dcterms:W3CDTF">2026-05-13T15:31:38Z</dcterms:modified>
  <dc:identifier>DAHGiYX3Z2c</dc:identifier>
</cp:coreProperties>
</file>