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693400" cy="7556500"/>
  <p:notesSz cx="6858000" cy="9144000"/>
  <p:embeddedFontLst>
    <p:embeddedFont>
      <p:font typeface="Abril Fatface" panose="02000503000000020003" pitchFamily="2" charset="0"/>
      <p:regular r:id="rId29"/>
    </p:embeddedFont>
    <p:embeddedFont>
      <p:font typeface="Cocomat Pro Bold" panose="020B0604020202020204" charset="0"/>
      <p:regular r:id="rId30"/>
    </p:embeddedFont>
    <p:embeddedFont>
      <p:font typeface="Glacial Indifference" panose="020B0604020202020204" charset="0"/>
      <p:regular r:id="rId31"/>
    </p:embeddedFont>
    <p:embeddedFont>
      <p:font typeface="Glacial Indifference Bold" panose="020B0604020202020204" charset="0"/>
      <p:regular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Bold" panose="020B0604020202020204" charset="0"/>
      <p:regular r:id="rId37"/>
      <p:bold r:id="rId38"/>
    </p:embeddedFont>
    <p:embeddedFont>
      <p:font typeface="Montserrat Semi-Bold" panose="020B0604020202020204" charset="0"/>
      <p:regular r:id="rId39"/>
    </p:embeddedFont>
    <p:embeddedFont>
      <p:font typeface="Montserrat Semi-Bold Italic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sv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8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6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8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18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B2D9F">
                    <a:alpha val="100000"/>
                  </a:srgbClr>
                </a:gs>
                <a:gs pos="100000">
                  <a:srgbClr val="FDD82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B2D9F">
                    <a:alpha val="100000"/>
                  </a:srgbClr>
                </a:gs>
                <a:gs pos="100000">
                  <a:srgbClr val="FDD82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55994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C3FDE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392590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2" name="Group 12"/>
          <p:cNvGrpSpPr/>
          <p:nvPr/>
        </p:nvGrpSpPr>
        <p:grpSpPr>
          <a:xfrm>
            <a:off x="7997324" y="209703"/>
            <a:ext cx="2409409" cy="3504122"/>
            <a:chOff x="0" y="0"/>
            <a:chExt cx="1847651" cy="268713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782909" cy="2623630"/>
            </a:xfrm>
            <a:custGeom>
              <a:avLst/>
              <a:gdLst/>
              <a:ahLst/>
              <a:cxnLst/>
              <a:rect l="l" t="t" r="r" b="b"/>
              <a:pathLst>
                <a:path w="1782909" h="2623630">
                  <a:moveTo>
                    <a:pt x="1691441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90171" y="0"/>
                  </a:lnTo>
                  <a:cubicBezTo>
                    <a:pt x="1740971" y="0"/>
                    <a:pt x="1782881" y="41910"/>
                    <a:pt x="1782881" y="92710"/>
                  </a:cubicBezTo>
                  <a:lnTo>
                    <a:pt x="1782881" y="2529650"/>
                  </a:lnTo>
                  <a:cubicBezTo>
                    <a:pt x="1784151" y="2581720"/>
                    <a:pt x="1742241" y="2623630"/>
                    <a:pt x="1691441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847651" cy="2687131"/>
            </a:xfrm>
            <a:custGeom>
              <a:avLst/>
              <a:gdLst/>
              <a:ahLst/>
              <a:cxnLst/>
              <a:rect l="l" t="t" r="r" b="b"/>
              <a:pathLst>
                <a:path w="1847651" h="2687131">
                  <a:moveTo>
                    <a:pt x="1723191" y="59690"/>
                  </a:moveTo>
                  <a:cubicBezTo>
                    <a:pt x="1758751" y="59690"/>
                    <a:pt x="1787961" y="88900"/>
                    <a:pt x="1787961" y="124460"/>
                  </a:cubicBezTo>
                  <a:lnTo>
                    <a:pt x="1787961" y="2562671"/>
                  </a:lnTo>
                  <a:cubicBezTo>
                    <a:pt x="1787961" y="2598231"/>
                    <a:pt x="1758751" y="2627440"/>
                    <a:pt x="1723191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3191" y="59690"/>
                  </a:lnTo>
                  <a:moveTo>
                    <a:pt x="17231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23191" y="2687131"/>
                  </a:lnTo>
                  <a:cubicBezTo>
                    <a:pt x="1791771" y="2687131"/>
                    <a:pt x="1847651" y="2631250"/>
                    <a:pt x="1847651" y="2562671"/>
                  </a:cubicBezTo>
                  <a:lnTo>
                    <a:pt x="1847651" y="124460"/>
                  </a:lnTo>
                  <a:cubicBezTo>
                    <a:pt x="1847651" y="55880"/>
                    <a:pt x="1791771" y="0"/>
                    <a:pt x="1723191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066484" y="287624"/>
            <a:ext cx="2271912" cy="2898015"/>
          </a:xfrm>
          <a:custGeom>
            <a:avLst/>
            <a:gdLst/>
            <a:ahLst/>
            <a:cxnLst/>
            <a:rect l="l" t="t" r="r" b="b"/>
            <a:pathLst>
              <a:path w="2271912" h="2898015">
                <a:moveTo>
                  <a:pt x="0" y="0"/>
                </a:moveTo>
                <a:lnTo>
                  <a:pt x="2271912" y="0"/>
                </a:lnTo>
                <a:lnTo>
                  <a:pt x="2271912" y="2898015"/>
                </a:lnTo>
                <a:lnTo>
                  <a:pt x="0" y="2898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</a:blip>
            <a:stretch>
              <a:fillRect l="-50502" t="-12600" r="-34529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6" name="Group 16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85293" y="247022"/>
            <a:ext cx="2282659" cy="2490961"/>
          </a:xfrm>
          <a:custGeom>
            <a:avLst/>
            <a:gdLst/>
            <a:ahLst/>
            <a:cxnLst/>
            <a:rect l="l" t="t" r="r" b="b"/>
            <a:pathLst>
              <a:path w="2282659" h="2490961">
                <a:moveTo>
                  <a:pt x="0" y="0"/>
                </a:moveTo>
                <a:lnTo>
                  <a:pt x="2282659" y="0"/>
                </a:lnTo>
                <a:lnTo>
                  <a:pt x="2282659" y="2490961"/>
                </a:lnTo>
                <a:lnTo>
                  <a:pt x="0" y="249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390" t="-139104" r="-71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0" name="Group 20"/>
          <p:cNvGrpSpPr/>
          <p:nvPr/>
        </p:nvGrpSpPr>
        <p:grpSpPr>
          <a:xfrm>
            <a:off x="5462282" y="3874655"/>
            <a:ext cx="2431848" cy="3504122"/>
            <a:chOff x="0" y="0"/>
            <a:chExt cx="1864859" cy="2687130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C3FDE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3" name="Freeform 23"/>
          <p:cNvSpPr/>
          <p:nvPr/>
        </p:nvSpPr>
        <p:spPr>
          <a:xfrm rot="5400000">
            <a:off x="4993437" y="4482254"/>
            <a:ext cx="3361797" cy="2288203"/>
          </a:xfrm>
          <a:custGeom>
            <a:avLst/>
            <a:gdLst/>
            <a:ahLst/>
            <a:cxnLst/>
            <a:rect l="l" t="t" r="r" b="b"/>
            <a:pathLst>
              <a:path w="3361797" h="2288203">
                <a:moveTo>
                  <a:pt x="0" y="0"/>
                </a:moveTo>
                <a:lnTo>
                  <a:pt x="3361796" y="0"/>
                </a:lnTo>
                <a:lnTo>
                  <a:pt x="3361796" y="2288203"/>
                </a:lnTo>
                <a:lnTo>
                  <a:pt x="0" y="2288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</a:blip>
            <a:stretch>
              <a:fillRect l="-2361" t="-39962" r="-12990" b="-1071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4" name="Freeform 24"/>
          <p:cNvSpPr/>
          <p:nvPr/>
        </p:nvSpPr>
        <p:spPr>
          <a:xfrm>
            <a:off x="285514" y="1214825"/>
            <a:ext cx="2292728" cy="2370174"/>
          </a:xfrm>
          <a:custGeom>
            <a:avLst/>
            <a:gdLst/>
            <a:ahLst/>
            <a:cxnLst/>
            <a:rect l="l" t="t" r="r" b="b"/>
            <a:pathLst>
              <a:path w="2292728" h="2370174">
                <a:moveTo>
                  <a:pt x="0" y="0"/>
                </a:moveTo>
                <a:lnTo>
                  <a:pt x="2292728" y="0"/>
                </a:lnTo>
                <a:lnTo>
                  <a:pt x="2292728" y="2370173"/>
                </a:lnTo>
                <a:lnTo>
                  <a:pt x="0" y="2370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03" t="-82" r="-88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277938" y="503104"/>
            <a:ext cx="1017861" cy="1129094"/>
          </a:xfrm>
          <a:custGeom>
            <a:avLst/>
            <a:gdLst/>
            <a:ahLst/>
            <a:cxnLst/>
            <a:rect l="l" t="t" r="r" b="b"/>
            <a:pathLst>
              <a:path w="1017861" h="1129094">
                <a:moveTo>
                  <a:pt x="0" y="0"/>
                </a:moveTo>
                <a:lnTo>
                  <a:pt x="1017861" y="0"/>
                </a:lnTo>
                <a:lnTo>
                  <a:pt x="1017861" y="1129094"/>
                </a:lnTo>
                <a:lnTo>
                  <a:pt x="0" y="11290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4064" t="-133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 rot="-5400000">
            <a:off x="5103487" y="707262"/>
            <a:ext cx="3137655" cy="2292243"/>
          </a:xfrm>
          <a:custGeom>
            <a:avLst/>
            <a:gdLst/>
            <a:ahLst/>
            <a:cxnLst/>
            <a:rect l="l" t="t" r="r" b="b"/>
            <a:pathLst>
              <a:path w="3137655" h="2292243">
                <a:moveTo>
                  <a:pt x="0" y="0"/>
                </a:moveTo>
                <a:lnTo>
                  <a:pt x="3137656" y="0"/>
                </a:lnTo>
                <a:lnTo>
                  <a:pt x="3137656" y="2292243"/>
                </a:lnTo>
                <a:lnTo>
                  <a:pt x="0" y="2292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7406" r="-35989" b="-18092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7" name="Freeform 27"/>
          <p:cNvSpPr/>
          <p:nvPr/>
        </p:nvSpPr>
        <p:spPr>
          <a:xfrm>
            <a:off x="5690434" y="406969"/>
            <a:ext cx="2128003" cy="2156245"/>
          </a:xfrm>
          <a:custGeom>
            <a:avLst/>
            <a:gdLst/>
            <a:ahLst/>
            <a:cxnLst/>
            <a:rect l="l" t="t" r="r" b="b"/>
            <a:pathLst>
              <a:path w="2128003" h="2156245">
                <a:moveTo>
                  <a:pt x="0" y="0"/>
                </a:moveTo>
                <a:lnTo>
                  <a:pt x="2128003" y="0"/>
                </a:lnTo>
                <a:lnTo>
                  <a:pt x="2128003" y="2156246"/>
                </a:lnTo>
                <a:lnTo>
                  <a:pt x="0" y="21562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08" r="-1913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>
            <a:off x="5657285" y="4823670"/>
            <a:ext cx="487369" cy="487369"/>
          </a:xfrm>
          <a:custGeom>
            <a:avLst/>
            <a:gdLst/>
            <a:ahLst/>
            <a:cxnLst/>
            <a:rect l="l" t="t" r="r" b="b"/>
            <a:pathLst>
              <a:path w="487369" h="487369">
                <a:moveTo>
                  <a:pt x="0" y="0"/>
                </a:moveTo>
                <a:lnTo>
                  <a:pt x="487368" y="0"/>
                </a:lnTo>
                <a:lnTo>
                  <a:pt x="487368" y="487369"/>
                </a:lnTo>
                <a:lnTo>
                  <a:pt x="0" y="4873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1660748" y="6936730"/>
            <a:ext cx="833541" cy="293823"/>
          </a:xfrm>
          <a:custGeom>
            <a:avLst/>
            <a:gdLst/>
            <a:ahLst/>
            <a:cxnLst/>
            <a:rect l="l" t="t" r="r" b="b"/>
            <a:pathLst>
              <a:path w="833541" h="293823">
                <a:moveTo>
                  <a:pt x="0" y="0"/>
                </a:moveTo>
                <a:lnTo>
                  <a:pt x="833541" y="0"/>
                </a:lnTo>
                <a:lnTo>
                  <a:pt x="833541" y="293823"/>
                </a:lnTo>
                <a:lnTo>
                  <a:pt x="0" y="293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1547702" y="3945457"/>
            <a:ext cx="982410" cy="1461392"/>
          </a:xfrm>
          <a:custGeom>
            <a:avLst/>
            <a:gdLst/>
            <a:ahLst/>
            <a:cxnLst/>
            <a:rect l="l" t="t" r="r" b="b"/>
            <a:pathLst>
              <a:path w="982410" h="1461392">
                <a:moveTo>
                  <a:pt x="0" y="0"/>
                </a:moveTo>
                <a:lnTo>
                  <a:pt x="982409" y="0"/>
                </a:lnTo>
                <a:lnTo>
                  <a:pt x="982409" y="1461392"/>
                </a:lnTo>
                <a:lnTo>
                  <a:pt x="0" y="14613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1000"/>
            </a:blip>
            <a:stretch>
              <a:fillRect l="-115982" t="-3339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8078343" y="950249"/>
            <a:ext cx="2162846" cy="2158694"/>
          </a:xfrm>
          <a:custGeom>
            <a:avLst/>
            <a:gdLst/>
            <a:ahLst/>
            <a:cxnLst/>
            <a:rect l="l" t="t" r="r" b="b"/>
            <a:pathLst>
              <a:path w="2162846" h="2158694">
                <a:moveTo>
                  <a:pt x="0" y="0"/>
                </a:moveTo>
                <a:lnTo>
                  <a:pt x="2162846" y="0"/>
                </a:lnTo>
                <a:lnTo>
                  <a:pt x="2162846" y="2158694"/>
                </a:lnTo>
                <a:lnTo>
                  <a:pt x="0" y="215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1281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2" name="Group 32"/>
          <p:cNvGrpSpPr/>
          <p:nvPr/>
        </p:nvGrpSpPr>
        <p:grpSpPr>
          <a:xfrm>
            <a:off x="2835417" y="209703"/>
            <a:ext cx="2431848" cy="3504122"/>
            <a:chOff x="0" y="0"/>
            <a:chExt cx="1864859" cy="268713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834911" y="3874655"/>
            <a:ext cx="2431848" cy="3504122"/>
            <a:chOff x="0" y="0"/>
            <a:chExt cx="1864859" cy="268713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2905870" y="3971095"/>
            <a:ext cx="2282659" cy="3336158"/>
          </a:xfrm>
          <a:custGeom>
            <a:avLst/>
            <a:gdLst/>
            <a:ahLst/>
            <a:cxnLst/>
            <a:rect l="l" t="t" r="r" b="b"/>
            <a:pathLst>
              <a:path w="2282659" h="3336158">
                <a:moveTo>
                  <a:pt x="0" y="0"/>
                </a:moveTo>
                <a:lnTo>
                  <a:pt x="2282659" y="0"/>
                </a:lnTo>
                <a:lnTo>
                  <a:pt x="2282659" y="3336159"/>
                </a:lnTo>
                <a:lnTo>
                  <a:pt x="0" y="33361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5000"/>
            </a:blip>
            <a:stretch>
              <a:fillRect l="-53718" t="-5732" r="-22120" b="-998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>
            <a:off x="3035158" y="4345448"/>
            <a:ext cx="501864" cy="501864"/>
          </a:xfrm>
          <a:custGeom>
            <a:avLst/>
            <a:gdLst/>
            <a:ahLst/>
            <a:cxnLst/>
            <a:rect l="l" t="t" r="r" b="b"/>
            <a:pathLst>
              <a:path w="501864" h="501864">
                <a:moveTo>
                  <a:pt x="0" y="0"/>
                </a:moveTo>
                <a:lnTo>
                  <a:pt x="501863" y="0"/>
                </a:lnTo>
                <a:lnTo>
                  <a:pt x="501863" y="501864"/>
                </a:lnTo>
                <a:lnTo>
                  <a:pt x="0" y="5018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3035158" y="5218787"/>
            <a:ext cx="501864" cy="501864"/>
          </a:xfrm>
          <a:custGeom>
            <a:avLst/>
            <a:gdLst/>
            <a:ahLst/>
            <a:cxnLst/>
            <a:rect l="l" t="t" r="r" b="b"/>
            <a:pathLst>
              <a:path w="501864" h="501864">
                <a:moveTo>
                  <a:pt x="0" y="0"/>
                </a:moveTo>
                <a:lnTo>
                  <a:pt x="501863" y="0"/>
                </a:lnTo>
                <a:lnTo>
                  <a:pt x="501863" y="501863"/>
                </a:lnTo>
                <a:lnTo>
                  <a:pt x="0" y="5018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3035158" y="6092125"/>
            <a:ext cx="511076" cy="511076"/>
          </a:xfrm>
          <a:custGeom>
            <a:avLst/>
            <a:gdLst/>
            <a:ahLst/>
            <a:cxnLst/>
            <a:rect l="l" t="t" r="r" b="b"/>
            <a:pathLst>
              <a:path w="511076" h="511076">
                <a:moveTo>
                  <a:pt x="0" y="0"/>
                </a:moveTo>
                <a:lnTo>
                  <a:pt x="511076" y="0"/>
                </a:lnTo>
                <a:lnTo>
                  <a:pt x="511076" y="511076"/>
                </a:lnTo>
                <a:lnTo>
                  <a:pt x="0" y="5110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Freeform 42"/>
          <p:cNvSpPr/>
          <p:nvPr/>
        </p:nvSpPr>
        <p:spPr>
          <a:xfrm>
            <a:off x="2905870" y="287624"/>
            <a:ext cx="2282659" cy="3040878"/>
          </a:xfrm>
          <a:custGeom>
            <a:avLst/>
            <a:gdLst/>
            <a:ahLst/>
            <a:cxnLst/>
            <a:rect l="l" t="t" r="r" b="b"/>
            <a:pathLst>
              <a:path w="2282659" h="3040878">
                <a:moveTo>
                  <a:pt x="0" y="0"/>
                </a:moveTo>
                <a:lnTo>
                  <a:pt x="2282659" y="0"/>
                </a:lnTo>
                <a:lnTo>
                  <a:pt x="2282659" y="3040878"/>
                </a:lnTo>
                <a:lnTo>
                  <a:pt x="0" y="30408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0146" t="-46759" r="-33123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2870391" y="1365962"/>
            <a:ext cx="2353617" cy="2319383"/>
          </a:xfrm>
          <a:custGeom>
            <a:avLst/>
            <a:gdLst/>
            <a:ahLst/>
            <a:cxnLst/>
            <a:rect l="l" t="t" r="r" b="b"/>
            <a:pathLst>
              <a:path w="2353617" h="2319383">
                <a:moveTo>
                  <a:pt x="0" y="0"/>
                </a:moveTo>
                <a:lnTo>
                  <a:pt x="2353617" y="0"/>
                </a:lnTo>
                <a:lnTo>
                  <a:pt x="2353617" y="2319383"/>
                </a:lnTo>
                <a:lnTo>
                  <a:pt x="0" y="23193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4" name="Freeform 44"/>
          <p:cNvSpPr/>
          <p:nvPr/>
        </p:nvSpPr>
        <p:spPr>
          <a:xfrm>
            <a:off x="5657285" y="6199447"/>
            <a:ext cx="489989" cy="489989"/>
          </a:xfrm>
          <a:custGeom>
            <a:avLst/>
            <a:gdLst/>
            <a:ahLst/>
            <a:cxnLst/>
            <a:rect l="l" t="t" r="r" b="b"/>
            <a:pathLst>
              <a:path w="489989" h="489989">
                <a:moveTo>
                  <a:pt x="0" y="0"/>
                </a:moveTo>
                <a:lnTo>
                  <a:pt x="489989" y="0"/>
                </a:lnTo>
                <a:lnTo>
                  <a:pt x="489989" y="489990"/>
                </a:lnTo>
                <a:lnTo>
                  <a:pt x="0" y="4899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5667286" y="5501539"/>
            <a:ext cx="485017" cy="485017"/>
          </a:xfrm>
          <a:custGeom>
            <a:avLst/>
            <a:gdLst/>
            <a:ahLst/>
            <a:cxnLst/>
            <a:rect l="l" t="t" r="r" b="b"/>
            <a:pathLst>
              <a:path w="485017" h="485017">
                <a:moveTo>
                  <a:pt x="0" y="0"/>
                </a:moveTo>
                <a:lnTo>
                  <a:pt x="485017" y="0"/>
                </a:lnTo>
                <a:lnTo>
                  <a:pt x="485017" y="485017"/>
                </a:lnTo>
                <a:lnTo>
                  <a:pt x="0" y="485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Freeform 46"/>
          <p:cNvSpPr/>
          <p:nvPr/>
        </p:nvSpPr>
        <p:spPr>
          <a:xfrm>
            <a:off x="5647760" y="4159691"/>
            <a:ext cx="509039" cy="509039"/>
          </a:xfrm>
          <a:custGeom>
            <a:avLst/>
            <a:gdLst/>
            <a:ahLst/>
            <a:cxnLst/>
            <a:rect l="l" t="t" r="r" b="b"/>
            <a:pathLst>
              <a:path w="509039" h="509039">
                <a:moveTo>
                  <a:pt x="0" y="0"/>
                </a:moveTo>
                <a:lnTo>
                  <a:pt x="509039" y="0"/>
                </a:lnTo>
                <a:lnTo>
                  <a:pt x="509039" y="509039"/>
                </a:lnTo>
                <a:lnTo>
                  <a:pt x="0" y="5090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Freeform 47"/>
          <p:cNvSpPr/>
          <p:nvPr/>
        </p:nvSpPr>
        <p:spPr>
          <a:xfrm>
            <a:off x="8063827" y="3945457"/>
            <a:ext cx="2274569" cy="3361797"/>
          </a:xfrm>
          <a:custGeom>
            <a:avLst/>
            <a:gdLst/>
            <a:ahLst/>
            <a:cxnLst/>
            <a:rect l="l" t="t" r="r" b="b"/>
            <a:pathLst>
              <a:path w="2274569" h="3361797">
                <a:moveTo>
                  <a:pt x="0" y="0"/>
                </a:moveTo>
                <a:lnTo>
                  <a:pt x="2274569" y="0"/>
                </a:lnTo>
                <a:lnTo>
                  <a:pt x="2274569" y="3361797"/>
                </a:lnTo>
                <a:lnTo>
                  <a:pt x="0" y="336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 l="-51331" r="-3906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8182247" y="4242982"/>
            <a:ext cx="453223" cy="453223"/>
          </a:xfrm>
          <a:custGeom>
            <a:avLst/>
            <a:gdLst/>
            <a:ahLst/>
            <a:cxnLst/>
            <a:rect l="l" t="t" r="r" b="b"/>
            <a:pathLst>
              <a:path w="453223" h="453223">
                <a:moveTo>
                  <a:pt x="0" y="0"/>
                </a:moveTo>
                <a:lnTo>
                  <a:pt x="453224" y="0"/>
                </a:lnTo>
                <a:lnTo>
                  <a:pt x="453224" y="453224"/>
                </a:lnTo>
                <a:lnTo>
                  <a:pt x="0" y="4532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Freeform 49"/>
          <p:cNvSpPr/>
          <p:nvPr/>
        </p:nvSpPr>
        <p:spPr>
          <a:xfrm>
            <a:off x="8192689" y="4926896"/>
            <a:ext cx="487476" cy="487476"/>
          </a:xfrm>
          <a:custGeom>
            <a:avLst/>
            <a:gdLst/>
            <a:ahLst/>
            <a:cxnLst/>
            <a:rect l="l" t="t" r="r" b="b"/>
            <a:pathLst>
              <a:path w="487476" h="487476">
                <a:moveTo>
                  <a:pt x="0" y="0"/>
                </a:moveTo>
                <a:lnTo>
                  <a:pt x="487476" y="0"/>
                </a:lnTo>
                <a:lnTo>
                  <a:pt x="487476" y="487475"/>
                </a:lnTo>
                <a:lnTo>
                  <a:pt x="0" y="487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Freeform 50"/>
          <p:cNvSpPr/>
          <p:nvPr/>
        </p:nvSpPr>
        <p:spPr>
          <a:xfrm>
            <a:off x="8210859" y="6632685"/>
            <a:ext cx="483598" cy="483598"/>
          </a:xfrm>
          <a:custGeom>
            <a:avLst/>
            <a:gdLst/>
            <a:ahLst/>
            <a:cxnLst/>
            <a:rect l="l" t="t" r="r" b="b"/>
            <a:pathLst>
              <a:path w="483598" h="483598">
                <a:moveTo>
                  <a:pt x="0" y="0"/>
                </a:moveTo>
                <a:lnTo>
                  <a:pt x="483598" y="0"/>
                </a:lnTo>
                <a:lnTo>
                  <a:pt x="483598" y="483598"/>
                </a:lnTo>
                <a:lnTo>
                  <a:pt x="0" y="483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Freeform 51"/>
          <p:cNvSpPr/>
          <p:nvPr/>
        </p:nvSpPr>
        <p:spPr>
          <a:xfrm>
            <a:off x="8210859" y="6058604"/>
            <a:ext cx="469306" cy="469306"/>
          </a:xfrm>
          <a:custGeom>
            <a:avLst/>
            <a:gdLst/>
            <a:ahLst/>
            <a:cxnLst/>
            <a:rect l="l" t="t" r="r" b="b"/>
            <a:pathLst>
              <a:path w="469306" h="469306">
                <a:moveTo>
                  <a:pt x="0" y="0"/>
                </a:moveTo>
                <a:lnTo>
                  <a:pt x="469306" y="0"/>
                </a:lnTo>
                <a:lnTo>
                  <a:pt x="469306" y="469306"/>
                </a:lnTo>
                <a:lnTo>
                  <a:pt x="0" y="469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Freeform 52"/>
          <p:cNvSpPr/>
          <p:nvPr/>
        </p:nvSpPr>
        <p:spPr>
          <a:xfrm>
            <a:off x="8210859" y="5485997"/>
            <a:ext cx="469306" cy="469306"/>
          </a:xfrm>
          <a:custGeom>
            <a:avLst/>
            <a:gdLst/>
            <a:ahLst/>
            <a:cxnLst/>
            <a:rect l="l" t="t" r="r" b="b"/>
            <a:pathLst>
              <a:path w="469306" h="469306">
                <a:moveTo>
                  <a:pt x="0" y="0"/>
                </a:moveTo>
                <a:lnTo>
                  <a:pt x="469306" y="0"/>
                </a:lnTo>
                <a:lnTo>
                  <a:pt x="469306" y="469306"/>
                </a:lnTo>
                <a:lnTo>
                  <a:pt x="0" y="4693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366305" y="702086"/>
            <a:ext cx="2086941" cy="232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5"/>
              </a:lnSpc>
            </a:pPr>
            <a:r>
              <a:rPr lang="en-US" sz="2700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EQg</a:t>
            </a:r>
            <a:r>
              <a:rPr lang="en-US" sz="2700" b="1" u="none" strike="noStrik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ender </a:t>
            </a:r>
          </a:p>
          <a:p>
            <a:pPr marL="0" lvl="0" indent="0" algn="ctr">
              <a:lnSpc>
                <a:spcPts val="3315"/>
              </a:lnSpc>
            </a:pPr>
            <a:r>
              <a:rPr lang="en-US" sz="1700" u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66305" y="6160338"/>
            <a:ext cx="2127906" cy="34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Universitat Autònoma de Barcelona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40031" y="1158061"/>
            <a:ext cx="1876351" cy="158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2200" b="1" u="none" strike="noStrik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Perspectivas de género interseccional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11665" y="4831135"/>
            <a:ext cx="1637377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67981" y="5075383"/>
            <a:ext cx="2144686" cy="884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4"/>
              </a:lnSpc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Autoras: </a:t>
            </a:r>
          </a:p>
          <a:p>
            <a:pPr algn="l">
              <a:lnSpc>
                <a:spcPts val="2424"/>
              </a:lnSpc>
            </a:pPr>
            <a:r>
              <a:rPr lang="en-US" sz="1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Paloma Sepúlveda-Parrini</a:t>
            </a:r>
          </a:p>
          <a:p>
            <a:pPr algn="l">
              <a:lnSpc>
                <a:spcPts val="2424"/>
              </a:lnSpc>
            </a:pPr>
            <a:r>
              <a:rPr lang="en-US" sz="1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Paloma Valdivia-Vizarreta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172603" y="1429524"/>
            <a:ext cx="2059674" cy="103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2200" b="1" u="none" strike="noStrik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Pedagogías ciberfeministas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109024" y="818767"/>
            <a:ext cx="1876351" cy="212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0"/>
              </a:lnSpc>
              <a:spcBef>
                <a:spcPct val="0"/>
              </a:spcBef>
            </a:pPr>
            <a:r>
              <a:rPr lang="en-US" sz="2200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A</a:t>
            </a:r>
            <a:r>
              <a:rPr lang="en-US" sz="2200" b="1" u="none" strike="noStrik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cceso abierto y participación tecnológica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84556" y="4360160"/>
            <a:ext cx="1611957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  <a:spcBef>
                <a:spcPct val="0"/>
              </a:spcBef>
            </a:pPr>
            <a:r>
              <a:rPr lang="en-US" sz="9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para la transparencia y la ética digital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84556" y="5233499"/>
            <a:ext cx="1485242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 con la reducción de la brecha digital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584556" y="6084138"/>
            <a:ext cx="1506251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Promoción del acceso y el uso libre y abierto de Internet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225883" y="6107892"/>
            <a:ext cx="1505493" cy="60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Perspectivas sobre el bienestar, la corresponsabilidad y el cuidado digital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221387" y="5507828"/>
            <a:ext cx="1509989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 con la reducción de las brechas de género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211665" y="4177991"/>
            <a:ext cx="1483822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745688" y="4080974"/>
            <a:ext cx="1546207" cy="75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755213" y="4934414"/>
            <a:ext cx="1536682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755213" y="6581709"/>
            <a:ext cx="1545650" cy="60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766770" y="6033070"/>
            <a:ext cx="1525125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775738" y="5484430"/>
            <a:ext cx="1525125" cy="4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9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30359" y="4992370"/>
            <a:ext cx="2002129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Disponibilidad de servicios de apoyo y espacios de orientación, atención y reparación en casos de ciberviolencia.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29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2955788" y="4826742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protocolos que garanticen el anonimato de los mecanismos de denuncia y protejan el bienestar de quienes denuncian casos de ciberviolencias.</a:t>
            </a:r>
          </a:p>
        </p:txBody>
      </p:sp>
      <p:sp>
        <p:nvSpPr>
          <p:cNvPr id="27" name="Freeform 27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30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5" name="Freeform 35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5550358" y="486854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estrategias para la mediación y la resolución del acoso, discriminación y violencia de género en línea.</a:t>
            </a:r>
          </a:p>
        </p:txBody>
      </p:sp>
      <p:sp>
        <p:nvSpPr>
          <p:cNvPr id="37" name="Freeform 37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31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8141400" y="4819650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Disponibilidad de informac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sobre personas de contacto designadas que prestan apoyo en casos de acoso, discriminación y violencia de género en línea.</a:t>
            </a:r>
          </a:p>
        </p:txBody>
      </p:sp>
      <p:sp>
        <p:nvSpPr>
          <p:cNvPr id="44" name="Freeform 44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8" name="Freeform 48"/>
          <p:cNvSpPr/>
          <p:nvPr/>
        </p:nvSpPr>
        <p:spPr>
          <a:xfrm>
            <a:off x="6294206" y="2416680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554999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0" name="Freeform 50"/>
          <p:cNvSpPr/>
          <p:nvPr/>
        </p:nvSpPr>
        <p:spPr>
          <a:xfrm>
            <a:off x="8894773" y="2417743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5" y="0"/>
                </a:lnTo>
                <a:lnTo>
                  <a:pt x="639475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TextBox 51"/>
          <p:cNvSpPr txBox="1"/>
          <p:nvPr/>
        </p:nvSpPr>
        <p:spPr>
          <a:xfrm>
            <a:off x="8150557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7624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061698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4" name="Freeform 54"/>
          <p:cNvSpPr/>
          <p:nvPr/>
        </p:nvSpPr>
        <p:spPr>
          <a:xfrm>
            <a:off x="1105802" y="2416680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36158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6" name="Freeform 56"/>
          <p:cNvSpPr/>
          <p:nvPr/>
        </p:nvSpPr>
        <p:spPr>
          <a:xfrm>
            <a:off x="3706369" y="2417743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2962153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507581" y="1456993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10966" y="1484298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39888" y="1472771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943273" y="1500076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30359" y="4675675"/>
            <a:ext cx="2002129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Creac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 redes de colaboración interinstitucionales o intersectoriales para reforzar la respuesta institucional a las ciberviolencias de género y compartir buenas prácticas.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33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2958301" y="4751812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equipos con formación en materia de sensibilidad de género para dirigir los procesos de mediación y resolución en casos de ciberviolencias.</a:t>
            </a:r>
          </a:p>
        </p:txBody>
      </p:sp>
      <p:sp>
        <p:nvSpPr>
          <p:cNvPr id="27" name="Freeform 27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5626570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30" name="Freeform 30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34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5550358" y="5086520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evaluaciones sobre los desequilibrios de género entre el estudiantado.</a:t>
            </a:r>
          </a:p>
        </p:txBody>
      </p:sp>
      <p:sp>
        <p:nvSpPr>
          <p:cNvPr id="38" name="Freeform 38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35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3" name="Freeform 43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8142415" y="5086520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evaluaciones sobre los 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esequilibrios de género entre el profesorado.</a:t>
            </a:r>
          </a:p>
        </p:txBody>
      </p:sp>
      <p:sp>
        <p:nvSpPr>
          <p:cNvPr id="45" name="Freeform 45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186166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7624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05785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0" name="Freeform 50"/>
          <p:cNvSpPr/>
          <p:nvPr/>
        </p:nvSpPr>
        <p:spPr>
          <a:xfrm>
            <a:off x="1105802" y="2416680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TextBox 51"/>
          <p:cNvSpPr txBox="1"/>
          <p:nvPr/>
        </p:nvSpPr>
        <p:spPr>
          <a:xfrm>
            <a:off x="36158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2" name="Freeform 52"/>
          <p:cNvSpPr/>
          <p:nvPr/>
        </p:nvSpPr>
        <p:spPr>
          <a:xfrm>
            <a:off x="3706369" y="2417743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2962153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6" name="Freeform 56"/>
          <p:cNvSpPr/>
          <p:nvPr/>
        </p:nvSpPr>
        <p:spPr>
          <a:xfrm>
            <a:off x="6262366" y="2408600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8"/>
                </a:lnTo>
                <a:lnTo>
                  <a:pt x="0" y="680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Freeform 57"/>
          <p:cNvSpPr/>
          <p:nvPr/>
        </p:nvSpPr>
        <p:spPr>
          <a:xfrm>
            <a:off x="8862531" y="2408600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8"/>
                </a:lnTo>
                <a:lnTo>
                  <a:pt x="0" y="680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554999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148235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39888" y="1472771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943273" y="1500076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4979" y="4861397"/>
            <a:ext cx="2002129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evaluaciones sobre los desequilibrios de género en los puestos de liderazgo y gestión de la institución.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37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2922959" y="4769292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evaluaciones sobre los desequilibrios de género en los equipos responsables del diseño y la implementación de la educación en línea.</a:t>
            </a:r>
          </a:p>
        </p:txBody>
      </p:sp>
      <p:sp>
        <p:nvSpPr>
          <p:cNvPr id="27" name="Freeform 27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38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5" name="Freeform 35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5550358" y="4861397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entación de medidas destinadas a aumentar la participación de los géneros infrarrepresentados en programas educativos.</a:t>
            </a:r>
          </a:p>
        </p:txBody>
      </p:sp>
      <p:sp>
        <p:nvSpPr>
          <p:cNvPr id="37" name="Freeform 37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39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8142415" y="4872579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Implementación de medidas para promover la diversidad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entre las personas que participan en el diseño y desarrollo de la educación en línea.</a:t>
            </a:r>
          </a:p>
        </p:txBody>
      </p:sp>
      <p:sp>
        <p:nvSpPr>
          <p:cNvPr id="44" name="Freeform 44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26570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186166" y="145911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0" name="Freeform 50"/>
          <p:cNvSpPr/>
          <p:nvPr/>
        </p:nvSpPr>
        <p:spPr>
          <a:xfrm>
            <a:off x="6262366" y="2408600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8"/>
                </a:lnTo>
                <a:lnTo>
                  <a:pt x="0" y="680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Freeform 51"/>
          <p:cNvSpPr/>
          <p:nvPr/>
        </p:nvSpPr>
        <p:spPr>
          <a:xfrm>
            <a:off x="8862531" y="2408600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8"/>
                </a:lnTo>
                <a:lnTo>
                  <a:pt x="0" y="6809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554999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148235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40488" y="143464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000084" y="143464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78567" y="55752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064020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8" name="Freeform 58"/>
          <p:cNvSpPr/>
          <p:nvPr/>
        </p:nvSpPr>
        <p:spPr>
          <a:xfrm>
            <a:off x="1076284" y="2384131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Freeform 59"/>
          <p:cNvSpPr/>
          <p:nvPr/>
        </p:nvSpPr>
        <p:spPr>
          <a:xfrm>
            <a:off x="3676449" y="2384131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363908" y="316644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962153" y="316644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4979" y="5016942"/>
            <a:ext cx="2002129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Incorporac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 pausas digitales durante las actividades sincrónicas.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41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951368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2" name="TextBox 22"/>
          <p:cNvSpPr txBox="1"/>
          <p:nvPr/>
        </p:nvSpPr>
        <p:spPr>
          <a:xfrm>
            <a:off x="452023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6" name="Freeform 26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7" name="TextBox 27"/>
          <p:cNvSpPr txBox="1"/>
          <p:nvPr/>
        </p:nvSpPr>
        <p:spPr>
          <a:xfrm>
            <a:off x="2958301" y="4751812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protocolos que promuevan la desconexión digital entre el estudiantado, el profesorado y el personal de la institución.</a:t>
            </a:r>
          </a:p>
        </p:txBody>
      </p:sp>
      <p:sp>
        <p:nvSpPr>
          <p:cNvPr id="28" name="Freeform 28"/>
          <p:cNvSpPr/>
          <p:nvPr/>
        </p:nvSpPr>
        <p:spPr>
          <a:xfrm rot="5400000">
            <a:off x="3540851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 rot="5400000">
            <a:off x="6134256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10" y="0"/>
                </a:lnTo>
                <a:lnTo>
                  <a:pt x="960110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 rot="5400000">
            <a:off x="8724236" y="643358"/>
            <a:ext cx="962235" cy="2281041"/>
          </a:xfrm>
          <a:custGeom>
            <a:avLst/>
            <a:gdLst/>
            <a:ahLst/>
            <a:cxnLst/>
            <a:rect l="l" t="t" r="r" b="b"/>
            <a:pathLst>
              <a:path w="962235" h="2281041">
                <a:moveTo>
                  <a:pt x="0" y="0"/>
                </a:moveTo>
                <a:lnTo>
                  <a:pt x="962235" y="0"/>
                </a:lnTo>
                <a:lnTo>
                  <a:pt x="962235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897" t="-40402" r="-26111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42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5550358" y="490145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evaluaciones sobre el uso del tiempo entre el estudiantado y el profesorado en la educación en línea.</a:t>
            </a:r>
          </a:p>
        </p:txBody>
      </p:sp>
      <p:sp>
        <p:nvSpPr>
          <p:cNvPr id="38" name="Freeform 38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43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3" name="Freeform 43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8101462" y="4709384"/>
            <a:ext cx="2207783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Implementación de iniciativas de sensibilización, formación o fomento de la responsabilidad compartida en el cuidado ent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 el estudiantado, el profesorado y el personal de la institución.</a:t>
            </a:r>
          </a:p>
        </p:txBody>
      </p:sp>
      <p:sp>
        <p:nvSpPr>
          <p:cNvPr id="45" name="Freeform 45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1867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1324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78438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672608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253832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78567" y="55752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064020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4" name="Freeform 54"/>
          <p:cNvSpPr/>
          <p:nvPr/>
        </p:nvSpPr>
        <p:spPr>
          <a:xfrm>
            <a:off x="1092392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TextBox 55"/>
          <p:cNvSpPr txBox="1"/>
          <p:nvPr/>
        </p:nvSpPr>
        <p:spPr>
          <a:xfrm>
            <a:off x="367470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6" name="Freeform 56"/>
          <p:cNvSpPr/>
          <p:nvPr/>
        </p:nvSpPr>
        <p:spPr>
          <a:xfrm>
            <a:off x="3681875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2956953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Freeform 58"/>
          <p:cNvSpPr/>
          <p:nvPr/>
        </p:nvSpPr>
        <p:spPr>
          <a:xfrm>
            <a:off x="6287003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5562081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Freeform 60"/>
          <p:cNvSpPr/>
          <p:nvPr/>
        </p:nvSpPr>
        <p:spPr>
          <a:xfrm>
            <a:off x="8887571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8162649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1082" y="4698202"/>
            <a:ext cx="2164011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Dispon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ibilidad de materiales orientativos para ayudar al estudiantado a conciliar sus responsabilidades de cuidado y a superar las brechas digitales y sociales que puedan dificultar el aprendizaje.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45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951368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2955788" y="4861397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Puesta en march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 de iniciativas destinadas a fomentar el bienestar digital, la conciencia ética y las competencias digitales críticas.</a:t>
            </a:r>
          </a:p>
        </p:txBody>
      </p:sp>
      <p:sp>
        <p:nvSpPr>
          <p:cNvPr id="27" name="Freeform 27"/>
          <p:cNvSpPr/>
          <p:nvPr/>
        </p:nvSpPr>
        <p:spPr>
          <a:xfrm rot="5400000">
            <a:off x="3540851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Freeform 28"/>
          <p:cNvSpPr/>
          <p:nvPr/>
        </p:nvSpPr>
        <p:spPr>
          <a:xfrm rot="5400000">
            <a:off x="6134256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10" y="0"/>
                </a:lnTo>
                <a:lnTo>
                  <a:pt x="960110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46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34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6" name="Group 36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9" name="Freeform 39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452023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01867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13247" y="1314614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72608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8567" y="55752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64020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8" name="Freeform 48"/>
          <p:cNvSpPr/>
          <p:nvPr/>
        </p:nvSpPr>
        <p:spPr>
          <a:xfrm>
            <a:off x="1092392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367470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0" name="Freeform 50"/>
          <p:cNvSpPr/>
          <p:nvPr/>
        </p:nvSpPr>
        <p:spPr>
          <a:xfrm>
            <a:off x="3681875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TextBox 51"/>
          <p:cNvSpPr txBox="1"/>
          <p:nvPr/>
        </p:nvSpPr>
        <p:spPr>
          <a:xfrm>
            <a:off x="2956953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87003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5562081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207707" y="1486424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150557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8878508" y="241305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 rot="5400000">
            <a:off x="951368" y="642295"/>
            <a:ext cx="960109" cy="2281041"/>
          </a:xfrm>
          <a:custGeom>
            <a:avLst/>
            <a:gdLst/>
            <a:ahLst/>
            <a:cxnLst/>
            <a:rect l="l" t="t" r="r" b="b"/>
            <a:pathLst>
              <a:path w="960109" h="2281041">
                <a:moveTo>
                  <a:pt x="0" y="0"/>
                </a:moveTo>
                <a:lnTo>
                  <a:pt x="960109" y="0"/>
                </a:lnTo>
                <a:lnTo>
                  <a:pt x="960109" y="2281041"/>
                </a:lnTo>
                <a:lnTo>
                  <a:pt x="0" y="228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211" t="-40402" r="-261689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0" name="Group 20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3" name="Freeform 23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4" name="TextBox 24"/>
          <p:cNvSpPr txBox="1"/>
          <p:nvPr/>
        </p:nvSpPr>
        <p:spPr>
          <a:xfrm>
            <a:off x="2956953" y="3309452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sp>
        <p:nvSpPr>
          <p:cNvPr id="25" name="Freeform 25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6" name="Group 26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1" name="Group 31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34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Freeform 38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07707" y="1486424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150557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2" name="Freeform 42"/>
          <p:cNvSpPr/>
          <p:nvPr/>
        </p:nvSpPr>
        <p:spPr>
          <a:xfrm>
            <a:off x="8878508" y="241305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452023" y="1313551"/>
            <a:ext cx="200212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Per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spectivas sobre el bienestar, la corresponsabilidad y el cuidado digital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78567" y="55752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5" name="Freeform 45"/>
          <p:cNvSpPr/>
          <p:nvPr/>
        </p:nvSpPr>
        <p:spPr>
          <a:xfrm>
            <a:off x="1092392" y="2432429"/>
            <a:ext cx="692250" cy="692250"/>
          </a:xfrm>
          <a:custGeom>
            <a:avLst/>
            <a:gdLst/>
            <a:ahLst/>
            <a:cxnLst/>
            <a:rect l="l" t="t" r="r" b="b"/>
            <a:pathLst>
              <a:path w="692250" h="692250">
                <a:moveTo>
                  <a:pt x="0" y="0"/>
                </a:moveTo>
                <a:lnTo>
                  <a:pt x="692250" y="0"/>
                </a:lnTo>
                <a:lnTo>
                  <a:pt x="692250" y="692250"/>
                </a:lnTo>
                <a:lnTo>
                  <a:pt x="0" y="69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367470" y="316148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00084" y="1434649"/>
            <a:ext cx="1968426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Compromiso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con la reducción de las brechas de género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064020" y="49086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49" name="Freeform 49"/>
          <p:cNvSpPr/>
          <p:nvPr/>
        </p:nvSpPr>
        <p:spPr>
          <a:xfrm>
            <a:off x="3676449" y="2384131"/>
            <a:ext cx="680917" cy="680917"/>
          </a:xfrm>
          <a:custGeom>
            <a:avLst/>
            <a:gdLst/>
            <a:ahLst/>
            <a:cxnLst/>
            <a:rect l="l" t="t" r="r" b="b"/>
            <a:pathLst>
              <a:path w="680917" h="680917">
                <a:moveTo>
                  <a:pt x="0" y="0"/>
                </a:moveTo>
                <a:lnTo>
                  <a:pt x="680918" y="0"/>
                </a:lnTo>
                <a:lnTo>
                  <a:pt x="680918" y="680917"/>
                </a:lnTo>
                <a:lnTo>
                  <a:pt x="0" y="6809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2962153" y="316644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94206" y="2416680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554999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507581" y="1461954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600135" y="4676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17836" y="4839734"/>
            <a:ext cx="2222702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omento de la participación de personas con características diversas en los procesos de diseño pedagógico y tecnológico.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47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48</a:t>
            </a:r>
          </a:p>
        </p:txBody>
      </p:sp>
      <p:sp>
        <p:nvSpPr>
          <p:cNvPr id="29" name="Freeform 29"/>
          <p:cNvSpPr/>
          <p:nvPr/>
        </p:nvSpPr>
        <p:spPr>
          <a:xfrm>
            <a:off x="325519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510436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31" name="Freeform 31"/>
          <p:cNvSpPr/>
          <p:nvPr/>
        </p:nvSpPr>
        <p:spPr>
          <a:xfrm>
            <a:off x="2931050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3126676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33" name="Freeform 33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TextBox 34"/>
          <p:cNvSpPr txBox="1"/>
          <p:nvPr/>
        </p:nvSpPr>
        <p:spPr>
          <a:xfrm>
            <a:off x="5715587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35" name="Freeform 35"/>
          <p:cNvSpPr/>
          <p:nvPr/>
        </p:nvSpPr>
        <p:spPr>
          <a:xfrm>
            <a:off x="811966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6" y="0"/>
                </a:lnTo>
                <a:lnTo>
                  <a:pt x="2407336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8310165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48961" y="4687334"/>
            <a:ext cx="2181441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orporación de adaptaciones de accesibilidad para personas con discapacidad (subtítulos, narración de voz, descripciones de imágenes, legibilidad, contraste, etc.).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5677100" y="4836212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Inclusión de advertencias sobre el contenido para alertar al estudiantado sobre la presencia de material delicado.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8" name="Freeform 4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50" name="Freeform 50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Freeform 51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8215798" y="4733358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rmación en perspectiva de género e inclusión para los equipos tecnológicos y pedagógicos que están vinculados al diseño de recursos educativos.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82988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191177" y="4676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8515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7" name="Freeform 57"/>
          <p:cNvSpPr/>
          <p:nvPr/>
        </p:nvSpPr>
        <p:spPr>
          <a:xfrm>
            <a:off x="1241231" y="2521259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3851726" y="2513825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2" y="0"/>
                </a:lnTo>
                <a:lnTo>
                  <a:pt x="575912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38155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09812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6453097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696537" y="3234391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Freeform 63"/>
          <p:cNvSpPr/>
          <p:nvPr/>
        </p:nvSpPr>
        <p:spPr>
          <a:xfrm>
            <a:off x="9001293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259380" y="324984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60937" y="4872971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Visibilizació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 de la neurodiversidad y las diferencias de aprendizaje (TDAH, trastornos del espectro autista, dislexia, daltonismo, etc.).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52</a:t>
            </a:r>
          </a:p>
        </p:txBody>
      </p:sp>
      <p:sp>
        <p:nvSpPr>
          <p:cNvPr id="28" name="Freeform 28"/>
          <p:cNvSpPr/>
          <p:nvPr/>
        </p:nvSpPr>
        <p:spPr>
          <a:xfrm>
            <a:off x="325519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Freeform 29"/>
          <p:cNvSpPr/>
          <p:nvPr/>
        </p:nvSpPr>
        <p:spPr>
          <a:xfrm>
            <a:off x="2931050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811966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6" y="0"/>
                </a:lnTo>
                <a:lnTo>
                  <a:pt x="2407336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3070765" y="4910039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Integ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ración de los principios del DUA como parte de la definición de calidad educativa de la institución.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7" name="Freeform 37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Freeform 38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5643282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Diversificación de las herramientas de hardware y las opciones de navegación.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5" name="Freeform 45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Freeform 46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8216962" y="5083862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Diversificación de los formatos en el diseño de los recursos educativos.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00135" y="4676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10436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126676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715587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310165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82988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191177" y="4676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38515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7" name="Freeform 57"/>
          <p:cNvSpPr/>
          <p:nvPr/>
        </p:nvSpPr>
        <p:spPr>
          <a:xfrm>
            <a:off x="1241231" y="2521259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3851726" y="2513825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2" y="0"/>
                </a:lnTo>
                <a:lnTo>
                  <a:pt x="575912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38155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09812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6453097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696537" y="3234391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Freeform 63"/>
          <p:cNvSpPr/>
          <p:nvPr/>
        </p:nvSpPr>
        <p:spPr>
          <a:xfrm>
            <a:off x="9001293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259380" y="324984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60937" y="5065172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iversificación de los formatos para la expresión y la participación del estudiantado.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56</a:t>
            </a:r>
          </a:p>
        </p:txBody>
      </p:sp>
      <p:sp>
        <p:nvSpPr>
          <p:cNvPr id="28" name="Freeform 28"/>
          <p:cNvSpPr/>
          <p:nvPr/>
        </p:nvSpPr>
        <p:spPr>
          <a:xfrm>
            <a:off x="325519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8169" t="-4714" r="-11276" b="-10248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30" name="Freeform 30"/>
          <p:cNvSpPr/>
          <p:nvPr/>
        </p:nvSpPr>
        <p:spPr>
          <a:xfrm>
            <a:off x="2931050" y="1060639"/>
            <a:ext cx="2407336" cy="1347828"/>
          </a:xfrm>
          <a:custGeom>
            <a:avLst/>
            <a:gdLst/>
            <a:ahLst/>
            <a:cxnLst/>
            <a:rect l="l" t="t" r="r" b="b"/>
            <a:pathLst>
              <a:path w="2407336" h="1347828">
                <a:moveTo>
                  <a:pt x="0" y="0"/>
                </a:moveTo>
                <a:lnTo>
                  <a:pt x="2407337" y="0"/>
                </a:lnTo>
                <a:lnTo>
                  <a:pt x="2407337" y="1347828"/>
                </a:lnTo>
                <a:lnTo>
                  <a:pt x="0" y="134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3585" r="-10615" b="-10137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Freeform 32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3" name="TextBox 33"/>
          <p:cNvSpPr txBox="1"/>
          <p:nvPr/>
        </p:nvSpPr>
        <p:spPr>
          <a:xfrm>
            <a:off x="3070765" y="5065172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Dive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rsificación de los formatos en los procesos de evaluación y retroalimentación.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TextBox 40"/>
          <p:cNvSpPr txBox="1"/>
          <p:nvPr/>
        </p:nvSpPr>
        <p:spPr>
          <a:xfrm>
            <a:off x="5628819" y="5109047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contenidos adaptables que puedan personalizarse en diferentes dispositivos.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6" name="Freeform 46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Freeform 47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8216962" y="4693988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objetivos de aprendizaje que fomenten las capacidades críticas del estudiantado para analizar las desigualdades digitales desde una perspectiva interseccional.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00135" y="4676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0436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126676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15587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82988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191177" y="4676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7" name="Freeform 57"/>
          <p:cNvSpPr/>
          <p:nvPr/>
        </p:nvSpPr>
        <p:spPr>
          <a:xfrm>
            <a:off x="1241231" y="2521259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3851726" y="2513825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2" y="0"/>
                </a:lnTo>
                <a:lnTo>
                  <a:pt x="575912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38155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09812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6453097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696537" y="3234391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Freeform 63"/>
          <p:cNvSpPr/>
          <p:nvPr/>
        </p:nvSpPr>
        <p:spPr>
          <a:xfrm>
            <a:off x="9006800" y="2476378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263539" y="324303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600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0937" y="4698202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asignaturas que aborden específicamente los enfoques de género o que integren contenidos relacionados con el género en diversas materias.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02878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31" name="Freeform 31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3056277" y="4812502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asignatu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ras que examinen críticamente las implicaciones éticas, sociales y educativas de la privacidad y el uso de datos en la sociedad digital.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7" name="Freeform 37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Freeform 38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5628819" y="4725434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Ex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asignaturas que aborden las implicaciones éticas, sociales y educativas de la sociedad digital desde una perspectiva descolonial e interseccional.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5" name="Freeform 45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Freeform 46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8216962" y="4983705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Segu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imiento y evaluación de la implementación de iniciativas curriculares vniculadas a la perspectiva de género.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62</a:t>
            </a:r>
          </a:p>
        </p:txBody>
      </p:sp>
      <p:sp>
        <p:nvSpPr>
          <p:cNvPr id="49" name="Freeform 49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1" name="Freeform 51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3" name="Freeform 53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7" name="Freeform 57"/>
          <p:cNvSpPr/>
          <p:nvPr/>
        </p:nvSpPr>
        <p:spPr>
          <a:xfrm>
            <a:off x="9007186" y="2418841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8263926" y="318549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Freeform 59"/>
          <p:cNvSpPr/>
          <p:nvPr/>
        </p:nvSpPr>
        <p:spPr>
          <a:xfrm>
            <a:off x="6420748" y="2418841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5677487" y="318549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3818989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3075729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Freeform 63"/>
          <p:cNvSpPr/>
          <p:nvPr/>
        </p:nvSpPr>
        <p:spPr>
          <a:xfrm>
            <a:off x="1194243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450983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493247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27" name="Freeform 27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TextBox 28"/>
          <p:cNvSpPr txBox="1"/>
          <p:nvPr/>
        </p:nvSpPr>
        <p:spPr>
          <a:xfrm>
            <a:off x="536914" y="1468525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para la transparencia y la ética digital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71713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62756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253798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8" name="Freeform 48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09415" y="1468525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710641" y="1459331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317575" y="1459331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747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95106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3697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13001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Freeform 57"/>
          <p:cNvSpPr/>
          <p:nvPr/>
        </p:nvSpPr>
        <p:spPr>
          <a:xfrm>
            <a:off x="1090004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3673593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Freeform 59"/>
          <p:cNvSpPr/>
          <p:nvPr/>
        </p:nvSpPr>
        <p:spPr>
          <a:xfrm>
            <a:off x="6259512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Freeform 60"/>
          <p:cNvSpPr/>
          <p:nvPr/>
        </p:nvSpPr>
        <p:spPr>
          <a:xfrm>
            <a:off x="8852550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TextBox 61"/>
          <p:cNvSpPr txBox="1"/>
          <p:nvPr/>
        </p:nvSpPr>
        <p:spPr>
          <a:xfrm>
            <a:off x="367470" y="4861397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directrices para la contratación de plataformas que prioricen la privacidad y el uso responsable de los datos digitales.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951060" y="4737572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de transparencia en relación con los términos y condiciones de uso de las plataformas educativas institucionales.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35814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institucionales que regulen la privacidad y el uso de datos digitales.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48560" y="4737572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relativas al consentimiento digital de l@s usuari@s, incluyendo el uso de imágenes, grabaciones y el intercambio de información.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60937" y="4786214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iversificación de las referencias teóricas en los planes de estudios, incluyendo géneros, lenguas y contextos tradicionalmente infrarrepresentados.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64</a:t>
            </a:r>
          </a:p>
        </p:txBody>
      </p:sp>
      <p:sp>
        <p:nvSpPr>
          <p:cNvPr id="28" name="Freeform 28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3060436" y="4861397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Inclusión de referencias b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ibliográficas que reflejen una diversidad de autor@s (en términos de género, origen, lengua, etc.).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3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5641075" y="4861397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so de imágenes e iconografía no estereotipada, no sexista e inclusiva en materia de género en los recursos pedagógicos.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8216962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orporación de perspectivas LGBTIQ+ en los materiales pedagógicos.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66</a:t>
            </a:r>
          </a:p>
        </p:txBody>
      </p:sp>
      <p:sp>
        <p:nvSpPr>
          <p:cNvPr id="46" name="Freeform 46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Freeform 47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5802878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3" name="Freeform 53"/>
          <p:cNvSpPr/>
          <p:nvPr/>
        </p:nvSpPr>
        <p:spPr>
          <a:xfrm>
            <a:off x="9007186" y="2418841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8263926" y="318549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5" name="Freeform 55"/>
          <p:cNvSpPr/>
          <p:nvPr/>
        </p:nvSpPr>
        <p:spPr>
          <a:xfrm>
            <a:off x="6420748" y="2418841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5" y="0"/>
                </a:lnTo>
                <a:lnTo>
                  <a:pt x="641385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5677487" y="318549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00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65" name="Freeform 65"/>
          <p:cNvSpPr/>
          <p:nvPr/>
        </p:nvSpPr>
        <p:spPr>
          <a:xfrm>
            <a:off x="3818989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6" name="TextBox 66"/>
          <p:cNvSpPr txBox="1"/>
          <p:nvPr/>
        </p:nvSpPr>
        <p:spPr>
          <a:xfrm>
            <a:off x="3075729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Freeform 67"/>
          <p:cNvSpPr/>
          <p:nvPr/>
        </p:nvSpPr>
        <p:spPr>
          <a:xfrm>
            <a:off x="1194243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450983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51726" y="4914995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so de un lenguaje no sexista e inclusivo en materia de género en las comunicaciones institucionales (anuncios, noticias, informes, reuniones).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02878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30" name="Freeform 30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3056277" y="4712430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Uso de imágenes e iconografía no estereotipadas, no sexistas e inclusivas en materia de género en las comunicaciones institucionales (anuncios, noticias, documentos oficiales).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5628819" y="5033864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Diagnó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stico de las características del estudiantado desde una perspectiva interseccional.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8216962" y="4791170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F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omento de metodologías basadas en las experiencias vividas y los conocimientos del estudiantado, evitando sesgos raciales, de clase o género.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49" name="Freeform 49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1" name="Freeform 51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Freeform 52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600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57" name="Freeform 57"/>
          <p:cNvSpPr/>
          <p:nvPr/>
        </p:nvSpPr>
        <p:spPr>
          <a:xfrm>
            <a:off x="3818989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3075729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Freeform 59"/>
          <p:cNvSpPr/>
          <p:nvPr/>
        </p:nvSpPr>
        <p:spPr>
          <a:xfrm>
            <a:off x="1194243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450983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6443035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8978473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TextBox 63"/>
          <p:cNvSpPr txBox="1"/>
          <p:nvPr/>
        </p:nvSpPr>
        <p:spPr>
          <a:xfrm>
            <a:off x="5694478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277683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600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3193" y="4757785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Fo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mento del diálogo, la participación, la toma de decisiones conjunta y las iniciativas que impliquen activamente al estudiantado.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ciberfeministas</a:t>
            </a:r>
          </a:p>
        </p:txBody>
      </p:sp>
      <p:sp>
        <p:nvSpPr>
          <p:cNvPr id="30" name="Freeform 30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3075729" y="4757785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Expresión explícita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valores como la apertura y el respeto por la diversidad, tanto en la comunicación y la interacción sincrónicas como en las asincrónicas.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5628819" y="5033864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so de estrategias cooperativas que fomenten la cohesión y la creación colectiva entre el estudiantado.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8216962" y="4757785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Uso de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metodologías participativas que fomenten el diálogo en torno a las actividades del curso, especialmente durante las sesiones sincrónicas.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74</a:t>
            </a:r>
          </a:p>
        </p:txBody>
      </p:sp>
      <p:sp>
        <p:nvSpPr>
          <p:cNvPr id="48" name="Freeform 48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Freeform 49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Freeform 50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TextBox 51"/>
          <p:cNvSpPr txBox="1"/>
          <p:nvPr/>
        </p:nvSpPr>
        <p:spPr>
          <a:xfrm>
            <a:off x="309467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03635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802878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293823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70278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7" name="Freeform 57"/>
          <p:cNvSpPr/>
          <p:nvPr/>
        </p:nvSpPr>
        <p:spPr>
          <a:xfrm>
            <a:off x="6443035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Freeform 58"/>
          <p:cNvSpPr/>
          <p:nvPr/>
        </p:nvSpPr>
        <p:spPr>
          <a:xfrm>
            <a:off x="8978473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5694478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77683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Freeform 61"/>
          <p:cNvSpPr/>
          <p:nvPr/>
        </p:nvSpPr>
        <p:spPr>
          <a:xfrm>
            <a:off x="1241081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Freeform 62"/>
          <p:cNvSpPr/>
          <p:nvPr/>
        </p:nvSpPr>
        <p:spPr>
          <a:xfrm>
            <a:off x="3776519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3" name="TextBox 63"/>
          <p:cNvSpPr txBox="1"/>
          <p:nvPr/>
        </p:nvSpPr>
        <p:spPr>
          <a:xfrm>
            <a:off x="492524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032237" y="322730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60937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 de estrategias de aprendizaje que favorezcan itinerarios de aprendizaje personalizados.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02878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30" name="Freeform 30"/>
          <p:cNvSpPr/>
          <p:nvPr/>
        </p:nvSpPr>
        <p:spPr>
          <a:xfrm>
            <a:off x="8119665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3075729" y="4910039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Uso de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metodologías de enseñanza diversas, flexibles, adaptadas al contexto y diseñadas a medida para el grupo de estudiantes.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6" name="Freeform 36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TextBox 38"/>
          <p:cNvSpPr txBox="1"/>
          <p:nvPr/>
        </p:nvSpPr>
        <p:spPr>
          <a:xfrm>
            <a:off x="5628819" y="487297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Disponibilidad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oportunidades para la formación continua sobre la enseñanza en línea con perspectiva de género.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77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4" name="Freeform 44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Freeform 45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8216962" y="4725434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espacios de trabajo colaborativos (físicos o virtuales) para el diseño conjunto de recursos educativos entre l@s docentes en línea.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78</a:t>
            </a:r>
          </a:p>
        </p:txBody>
      </p:sp>
      <p:sp>
        <p:nvSpPr>
          <p:cNvPr id="48" name="Freeform 48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5702421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50" name="Freeform 50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1" name="Freeform 51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Freeform 52"/>
          <p:cNvSpPr/>
          <p:nvPr/>
        </p:nvSpPr>
        <p:spPr>
          <a:xfrm>
            <a:off x="6380519" y="2422598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Freeform 53"/>
          <p:cNvSpPr/>
          <p:nvPr/>
        </p:nvSpPr>
        <p:spPr>
          <a:xfrm>
            <a:off x="8984483" y="2422598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600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ciberfeministas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09467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03635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8" name="Freeform 58"/>
          <p:cNvSpPr/>
          <p:nvPr/>
        </p:nvSpPr>
        <p:spPr>
          <a:xfrm>
            <a:off x="1241081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Freeform 59"/>
          <p:cNvSpPr/>
          <p:nvPr/>
        </p:nvSpPr>
        <p:spPr>
          <a:xfrm>
            <a:off x="3776519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492524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032237" y="322730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237625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702421" y="322730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77144" y="322730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60937" y="5120621"/>
            <a:ext cx="21279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espacios (físicos o virtuales) de orientación y apoyo en la enseñanza en línea.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79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29" name="Freeform 29"/>
          <p:cNvSpPr/>
          <p:nvPr/>
        </p:nvSpPr>
        <p:spPr>
          <a:xfrm>
            <a:off x="8119665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TextBox 30"/>
          <p:cNvSpPr txBox="1"/>
          <p:nvPr/>
        </p:nvSpPr>
        <p:spPr>
          <a:xfrm>
            <a:off x="3056277" y="5030234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Existencia de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iniciativas que promuevan la innovación en la enseñanza en línea.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5" name="Freeform 35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5628819" y="4985222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iniciativas que favorezcan la sindicalización del personal docente en línea.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3" name="Freeform 43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Freeform 44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8216962" y="4858784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Disponibilidad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diversas opciones de horarios que tengan en cuenta las responsabilidades de cuidado y el trabajo no remunerado.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82</a:t>
            </a:r>
          </a:p>
        </p:txBody>
      </p:sp>
      <p:sp>
        <p:nvSpPr>
          <p:cNvPr id="47" name="Freeform 47"/>
          <p:cNvSpPr/>
          <p:nvPr/>
        </p:nvSpPr>
        <p:spPr>
          <a:xfrm>
            <a:off x="5528623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Freeform 49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8292659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179382" y="545610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761661" y="545610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078925" y="1489032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54" name="Freeform 54"/>
          <p:cNvSpPr/>
          <p:nvPr/>
        </p:nvSpPr>
        <p:spPr>
          <a:xfrm>
            <a:off x="3757023" y="2386211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Freeform 55"/>
          <p:cNvSpPr/>
          <p:nvPr/>
        </p:nvSpPr>
        <p:spPr>
          <a:xfrm>
            <a:off x="6360987" y="2386211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5614129" y="1489032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078925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5364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9065" y="545610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98608" y="1489032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61" name="Freeform 61"/>
          <p:cNvSpPr/>
          <p:nvPr/>
        </p:nvSpPr>
        <p:spPr>
          <a:xfrm>
            <a:off x="1176706" y="2386211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49860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Freeform 67"/>
          <p:cNvSpPr/>
          <p:nvPr/>
        </p:nvSpPr>
        <p:spPr>
          <a:xfrm>
            <a:off x="8993293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8" name="TextBox 68"/>
          <p:cNvSpPr txBox="1"/>
          <p:nvPr/>
        </p:nvSpPr>
        <p:spPr>
          <a:xfrm>
            <a:off x="8297623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448884" y="4740717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Priorización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la comunicación y la interacción asincrónica entre estudiantes y docentes, así como entre l@s propi@s estudiantes.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8076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911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84</a:t>
            </a:r>
          </a:p>
        </p:txBody>
      </p:sp>
      <p:sp>
        <p:nvSpPr>
          <p:cNvPr id="28" name="Freeform 28"/>
          <p:cNvSpPr/>
          <p:nvPr/>
        </p:nvSpPr>
        <p:spPr>
          <a:xfrm>
            <a:off x="8119665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9" name="TextBox 29"/>
          <p:cNvSpPr txBox="1"/>
          <p:nvPr/>
        </p:nvSpPr>
        <p:spPr>
          <a:xfrm>
            <a:off x="3065922" y="4740717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directrices acordadas colectivamente entre estudiantes y docentes sobre las formas adecuadas de interacción digital en contextos académicos.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34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TextBox 36"/>
          <p:cNvSpPr txBox="1"/>
          <p:nvPr/>
        </p:nvSpPr>
        <p:spPr>
          <a:xfrm>
            <a:off x="5628819" y="4815647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directrices acordadas colectivamente entre estudiantes y docentes en relación con la conciliación digital (tiempos de respuesta, horarios de trabajo, etc.).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5595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8216962" y="4815647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Disponibilidad de espacios de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orientación y materiales para apoyar al estudiantado en el desarrollo de habilidades de autorregulación y el aprendizaje autónomo.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130681" y="4171669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5271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86</a:t>
            </a:r>
          </a:p>
        </p:txBody>
      </p:sp>
      <p:sp>
        <p:nvSpPr>
          <p:cNvPr id="46" name="Freeform 46"/>
          <p:cNvSpPr/>
          <p:nvPr/>
        </p:nvSpPr>
        <p:spPr>
          <a:xfrm>
            <a:off x="5528623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Freeform 47"/>
          <p:cNvSpPr/>
          <p:nvPr/>
        </p:nvSpPr>
        <p:spPr>
          <a:xfrm>
            <a:off x="345734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Freeform 48"/>
          <p:cNvSpPr/>
          <p:nvPr/>
        </p:nvSpPr>
        <p:spPr>
          <a:xfrm>
            <a:off x="2916562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292659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51" name="Freeform 51"/>
          <p:cNvSpPr/>
          <p:nvPr/>
        </p:nvSpPr>
        <p:spPr>
          <a:xfrm>
            <a:off x="8993293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8297623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758893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665856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55" name="Freeform 55"/>
          <p:cNvSpPr/>
          <p:nvPr/>
        </p:nvSpPr>
        <p:spPr>
          <a:xfrm>
            <a:off x="6366490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1" y="0"/>
                </a:lnTo>
                <a:lnTo>
                  <a:pt x="702891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5670820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155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63441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59" name="Freeform 59"/>
          <p:cNvSpPr/>
          <p:nvPr/>
        </p:nvSpPr>
        <p:spPr>
          <a:xfrm>
            <a:off x="3764074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3068404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86714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82967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63" name="Freeform 63"/>
          <p:cNvSpPr/>
          <p:nvPr/>
        </p:nvSpPr>
        <p:spPr>
          <a:xfrm>
            <a:off x="1183601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487931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5" name="Freeform 35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Freeform 38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>
            <a:off x="8119665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5528623" y="1252353"/>
            <a:ext cx="2407336" cy="1064281"/>
          </a:xfrm>
          <a:custGeom>
            <a:avLst/>
            <a:gdLst/>
            <a:ahLst/>
            <a:cxnLst/>
            <a:rect l="l" t="t" r="r" b="b"/>
            <a:pathLst>
              <a:path w="2407336" h="1064281">
                <a:moveTo>
                  <a:pt x="0" y="0"/>
                </a:moveTo>
                <a:lnTo>
                  <a:pt x="2407336" y="0"/>
                </a:lnTo>
                <a:lnTo>
                  <a:pt x="2407336" y="1064281"/>
                </a:lnTo>
                <a:lnTo>
                  <a:pt x="0" y="106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17135" r="-10615" b="-14243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838515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292659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43" name="Freeform 43"/>
          <p:cNvSpPr/>
          <p:nvPr/>
        </p:nvSpPr>
        <p:spPr>
          <a:xfrm>
            <a:off x="8993293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2" y="0"/>
                </a:lnTo>
                <a:lnTo>
                  <a:pt x="702892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8297623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758893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65856" y="1315228"/>
            <a:ext cx="2059739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Flexibilidad en el aprendizaje en línea desde una perspectiva de género</a:t>
            </a:r>
          </a:p>
        </p:txBody>
      </p:sp>
      <p:sp>
        <p:nvSpPr>
          <p:cNvPr id="47" name="Freeform 47"/>
          <p:cNvSpPr/>
          <p:nvPr/>
        </p:nvSpPr>
        <p:spPr>
          <a:xfrm>
            <a:off x="6366490" y="2432360"/>
            <a:ext cx="702892" cy="702892"/>
          </a:xfrm>
          <a:custGeom>
            <a:avLst/>
            <a:gdLst/>
            <a:ahLst/>
            <a:cxnLst/>
            <a:rect l="l" t="t" r="r" b="b"/>
            <a:pathLst>
              <a:path w="702892" h="702892">
                <a:moveTo>
                  <a:pt x="0" y="0"/>
                </a:moveTo>
                <a:lnTo>
                  <a:pt x="702891" y="0"/>
                </a:lnTo>
                <a:lnTo>
                  <a:pt x="702891" y="702892"/>
                </a:lnTo>
                <a:lnTo>
                  <a:pt x="0" y="7028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5670820" y="32319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99065" y="545610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98608" y="1489032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Espacios 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 enseñanza en línea sensibles a las cuestiones de género</a:t>
            </a:r>
          </a:p>
        </p:txBody>
      </p:sp>
      <p:sp>
        <p:nvSpPr>
          <p:cNvPr id="51" name="Freeform 51"/>
          <p:cNvSpPr/>
          <p:nvPr/>
        </p:nvSpPr>
        <p:spPr>
          <a:xfrm>
            <a:off x="1176706" y="2386211"/>
            <a:ext cx="686018" cy="686018"/>
          </a:xfrm>
          <a:custGeom>
            <a:avLst/>
            <a:gdLst/>
            <a:ahLst/>
            <a:cxnLst/>
            <a:rect l="l" t="t" r="r" b="b"/>
            <a:pathLst>
              <a:path w="686018" h="686018">
                <a:moveTo>
                  <a:pt x="0" y="0"/>
                </a:moveTo>
                <a:lnTo>
                  <a:pt x="686018" y="0"/>
                </a:lnTo>
                <a:lnTo>
                  <a:pt x="686018" y="686018"/>
                </a:lnTo>
                <a:lnTo>
                  <a:pt x="0" y="6860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49860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ciberfeministas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094677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Metodologías para la enseñanza en línea ciberfeminista</a:t>
            </a:r>
          </a:p>
        </p:txBody>
      </p:sp>
      <p:sp>
        <p:nvSpPr>
          <p:cNvPr id="55" name="Freeform 55"/>
          <p:cNvSpPr/>
          <p:nvPr/>
        </p:nvSpPr>
        <p:spPr>
          <a:xfrm>
            <a:off x="3776519" y="2464136"/>
            <a:ext cx="639341" cy="639341"/>
          </a:xfrm>
          <a:custGeom>
            <a:avLst/>
            <a:gdLst/>
            <a:ahLst/>
            <a:cxnLst/>
            <a:rect l="l" t="t" r="r" b="b"/>
            <a:pathLst>
              <a:path w="639341" h="639341">
                <a:moveTo>
                  <a:pt x="0" y="0"/>
                </a:moveTo>
                <a:lnTo>
                  <a:pt x="639341" y="0"/>
                </a:lnTo>
                <a:lnTo>
                  <a:pt x="639341" y="639341"/>
                </a:lnTo>
                <a:lnTo>
                  <a:pt x="0" y="639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3032237" y="322730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6367" y="20970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7409" y="209703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4819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18794" y="3874655"/>
            <a:ext cx="2431848" cy="3504122"/>
            <a:chOff x="0" y="0"/>
            <a:chExt cx="1864859" cy="268713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918794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3" name="Group 13"/>
          <p:cNvGrpSpPr/>
          <p:nvPr/>
        </p:nvGrpSpPr>
        <p:grpSpPr>
          <a:xfrm>
            <a:off x="321222" y="18122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222" y="3874655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1222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0" name="Freeform 20"/>
          <p:cNvSpPr/>
          <p:nvPr/>
        </p:nvSpPr>
        <p:spPr>
          <a:xfrm>
            <a:off x="124869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7" y="0"/>
                </a:lnTo>
                <a:lnTo>
                  <a:pt x="560987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>
            <a:off x="2912264" y="181223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A7EF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83973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5522700" y="6954945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489103" y="3874655"/>
            <a:ext cx="2431848" cy="3504122"/>
            <a:chOff x="0" y="0"/>
            <a:chExt cx="1864859" cy="268713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>
            <a:off x="5489103" y="4208673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7" y="0"/>
                </a:lnTo>
                <a:lnTo>
                  <a:pt x="2407337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641657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8097424" y="6946516"/>
            <a:ext cx="2127906" cy="23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 cyberfeminist toolkit for online education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063827" y="3866226"/>
            <a:ext cx="2431848" cy="3504122"/>
            <a:chOff x="0" y="0"/>
            <a:chExt cx="1864859" cy="268713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CAF5F7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5" name="Freeform 35"/>
          <p:cNvSpPr/>
          <p:nvPr/>
        </p:nvSpPr>
        <p:spPr>
          <a:xfrm>
            <a:off x="8063827" y="4200244"/>
            <a:ext cx="2407336" cy="2762567"/>
          </a:xfrm>
          <a:custGeom>
            <a:avLst/>
            <a:gdLst/>
            <a:ahLst/>
            <a:cxnLst/>
            <a:rect l="l" t="t" r="r" b="b"/>
            <a:pathLst>
              <a:path w="2407336" h="2762567">
                <a:moveTo>
                  <a:pt x="0" y="0"/>
                </a:moveTo>
                <a:lnTo>
                  <a:pt x="2407336" y="0"/>
                </a:lnTo>
                <a:lnTo>
                  <a:pt x="2407336" y="2762567"/>
                </a:lnTo>
                <a:lnTo>
                  <a:pt x="0" y="2762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0943" r="-1689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8991299" y="404987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7" name="Freeform 37"/>
          <p:cNvSpPr/>
          <p:nvPr/>
        </p:nvSpPr>
        <p:spPr>
          <a:xfrm>
            <a:off x="2916562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8" name="Freeform 38"/>
          <p:cNvSpPr/>
          <p:nvPr/>
        </p:nvSpPr>
        <p:spPr>
          <a:xfrm>
            <a:off x="345734" y="1444136"/>
            <a:ext cx="2407336" cy="872497"/>
          </a:xfrm>
          <a:custGeom>
            <a:avLst/>
            <a:gdLst/>
            <a:ahLst/>
            <a:cxnLst/>
            <a:rect l="l" t="t" r="r" b="b"/>
            <a:pathLst>
              <a:path w="2407336" h="872497">
                <a:moveTo>
                  <a:pt x="0" y="0"/>
                </a:moveTo>
                <a:lnTo>
                  <a:pt x="2407336" y="0"/>
                </a:lnTo>
                <a:lnTo>
                  <a:pt x="2407336" y="872498"/>
                </a:lnTo>
                <a:lnTo>
                  <a:pt x="0" y="87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218" t="-42883" r="-10615" b="-1737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600135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01506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90720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9892" y="1525420"/>
            <a:ext cx="205973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ansversalización de la perspectiva de género en el plan de estudios</a:t>
            </a:r>
          </a:p>
        </p:txBody>
      </p:sp>
      <p:sp>
        <p:nvSpPr>
          <p:cNvPr id="43" name="Freeform 43"/>
          <p:cNvSpPr/>
          <p:nvPr/>
        </p:nvSpPr>
        <p:spPr>
          <a:xfrm>
            <a:off x="3818989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3075729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5" name="Freeform 45"/>
          <p:cNvSpPr/>
          <p:nvPr/>
        </p:nvSpPr>
        <p:spPr>
          <a:xfrm>
            <a:off x="1194243" y="2389170"/>
            <a:ext cx="641385" cy="641385"/>
          </a:xfrm>
          <a:custGeom>
            <a:avLst/>
            <a:gdLst/>
            <a:ahLst/>
            <a:cxnLst/>
            <a:rect l="l" t="t" r="r" b="b"/>
            <a:pathLst>
              <a:path w="641385" h="641385">
                <a:moveTo>
                  <a:pt x="0" y="0"/>
                </a:moveTo>
                <a:lnTo>
                  <a:pt x="641386" y="0"/>
                </a:lnTo>
                <a:lnTo>
                  <a:pt x="641386" y="641386"/>
                </a:lnTo>
                <a:lnTo>
                  <a:pt x="0" y="641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450983" y="315582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7" name="Freeform 47"/>
          <p:cNvSpPr/>
          <p:nvPr/>
        </p:nvSpPr>
        <p:spPr>
          <a:xfrm>
            <a:off x="553738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7" y="0"/>
                </a:lnTo>
                <a:lnTo>
                  <a:pt x="2407337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5715587" y="115644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49" name="Freeform 49"/>
          <p:cNvSpPr/>
          <p:nvPr/>
        </p:nvSpPr>
        <p:spPr>
          <a:xfrm>
            <a:off x="8119665" y="1060639"/>
            <a:ext cx="2407336" cy="1405494"/>
          </a:xfrm>
          <a:custGeom>
            <a:avLst/>
            <a:gdLst/>
            <a:ahLst/>
            <a:cxnLst/>
            <a:rect l="l" t="t" r="r" b="b"/>
            <a:pathLst>
              <a:path w="2407336" h="1405494">
                <a:moveTo>
                  <a:pt x="0" y="0"/>
                </a:moveTo>
                <a:lnTo>
                  <a:pt x="2407336" y="0"/>
                </a:lnTo>
                <a:lnTo>
                  <a:pt x="2407336" y="1405494"/>
                </a:lnTo>
                <a:lnTo>
                  <a:pt x="0" y="140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37802" r="-11020" b="-978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8310165" y="1150988"/>
            <a:ext cx="2059739" cy="11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Diseño de recursos educativos basados en la justicia en el diseño y el diseño universal para el aprendizaje (UDL)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82988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385157" y="465011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Pedagogías ci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berfeministas</a:t>
            </a:r>
          </a:p>
        </p:txBody>
      </p:sp>
      <p:sp>
        <p:nvSpPr>
          <p:cNvPr id="53" name="Freeform 53"/>
          <p:cNvSpPr/>
          <p:nvPr/>
        </p:nvSpPr>
        <p:spPr>
          <a:xfrm>
            <a:off x="6453097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TextBox 54"/>
          <p:cNvSpPr txBox="1"/>
          <p:nvPr/>
        </p:nvSpPr>
        <p:spPr>
          <a:xfrm>
            <a:off x="5696537" y="3234391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5" name="Freeform 55"/>
          <p:cNvSpPr/>
          <p:nvPr/>
        </p:nvSpPr>
        <p:spPr>
          <a:xfrm>
            <a:off x="9001293" y="2572753"/>
            <a:ext cx="575913" cy="575913"/>
          </a:xfrm>
          <a:custGeom>
            <a:avLst/>
            <a:gdLst/>
            <a:ahLst/>
            <a:cxnLst/>
            <a:rect l="l" t="t" r="r" b="b"/>
            <a:pathLst>
              <a:path w="575913" h="575913">
                <a:moveTo>
                  <a:pt x="0" y="0"/>
                </a:moveTo>
                <a:lnTo>
                  <a:pt x="575913" y="0"/>
                </a:lnTo>
                <a:lnTo>
                  <a:pt x="575913" y="575913"/>
                </a:lnTo>
                <a:lnTo>
                  <a:pt x="0" y="575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8259380" y="3249842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635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5627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62881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03542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7" name="Group 27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Freeform 32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3" name="Freeform 33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35" name="TextBox 35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6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0" name="Freeform 40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</a:t>
            </a:r>
          </a:p>
        </p:txBody>
      </p:sp>
      <p:sp>
        <p:nvSpPr>
          <p:cNvPr id="43" name="Freeform 43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93247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071713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62756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253798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6747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95106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3697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0016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Freeform 53"/>
          <p:cNvSpPr/>
          <p:nvPr/>
        </p:nvSpPr>
        <p:spPr>
          <a:xfrm>
            <a:off x="1090004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4" name="Freeform 54"/>
          <p:cNvSpPr/>
          <p:nvPr/>
        </p:nvSpPr>
        <p:spPr>
          <a:xfrm>
            <a:off x="3673593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5" name="Freeform 55"/>
          <p:cNvSpPr/>
          <p:nvPr/>
        </p:nvSpPr>
        <p:spPr>
          <a:xfrm>
            <a:off x="6259512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Freeform 56"/>
          <p:cNvSpPr/>
          <p:nvPr/>
        </p:nvSpPr>
        <p:spPr>
          <a:xfrm>
            <a:off x="8852550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8" y="0"/>
                </a:lnTo>
                <a:lnTo>
                  <a:pt x="682838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TextBox 57"/>
          <p:cNvSpPr txBox="1"/>
          <p:nvPr/>
        </p:nvSpPr>
        <p:spPr>
          <a:xfrm>
            <a:off x="366305" y="4849171"/>
            <a:ext cx="2127906" cy="159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de transparencia relativas a las decisiones educativas basadas en datos algorítmicos y procesos automatizados (Inteligencia artificial).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939971" y="492119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sobre el anonimato tanto en las plataformas institucionales como en las externas.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26212" y="487297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directrices sobre integridad académica aplicables a l@s estudiantes, docentes y tutor@s.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139541" y="4735124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de transparencia relativas a los sistemas de seguimiento del estudiantado implementados por la institución (</a:t>
            </a:r>
            <a:r>
              <a:rPr lang="en-US" sz="1400" b="1" i="1" u="none" strike="noStrike">
                <a:solidFill>
                  <a:srgbClr val="393B3B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proctoring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).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67470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951060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536978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39541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36914" y="1468525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para la transparencia y la ética digital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109415" y="1468525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710641" y="1459331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317575" y="1459331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14" name="Freeform 14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5" name="Group 15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4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2" name="Freeform 22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3" name="TextBox 23"/>
          <p:cNvSpPr txBox="1"/>
          <p:nvPr/>
        </p:nvSpPr>
        <p:spPr>
          <a:xfrm>
            <a:off x="493247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24" name="Freeform 24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TextBox 25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9" name="Freeform 29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1" name="Group 31"/>
          <p:cNvGrpSpPr/>
          <p:nvPr/>
        </p:nvGrpSpPr>
        <p:grpSpPr>
          <a:xfrm>
            <a:off x="5394026" y="218132"/>
            <a:ext cx="2431848" cy="3504122"/>
            <a:chOff x="0" y="0"/>
            <a:chExt cx="1864859" cy="2687130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34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9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Freeform 43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4" name="TextBox 44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11</a:t>
            </a:r>
          </a:p>
        </p:txBody>
      </p:sp>
      <p:sp>
        <p:nvSpPr>
          <p:cNvPr id="45" name="Freeform 45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12</a:t>
            </a:r>
          </a:p>
        </p:txBody>
      </p:sp>
      <p:sp>
        <p:nvSpPr>
          <p:cNvPr id="47" name="Freeform 47"/>
          <p:cNvSpPr/>
          <p:nvPr/>
        </p:nvSpPr>
        <p:spPr>
          <a:xfrm>
            <a:off x="1062677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9" y="0"/>
                </a:lnTo>
                <a:lnTo>
                  <a:pt x="691899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36747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078001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23533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sp>
        <p:nvSpPr>
          <p:cNvPr id="51" name="Freeform 51"/>
          <p:cNvSpPr/>
          <p:nvPr/>
        </p:nvSpPr>
        <p:spPr>
          <a:xfrm>
            <a:off x="3647432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2952224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670610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16142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sp>
        <p:nvSpPr>
          <p:cNvPr id="55" name="Freeform 55"/>
          <p:cNvSpPr/>
          <p:nvPr/>
        </p:nvSpPr>
        <p:spPr>
          <a:xfrm>
            <a:off x="6240040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9" y="0"/>
                </a:lnTo>
                <a:lnTo>
                  <a:pt x="691899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5544833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270272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315804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sp>
        <p:nvSpPr>
          <p:cNvPr id="59" name="Freeform 59"/>
          <p:cNvSpPr/>
          <p:nvPr/>
        </p:nvSpPr>
        <p:spPr>
          <a:xfrm>
            <a:off x="8839703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8144495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66305" y="499679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diagnósticos sobre las condiciones materiales del estudiantado para el aprendizaje en línea.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67470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936813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19924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26856" y="6842854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951137" y="503141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diagnósticos de las condiciones materiales del profesorado para la docencia en línea.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44833" y="4797366"/>
            <a:ext cx="212790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diagnósticos sobre las condiciones no materiales del estudiantado que puedan dificultar su aprendizaje en línea.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119985" y="4982774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evaluaciones sobre las competencias y habilidades digitales del estudiantado para el aprendizaje en línea.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362649" y="4797366"/>
            <a:ext cx="2091956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evaluaciones sobre las competencias digitales y las habilidades del profesorado para la enseñanza en línea.</a:t>
            </a:r>
          </a:p>
        </p:txBody>
      </p:sp>
      <p:sp>
        <p:nvSpPr>
          <p:cNvPr id="27" name="Freeform 27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8" name="Group 28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1" name="Freeform 31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2929428" y="5033864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Disponib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ilidad de ayudas para costear los gastos de Internet del estudiantado con bajos ingresos.</a:t>
            </a:r>
          </a:p>
        </p:txBody>
      </p:sp>
      <p:sp>
        <p:nvSpPr>
          <p:cNvPr id="33" name="Freeform 33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13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5544833" y="5045016"/>
            <a:ext cx="212790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Aplicac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 estrategias destinadas a potenciar el uso de las infraestructuras tecnológicas locales.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70610" y="1463928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45" name="Freeform 45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130752" y="4696859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Aplic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estrategias para fomentar la creación de contenidos digitales locales a través de iniciativas de divulgación universitaria o de participación comunitaria.</a:t>
            </a:r>
          </a:p>
        </p:txBody>
      </p:sp>
      <p:sp>
        <p:nvSpPr>
          <p:cNvPr id="48" name="Freeform 48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93247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078001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670610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70272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38779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sp>
        <p:nvSpPr>
          <p:cNvPr id="55" name="Freeform 55"/>
          <p:cNvSpPr/>
          <p:nvPr/>
        </p:nvSpPr>
        <p:spPr>
          <a:xfrm>
            <a:off x="1062677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9" y="0"/>
                </a:lnTo>
                <a:lnTo>
                  <a:pt x="691899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36747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123533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sp>
        <p:nvSpPr>
          <p:cNvPr id="58" name="Freeform 58"/>
          <p:cNvSpPr/>
          <p:nvPr/>
        </p:nvSpPr>
        <p:spPr>
          <a:xfrm>
            <a:off x="3647432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9" name="TextBox 59"/>
          <p:cNvSpPr txBox="1"/>
          <p:nvPr/>
        </p:nvSpPr>
        <p:spPr>
          <a:xfrm>
            <a:off x="2952224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218890" y="1463928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61" name="Freeform 61"/>
          <p:cNvSpPr/>
          <p:nvPr/>
        </p:nvSpPr>
        <p:spPr>
          <a:xfrm>
            <a:off x="6254982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53697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Freeform 63"/>
          <p:cNvSpPr/>
          <p:nvPr/>
        </p:nvSpPr>
        <p:spPr>
          <a:xfrm>
            <a:off x="8857545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139541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376322" y="5045016"/>
            <a:ext cx="2091956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Aplicación de estrategias destinadas a promover el uso de software de código abierto.</a:t>
            </a:r>
          </a:p>
        </p:txBody>
      </p:sp>
      <p:sp>
        <p:nvSpPr>
          <p:cNvPr id="27" name="Freeform 27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8" name="Group 28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1" name="Freeform 31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TextBox 32"/>
          <p:cNvSpPr txBox="1"/>
          <p:nvPr/>
        </p:nvSpPr>
        <p:spPr>
          <a:xfrm>
            <a:off x="2919346" y="4765634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directrices relativas a los derechos de propiedad intelectual (</a:t>
            </a:r>
            <a:r>
              <a:rPr lang="en-US" sz="1400" b="1" i="1" u="none" strike="noStrike">
                <a:solidFill>
                  <a:srgbClr val="393B3B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copyright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) de las personas que desarrollan recursos de aprendizaje. </a:t>
            </a:r>
          </a:p>
        </p:txBody>
      </p:sp>
      <p:sp>
        <p:nvSpPr>
          <p:cNvPr id="33" name="Freeform 33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Freeform 35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6" name="Freeform 36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37" name="TextBox 37"/>
          <p:cNvSpPr txBox="1"/>
          <p:nvPr/>
        </p:nvSpPr>
        <p:spPr>
          <a:xfrm>
            <a:off x="3859654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18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17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3" name="TextBox 43"/>
          <p:cNvSpPr txBox="1"/>
          <p:nvPr/>
        </p:nvSpPr>
        <p:spPr>
          <a:xfrm>
            <a:off x="5544833" y="487297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Uso y 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 licencias abiertas, como </a:t>
            </a:r>
            <a:r>
              <a:rPr lang="en-US" sz="1400" b="1" i="1" u="none" strike="noStrike">
                <a:solidFill>
                  <a:srgbClr val="393B3B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Creative Commons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(CC), para recursos y contenidos educativos.</a:t>
            </a:r>
          </a:p>
        </p:txBody>
      </p:sp>
      <p:sp>
        <p:nvSpPr>
          <p:cNvPr id="44" name="Freeform 44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5" name="TextBox 45"/>
          <p:cNvSpPr txBox="1"/>
          <p:nvPr/>
        </p:nvSpPr>
        <p:spPr>
          <a:xfrm>
            <a:off x="6450697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19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30752" y="4872971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Uso de Recursos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Educativos Abiertos (REA) (repositorios de recursos, bancos de imágenes y sonido, etc.).</a:t>
            </a:r>
          </a:p>
        </p:txBody>
      </p:sp>
      <p:sp>
        <p:nvSpPr>
          <p:cNvPr id="47" name="Freeform 47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9041739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4CA62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</a:t>
            </a:r>
          </a:p>
        </p:txBody>
      </p:sp>
      <p:sp>
        <p:nvSpPr>
          <p:cNvPr id="49" name="Freeform 49"/>
          <p:cNvSpPr/>
          <p:nvPr/>
        </p:nvSpPr>
        <p:spPr>
          <a:xfrm>
            <a:off x="6254982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0" name="TextBox 50"/>
          <p:cNvSpPr txBox="1"/>
          <p:nvPr/>
        </p:nvSpPr>
        <p:spPr>
          <a:xfrm>
            <a:off x="553697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1" name="Freeform 51"/>
          <p:cNvSpPr/>
          <p:nvPr/>
        </p:nvSpPr>
        <p:spPr>
          <a:xfrm>
            <a:off x="8857545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2" name="TextBox 52"/>
          <p:cNvSpPr txBox="1"/>
          <p:nvPr/>
        </p:nvSpPr>
        <p:spPr>
          <a:xfrm>
            <a:off x="8139541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670610" y="1463928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670610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270272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218890" y="1463928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57" name="Freeform 57"/>
          <p:cNvSpPr/>
          <p:nvPr/>
        </p:nvSpPr>
        <p:spPr>
          <a:xfrm>
            <a:off x="3652822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293481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Freeform 59"/>
          <p:cNvSpPr/>
          <p:nvPr/>
        </p:nvSpPr>
        <p:spPr>
          <a:xfrm>
            <a:off x="1085474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0" name="TextBox 60"/>
          <p:cNvSpPr txBox="1"/>
          <p:nvPr/>
        </p:nvSpPr>
        <p:spPr>
          <a:xfrm>
            <a:off x="36747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63100" y="1448070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63100" y="51416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062762" y="51416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011380" y="1448070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874655"/>
            <a:ext cx="2431848" cy="3504122"/>
            <a:chOff x="0" y="0"/>
            <a:chExt cx="1864859" cy="26871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92801" y="209703"/>
            <a:ext cx="2431848" cy="3504122"/>
            <a:chOff x="0" y="0"/>
            <a:chExt cx="1864859" cy="26871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29396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2" name="Freeform 12"/>
          <p:cNvSpPr/>
          <p:nvPr/>
        </p:nvSpPr>
        <p:spPr>
          <a:xfrm>
            <a:off x="215499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5383843" y="209703"/>
            <a:ext cx="2431848" cy="3504122"/>
            <a:chOff x="0" y="0"/>
            <a:chExt cx="1864859" cy="268713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20438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7974885" y="209703"/>
            <a:ext cx="2431848" cy="3504122"/>
            <a:chOff x="0" y="0"/>
            <a:chExt cx="1864859" cy="268713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BFECA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96160" y="3874655"/>
            <a:ext cx="2431848" cy="3504122"/>
            <a:chOff x="0" y="0"/>
            <a:chExt cx="1864859" cy="268713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997324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891148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Freeform 26"/>
          <p:cNvSpPr/>
          <p:nvPr/>
        </p:nvSpPr>
        <p:spPr>
          <a:xfrm>
            <a:off x="215499" y="1415656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7" name="Group 27"/>
          <p:cNvGrpSpPr/>
          <p:nvPr/>
        </p:nvGrpSpPr>
        <p:grpSpPr>
          <a:xfrm>
            <a:off x="2799089" y="3874655"/>
            <a:ext cx="2431848" cy="3504122"/>
            <a:chOff x="0" y="0"/>
            <a:chExt cx="1864859" cy="268713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2792801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Freeform 31"/>
          <p:cNvSpPr/>
          <p:nvPr/>
        </p:nvSpPr>
        <p:spPr>
          <a:xfrm>
            <a:off x="2796274" y="1406462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Freeform 32"/>
          <p:cNvSpPr/>
          <p:nvPr/>
        </p:nvSpPr>
        <p:spPr>
          <a:xfrm>
            <a:off x="5385007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8" y="0"/>
                </a:lnTo>
                <a:lnTo>
                  <a:pt x="2431848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3" name="Freeform 33"/>
          <p:cNvSpPr/>
          <p:nvPr/>
        </p:nvSpPr>
        <p:spPr>
          <a:xfrm>
            <a:off x="7978780" y="1413648"/>
            <a:ext cx="2431848" cy="879471"/>
          </a:xfrm>
          <a:custGeom>
            <a:avLst/>
            <a:gdLst/>
            <a:ahLst/>
            <a:cxnLst/>
            <a:rect l="l" t="t" r="r" b="b"/>
            <a:pathLst>
              <a:path w="2431848" h="879471">
                <a:moveTo>
                  <a:pt x="0" y="0"/>
                </a:moveTo>
                <a:lnTo>
                  <a:pt x="2431849" y="0"/>
                </a:lnTo>
                <a:lnTo>
                  <a:pt x="2431849" y="879471"/>
                </a:lnTo>
                <a:lnTo>
                  <a:pt x="0" y="879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553" t="-268516" r="-17498" b="-70445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3726561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grpSp>
        <p:nvGrpSpPr>
          <p:cNvPr id="35" name="Group 35"/>
          <p:cNvGrpSpPr/>
          <p:nvPr/>
        </p:nvGrpSpPr>
        <p:grpSpPr>
          <a:xfrm>
            <a:off x="5392862" y="3874655"/>
            <a:ext cx="2431848" cy="3504122"/>
            <a:chOff x="0" y="0"/>
            <a:chExt cx="1864859" cy="268713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D9F4CD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8" name="Freeform 38"/>
          <p:cNvSpPr/>
          <p:nvPr/>
        </p:nvSpPr>
        <p:spPr>
          <a:xfrm>
            <a:off x="5394026" y="3971095"/>
            <a:ext cx="2422247" cy="3407682"/>
          </a:xfrm>
          <a:custGeom>
            <a:avLst/>
            <a:gdLst/>
            <a:ahLst/>
            <a:cxnLst/>
            <a:rect l="l" t="t" r="r" b="b"/>
            <a:pathLst>
              <a:path w="2422247" h="3407682">
                <a:moveTo>
                  <a:pt x="0" y="0"/>
                </a:moveTo>
                <a:lnTo>
                  <a:pt x="2422247" y="0"/>
                </a:lnTo>
                <a:lnTo>
                  <a:pt x="2422247" y="3407682"/>
                </a:lnTo>
                <a:lnTo>
                  <a:pt x="0" y="340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47741" t="-5612" r="-17963" b="-767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Freeform 39"/>
          <p:cNvSpPr/>
          <p:nvPr/>
        </p:nvSpPr>
        <p:spPr>
          <a:xfrm>
            <a:off x="6320334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0" name="Freeform 40"/>
          <p:cNvSpPr/>
          <p:nvPr/>
        </p:nvSpPr>
        <p:spPr>
          <a:xfrm>
            <a:off x="8923633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a-ES"/>
          </a:p>
        </p:txBody>
      </p:sp>
      <p:sp>
        <p:nvSpPr>
          <p:cNvPr id="41" name="Freeform 41"/>
          <p:cNvSpPr/>
          <p:nvPr/>
        </p:nvSpPr>
        <p:spPr>
          <a:xfrm>
            <a:off x="8857545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8139541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70272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218890" y="1463928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45" name="Freeform 45"/>
          <p:cNvSpPr/>
          <p:nvPr/>
        </p:nvSpPr>
        <p:spPr>
          <a:xfrm>
            <a:off x="1085474" y="240311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36747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63100" y="1448070"/>
            <a:ext cx="1943838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Promoc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ión del acceso y el uso libre y abierto de Internet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63100" y="51416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62756" y="55850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698863" y="1491233"/>
            <a:ext cx="181257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Gobernanza 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para la transparencia y la ética digital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36978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59512" y="2393400"/>
            <a:ext cx="682839" cy="682839"/>
          </a:xfrm>
          <a:custGeom>
            <a:avLst/>
            <a:gdLst/>
            <a:ahLst/>
            <a:cxnLst/>
            <a:rect l="l" t="t" r="r" b="b"/>
            <a:pathLst>
              <a:path w="682839" h="682839">
                <a:moveTo>
                  <a:pt x="0" y="0"/>
                </a:moveTo>
                <a:lnTo>
                  <a:pt x="682839" y="0"/>
                </a:lnTo>
                <a:lnTo>
                  <a:pt x="682839" y="682838"/>
                </a:lnTo>
                <a:lnTo>
                  <a:pt x="0" y="6828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3078001" y="53002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cceso abierto y participación tecnológica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123533" y="1469635"/>
            <a:ext cx="1767042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Comprom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iso con la reducción de la brecha digital</a:t>
            </a:r>
          </a:p>
        </p:txBody>
      </p:sp>
      <p:sp>
        <p:nvSpPr>
          <p:cNvPr id="55" name="Freeform 55"/>
          <p:cNvSpPr/>
          <p:nvPr/>
        </p:nvSpPr>
        <p:spPr>
          <a:xfrm>
            <a:off x="3647432" y="2388870"/>
            <a:ext cx="691898" cy="691898"/>
          </a:xfrm>
          <a:custGeom>
            <a:avLst/>
            <a:gdLst/>
            <a:ahLst/>
            <a:cxnLst/>
            <a:rect l="l" t="t" r="r" b="b"/>
            <a:pathLst>
              <a:path w="691898" h="691898">
                <a:moveTo>
                  <a:pt x="0" y="0"/>
                </a:moveTo>
                <a:lnTo>
                  <a:pt x="691898" y="0"/>
                </a:lnTo>
                <a:lnTo>
                  <a:pt x="691898" y="691898"/>
                </a:lnTo>
                <a:lnTo>
                  <a:pt x="0" y="6918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6" name="TextBox 56"/>
          <p:cNvSpPr txBox="1"/>
          <p:nvPr/>
        </p:nvSpPr>
        <p:spPr>
          <a:xfrm>
            <a:off x="2952224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Perspectivas de género interseccional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5022" y="4861397"/>
            <a:ext cx="2066182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que incorporen la perspectiva de género como componente transversal de la calidad de la educación en línea.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21</a:t>
            </a:r>
          </a:p>
        </p:txBody>
      </p:sp>
      <p:sp>
        <p:nvSpPr>
          <p:cNvPr id="22" name="Freeform 22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3" name="TextBox 23"/>
          <p:cNvSpPr txBox="1"/>
          <p:nvPr/>
        </p:nvSpPr>
        <p:spPr>
          <a:xfrm>
            <a:off x="430359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7" name="Freeform 27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8" name="TextBox 28"/>
          <p:cNvSpPr txBox="1"/>
          <p:nvPr/>
        </p:nvSpPr>
        <p:spPr>
          <a:xfrm>
            <a:off x="2957933" y="4999462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que permitan al estudiantado cambiar su nombre de acuerdo con su identidad de género.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31" name="Freeform 31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2" name="Freeform 32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3" name="Freeform 33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Freeform 34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5" name="TextBox 35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22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9" name="Freeform 39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0" name="TextBox 40"/>
          <p:cNvSpPr txBox="1"/>
          <p:nvPr/>
        </p:nvSpPr>
        <p:spPr>
          <a:xfrm>
            <a:off x="5550358" y="4751812"/>
            <a:ext cx="2127906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institucionales que promuevan la inclusión y las perspectivas de las personas y comunidades LGBTIQ+.</a:t>
            </a:r>
          </a:p>
        </p:txBody>
      </p:sp>
      <p:sp>
        <p:nvSpPr>
          <p:cNvPr id="41" name="Freeform 41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2" name="TextBox 42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23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6" name="Freeform 46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7" name="TextBox 47"/>
          <p:cNvSpPr txBox="1"/>
          <p:nvPr/>
        </p:nvSpPr>
        <p:spPr>
          <a:xfrm>
            <a:off x="8141400" y="4812502"/>
            <a:ext cx="2127906" cy="18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que rechacen explícitamente los discursos de odio, la discriminación y la exclusión de las personas y comunidades LGBTIQ+.</a:t>
            </a:r>
          </a:p>
        </p:txBody>
      </p:sp>
      <p:sp>
        <p:nvSpPr>
          <p:cNvPr id="48" name="Freeform 48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9" name="TextBox 49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11731" y="1484298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613247" y="1484298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52" name="Freeform 52"/>
          <p:cNvSpPr/>
          <p:nvPr/>
        </p:nvSpPr>
        <p:spPr>
          <a:xfrm>
            <a:off x="1095421" y="239881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3" name="TextBox 53"/>
          <p:cNvSpPr txBox="1"/>
          <p:nvPr/>
        </p:nvSpPr>
        <p:spPr>
          <a:xfrm>
            <a:off x="366305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94224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4999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6" name="Freeform 56"/>
          <p:cNvSpPr/>
          <p:nvPr/>
        </p:nvSpPr>
        <p:spPr>
          <a:xfrm>
            <a:off x="3620272" y="241305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7" name="Freeform 57"/>
          <p:cNvSpPr/>
          <p:nvPr/>
        </p:nvSpPr>
        <p:spPr>
          <a:xfrm>
            <a:off x="6261233" y="241305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65217" y="551412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213814" y="145371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50557" y="3160329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Freeform 65"/>
          <p:cNvSpPr/>
          <p:nvPr/>
        </p:nvSpPr>
        <p:spPr>
          <a:xfrm>
            <a:off x="8861801" y="2382472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334" y="181223"/>
            <a:ext cx="2431848" cy="3504122"/>
            <a:chOff x="0" y="0"/>
            <a:chExt cx="1864859" cy="26871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334" y="3903135"/>
            <a:ext cx="2427558" cy="3504122"/>
            <a:chOff x="0" y="0"/>
            <a:chExt cx="1924989" cy="277867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-31461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1141807" y="4058307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7"/>
                </a:lnTo>
                <a:lnTo>
                  <a:pt x="0" y="552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0" name="Group 10"/>
          <p:cNvGrpSpPr/>
          <p:nvPr/>
        </p:nvGrpSpPr>
        <p:grpSpPr>
          <a:xfrm>
            <a:off x="2803817" y="209703"/>
            <a:ext cx="2431848" cy="3504122"/>
            <a:chOff x="0" y="0"/>
            <a:chExt cx="1864859" cy="268713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4859" y="209703"/>
            <a:ext cx="2431848" cy="3504122"/>
            <a:chOff x="0" y="0"/>
            <a:chExt cx="1864859" cy="268713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5902" y="209703"/>
            <a:ext cx="2431848" cy="3504122"/>
            <a:chOff x="0" y="0"/>
            <a:chExt cx="1864859" cy="268713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00117" cy="2623630"/>
            </a:xfrm>
            <a:custGeom>
              <a:avLst/>
              <a:gdLst/>
              <a:ahLst/>
              <a:cxnLst/>
              <a:rect l="l" t="t" r="r" b="b"/>
              <a:pathLst>
                <a:path w="1800117" h="2623630">
                  <a:moveTo>
                    <a:pt x="1708649" y="2623630"/>
                  </a:moveTo>
                  <a:lnTo>
                    <a:pt x="92710" y="2623630"/>
                  </a:lnTo>
                  <a:cubicBezTo>
                    <a:pt x="41910" y="2623630"/>
                    <a:pt x="0" y="2581720"/>
                    <a:pt x="0" y="25309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07379" y="0"/>
                  </a:lnTo>
                  <a:cubicBezTo>
                    <a:pt x="1758179" y="0"/>
                    <a:pt x="1800089" y="41910"/>
                    <a:pt x="1800089" y="92710"/>
                  </a:cubicBezTo>
                  <a:lnTo>
                    <a:pt x="1800089" y="2529650"/>
                  </a:lnTo>
                  <a:cubicBezTo>
                    <a:pt x="1801359" y="2581720"/>
                    <a:pt x="1759449" y="2623630"/>
                    <a:pt x="1708649" y="262363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864859" cy="2687131"/>
            </a:xfrm>
            <a:custGeom>
              <a:avLst/>
              <a:gdLst/>
              <a:ahLst/>
              <a:cxnLst/>
              <a:rect l="l" t="t" r="r" b="b"/>
              <a:pathLst>
                <a:path w="1864859" h="2687131">
                  <a:moveTo>
                    <a:pt x="1740399" y="59690"/>
                  </a:moveTo>
                  <a:cubicBezTo>
                    <a:pt x="1775959" y="59690"/>
                    <a:pt x="1805169" y="88900"/>
                    <a:pt x="1805169" y="124460"/>
                  </a:cubicBezTo>
                  <a:lnTo>
                    <a:pt x="1805169" y="2562671"/>
                  </a:lnTo>
                  <a:cubicBezTo>
                    <a:pt x="1805169" y="2598231"/>
                    <a:pt x="1775959" y="2627440"/>
                    <a:pt x="1740399" y="2627440"/>
                  </a:cubicBezTo>
                  <a:lnTo>
                    <a:pt x="124460" y="2627440"/>
                  </a:lnTo>
                  <a:cubicBezTo>
                    <a:pt x="88900" y="2627440"/>
                    <a:pt x="59690" y="2598231"/>
                    <a:pt x="59690" y="25626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399" y="59690"/>
                  </a:lnTo>
                  <a:moveTo>
                    <a:pt x="17403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62671"/>
                  </a:lnTo>
                  <a:cubicBezTo>
                    <a:pt x="0" y="2631250"/>
                    <a:pt x="55880" y="2687131"/>
                    <a:pt x="124460" y="2687131"/>
                  </a:cubicBezTo>
                  <a:lnTo>
                    <a:pt x="1740399" y="2687131"/>
                  </a:lnTo>
                  <a:cubicBezTo>
                    <a:pt x="1808979" y="2687131"/>
                    <a:pt x="1864859" y="2631250"/>
                    <a:pt x="1864859" y="2562671"/>
                  </a:cubicBezTo>
                  <a:lnTo>
                    <a:pt x="1864859" y="124460"/>
                  </a:lnTo>
                  <a:cubicBezTo>
                    <a:pt x="1864859" y="55880"/>
                    <a:pt x="1808979" y="0"/>
                    <a:pt x="1740399" y="0"/>
                  </a:cubicBezTo>
                  <a:close/>
                </a:path>
              </a:pathLst>
            </a:custGeom>
            <a:solidFill>
              <a:srgbClr val="E2A9F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30359" y="4999462"/>
            <a:ext cx="2002129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que promuevan entornos en línea libres de discriminación y violencia de género.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1188" y="418009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25</a:t>
            </a:r>
          </a:p>
        </p:txBody>
      </p:sp>
      <p:sp>
        <p:nvSpPr>
          <p:cNvPr id="21" name="Freeform 21"/>
          <p:cNvSpPr/>
          <p:nvPr/>
        </p:nvSpPr>
        <p:spPr>
          <a:xfrm rot="5400000">
            <a:off x="1007816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2" name="Group 22"/>
          <p:cNvGrpSpPr/>
          <p:nvPr/>
        </p:nvGrpSpPr>
        <p:grpSpPr>
          <a:xfrm>
            <a:off x="2808108" y="3894801"/>
            <a:ext cx="2427558" cy="3504122"/>
            <a:chOff x="0" y="0"/>
            <a:chExt cx="1924989" cy="2778676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2279162" y="4461941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2957933" y="4999462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Existencia de políticas destinadas a identificar el acoso sexual, discriminación de género y las violencias en línea.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64649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50102" y="515336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29" name="Freeform 29"/>
          <p:cNvSpPr/>
          <p:nvPr/>
        </p:nvSpPr>
        <p:spPr>
          <a:xfrm rot="5400000">
            <a:off x="3597298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5" y="0"/>
                </a:lnTo>
                <a:lnTo>
                  <a:pt x="847215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0" name="Freeform 30"/>
          <p:cNvSpPr/>
          <p:nvPr/>
        </p:nvSpPr>
        <p:spPr>
          <a:xfrm rot="5400000">
            <a:off x="6190704" y="698742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1" name="TextBox 31"/>
          <p:cNvSpPr txBox="1"/>
          <p:nvPr/>
        </p:nvSpPr>
        <p:spPr>
          <a:xfrm>
            <a:off x="5507581" y="1456993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  <p:sp>
        <p:nvSpPr>
          <p:cNvPr id="32" name="Freeform 32"/>
          <p:cNvSpPr/>
          <p:nvPr/>
        </p:nvSpPr>
        <p:spPr>
          <a:xfrm rot="5400000">
            <a:off x="8781746" y="700868"/>
            <a:ext cx="847214" cy="2281041"/>
          </a:xfrm>
          <a:custGeom>
            <a:avLst/>
            <a:gdLst/>
            <a:ahLst/>
            <a:cxnLst/>
            <a:rect l="l" t="t" r="r" b="b"/>
            <a:pathLst>
              <a:path w="847214" h="2281041">
                <a:moveTo>
                  <a:pt x="0" y="0"/>
                </a:moveTo>
                <a:lnTo>
                  <a:pt x="847214" y="0"/>
                </a:lnTo>
                <a:lnTo>
                  <a:pt x="847214" y="2281042"/>
                </a:lnTo>
                <a:lnTo>
                  <a:pt x="0" y="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161" t="-40402" r="-296560" b="-10747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3" name="Freeform 33"/>
          <p:cNvSpPr/>
          <p:nvPr/>
        </p:nvSpPr>
        <p:spPr>
          <a:xfrm>
            <a:off x="3706419" y="4086788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4" name="TextBox 34"/>
          <p:cNvSpPr txBox="1"/>
          <p:nvPr/>
        </p:nvSpPr>
        <p:spPr>
          <a:xfrm>
            <a:off x="3845800" y="4208578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26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5400532" y="3888685"/>
            <a:ext cx="2427558" cy="3504122"/>
            <a:chOff x="0" y="0"/>
            <a:chExt cx="1924989" cy="2778676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8" name="Freeform 38"/>
          <p:cNvSpPr/>
          <p:nvPr/>
        </p:nvSpPr>
        <p:spPr>
          <a:xfrm rot="5400000">
            <a:off x="4871586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9" name="TextBox 39"/>
          <p:cNvSpPr txBox="1"/>
          <p:nvPr/>
        </p:nvSpPr>
        <p:spPr>
          <a:xfrm>
            <a:off x="5550358" y="4712442"/>
            <a:ext cx="2127906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istencia de formación y desarrollo de capacidades sobre ciberviolencias para l@s responsables de las unidades de género o de la aplicación de medidas contra la violencia de género.</a:t>
            </a:r>
          </a:p>
        </p:txBody>
      </p:sp>
      <p:sp>
        <p:nvSpPr>
          <p:cNvPr id="40" name="Freeform 40"/>
          <p:cNvSpPr/>
          <p:nvPr/>
        </p:nvSpPr>
        <p:spPr>
          <a:xfrm>
            <a:off x="6298844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1" name="TextBox 41"/>
          <p:cNvSpPr txBox="1"/>
          <p:nvPr/>
        </p:nvSpPr>
        <p:spPr>
          <a:xfrm>
            <a:off x="6438225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27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991574" y="3888685"/>
            <a:ext cx="2427558" cy="3504122"/>
            <a:chOff x="0" y="0"/>
            <a:chExt cx="1924989" cy="2778676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60247" cy="2715176"/>
            </a:xfrm>
            <a:custGeom>
              <a:avLst/>
              <a:gdLst/>
              <a:ahLst/>
              <a:cxnLst/>
              <a:rect l="l" t="t" r="r" b="b"/>
              <a:pathLst>
                <a:path w="1860247" h="2715176">
                  <a:moveTo>
                    <a:pt x="1768779" y="2715176"/>
                  </a:moveTo>
                  <a:lnTo>
                    <a:pt x="92710" y="2715176"/>
                  </a:lnTo>
                  <a:cubicBezTo>
                    <a:pt x="41910" y="2715176"/>
                    <a:pt x="0" y="2673266"/>
                    <a:pt x="0" y="26224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67509" y="0"/>
                  </a:lnTo>
                  <a:cubicBezTo>
                    <a:pt x="1818309" y="0"/>
                    <a:pt x="1860219" y="41910"/>
                    <a:pt x="1860219" y="92710"/>
                  </a:cubicBezTo>
                  <a:lnTo>
                    <a:pt x="1860219" y="2621196"/>
                  </a:lnTo>
                  <a:cubicBezTo>
                    <a:pt x="1861489" y="2673266"/>
                    <a:pt x="1819579" y="2715176"/>
                    <a:pt x="1768779" y="27151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24989" cy="2778677"/>
            </a:xfrm>
            <a:custGeom>
              <a:avLst/>
              <a:gdLst/>
              <a:ahLst/>
              <a:cxnLst/>
              <a:rect l="l" t="t" r="r" b="b"/>
              <a:pathLst>
                <a:path w="1924989" h="2778677">
                  <a:moveTo>
                    <a:pt x="1800529" y="59690"/>
                  </a:moveTo>
                  <a:cubicBezTo>
                    <a:pt x="1836089" y="59690"/>
                    <a:pt x="1865299" y="88900"/>
                    <a:pt x="1865299" y="124460"/>
                  </a:cubicBezTo>
                  <a:lnTo>
                    <a:pt x="1865299" y="2654216"/>
                  </a:lnTo>
                  <a:cubicBezTo>
                    <a:pt x="1865299" y="2689777"/>
                    <a:pt x="1836089" y="2718986"/>
                    <a:pt x="1800529" y="2718986"/>
                  </a:cubicBezTo>
                  <a:lnTo>
                    <a:pt x="124460" y="2718986"/>
                  </a:lnTo>
                  <a:cubicBezTo>
                    <a:pt x="88900" y="2718986"/>
                    <a:pt x="59690" y="2689777"/>
                    <a:pt x="59690" y="26542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00529" y="59690"/>
                  </a:lnTo>
                  <a:moveTo>
                    <a:pt x="18005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54216"/>
                  </a:lnTo>
                  <a:cubicBezTo>
                    <a:pt x="0" y="2722796"/>
                    <a:pt x="55880" y="2778677"/>
                    <a:pt x="124460" y="2778677"/>
                  </a:cubicBezTo>
                  <a:lnTo>
                    <a:pt x="1800529" y="2778677"/>
                  </a:lnTo>
                  <a:cubicBezTo>
                    <a:pt x="1869109" y="2778677"/>
                    <a:pt x="1924989" y="2722796"/>
                    <a:pt x="1924989" y="2654216"/>
                  </a:cubicBezTo>
                  <a:lnTo>
                    <a:pt x="1924989" y="124460"/>
                  </a:lnTo>
                  <a:cubicBezTo>
                    <a:pt x="1924989" y="55880"/>
                    <a:pt x="1869109" y="0"/>
                    <a:pt x="1800529" y="0"/>
                  </a:cubicBezTo>
                  <a:close/>
                </a:path>
              </a:pathLst>
            </a:custGeom>
            <a:solidFill>
              <a:srgbClr val="EDCBF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5" name="Freeform 45"/>
          <p:cNvSpPr/>
          <p:nvPr/>
        </p:nvSpPr>
        <p:spPr>
          <a:xfrm rot="5400000">
            <a:off x="7462629" y="4455825"/>
            <a:ext cx="3415501" cy="2357609"/>
          </a:xfrm>
          <a:custGeom>
            <a:avLst/>
            <a:gdLst/>
            <a:ahLst/>
            <a:cxnLst/>
            <a:rect l="l" t="t" r="r" b="b"/>
            <a:pathLst>
              <a:path w="3415501" h="2357609">
                <a:moveTo>
                  <a:pt x="0" y="0"/>
                </a:moveTo>
                <a:lnTo>
                  <a:pt x="3415501" y="0"/>
                </a:lnTo>
                <a:lnTo>
                  <a:pt x="3415501" y="2357610"/>
                </a:lnTo>
                <a:lnTo>
                  <a:pt x="0" y="2357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3" t="-35842" r="-11213" b="-10398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6" name="TextBox 46"/>
          <p:cNvSpPr txBox="1"/>
          <p:nvPr/>
        </p:nvSpPr>
        <p:spPr>
          <a:xfrm>
            <a:off x="8141400" y="4893117"/>
            <a:ext cx="2127906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Puesta e</a:t>
            </a:r>
            <a:r>
              <a:rPr lang="en-US" sz="14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 marcha de campañas de sensibilización sobre las ciberviolencias de género dirigidas a la comunidad educativa.</a:t>
            </a:r>
          </a:p>
        </p:txBody>
      </p:sp>
      <p:sp>
        <p:nvSpPr>
          <p:cNvPr id="47" name="Freeform 47"/>
          <p:cNvSpPr/>
          <p:nvPr/>
        </p:nvSpPr>
        <p:spPr>
          <a:xfrm>
            <a:off x="8889886" y="4080672"/>
            <a:ext cx="560986" cy="552826"/>
          </a:xfrm>
          <a:custGeom>
            <a:avLst/>
            <a:gdLst/>
            <a:ahLst/>
            <a:cxnLst/>
            <a:rect l="l" t="t" r="r" b="b"/>
            <a:pathLst>
              <a:path w="560986" h="552826">
                <a:moveTo>
                  <a:pt x="0" y="0"/>
                </a:moveTo>
                <a:lnTo>
                  <a:pt x="560986" y="0"/>
                </a:lnTo>
                <a:lnTo>
                  <a:pt x="560986" y="552826"/>
                </a:lnTo>
                <a:lnTo>
                  <a:pt x="0" y="55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8" name="TextBox 48"/>
          <p:cNvSpPr txBox="1"/>
          <p:nvPr/>
        </p:nvSpPr>
        <p:spPr>
          <a:xfrm>
            <a:off x="9029267" y="4202462"/>
            <a:ext cx="30046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C9A0D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8347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936813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29449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10966" y="6847750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3247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Perspectivas de género interseccional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30359" y="1456993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082730" y="581998"/>
            <a:ext cx="187635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1300" u="none" strike="noStrike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erspectivas de género interseccional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011731" y="1484298"/>
            <a:ext cx="2002129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sicionamiento institucional a través de políticas de género</a:t>
            </a:r>
          </a:p>
        </p:txBody>
      </p:sp>
      <p:sp>
        <p:nvSpPr>
          <p:cNvPr id="57" name="Freeform 57"/>
          <p:cNvSpPr/>
          <p:nvPr/>
        </p:nvSpPr>
        <p:spPr>
          <a:xfrm>
            <a:off x="1095421" y="239881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8" name="TextBox 58"/>
          <p:cNvSpPr txBox="1"/>
          <p:nvPr/>
        </p:nvSpPr>
        <p:spPr>
          <a:xfrm>
            <a:off x="366305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94224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0" name="Freeform 60"/>
          <p:cNvSpPr/>
          <p:nvPr/>
        </p:nvSpPr>
        <p:spPr>
          <a:xfrm>
            <a:off x="3620272" y="2413057"/>
            <a:ext cx="672004" cy="672004"/>
          </a:xfrm>
          <a:custGeom>
            <a:avLst/>
            <a:gdLst/>
            <a:ahLst/>
            <a:cxnLst/>
            <a:rect l="l" t="t" r="r" b="b"/>
            <a:pathLst>
              <a:path w="672004" h="672004">
                <a:moveTo>
                  <a:pt x="0" y="0"/>
                </a:moveTo>
                <a:lnTo>
                  <a:pt x="672004" y="0"/>
                </a:lnTo>
                <a:lnTo>
                  <a:pt x="672004" y="672004"/>
                </a:lnTo>
                <a:lnTo>
                  <a:pt x="0" y="672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1" name="Freeform 61"/>
          <p:cNvSpPr/>
          <p:nvPr/>
        </p:nvSpPr>
        <p:spPr>
          <a:xfrm>
            <a:off x="6294206" y="2416680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4" y="0"/>
                </a:lnTo>
                <a:lnTo>
                  <a:pt x="639474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2" name="TextBox 62"/>
          <p:cNvSpPr txBox="1"/>
          <p:nvPr/>
        </p:nvSpPr>
        <p:spPr>
          <a:xfrm>
            <a:off x="5549990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3" name="Freeform 63"/>
          <p:cNvSpPr/>
          <p:nvPr/>
        </p:nvSpPr>
        <p:spPr>
          <a:xfrm>
            <a:off x="8894773" y="2417743"/>
            <a:ext cx="639474" cy="639474"/>
          </a:xfrm>
          <a:custGeom>
            <a:avLst/>
            <a:gdLst/>
            <a:ahLst/>
            <a:cxnLst/>
            <a:rect l="l" t="t" r="r" b="b"/>
            <a:pathLst>
              <a:path w="639474" h="639474">
                <a:moveTo>
                  <a:pt x="0" y="0"/>
                </a:moveTo>
                <a:lnTo>
                  <a:pt x="639475" y="0"/>
                </a:lnTo>
                <a:lnTo>
                  <a:pt x="639475" y="639474"/>
                </a:lnTo>
                <a:lnTo>
                  <a:pt x="0" y="6394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4" name="TextBox 64"/>
          <p:cNvSpPr txBox="1"/>
          <p:nvPr/>
        </p:nvSpPr>
        <p:spPr>
          <a:xfrm>
            <a:off x="8150557" y="3190915"/>
            <a:ext cx="2127906" cy="3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EQgender: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sz="7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Caja de herramientas ciberfeminista para la educación en línea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10966" y="1484298"/>
            <a:ext cx="221346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</a:t>
            </a:r>
            <a:r>
              <a:rPr lang="en-US" sz="1300" b="1" u="none" strike="noStrike">
                <a:solidFill>
                  <a:srgbClr val="393B3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ación de espacios más seguros y de lucha contra las ciberviolencias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6028</Words>
  <Application>Microsoft Office PowerPoint</Application>
  <PresentationFormat>Personalitzat</PresentationFormat>
  <Paragraphs>895</Paragraphs>
  <Slides>27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38" baseType="lpstr">
      <vt:lpstr>Montserrat Semi-Bold Italics</vt:lpstr>
      <vt:lpstr>Montserrat Bold</vt:lpstr>
      <vt:lpstr>Arial</vt:lpstr>
      <vt:lpstr>Glacial Indifference</vt:lpstr>
      <vt:lpstr>Cocomat Pro Bold</vt:lpstr>
      <vt:lpstr>Glacial Indifference Bold</vt:lpstr>
      <vt:lpstr>Montserrat</vt:lpstr>
      <vt:lpstr>Calibri</vt:lpstr>
      <vt:lpstr>Abril Fatface</vt:lpstr>
      <vt:lpstr>Montserrat Semi-Bold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Cartas_Toolkit_ESP</dc:title>
  <dc:creator>Gemma Martinez Mendo</dc:creator>
  <cp:lastModifiedBy>Gemma Martinez Mendo</cp:lastModifiedBy>
  <cp:revision>2</cp:revision>
  <dcterms:created xsi:type="dcterms:W3CDTF">2006-08-16T00:00:00Z</dcterms:created>
  <dcterms:modified xsi:type="dcterms:W3CDTF">2026-05-13T15:34:01Z</dcterms:modified>
  <dc:identifier>DAHHUbwl3H4</dc:identifier>
</cp:coreProperties>
</file>